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slides/slide24.xml" ContentType="application/vnd.openxmlformats-officedocument.presentationml.slide+xml"/>
  <Override PartName="/ppt/slides/slide72.xml" ContentType="application/vnd.openxmlformats-officedocument.presentationml.slide+xml"/>
  <Override PartName="/ppt/slides/slide134.xml" ContentType="application/vnd.openxmlformats-officedocument.presentationml.slide+xml"/>
  <Override PartName="/ppt/notesSlides/notesSlide47.xml" ContentType="application/vnd.openxmlformats-officedocument.presentationml.notesSlide+xml"/>
  <Override PartName="/ppt/slides/slide66.xml" ContentType="application/vnd.openxmlformats-officedocument.presentationml.slide+xml"/>
  <Override PartName="/ppt/slides/slide128.xml" ContentType="application/vnd.openxmlformats-officedocument.presentationml.slide+xml"/>
  <Override PartName="/ppt/slides/slide50.xml" ContentType="application/vnd.openxmlformats-officedocument.presentationml.slide+xml"/>
  <Override PartName="/ppt/slides/slide112.xml" ContentType="application/vnd.openxmlformats-officedocument.presentationml.slide+xml"/>
  <Override PartName="/ppt/slideLayouts/slideLayout13.xml" ContentType="application/vnd.openxmlformats-officedocument.presentationml.slideLayout+xml"/>
  <Override PartName="/ppt/notesSlides/notesSlide25.xml" ContentType="application/vnd.openxmlformats-officedocument.presentationml.notesSlide+xml"/>
  <Override PartName="/ppt/slides/slide44.xml" ContentType="application/vnd.openxmlformats-officedocument.presentationml.slide+xml"/>
  <Override PartName="/ppt/slides/slide154.xml" ContentType="application/vnd.openxmlformats-officedocument.presentationml.slide+xml"/>
  <Override PartName="/ppt/slides/slide86.xml" ContentType="application/vnd.openxmlformats-officedocument.presentationml.slide+xml"/>
  <Override PartName="/ppt/slides/slide148.xml" ContentType="application/vnd.openxmlformats-officedocument.presentationml.slide+xml"/>
  <Override PartName="/ppt/slides/slide22.xml" ContentType="application/vnd.openxmlformats-officedocument.presentationml.slide+xml"/>
  <Default Extension="doc" ContentType="application/msword"/>
  <Override PartName="/ppt/slides/slide132.xml" ContentType="application/vnd.openxmlformats-officedocument.presentationml.slide+xml"/>
  <Override PartName="/ppt/diagrams/colors1.xml" ContentType="application/vnd.openxmlformats-officedocument.drawingml.diagramColors+xml"/>
  <Override PartName="/ppt/slides/slide64.xml" ContentType="application/vnd.openxmlformats-officedocument.presentationml.slide+xml"/>
  <Override PartName="/ppt/slides/slide126.xml" ContentType="application/vnd.openxmlformats-officedocument.presentationml.slide+xml"/>
  <Override PartName="/ppt/notesSlides/notesSlide45.xml" ContentType="application/vnd.openxmlformats-officedocument.presentationml.notesSlide+xml"/>
  <Default Extension="xml" ContentType="application/xml"/>
  <Override PartName="/ppt/slides/slide110.xml" ContentType="application/vnd.openxmlformats-officedocument.presentationml.slide+xml"/>
  <Override PartName="/ppt/slideLayouts/slideLayout11.xml" ContentType="application/vnd.openxmlformats-officedocument.presentationml.slideLayout+xml"/>
  <Override PartName="/ppt/notesSlides/notesSlide23.xml" ContentType="application/vnd.openxmlformats-officedocument.presentationml.notesSlide+xml"/>
  <Override PartName="/ppt/slides/slide42.xml" ContentType="application/vnd.openxmlformats-officedocument.presentationml.slide+xml"/>
  <Override PartName="/ppt/slides/slide152.xml" ContentType="application/vnd.openxmlformats-officedocument.presentationml.slide+xml"/>
  <Override PartName="/ppt/slides/slide146.xml" ContentType="application/vnd.openxmlformats-officedocument.presentationml.slide+xml"/>
  <Override PartName="/ppt/slides/slide84.xml" ContentType="application/vnd.openxmlformats-officedocument.presentationml.slide+xml"/>
  <Override PartName="/ppt/slides/slide20.xml" ContentType="application/vnd.openxmlformats-officedocument.presentationml.slide+xml"/>
  <Override PartName="/ppt/notesSlides/notesSlide59.xml" ContentType="application/vnd.openxmlformats-officedocument.presentationml.notesSlide+xml"/>
  <Override PartName="/ppt/slides/slide130.xml" ContentType="application/vnd.openxmlformats-officedocument.presentationml.slide+xml"/>
  <Override PartName="/ppt/diagrams/quickStyle1.xml" ContentType="application/vnd.openxmlformats-officedocument.drawingml.diagramStyle+xml"/>
  <Override PartName="/ppt/notesSlides/notesSlide43.xml" ContentType="application/vnd.openxmlformats-officedocument.presentationml.notesSlide+xml"/>
  <Override PartName="/ppt/slides/slide62.xml" ContentType="application/vnd.openxmlformats-officedocument.presentationml.slide+xml"/>
  <Override PartName="/ppt/slides/slide124.xml" ContentType="application/vnd.openxmlformats-officedocument.presentationml.slide+xml"/>
  <Override PartName="/ppt/notesSlides/notesSlide21.xml" ContentType="application/vnd.openxmlformats-officedocument.presentationml.notesSlide+xml"/>
  <Override PartName="/ppt/slides/slide40.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150.xml" ContentType="application/vnd.openxmlformats-officedocument.presentationml.slide+xml"/>
  <Default Extension="jpeg" ContentType="image/jpeg"/>
  <Override PartName="/ppt/notesSlides/notesSlide63.xml" ContentType="application/vnd.openxmlformats-officedocument.presentationml.notesSlide+xml"/>
  <Override PartName="/ppt/slides/slide82.xml" ContentType="application/vnd.openxmlformats-officedocument.presentationml.slide+xml"/>
  <Override PartName="/ppt/slides/slide144.xml" ContentType="application/vnd.openxmlformats-officedocument.presentationml.slide+xml"/>
  <Override PartName="/ppt/notesSlides/notesSlide57.xml" ContentType="application/vnd.openxmlformats-officedocument.presentationml.notesSlide+xml"/>
  <Override PartName="/docProps/app.xml" ContentType="application/vnd.openxmlformats-officedocument.extended-properties+xml"/>
  <Override PartName="/ppt/slides/slide109.xml" ContentType="application/vnd.openxmlformats-officedocument.presentationml.slide+xml"/>
  <Override PartName="/ppt/slides/slide60.xml" ContentType="application/vnd.openxmlformats-officedocument.presentationml.slide+xml"/>
  <Override PartName="/ppt/slides/slide122.xml" ContentType="application/vnd.openxmlformats-officedocument.presentationml.slide+xml"/>
  <Override PartName="/ppt/notesSlides/notesSlide41.xml" ContentType="application/vnd.openxmlformats-officedocument.presentationml.notesSlide+xml"/>
  <Override PartName="/ppt/slideLayouts/slideLayout8.xml" ContentType="application/vnd.openxmlformats-officedocument.presentationml.slideLayout+xml"/>
  <Override PartName="/ppt/notesSlides/notesSlide35.xml" ContentType="application/vnd.openxmlformats-officedocument.presentationml.notesSlide+xml"/>
  <Override PartName="/ppt/slides/slide100.xml" ContentType="application/vnd.openxmlformats-officedocument.presentationml.slide+xml"/>
  <Override PartName="/ppt/notesSlides/notesSlide5.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slides/slide129.xml" ContentType="application/vnd.openxmlformats-officedocument.presentationml.slide+xml"/>
  <Override PartName="/ppt/slides/slide80.xml" ContentType="application/vnd.openxmlformats-officedocument.presentationml.slide+xml"/>
  <Override PartName="/ppt/slides/slide142.xml" ContentType="application/vnd.openxmlformats-officedocument.presentationml.slide+xml"/>
  <Override PartName="/ppt/notesSlides/notesSlide61.xml" ContentType="application/vnd.openxmlformats-officedocument.presentationml.notesSlide+xml"/>
  <Override PartName="/ppt/notesSlides/notesSlide55.xml" ContentType="application/vnd.openxmlformats-officedocument.presentationml.notesSlide+xml"/>
  <Override PartName="/ppt/slides/slide107.xml" ContentType="application/vnd.openxmlformats-officedocument.presentationml.slide+xml"/>
  <Override PartName="/ppt/slides/slide120.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s/slide39.xml" ContentType="application/vnd.openxmlformats-officedocument.presentationml.slide+xml"/>
  <Override PartName="/ppt/notesSlides/notesSlide33.xml" ContentType="application/vnd.openxmlformats-officedocument.presentationml.notesSlide+xml"/>
  <Override PartName="/ppt/slides/slide162.xml" ContentType="application/vnd.openxmlformats-officedocument.presentationml.slide+xml"/>
  <Override PartName="/ppt/notesSlides/notesSlide3.xml" ContentType="application/vnd.openxmlformats-officedocument.presentationml.notesSlide+xml"/>
  <Override PartName="/ppt/slides/slide94.xml" ContentType="application/vnd.openxmlformats-officedocument.presentationml.slide+xml"/>
  <Override PartName="/ppt/slides/slide5.xml" ContentType="application/vnd.openxmlformats-officedocument.presentationml.slide+xml"/>
  <Override PartName="/ppt/slides/slide17.xml" ContentType="application/vnd.openxmlformats-officedocument.presentationml.slide+xml"/>
  <Override PartName="/ppt/slides/slide140.xml" ContentType="application/vnd.openxmlformats-officedocument.presentationml.slide+xml"/>
  <Override PartName="/ppt/slides/slide59.xml" ContentType="application/vnd.openxmlformats-officedocument.presentationml.slide+xml"/>
  <Override PartName="/ppt/notesSlides/notesSlide53.xml" ContentType="application/vnd.openxmlformats-officedocument.presentationml.notesSlide+xml"/>
  <Override PartName="/ppt/slides/slide105.xml" ContentType="application/vnd.openxmlformats-officedocument.presentationml.slide+xml"/>
  <Override PartName="/ppt/notesSlides/notesSlide18.xml" ContentType="application/vnd.openxmlformats-officedocument.presentationml.notesSlide+xml"/>
  <Override PartName="/ppt/slideLayouts/slideLayout4.xml" ContentType="application/vnd.openxmlformats-officedocument.presentationml.slideLayout+xml"/>
  <Override PartName="/ppt/slides/slide37.xml" ContentType="application/vnd.openxmlformats-officedocument.presentationml.slide+xml"/>
  <Override PartName="/ppt/notesSlides/notesSlide31.xml" ContentType="application/vnd.openxmlformats-officedocument.presentationml.notesSlide+xml"/>
  <Override PartName="/ppt/slides/slide160.xml" ContentType="application/vnd.openxmlformats-officedocument.presentationml.slide+xml"/>
  <Override PartName="/ppt/slides/slide79.xml" ContentType="application/vnd.openxmlformats-officedocument.presentationml.slide+xml"/>
  <Override PartName="/ppt/slides/slide9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5.xml" ContentType="application/vnd.openxmlformats-officedocument.presentationml.slide+xml"/>
  <Override PartName="/ppt/notesSlides/notesSlide38.xml" ContentType="application/vnd.openxmlformats-officedocument.presentationml.notesSlide+xml"/>
  <Override PartName="/ppt/slides/slide57.xml" ContentType="application/vnd.openxmlformats-officedocument.presentationml.slide+xml"/>
  <Override PartName="/ppt/slides/slide70.xml" ContentType="application/vnd.openxmlformats-officedocument.presentationml.slide+xml"/>
  <Override PartName="/ppt/slides/slide119.xml" ContentType="application/vnd.openxmlformats-officedocument.presentationml.slide+xml"/>
  <Override PartName="/ppt/notesSlides/notesSlide51.xml" ContentType="application/vnd.openxmlformats-officedocument.presentationml.notesSlide+xml"/>
  <Override PartName="/ppt/notesSlides/notesSlide8.xml" ContentType="application/vnd.openxmlformats-officedocument.presentationml.notesSlide+xml"/>
  <Override PartName="/ppt/slides/slide99.xml" ContentType="application/vnd.openxmlformats-officedocument.presentationml.slid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s/slide77.xml" ContentType="application/vnd.openxmlformats-officedocument.presentationml.slide+xml"/>
  <Override PartName="/ppt/slides/slide90.xml" ContentType="application/vnd.openxmlformats-officedocument.presentationml.slide+xml"/>
  <Override PartName="/ppt/slides/slide139.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diagrams/drawing1.xml" ContentType="application/vnd.ms-office.drawingml.diagramDrawing+xml"/>
  <Override PartName="/ppt/notesSlides/notesSlide36.xml" ContentType="application/vnd.openxmlformats-officedocument.presentationml.notesSlide+xml"/>
  <Override PartName="/ppt/slides/slide117.xml" ContentType="application/vnd.openxmlformats-officedocument.presentationml.slide+xml"/>
  <Override PartName="/ppt/slideLayouts/slideLayout18.xml" ContentType="application/vnd.openxmlformats-officedocument.presentationml.slideLayout+xml"/>
  <Override PartName="/ppt/slides/slide55.xml" ContentType="application/vnd.openxmlformats-officedocument.presentationml.slide+xml"/>
  <Override PartName="/ppt/slides/slide49.xml" ContentType="application/vnd.openxmlformats-officedocument.presentationml.slide+xml"/>
  <Override PartName="/ppt/slides/slide97.xml" ContentType="application/vnd.openxmlformats-officedocument.presentationml.slide+xml"/>
  <Override PartName="/ppt/theme/theme3.xml" ContentType="application/vnd.openxmlformats-officedocument.theme+xml"/>
  <Override PartName="/ppt/slides/slide159.xml" ContentType="application/vnd.openxmlformats-officedocument.presentationml.slid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s/slide27.xml" ContentType="application/vnd.openxmlformats-officedocument.presentationml.slide+xml"/>
  <Override PartName="/ppt/slides/slide75.xml" ContentType="application/vnd.openxmlformats-officedocument.presentationml.slide+xml"/>
  <Override PartName="/ppt/slides/slide137.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s/slide69.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s/slide115.xml" ContentType="application/vnd.openxmlformats-officedocument.presentationml.slide+xml"/>
  <Override PartName="/ppt/notesSlides/notesSlide28.xml" ContentType="application/vnd.openxmlformats-officedocument.presentationml.notesSlide+xml"/>
  <Override PartName="/ppt/slides/slide47.xml" ContentType="application/vnd.openxmlformats-officedocument.presentationml.slide+xml"/>
  <Override PartName="/ppt/slides/slide157.xml" ContentType="application/vnd.openxmlformats-officedocument.presentationml.slide+xml"/>
  <Override PartName="/ppt/theme/theme1.xml" ContentType="application/vnd.openxmlformats-officedocument.theme+xml"/>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diagrams/layout1.xml" ContentType="application/vnd.openxmlformats-officedocument.drawingml.diagramLayout+xml"/>
  <Override PartName="/ppt/slides/slide25.xml" ContentType="application/vnd.openxmlformats-officedocument.presentationml.slide+xml"/>
  <Override PartName="/ppt/slides/slide73.xml" ContentType="application/vnd.openxmlformats-officedocument.presentationml.slide+xml"/>
  <Override PartName="/ppt/slides/slide135.xml" ContentType="application/vnd.openxmlformats-officedocument.presentationml.slide+xml"/>
  <Override PartName="/ppt/notesSlides/notesSlide48.xml" ContentType="application/vnd.openxmlformats-officedocument.presentationml.notesSlide+xml"/>
  <Override PartName="/ppt/slides/slide67.xml" ContentType="application/vnd.openxmlformats-officedocument.presentationml.slide+xml"/>
  <Override PartName="/ppt/slides/slide51.xml" ContentType="application/vnd.openxmlformats-officedocument.presentationml.slide+xml"/>
  <Override PartName="/ppt/slides/slide113.xml" ContentType="application/vnd.openxmlformats-officedocument.presentationml.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s/slide45.xml" ContentType="application/vnd.openxmlformats-officedocument.presentationml.slide+xml"/>
  <Override PartName="/ppt/slides/slide155.xml" ContentType="application/vnd.openxmlformats-officedocument.presentationml.slide+xml"/>
  <Override PartName="/ppt/slides/slide87.xml" ContentType="application/vnd.openxmlformats-officedocument.presentationml.slide+xml"/>
  <Override PartName="/ppt/slides/slide149.xml" ContentType="application/vnd.openxmlformats-officedocument.presentationml.slide+xml"/>
  <Override PartName="/ppt/slides/slide23.xml" ContentType="application/vnd.openxmlformats-officedocument.presentationml.slide+xml"/>
  <Default Extension="pict" ContentType="image/pict"/>
  <Override PartName="/ppt/slides/slide133.xml" ContentType="application/vnd.openxmlformats-officedocument.presentationml.slide+xml"/>
  <Override PartName="/ppt/notesSlides/notesSlide46.xml" ContentType="application/vnd.openxmlformats-officedocument.presentationml.notesSlide+xml"/>
  <Override PartName="/ppt/slides/slide127.xml" ContentType="application/vnd.openxmlformats-officedocument.presentationml.slide+xml"/>
  <Override PartName="/ppt/slides/slide65.xml" ContentType="application/vnd.openxmlformats-officedocument.presentationml.slide+xml"/>
  <Override PartName="/ppt/slides/slide111.xml" ContentType="application/vnd.openxmlformats-officedocument.presentationml.slide+xml"/>
  <Override PartName="/ppt/slideLayouts/slideLayout12.xml" ContentType="application/vnd.openxmlformats-officedocument.presentationml.slideLayout+xml"/>
  <Override PartName="/ppt/notesSlides/notesSlide24.xml" ContentType="application/vnd.openxmlformats-officedocument.presentationml.notesSlide+xml"/>
  <Override PartName="/ppt/slides/slide43.xml" ContentType="application/vnd.openxmlformats-officedocument.presentationml.slide+xml"/>
  <Override PartName="/ppt/slides/slide153.xml" ContentType="application/vnd.openxmlformats-officedocument.presentationml.slide+xml"/>
  <Override PartName="/ppt/slides/slide85.xml" ContentType="application/vnd.openxmlformats-officedocument.presentationml.slide+xml"/>
  <Override PartName="/ppt/slides/slide147.xml" ContentType="application/vnd.openxmlformats-officedocument.presentationml.slide+xml"/>
  <Override PartName="/ppt/slides/slide21.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notesSlides/notesSlide44.xml" ContentType="application/vnd.openxmlformats-officedocument.presentationml.notesSlide+xml"/>
  <Override PartName="/ppt/slides/slide63.xml" ContentType="application/vnd.openxmlformats-officedocument.presentationml.slide+xml"/>
  <Override PartName="/ppt/slides/slide125.xml" ContentType="application/vnd.openxmlformats-officedocument.presentationml.slide+xml"/>
  <Override PartName="/ppt/slideLayouts/slideLayout10.xml" ContentType="application/vnd.openxmlformats-officedocument.presentationml.slideLayout+xml"/>
  <Override PartName="/ppt/notesSlides/notesSlide22.xml" ContentType="application/vnd.openxmlformats-officedocument.presentationml.notesSlide+xml"/>
  <Override PartName="/ppt/slides/slide41.xml" ContentType="application/vnd.openxmlformats-officedocument.presentationml.slide+xml"/>
  <Override PartName="/ppt/slides/slide103.xml" ContentType="application/vnd.openxmlformats-officedocument.presentationml.slide+xml"/>
  <Override PartName="/ppt/presentation.xml" ContentType="application/vnd.openxmlformats-officedocument.presentationml.presentation.main+xml"/>
  <Override PartName="/ppt/slides/slide151.xml" ContentType="application/vnd.openxmlformats-officedocument.presentationml.slide+xml"/>
  <Override PartName="/ppt/notesSlides/notesSlide64.xml" ContentType="application/vnd.openxmlformats-officedocument.presentationml.notesSlide+xml"/>
  <Override PartName="/ppt/slides/slide83.xml" ContentType="application/vnd.openxmlformats-officedocument.presentationml.slide+xml"/>
  <Override PartName="/ppt/slides/slide145.xml" ContentType="application/vnd.openxmlformats-officedocument.presentationml.slide+xml"/>
  <Override PartName="/ppt/notesSlides/notesSlide58.xml" ContentType="application/vnd.openxmlformats-officedocument.presentationml.notesSlide+xml"/>
  <Override PartName="/ppt/notesSlides/notesSlide42.xml" ContentType="application/vnd.openxmlformats-officedocument.presentationml.notesSlide+xml"/>
  <Override PartName="/ppt/slides/slide61.xml" ContentType="application/vnd.openxmlformats-officedocument.presentationml.slide+xml"/>
  <Override PartName="/ppt/slides/slide123.xml" ContentType="application/vnd.openxmlformats-officedocument.presentationml.slide+xml"/>
  <Override PartName="/ppt/slideLayouts/slideLayout9.xml" ContentType="application/vnd.openxmlformats-officedocument.presentationml.slideLayout+xml"/>
  <Override PartName="/ppt/theme/themeOverride1.xml" ContentType="application/vnd.openxmlformats-officedocument.themeOverride+xml"/>
  <Override PartName="/ppt/notesSlides/notesSlide20.xml" ContentType="application/vnd.openxmlformats-officedocument.presentationml.notesSlide+xml"/>
  <Override PartName="/ppt/slides/slide101.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62.xml" ContentType="application/vnd.openxmlformats-officedocument.presentationml.notesSlide+xml"/>
  <Override PartName="/ppt/slides/slide81.xml" ContentType="application/vnd.openxmlformats-officedocument.presentationml.slide+xml"/>
  <Override PartName="/ppt/slides/slide143.xml" ContentType="application/vnd.openxmlformats-officedocument.presentationml.slide+xml"/>
  <Override PartName="/ppt/notesSlides/notesSlide56.xml" ContentType="application/vnd.openxmlformats-officedocument.presentationml.notesSlide+xml"/>
  <Override PartName="/ppt/slides/slide108.xml" ContentType="application/vnd.openxmlformats-officedocument.presentationml.slide+xml"/>
  <Override PartName="/ppt/slides/slide121.xml" ContentType="application/vnd.openxmlformats-officedocument.presentationml.slide+xml"/>
  <Override PartName="/ppt/slideMasters/slideMaster2.xml" ContentType="application/vnd.openxmlformats-officedocument.presentationml.slideMaster+xml"/>
  <Override PartName="/ppt/notesSlides/notesSlide40.xml" ContentType="application/vnd.openxmlformats-officedocument.presentationml.notesSlide+xml"/>
  <Override PartName="/ppt/slideLayouts/slideLayout7.xml" ContentType="application/vnd.openxmlformats-officedocument.presentationml.slideLayout+xml"/>
  <Override PartName="/ppt/notesSlides/notesSlide34.xml" ContentType="application/vnd.openxmlformats-officedocument.presentationml.notesSlide+xml"/>
  <Override PartName="/ppt/notesSlides/notesSlide4.xml" ContentType="application/vnd.openxmlformats-officedocument.presentationml.notesSlide+xml"/>
  <Override PartName="/ppt/slides/slide95.xml" ContentType="application/vnd.openxmlformats-officedocument.presentationml.slide+xml"/>
  <Override PartName="/ppt/slides/slide6.xml" ContentType="application/vnd.openxmlformats-officedocument.presentationml.slide+xml"/>
  <Override PartName="/ppt/slides/slide18.xml" ContentType="application/vnd.openxmlformats-officedocument.presentationml.slide+xml"/>
  <Override PartName="/ppt/diagrams/data1.xml" ContentType="application/vnd.openxmlformats-officedocument.drawingml.diagramData+xml"/>
  <Override PartName="/ppt/notesSlides/notesSlide60.xml" ContentType="application/vnd.openxmlformats-officedocument.presentationml.notesSlide+xml"/>
  <Override PartName="/ppt/slides/slide141.xml" ContentType="application/vnd.openxmlformats-officedocument.presentationml.slide+xml"/>
  <Default Extension="vml" ContentType="application/vnd.openxmlformats-officedocument.vmlDrawing"/>
  <Override PartName="/ppt/notesSlides/notesSlide54.xml" ContentType="application/vnd.openxmlformats-officedocument.presentationml.notesSlide+xml"/>
  <Override PartName="/ppt/slides/slide106.xml" ContentType="application/vnd.openxmlformats-officedocument.presentationml.slide+xml"/>
  <Override PartName="/ppt/tableStyles.xml" ContentType="application/vnd.openxmlformats-officedocument.presentationml.tableStyles+xml"/>
  <Override PartName="/ppt/embeddings/oleObject1.bin" ContentType="application/vnd.openxmlformats-officedocument.oleObject"/>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Override PartName="/ppt/slides/slide161.xml" ContentType="application/vnd.openxmlformats-officedocument.presentationml.slide+xml"/>
  <Default Extension="bin" ContentType="application/vnd.openxmlformats-officedocument.presentationml.printerSettings"/>
  <Override PartName="/ppt/notesSlides/notesSlide2.xml" ContentType="application/vnd.openxmlformats-officedocument.presentationml.notesSlide+xml"/>
  <Override PartName="/ppt/slides/slide93.xml" ContentType="application/vnd.openxmlformats-officedocument.presentationml.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notesSlides/notesSlide39.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notesSlides/notesSlide52.xml" ContentType="application/vnd.openxmlformats-officedocument.presentationml.notesSlide+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notesSlides/notesSlide30.xml" ContentType="application/vnd.openxmlformats-officedocument.presentationml.notesSlide+xml"/>
  <Override PartName="/ppt/slides/slide78.xml" ContentType="application/vnd.openxmlformats-officedocument.presentationml.slide+xml"/>
  <Override PartName="/ppt/slides/slide91.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notesSlides/notesSlide37.xml" ContentType="application/vnd.openxmlformats-officedocument.presentationml.notesSlide+xml"/>
  <Override PartName="/ppt/slides/slide56.xml" ContentType="application/vnd.openxmlformats-officedocument.presentationml.slide+xml"/>
  <Override PartName="/ppt/slides/slide118.xml" ContentType="application/vnd.openxmlformats-officedocument.presentationml.slide+xml"/>
  <Override PartName="/ppt/slideLayouts/slideLayout19.xml" ContentType="application/vnd.openxmlformats-officedocument.presentationml.slideLayout+xml"/>
  <Override PartName="/ppt/notesSlides/notesSlide50.xml" ContentType="application/vnd.openxmlformats-officedocument.presentationml.notesSlide+xml"/>
  <Override PartName="/ppt/slides/slide98.xml" ContentType="application/vnd.openxmlformats-officedocument.presentationml.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s/slide76.xml" ContentType="application/vnd.openxmlformats-officedocument.presentationml.slide+xml"/>
  <Override PartName="/ppt/slides/slide138.xml" ContentType="application/vnd.openxmlformats-officedocument.presentationml.slide+xml"/>
  <Default Extension="png" ContentType="image/png"/>
  <Override PartName="/ppt/slides/slide12.xml" ContentType="application/vnd.openxmlformats-officedocument.presentationml.slide+xml"/>
  <Default Extension="wmf" ContentType="image/x-wmf"/>
  <Default Extension="emf" ContentType="image/x-emf"/>
  <Override PartName="/ppt/slides/slide54.xml" ContentType="application/vnd.openxmlformats-officedocument.presentationml.slide+xml"/>
  <Override PartName="/ppt/slideLayouts/slideLayout17.xml" ContentType="application/vnd.openxmlformats-officedocument.presentationml.slideLayout+xml"/>
  <Override PartName="/ppt/slides/slide116.xml" ContentType="application/vnd.openxmlformats-officedocument.presentationml.slide+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s/slide96.xml" ContentType="application/vnd.openxmlformats-officedocument.presentationml.slide+xml"/>
  <Override PartName="/ppt/theme/theme2.xml" ContentType="application/vnd.openxmlformats-officedocument.theme+xml"/>
  <Override PartName="/ppt/slides/slide158.xml" ContentType="application/vnd.openxmlformats-officedocument.presentationml.slide+xml"/>
  <Override PartName="/ppt/notesSlides/notesSlide13.xml" ContentType="application/vnd.openxmlformats-officedocument.presentationml.notesSlide+xml"/>
  <Override PartName="/ppt/slides/slide32.xml" ContentType="application/vnd.openxmlformats-officedocument.presentationml.slide+xml"/>
  <Default Extension="xls" ContentType="application/vnd.ms-excel"/>
  <Override PartName="/ppt/slides/slide26.xml" ContentType="application/vnd.openxmlformats-officedocument.presentationml.slide+xml"/>
  <Override PartName="/ppt/slides/slide136.xml" ContentType="application/vnd.openxmlformats-officedocument.presentationml.slide+xml"/>
  <Override PartName="/ppt/slides/slide74.xml" ContentType="application/vnd.openxmlformats-officedocument.presentationml.slide+xml"/>
  <Override PartName="/ppt/slides/slide10.xml" ContentType="application/vnd.openxmlformats-officedocument.presentationml.slide+xml"/>
  <Override PartName="/ppt/slides/slide68.xml" ContentType="application/vnd.openxmlformats-officedocument.presentationml.slide+xml"/>
  <Override PartName="/ppt/notesSlides/notesSlide49.xml" ContentType="application/vnd.openxmlformats-officedocument.presentationml.notesSlide+xml"/>
  <Override PartName="/ppt/slides/slide52.xml" ContentType="application/vnd.openxmlformats-officedocument.presentationml.slide+xml"/>
  <Override PartName="/ppt/slideLayouts/slideLayout15.xml" ContentType="application/vnd.openxmlformats-officedocument.presentationml.slideLayout+xml"/>
  <Override PartName="/ppt/slides/slide114.xml" ContentType="application/vnd.openxmlformats-officedocument.presentationml.slide+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slides/slide156.xml" ContentType="application/vnd.openxmlformats-officedocument.presentationml.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0" r:id="rId2"/>
  </p:sldMasterIdLst>
  <p:notesMasterIdLst>
    <p:notesMasterId r:id="rId16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30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95" r:id="rId98"/>
    <p:sldId id="393" r:id="rId99"/>
    <p:sldId id="394"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92" r:id="rId117"/>
    <p:sldId id="368" r:id="rId118"/>
    <p:sldId id="369" r:id="rId119"/>
    <p:sldId id="351" r:id="rId120"/>
    <p:sldId id="370" r:id="rId121"/>
    <p:sldId id="376" r:id="rId122"/>
    <p:sldId id="371" r:id="rId123"/>
    <p:sldId id="372" r:id="rId124"/>
    <p:sldId id="373" r:id="rId125"/>
    <p:sldId id="374" r:id="rId126"/>
    <p:sldId id="375"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6" r:id="rId143"/>
    <p:sldId id="397" r:id="rId144"/>
    <p:sldId id="398" r:id="rId145"/>
    <p:sldId id="420" r:id="rId146"/>
    <p:sldId id="415" r:id="rId147"/>
    <p:sldId id="416" r:id="rId148"/>
    <p:sldId id="417" r:id="rId149"/>
    <p:sldId id="413" r:id="rId150"/>
    <p:sldId id="412" r:id="rId151"/>
    <p:sldId id="414" r:id="rId152"/>
    <p:sldId id="418" r:id="rId153"/>
    <p:sldId id="419" r:id="rId154"/>
    <p:sldId id="402" r:id="rId155"/>
    <p:sldId id="403" r:id="rId156"/>
    <p:sldId id="404" r:id="rId157"/>
    <p:sldId id="405" r:id="rId158"/>
    <p:sldId id="406" r:id="rId159"/>
    <p:sldId id="407" r:id="rId160"/>
    <p:sldId id="408" r:id="rId161"/>
    <p:sldId id="411" r:id="rId162"/>
    <p:sldId id="409" r:id="rId163"/>
    <p:sldId id="410" r:id="rId1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05" d="100"/>
          <a:sy n="105" d="100"/>
        </p:scale>
        <p:origin x="-98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42" Type="http://schemas.openxmlformats.org/officeDocument/2006/relationships/slide" Target="slides/slide140.xml"/><Relationship Id="rId143" Type="http://schemas.openxmlformats.org/officeDocument/2006/relationships/slide" Target="slides/slide141.xml"/><Relationship Id="rId144" Type="http://schemas.openxmlformats.org/officeDocument/2006/relationships/slide" Target="slides/slide142.xml"/><Relationship Id="rId145" Type="http://schemas.openxmlformats.org/officeDocument/2006/relationships/slide" Target="slides/slide143.xml"/><Relationship Id="rId146" Type="http://schemas.openxmlformats.org/officeDocument/2006/relationships/slide" Target="slides/slide144.xml"/><Relationship Id="rId147" Type="http://schemas.openxmlformats.org/officeDocument/2006/relationships/slide" Target="slides/slide145.xml"/><Relationship Id="rId148" Type="http://schemas.openxmlformats.org/officeDocument/2006/relationships/slide" Target="slides/slide146.xml"/><Relationship Id="rId149" Type="http://schemas.openxmlformats.org/officeDocument/2006/relationships/slide" Target="slides/slide14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150" Type="http://schemas.openxmlformats.org/officeDocument/2006/relationships/slide" Target="slides/slide148.xml"/><Relationship Id="rId151" Type="http://schemas.openxmlformats.org/officeDocument/2006/relationships/slide" Target="slides/slide149.xml"/><Relationship Id="rId152" Type="http://schemas.openxmlformats.org/officeDocument/2006/relationships/slide" Target="slides/slide15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53" Type="http://schemas.openxmlformats.org/officeDocument/2006/relationships/slide" Target="slides/slide151.xml"/><Relationship Id="rId154" Type="http://schemas.openxmlformats.org/officeDocument/2006/relationships/slide" Target="slides/slide152.xml"/><Relationship Id="rId155" Type="http://schemas.openxmlformats.org/officeDocument/2006/relationships/slide" Target="slides/slide153.xml"/><Relationship Id="rId156" Type="http://schemas.openxmlformats.org/officeDocument/2006/relationships/slide" Target="slides/slide154.xml"/><Relationship Id="rId157" Type="http://schemas.openxmlformats.org/officeDocument/2006/relationships/slide" Target="slides/slide155.xml"/><Relationship Id="rId158" Type="http://schemas.openxmlformats.org/officeDocument/2006/relationships/slide" Target="slides/slide156.xml"/><Relationship Id="rId159" Type="http://schemas.openxmlformats.org/officeDocument/2006/relationships/slide" Target="slides/slide15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160" Type="http://schemas.openxmlformats.org/officeDocument/2006/relationships/slide" Target="slides/slide158.xml"/><Relationship Id="rId161" Type="http://schemas.openxmlformats.org/officeDocument/2006/relationships/slide" Target="slides/slide159.xml"/><Relationship Id="rId162" Type="http://schemas.openxmlformats.org/officeDocument/2006/relationships/slide" Target="slides/slide16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63" Type="http://schemas.openxmlformats.org/officeDocument/2006/relationships/slide" Target="slides/slide161.xml"/><Relationship Id="rId164" Type="http://schemas.openxmlformats.org/officeDocument/2006/relationships/slide" Target="slides/slide162.xml"/><Relationship Id="rId165" Type="http://schemas.openxmlformats.org/officeDocument/2006/relationships/notesMaster" Target="notesMasters/notesMaster1.xml"/><Relationship Id="rId166" Type="http://schemas.openxmlformats.org/officeDocument/2006/relationships/printerSettings" Target="printerSettings/printerSettings1.bin"/><Relationship Id="rId167" Type="http://schemas.openxmlformats.org/officeDocument/2006/relationships/presProps" Target="presProps.xml"/><Relationship Id="rId168" Type="http://schemas.openxmlformats.org/officeDocument/2006/relationships/viewProps" Target="viewProps.xml"/><Relationship Id="rId169" Type="http://schemas.openxmlformats.org/officeDocument/2006/relationships/theme" Target="theme/theme1.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slide" Target="slides/slide135.xml"/><Relationship Id="rId138" Type="http://schemas.openxmlformats.org/officeDocument/2006/relationships/slide" Target="slides/slide136.xml"/><Relationship Id="rId139" Type="http://schemas.openxmlformats.org/officeDocument/2006/relationships/slide" Target="slides/slide137.xml"/><Relationship Id="rId170" Type="http://schemas.openxmlformats.org/officeDocument/2006/relationships/tableStyles" Target="tableStyles.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100" Type="http://schemas.openxmlformats.org/officeDocument/2006/relationships/slide" Target="slides/slide98.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40" Type="http://schemas.openxmlformats.org/officeDocument/2006/relationships/slide" Target="slides/slide138.xml"/><Relationship Id="rId141" Type="http://schemas.openxmlformats.org/officeDocument/2006/relationships/slide" Target="slides/slide139.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414F42-A6D7-451B-91C0-5FCAC22EDFC8}" type="doc">
      <dgm:prSet loTypeId="urn:microsoft.com/office/officeart/2005/8/layout/hProcess11" loCatId="process" qsTypeId="urn:microsoft.com/office/officeart/2005/8/quickstyle/3d3" qsCatId="3D" csTypeId="urn:microsoft.com/office/officeart/2005/8/colors/accent0_1" csCatId="mainScheme" phldr="1"/>
      <dgm:spPr/>
    </dgm:pt>
    <dgm:pt modelId="{0B121807-7AC7-4E0A-A537-5FF20BCDF283}">
      <dgm:prSet phldrT="[Text]"/>
      <dgm:spPr/>
      <dgm:t>
        <a:bodyPr/>
        <a:lstStyle/>
        <a:p>
          <a:endParaRPr lang="en-US" dirty="0"/>
        </a:p>
      </dgm:t>
    </dgm:pt>
    <dgm:pt modelId="{0BD384C7-E9B8-49C1-8EEB-0DBC5BDA18EC}" type="parTrans" cxnId="{0291F5CF-1E9B-4CCF-982F-42E06575AFDC}">
      <dgm:prSet/>
      <dgm:spPr/>
      <dgm:t>
        <a:bodyPr/>
        <a:lstStyle/>
        <a:p>
          <a:endParaRPr lang="en-US"/>
        </a:p>
      </dgm:t>
    </dgm:pt>
    <dgm:pt modelId="{DC252DCB-E9A5-4D2E-8B4D-6FD88B6735E4}" type="sibTrans" cxnId="{0291F5CF-1E9B-4CCF-982F-42E06575AFDC}">
      <dgm:prSet/>
      <dgm:spPr/>
      <dgm:t>
        <a:bodyPr/>
        <a:lstStyle/>
        <a:p>
          <a:endParaRPr lang="en-US"/>
        </a:p>
      </dgm:t>
    </dgm:pt>
    <dgm:pt modelId="{95CFDE97-85D0-4612-A74B-E836AC50CED6}">
      <dgm:prSet phldrT="[Text]"/>
      <dgm:spPr/>
      <dgm:t>
        <a:bodyPr/>
        <a:lstStyle/>
        <a:p>
          <a:endParaRPr lang="en-US" b="1" dirty="0"/>
        </a:p>
      </dgm:t>
    </dgm:pt>
    <dgm:pt modelId="{618D8325-5AB9-4728-9A17-D2854510E638}" type="parTrans" cxnId="{56E03469-71C1-487D-B12B-4E9F56334B14}">
      <dgm:prSet/>
      <dgm:spPr/>
      <dgm:t>
        <a:bodyPr/>
        <a:lstStyle/>
        <a:p>
          <a:endParaRPr lang="en-US"/>
        </a:p>
      </dgm:t>
    </dgm:pt>
    <dgm:pt modelId="{3FE1CA49-3542-42F7-BDE8-D779E1A24F2A}" type="sibTrans" cxnId="{56E03469-71C1-487D-B12B-4E9F56334B14}">
      <dgm:prSet/>
      <dgm:spPr/>
      <dgm:t>
        <a:bodyPr/>
        <a:lstStyle/>
        <a:p>
          <a:endParaRPr lang="en-US"/>
        </a:p>
      </dgm:t>
    </dgm:pt>
    <dgm:pt modelId="{5B531CAF-0C97-48C7-8CF7-B47EAC199D37}">
      <dgm:prSet phldrT="[Text]"/>
      <dgm:spPr/>
      <dgm:t>
        <a:bodyPr/>
        <a:lstStyle/>
        <a:p>
          <a:endParaRPr lang="en-US" b="1" dirty="0"/>
        </a:p>
      </dgm:t>
    </dgm:pt>
    <dgm:pt modelId="{DFF6ED3B-E66C-489A-9238-EF3AD44BD111}" type="parTrans" cxnId="{64331C81-BE23-46D5-BD5A-2D9784BCDACA}">
      <dgm:prSet/>
      <dgm:spPr/>
      <dgm:t>
        <a:bodyPr/>
        <a:lstStyle/>
        <a:p>
          <a:endParaRPr lang="en-US"/>
        </a:p>
      </dgm:t>
    </dgm:pt>
    <dgm:pt modelId="{CE0A9116-563B-45FD-9A6A-3AF432C25F5E}" type="sibTrans" cxnId="{64331C81-BE23-46D5-BD5A-2D9784BCDACA}">
      <dgm:prSet/>
      <dgm:spPr/>
      <dgm:t>
        <a:bodyPr/>
        <a:lstStyle/>
        <a:p>
          <a:endParaRPr lang="en-US"/>
        </a:p>
      </dgm:t>
    </dgm:pt>
    <dgm:pt modelId="{74EB84C9-1CBB-4687-A6BE-582959195BEE}">
      <dgm:prSet phldrT="[Text]"/>
      <dgm:spPr/>
      <dgm:t>
        <a:bodyPr/>
        <a:lstStyle/>
        <a:p>
          <a:endParaRPr lang="en-US" b="1" dirty="0"/>
        </a:p>
      </dgm:t>
    </dgm:pt>
    <dgm:pt modelId="{56A07E16-5E05-44A5-AB01-AD7A86627783}" type="sibTrans" cxnId="{1BBE4C3E-F5D0-4F48-B70C-918524B05D9A}">
      <dgm:prSet/>
      <dgm:spPr/>
      <dgm:t>
        <a:bodyPr/>
        <a:lstStyle/>
        <a:p>
          <a:endParaRPr lang="en-US"/>
        </a:p>
      </dgm:t>
    </dgm:pt>
    <dgm:pt modelId="{F23CA424-F3A8-4632-A610-277AC2A0AB79}" type="parTrans" cxnId="{1BBE4C3E-F5D0-4F48-B70C-918524B05D9A}">
      <dgm:prSet/>
      <dgm:spPr/>
      <dgm:t>
        <a:bodyPr/>
        <a:lstStyle/>
        <a:p>
          <a:endParaRPr lang="en-US"/>
        </a:p>
      </dgm:t>
    </dgm:pt>
    <dgm:pt modelId="{042C294B-AAB7-4346-AA0E-45A32117975F}" type="pres">
      <dgm:prSet presAssocID="{3F414F42-A6D7-451B-91C0-5FCAC22EDFC8}" presName="Name0" presStyleCnt="0">
        <dgm:presLayoutVars>
          <dgm:dir/>
          <dgm:resizeHandles val="exact"/>
        </dgm:presLayoutVars>
      </dgm:prSet>
      <dgm:spPr/>
    </dgm:pt>
    <dgm:pt modelId="{45BFDF87-8EFC-4C79-9291-F5039943A1A9}" type="pres">
      <dgm:prSet presAssocID="{3F414F42-A6D7-451B-91C0-5FCAC22EDFC8}" presName="arrow" presStyleLbl="bgShp" presStyleIdx="0" presStyleCnt="1"/>
      <dgm:spPr/>
    </dgm:pt>
    <dgm:pt modelId="{76FE06F3-A809-470D-B8F8-D47463503AD7}" type="pres">
      <dgm:prSet presAssocID="{3F414F42-A6D7-451B-91C0-5FCAC22EDFC8}" presName="points" presStyleCnt="0"/>
      <dgm:spPr/>
    </dgm:pt>
    <dgm:pt modelId="{DEBFF753-47A5-4775-BC84-97214B2ACC63}" type="pres">
      <dgm:prSet presAssocID="{0B121807-7AC7-4E0A-A537-5FF20BCDF283}" presName="compositeA" presStyleCnt="0"/>
      <dgm:spPr/>
    </dgm:pt>
    <dgm:pt modelId="{E7813E6B-5086-4489-B968-328DE8EE5F3F}" type="pres">
      <dgm:prSet presAssocID="{0B121807-7AC7-4E0A-A537-5FF20BCDF283}" presName="textA" presStyleLbl="revTx" presStyleIdx="0" presStyleCnt="4">
        <dgm:presLayoutVars>
          <dgm:bulletEnabled val="1"/>
        </dgm:presLayoutVars>
      </dgm:prSet>
      <dgm:spPr/>
      <dgm:t>
        <a:bodyPr/>
        <a:lstStyle/>
        <a:p>
          <a:endParaRPr lang="en-US"/>
        </a:p>
      </dgm:t>
    </dgm:pt>
    <dgm:pt modelId="{21CE547B-ABF1-48D8-9D84-50D5DD9EFB74}" type="pres">
      <dgm:prSet presAssocID="{0B121807-7AC7-4E0A-A537-5FF20BCDF283}" presName="circleA" presStyleLbl="node1" presStyleIdx="0" presStyleCnt="4"/>
      <dgm:spPr/>
    </dgm:pt>
    <dgm:pt modelId="{A0AEE2E9-CD4F-40AB-93E7-AB16B70877BE}" type="pres">
      <dgm:prSet presAssocID="{0B121807-7AC7-4E0A-A537-5FF20BCDF283}" presName="spaceA" presStyleCnt="0"/>
      <dgm:spPr/>
    </dgm:pt>
    <dgm:pt modelId="{D0CF4DDE-E80F-4EDB-A00A-85034B971C56}" type="pres">
      <dgm:prSet presAssocID="{DC252DCB-E9A5-4D2E-8B4D-6FD88B6735E4}" presName="space" presStyleCnt="0"/>
      <dgm:spPr/>
    </dgm:pt>
    <dgm:pt modelId="{26EE00C2-DDE3-4640-94CD-9115BD12F6FC}" type="pres">
      <dgm:prSet presAssocID="{95CFDE97-85D0-4612-A74B-E836AC50CED6}" presName="compositeB" presStyleCnt="0"/>
      <dgm:spPr/>
    </dgm:pt>
    <dgm:pt modelId="{523DB5E9-D8FF-4232-A9C8-1389A70DE992}" type="pres">
      <dgm:prSet presAssocID="{95CFDE97-85D0-4612-A74B-E836AC50CED6}" presName="textB" presStyleLbl="revTx" presStyleIdx="1" presStyleCnt="4">
        <dgm:presLayoutVars>
          <dgm:bulletEnabled val="1"/>
        </dgm:presLayoutVars>
      </dgm:prSet>
      <dgm:spPr/>
      <dgm:t>
        <a:bodyPr/>
        <a:lstStyle/>
        <a:p>
          <a:endParaRPr lang="en-US"/>
        </a:p>
      </dgm:t>
    </dgm:pt>
    <dgm:pt modelId="{7967D7F9-541D-4505-84F9-AD8E241E9C1B}" type="pres">
      <dgm:prSet presAssocID="{95CFDE97-85D0-4612-A74B-E836AC50CED6}" presName="circleB" presStyleLbl="node1" presStyleIdx="1" presStyleCnt="4"/>
      <dgm:spPr/>
    </dgm:pt>
    <dgm:pt modelId="{6ED3C202-357F-431F-8B6F-1A35211D4D7A}" type="pres">
      <dgm:prSet presAssocID="{95CFDE97-85D0-4612-A74B-E836AC50CED6}" presName="spaceB" presStyleCnt="0"/>
      <dgm:spPr/>
    </dgm:pt>
    <dgm:pt modelId="{61DB319A-28C5-4792-A529-0DF4E905391D}" type="pres">
      <dgm:prSet presAssocID="{3FE1CA49-3542-42F7-BDE8-D779E1A24F2A}" presName="space" presStyleCnt="0"/>
      <dgm:spPr/>
    </dgm:pt>
    <dgm:pt modelId="{E01C6006-2E47-45DF-987D-4BF203BFA572}" type="pres">
      <dgm:prSet presAssocID="{5B531CAF-0C97-48C7-8CF7-B47EAC199D37}" presName="compositeA" presStyleCnt="0"/>
      <dgm:spPr/>
    </dgm:pt>
    <dgm:pt modelId="{542CE8C0-2582-4DED-97E3-5E97F3175C94}" type="pres">
      <dgm:prSet presAssocID="{5B531CAF-0C97-48C7-8CF7-B47EAC199D37}" presName="textA" presStyleLbl="revTx" presStyleIdx="2" presStyleCnt="4">
        <dgm:presLayoutVars>
          <dgm:bulletEnabled val="1"/>
        </dgm:presLayoutVars>
      </dgm:prSet>
      <dgm:spPr/>
      <dgm:t>
        <a:bodyPr/>
        <a:lstStyle/>
        <a:p>
          <a:endParaRPr lang="en-US"/>
        </a:p>
      </dgm:t>
    </dgm:pt>
    <dgm:pt modelId="{FDA6E4CC-B94D-46ED-9C47-9C60D8092F35}" type="pres">
      <dgm:prSet presAssocID="{5B531CAF-0C97-48C7-8CF7-B47EAC199D37}" presName="circleA" presStyleLbl="node1" presStyleIdx="2" presStyleCnt="4"/>
      <dgm:spPr/>
    </dgm:pt>
    <dgm:pt modelId="{0A5C21B8-F899-4DC6-9E17-09E62F414EBE}" type="pres">
      <dgm:prSet presAssocID="{5B531CAF-0C97-48C7-8CF7-B47EAC199D37}" presName="spaceA" presStyleCnt="0"/>
      <dgm:spPr/>
    </dgm:pt>
    <dgm:pt modelId="{ADE89356-B7C5-4302-A273-CEDC99948EFC}" type="pres">
      <dgm:prSet presAssocID="{CE0A9116-563B-45FD-9A6A-3AF432C25F5E}" presName="space" presStyleCnt="0"/>
      <dgm:spPr/>
    </dgm:pt>
    <dgm:pt modelId="{91C814D3-B960-47BC-BACE-C0FCC653448E}" type="pres">
      <dgm:prSet presAssocID="{74EB84C9-1CBB-4687-A6BE-582959195BEE}" presName="compositeB" presStyleCnt="0"/>
      <dgm:spPr/>
    </dgm:pt>
    <dgm:pt modelId="{559213BD-1A96-406E-BD8B-F19518DA8D89}" type="pres">
      <dgm:prSet presAssocID="{74EB84C9-1CBB-4687-A6BE-582959195BEE}" presName="textB" presStyleLbl="revTx" presStyleIdx="3" presStyleCnt="4">
        <dgm:presLayoutVars>
          <dgm:bulletEnabled val="1"/>
        </dgm:presLayoutVars>
      </dgm:prSet>
      <dgm:spPr/>
      <dgm:t>
        <a:bodyPr/>
        <a:lstStyle/>
        <a:p>
          <a:endParaRPr lang="en-US"/>
        </a:p>
      </dgm:t>
    </dgm:pt>
    <dgm:pt modelId="{2C82F4F1-5DB7-4002-A474-051E178A2B32}" type="pres">
      <dgm:prSet presAssocID="{74EB84C9-1CBB-4687-A6BE-582959195BEE}" presName="circleB" presStyleLbl="node1" presStyleIdx="3" presStyleCnt="4"/>
      <dgm:spPr/>
    </dgm:pt>
    <dgm:pt modelId="{D283B2B6-80E9-46D4-AB3B-E3035C0DB116}" type="pres">
      <dgm:prSet presAssocID="{74EB84C9-1CBB-4687-A6BE-582959195BEE}" presName="spaceB" presStyleCnt="0"/>
      <dgm:spPr/>
    </dgm:pt>
  </dgm:ptLst>
  <dgm:cxnLst>
    <dgm:cxn modelId="{1BBE4C3E-F5D0-4F48-B70C-918524B05D9A}" srcId="{3F414F42-A6D7-451B-91C0-5FCAC22EDFC8}" destId="{74EB84C9-1CBB-4687-A6BE-582959195BEE}" srcOrd="3" destOrd="0" parTransId="{F23CA424-F3A8-4632-A610-277AC2A0AB79}" sibTransId="{56A07E16-5E05-44A5-AB01-AD7A86627783}"/>
    <dgm:cxn modelId="{56E03469-71C1-487D-B12B-4E9F56334B14}" srcId="{3F414F42-A6D7-451B-91C0-5FCAC22EDFC8}" destId="{95CFDE97-85D0-4612-A74B-E836AC50CED6}" srcOrd="1" destOrd="0" parTransId="{618D8325-5AB9-4728-9A17-D2854510E638}" sibTransId="{3FE1CA49-3542-42F7-BDE8-D779E1A24F2A}"/>
    <dgm:cxn modelId="{0291F5CF-1E9B-4CCF-982F-42E06575AFDC}" srcId="{3F414F42-A6D7-451B-91C0-5FCAC22EDFC8}" destId="{0B121807-7AC7-4E0A-A537-5FF20BCDF283}" srcOrd="0" destOrd="0" parTransId="{0BD384C7-E9B8-49C1-8EEB-0DBC5BDA18EC}" sibTransId="{DC252DCB-E9A5-4D2E-8B4D-6FD88B6735E4}"/>
    <dgm:cxn modelId="{FCE43A97-1966-304E-9930-46256B4FC266}" type="presOf" srcId="{0B121807-7AC7-4E0A-A537-5FF20BCDF283}" destId="{E7813E6B-5086-4489-B968-328DE8EE5F3F}" srcOrd="0" destOrd="0" presId="urn:microsoft.com/office/officeart/2005/8/layout/hProcess11"/>
    <dgm:cxn modelId="{729B282D-1A17-104C-A6F5-7036F2A043B1}" type="presOf" srcId="{74EB84C9-1CBB-4687-A6BE-582959195BEE}" destId="{559213BD-1A96-406E-BD8B-F19518DA8D89}" srcOrd="0" destOrd="0" presId="urn:microsoft.com/office/officeart/2005/8/layout/hProcess11"/>
    <dgm:cxn modelId="{64331C81-BE23-46D5-BD5A-2D9784BCDACA}" srcId="{3F414F42-A6D7-451B-91C0-5FCAC22EDFC8}" destId="{5B531CAF-0C97-48C7-8CF7-B47EAC199D37}" srcOrd="2" destOrd="0" parTransId="{DFF6ED3B-E66C-489A-9238-EF3AD44BD111}" sibTransId="{CE0A9116-563B-45FD-9A6A-3AF432C25F5E}"/>
    <dgm:cxn modelId="{61931154-0967-654F-A8AE-ADFBACBD648D}" type="presOf" srcId="{3F414F42-A6D7-451B-91C0-5FCAC22EDFC8}" destId="{042C294B-AAB7-4346-AA0E-45A32117975F}" srcOrd="0" destOrd="0" presId="urn:microsoft.com/office/officeart/2005/8/layout/hProcess11"/>
    <dgm:cxn modelId="{9A0863CA-2D51-FA4A-B17B-C01926870438}" type="presOf" srcId="{5B531CAF-0C97-48C7-8CF7-B47EAC199D37}" destId="{542CE8C0-2582-4DED-97E3-5E97F3175C94}" srcOrd="0" destOrd="0" presId="urn:microsoft.com/office/officeart/2005/8/layout/hProcess11"/>
    <dgm:cxn modelId="{FE5822A1-9491-3F46-BD01-837322C9FB27}" type="presOf" srcId="{95CFDE97-85D0-4612-A74B-E836AC50CED6}" destId="{523DB5E9-D8FF-4232-A9C8-1389A70DE992}" srcOrd="0" destOrd="0" presId="urn:microsoft.com/office/officeart/2005/8/layout/hProcess11"/>
    <dgm:cxn modelId="{E213AA46-2B0F-2441-B741-C74BBF902DC2}" type="presParOf" srcId="{042C294B-AAB7-4346-AA0E-45A32117975F}" destId="{45BFDF87-8EFC-4C79-9291-F5039943A1A9}" srcOrd="0" destOrd="0" presId="urn:microsoft.com/office/officeart/2005/8/layout/hProcess11"/>
    <dgm:cxn modelId="{5C6F9A3F-69EE-EC4C-86A7-59F405C56B1C}" type="presParOf" srcId="{042C294B-AAB7-4346-AA0E-45A32117975F}" destId="{76FE06F3-A809-470D-B8F8-D47463503AD7}" srcOrd="1" destOrd="0" presId="urn:microsoft.com/office/officeart/2005/8/layout/hProcess11"/>
    <dgm:cxn modelId="{437118A6-8334-CE48-95C4-9F0F1410188E}" type="presParOf" srcId="{76FE06F3-A809-470D-B8F8-D47463503AD7}" destId="{DEBFF753-47A5-4775-BC84-97214B2ACC63}" srcOrd="0" destOrd="0" presId="urn:microsoft.com/office/officeart/2005/8/layout/hProcess11"/>
    <dgm:cxn modelId="{3E0CE8F4-A6B9-044B-B140-3D32AE5C21CE}" type="presParOf" srcId="{DEBFF753-47A5-4775-BC84-97214B2ACC63}" destId="{E7813E6B-5086-4489-B968-328DE8EE5F3F}" srcOrd="0" destOrd="0" presId="urn:microsoft.com/office/officeart/2005/8/layout/hProcess11"/>
    <dgm:cxn modelId="{87F9ADFE-F7FD-D84A-A26D-006577AC41F9}" type="presParOf" srcId="{DEBFF753-47A5-4775-BC84-97214B2ACC63}" destId="{21CE547B-ABF1-48D8-9D84-50D5DD9EFB74}" srcOrd="1" destOrd="0" presId="urn:microsoft.com/office/officeart/2005/8/layout/hProcess11"/>
    <dgm:cxn modelId="{E719DE6A-8F79-0546-B952-A0E356608115}" type="presParOf" srcId="{DEBFF753-47A5-4775-BC84-97214B2ACC63}" destId="{A0AEE2E9-CD4F-40AB-93E7-AB16B70877BE}" srcOrd="2" destOrd="0" presId="urn:microsoft.com/office/officeart/2005/8/layout/hProcess11"/>
    <dgm:cxn modelId="{4A7F2819-C5A6-A44F-9A52-D3DEF79A7A83}" type="presParOf" srcId="{76FE06F3-A809-470D-B8F8-D47463503AD7}" destId="{D0CF4DDE-E80F-4EDB-A00A-85034B971C56}" srcOrd="1" destOrd="0" presId="urn:microsoft.com/office/officeart/2005/8/layout/hProcess11"/>
    <dgm:cxn modelId="{AD566F4C-93A7-F84B-BE79-09949C7B5327}" type="presParOf" srcId="{76FE06F3-A809-470D-B8F8-D47463503AD7}" destId="{26EE00C2-DDE3-4640-94CD-9115BD12F6FC}" srcOrd="2" destOrd="0" presId="urn:microsoft.com/office/officeart/2005/8/layout/hProcess11"/>
    <dgm:cxn modelId="{9C497397-596D-1D46-BDB7-77FFCCF2CF29}" type="presParOf" srcId="{26EE00C2-DDE3-4640-94CD-9115BD12F6FC}" destId="{523DB5E9-D8FF-4232-A9C8-1389A70DE992}" srcOrd="0" destOrd="0" presId="urn:microsoft.com/office/officeart/2005/8/layout/hProcess11"/>
    <dgm:cxn modelId="{DAB321E5-A92B-7345-93D9-1CC4E1084548}" type="presParOf" srcId="{26EE00C2-DDE3-4640-94CD-9115BD12F6FC}" destId="{7967D7F9-541D-4505-84F9-AD8E241E9C1B}" srcOrd="1" destOrd="0" presId="urn:microsoft.com/office/officeart/2005/8/layout/hProcess11"/>
    <dgm:cxn modelId="{0E8626E8-DD52-BF4D-A624-A0960BD403BB}" type="presParOf" srcId="{26EE00C2-DDE3-4640-94CD-9115BD12F6FC}" destId="{6ED3C202-357F-431F-8B6F-1A35211D4D7A}" srcOrd="2" destOrd="0" presId="urn:microsoft.com/office/officeart/2005/8/layout/hProcess11"/>
    <dgm:cxn modelId="{D2D4F7D9-720E-E441-AC94-AD3B6BEBB6E8}" type="presParOf" srcId="{76FE06F3-A809-470D-B8F8-D47463503AD7}" destId="{61DB319A-28C5-4792-A529-0DF4E905391D}" srcOrd="3" destOrd="0" presId="urn:microsoft.com/office/officeart/2005/8/layout/hProcess11"/>
    <dgm:cxn modelId="{4DF631AA-938A-7C4E-A963-B38AF90E865B}" type="presParOf" srcId="{76FE06F3-A809-470D-B8F8-D47463503AD7}" destId="{E01C6006-2E47-45DF-987D-4BF203BFA572}" srcOrd="4" destOrd="0" presId="urn:microsoft.com/office/officeart/2005/8/layout/hProcess11"/>
    <dgm:cxn modelId="{C4F99AF9-A9E8-394D-BCA6-86B72A2ADA61}" type="presParOf" srcId="{E01C6006-2E47-45DF-987D-4BF203BFA572}" destId="{542CE8C0-2582-4DED-97E3-5E97F3175C94}" srcOrd="0" destOrd="0" presId="urn:microsoft.com/office/officeart/2005/8/layout/hProcess11"/>
    <dgm:cxn modelId="{BFBF927D-4BFF-6B4C-8BF7-3A2F67C37417}" type="presParOf" srcId="{E01C6006-2E47-45DF-987D-4BF203BFA572}" destId="{FDA6E4CC-B94D-46ED-9C47-9C60D8092F35}" srcOrd="1" destOrd="0" presId="urn:microsoft.com/office/officeart/2005/8/layout/hProcess11"/>
    <dgm:cxn modelId="{67C0FF48-76AA-DD4B-B509-062ADC801A33}" type="presParOf" srcId="{E01C6006-2E47-45DF-987D-4BF203BFA572}" destId="{0A5C21B8-F899-4DC6-9E17-09E62F414EBE}" srcOrd="2" destOrd="0" presId="urn:microsoft.com/office/officeart/2005/8/layout/hProcess11"/>
    <dgm:cxn modelId="{69D09B14-225E-7249-9B93-907B7793E8FD}" type="presParOf" srcId="{76FE06F3-A809-470D-B8F8-D47463503AD7}" destId="{ADE89356-B7C5-4302-A273-CEDC99948EFC}" srcOrd="5" destOrd="0" presId="urn:microsoft.com/office/officeart/2005/8/layout/hProcess11"/>
    <dgm:cxn modelId="{C152887F-A900-CD4A-9F7A-3D772BA463AA}" type="presParOf" srcId="{76FE06F3-A809-470D-B8F8-D47463503AD7}" destId="{91C814D3-B960-47BC-BACE-C0FCC653448E}" srcOrd="6" destOrd="0" presId="urn:microsoft.com/office/officeart/2005/8/layout/hProcess11"/>
    <dgm:cxn modelId="{D841F5B9-F9A0-D54E-A0CF-AD2168BB4E05}" type="presParOf" srcId="{91C814D3-B960-47BC-BACE-C0FCC653448E}" destId="{559213BD-1A96-406E-BD8B-F19518DA8D89}" srcOrd="0" destOrd="0" presId="urn:microsoft.com/office/officeart/2005/8/layout/hProcess11"/>
    <dgm:cxn modelId="{A45F5B57-9AC3-3B4C-B5A9-C1C5D5FCBEE1}" type="presParOf" srcId="{91C814D3-B960-47BC-BACE-C0FCC653448E}" destId="{2C82F4F1-5DB7-4002-A474-051E178A2B32}" srcOrd="1" destOrd="0" presId="urn:microsoft.com/office/officeart/2005/8/layout/hProcess11"/>
    <dgm:cxn modelId="{63B0B160-4DB6-874E-B2D7-96761C5C810E}" type="presParOf" srcId="{91C814D3-B960-47BC-BACE-C0FCC653448E}" destId="{D283B2B6-80E9-46D4-AB3B-E3035C0DB116}" srcOrd="2" destOrd="0" presId="urn:microsoft.com/office/officeart/2005/8/layout/hProcess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2.emf"/><Relationship Id="rId2" Type="http://schemas.openxmlformats.org/officeDocument/2006/relationships/image" Target="../media/image9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BF4F41-1974-2C49-96DA-94E709FC590D}" type="datetimeFigureOut">
              <a:rPr lang="en-US" smtClean="0"/>
              <a:pPr/>
              <a:t>2/26/16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1B3019-708E-704F-B1F2-C1AE28111AC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1B3019-708E-704F-B1F2-C1AE28111ACC}" type="slidenum">
              <a:rPr lang="en-US" smtClean="0"/>
              <a:pPr/>
              <a:t>14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1F3D0985-EEB1-40F5-9071-B7AA0EEF2D37}" type="slidenum">
              <a:rPr lang="en-US" sz="1200"/>
              <a:pPr/>
              <a:t>51</a:t>
            </a:fld>
            <a:endParaRPr lang="en-US" sz="1200"/>
          </a:p>
        </p:txBody>
      </p:sp>
      <p:sp>
        <p:nvSpPr>
          <p:cNvPr id="63491" name="Rectangle 2"/>
          <p:cNvSpPr>
            <a:spLocks noGrp="1" noRot="1" noChangeAspect="1" noChangeArrowheads="1" noTextEdit="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ln>
        </p:spPr>
        <p:txBody>
          <a:bodyPr/>
          <a:lstStyle/>
          <a:p>
            <a:r>
              <a:rPr lang="en-US" b="1" smtClean="0"/>
              <a:t>The elm host.</a:t>
            </a:r>
            <a:r>
              <a:rPr lang="en-US" smtClean="0"/>
              <a:t> Native species of North American elms vary in their susceptibility to DED, even within species. American elm (</a:t>
            </a:r>
            <a:r>
              <a:rPr lang="en-US" i="1" smtClean="0"/>
              <a:t>Ulmus</a:t>
            </a:r>
            <a:r>
              <a:rPr lang="en-US" smtClean="0"/>
              <a:t> </a:t>
            </a:r>
            <a:r>
              <a:rPr lang="en-US" i="1" smtClean="0"/>
              <a:t>americana</a:t>
            </a:r>
            <a:r>
              <a:rPr lang="en-US" smtClean="0"/>
              <a:t> L.) is generally highly susceptible. Winged elm (</a:t>
            </a:r>
            <a:r>
              <a:rPr lang="en-US" i="1" smtClean="0"/>
              <a:t>U. alata</a:t>
            </a:r>
            <a:r>
              <a:rPr lang="en-US" smtClean="0"/>
              <a:t> Michx.), September elm (</a:t>
            </a:r>
            <a:r>
              <a:rPr lang="en-US" i="1" smtClean="0"/>
              <a:t>U. serotina</a:t>
            </a:r>
            <a:r>
              <a:rPr lang="en-US" smtClean="0"/>
              <a:t> Sarg.), slippery elm (</a:t>
            </a:r>
            <a:r>
              <a:rPr lang="en-US" i="1" smtClean="0"/>
              <a:t>U. rubra</a:t>
            </a:r>
            <a:r>
              <a:rPr lang="en-US" smtClean="0"/>
              <a:t> Muhl.), rock elm (</a:t>
            </a:r>
            <a:r>
              <a:rPr lang="en-US" i="1" smtClean="0"/>
              <a:t>U. thomasii</a:t>
            </a:r>
            <a:r>
              <a:rPr lang="en-US" smtClean="0"/>
              <a:t> Sarg.), and cedar elm (</a:t>
            </a:r>
            <a:r>
              <a:rPr lang="en-US" i="1" smtClean="0"/>
              <a:t>U. crassifolia</a:t>
            </a:r>
            <a:r>
              <a:rPr lang="en-US" smtClean="0"/>
              <a:t> Nutt.) range from susceptible to somewhat resistant. No native elms are immune to DED, but some individuals or cultivars have a higher tolerance (and thus may recover from or survive with infection) or resistance to DED. Many European and Asiatic elms are less susceptible than American elm. </a:t>
            </a:r>
          </a:p>
          <a:p>
            <a:r>
              <a:rPr lang="en-US" smtClean="0"/>
              <a:t>In addition to genetic factors present in some cultivars and species, physical factors affect tree susceptibility. These factors include time of year, climatic conditions (such as drought) and vitality of the tree. Water conducting elements are most susceptible to infection as they are being produced in the spring, thus elms are most susceptible to infection after earliest leafing out to midsummer. Trees are less susceptible under drought conditions. Vigorously growing trees are generally more susceptible than slower growing trees.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929F15F4-4A6D-4EB5-A7E3-7D22F0598EA7}" type="slidenum">
              <a:rPr lang="en-US" sz="1200"/>
              <a:pPr/>
              <a:t>52</a:t>
            </a:fld>
            <a:endParaRPr lang="en-US" sz="1200"/>
          </a:p>
        </p:txBody>
      </p:sp>
      <p:sp>
        <p:nvSpPr>
          <p:cNvPr id="65539" name="Rectangle 2"/>
          <p:cNvSpPr>
            <a:spLocks noGrp="1" noRot="1" noChangeAspect="1" noChangeArrowheads="1" noTextEdit="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ED3BBBD4-6C98-4982-B357-C96F1BD5FC79}" type="slidenum">
              <a:rPr lang="en-US" sz="1200"/>
              <a:pPr/>
              <a:t>53</a:t>
            </a:fld>
            <a:endParaRPr lang="en-US" sz="1200"/>
          </a:p>
        </p:txBody>
      </p:sp>
      <p:sp>
        <p:nvSpPr>
          <p:cNvPr id="67587" name="Rectangle 2"/>
          <p:cNvSpPr>
            <a:spLocks noGrp="1" noRot="1" noChangeAspect="1" noChangeArrowheads="1" noTextEdit="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DE1C2F9A-BE32-42E3-99B8-45B2A9643223}" type="slidenum">
              <a:rPr lang="en-US" sz="1200"/>
              <a:pPr/>
              <a:t>54</a:t>
            </a:fld>
            <a:endParaRPr lang="en-US" sz="1200"/>
          </a:p>
        </p:txBody>
      </p:sp>
      <p:sp>
        <p:nvSpPr>
          <p:cNvPr id="69635" name="Rectangle 1026"/>
          <p:cNvSpPr>
            <a:spLocks noGrp="1" noRot="1" noChangeAspect="1" noChangeArrowheads="1" noTextEdit="1"/>
          </p:cNvSpPr>
          <p:nvPr>
            <p:ph type="sldImg"/>
          </p:nvPr>
        </p:nvSpPr>
        <p:spPr>
          <a:solidFill>
            <a:srgbClr val="FFFFFF"/>
          </a:solidFill>
          <a:ln/>
        </p:spPr>
      </p:sp>
      <p:sp>
        <p:nvSpPr>
          <p:cNvPr id="69636" name="Rectangle 1027"/>
          <p:cNvSpPr>
            <a:spLocks noGrp="1" noChangeArrowheads="1"/>
          </p:cNvSpPr>
          <p:nvPr>
            <p:ph type="body" idx="1"/>
          </p:nvPr>
        </p:nvSpPr>
        <p:spPr>
          <a:solidFill>
            <a:srgbClr val="FFFFFF"/>
          </a:solidFill>
          <a:ln>
            <a:solidFill>
              <a:srgbClr val="000000"/>
            </a:solidFill>
          </a:ln>
        </p:spPr>
        <p:txBody>
          <a:bodyPr/>
          <a:lstStyle/>
          <a:p>
            <a:r>
              <a:rPr lang="en-US" smtClean="0"/>
              <a:t>Frequently, by the time first symptoms are noted, the fungus has already reached scaffold branches or the main trunk of the tree. Once the fungus is established within a tree, it spreads rapidly via the water-conducting vessels. The tree forms gums within these vessels in response to the presence of the fungus, causing the tree to wilt and eventually die. Trees infected through root grafts wilt and die rapidly; this frequently occurs in the spring soon after the trees have leafed out and progresses from the base of the tree upward.</a:t>
            </a:r>
            <a:br>
              <a:rPr lang="en-US" smtClean="0"/>
            </a:br>
            <a:endParaRPr lang="en-US" smtClean="0"/>
          </a:p>
          <a:p>
            <a:r>
              <a:rPr lang="en-US" b="1" smtClean="0"/>
              <a:t>Vascular wilt diseases</a:t>
            </a:r>
            <a:endParaRPr lang="en-US" smtClean="0"/>
          </a:p>
          <a:p>
            <a:r>
              <a:rPr lang="en-US" smtClean="0"/>
              <a:t>Vascular wilt diseases are caused by pathogenic fungi or bacteria that enter the water-conducting xylem vessels of a plant, then proliferate within the vessels, causing water blockage. The typical symptoms include wilting and death of the leaves, followed often by death or serious impairment of the whole plant. As a group, therefore, the vascular wilts are among the most devastating plant diseases.</a:t>
            </a:r>
          </a:p>
          <a:p>
            <a:r>
              <a:rPr lang="en-US" smtClean="0"/>
              <a:t>There are several interesting features of these diseases. For example, the blockage of the xylem vessels is not necessarily caused by the pathogens themselves but often by the host reactions to invasion - the production of gel-like materials which serve as potential barriers to spread of the pathogens in the vessels. In addition, some of the symptoms, such as the common yellowing of the leaves and the loss of control of stomatal function, may are caused by toxins produced by the pathogens. But perhaps the most interesting point is that the pathogens have only a weak ability to invade living plant tissues; instead, they grow in the nutrient-poor conditions of the water-conducting vessels, and they only grow into the rest of the plant when it has been weakened or killed by water stress.</a:t>
            </a:r>
          </a:p>
          <a:p>
            <a:endParaRPr lang="en-US" smtClean="0"/>
          </a:p>
          <a:p>
            <a:r>
              <a:rPr lang="en-US" smtClean="0"/>
              <a:t>DED symptoms are the result of a fungus infecting the vascular (water conducting) system of the tree. Infection by the fungus results in clogging of vascular tissues, preventing water movement to the crown and causing visual symptoms as the tree wilts and dies. </a:t>
            </a:r>
            <a:endParaRPr lang="en-US" b="1" smtClean="0"/>
          </a:p>
          <a:p>
            <a:r>
              <a:rPr lang="en-US" b="1" smtClean="0"/>
              <a:t>Foliage symptoms: </a:t>
            </a:r>
            <a:r>
              <a:rPr lang="en-US" smtClean="0"/>
              <a:t>Symptoms of DED begin as wilting of leaves and proceed to yellowing and browning. The pattern of symptom progression within the crown varies depending on where the fungus is introduced to the tree. If the fungus enters the tree through roots grafted to infected trees (see disease cycle section), the symptoms may begin in the lower crown on the side nearest the graft and the entire crown may be affected very rapidly. If infection begins in the upper crown, symptoms often first appear at the end of an individual branch (called "flagging") and progress downward in the crown (cover photo). </a:t>
            </a:r>
          </a:p>
          <a:p>
            <a:r>
              <a:rPr lang="en-US" smtClean="0"/>
              <a:t>Multiple branches may be individually infected, resulting in symptom development at several locations in the crown (figure 2). Symptoms begin in late spring or any time later during the growing season. However, if the tree was infected the previous year (and not detected), symptoms may first be observed in early spring. Symptoms may progress throughout the whole tree in a single season, or may take two or more years. </a:t>
            </a:r>
            <a:endParaRPr lang="en-US" b="1" smtClean="0"/>
          </a:p>
          <a:p>
            <a:r>
              <a:rPr lang="en-US" b="1" smtClean="0"/>
              <a:t>Vascular symptoms:</a:t>
            </a:r>
            <a:r>
              <a:rPr lang="en-US" smtClean="0"/>
              <a:t> Branches and stems of elms infected by the DED fungus typically develop dark streaks of discoloration. To detect discoloration, cut through and peel off the bark of a dying branch to expose the outer rings of wood. In newly infected branches, brown streaks characteristically appear in the sapwood of the current year (figure 3). It is important to cut deeply into the wood or look at the branch in cross section for two reasons: (1) As the season progresses, the staining may be overlaid by unstained wood, and (2) if infection occurred in the previous year, the current sapwood may not be discolored.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4C6B1027-E25A-400B-8DBE-1C22CB5A8FCF}" type="slidenum">
              <a:rPr lang="en-US" sz="1200"/>
              <a:pPr/>
              <a:t>55</a:t>
            </a:fld>
            <a:endParaRPr lang="en-US" sz="1200"/>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r>
              <a:rPr lang="en-US" smtClean="0"/>
              <a:t>From the point of inoculation, the fungus moves upward and downward by two modes: in the liquid within xylem vessels and the growth of fungal hyphae between xylem vessels after germination. </a:t>
            </a:r>
            <a:r>
              <a:rPr lang="en-US" i="1" smtClean="0"/>
              <a:t>Ophiostoma novo-ulmi </a:t>
            </a:r>
            <a:r>
              <a:rPr lang="en-US" smtClean="0"/>
              <a:t>reaches the roots within one season of infection where it continues to grow. The fungus grows in the roots and ascends the trunk in a wave of infection that kills the entire tree or a major part of it. Where elms are planted close together and there is a possibility of root grafting, </a:t>
            </a:r>
            <a:r>
              <a:rPr lang="en-US" i="1" smtClean="0"/>
              <a:t>Ophiostoma novo-ulmi</a:t>
            </a:r>
            <a:r>
              <a:rPr lang="en-US" smtClean="0"/>
              <a:t> may move from one tree into the next through the roots. The fungus can also survive as a saprophyte in dead plant tissue.</a:t>
            </a:r>
          </a:p>
          <a:p>
            <a:endParaRPr lang="en-US" smtClean="0"/>
          </a:p>
          <a:p>
            <a:r>
              <a:rPr lang="en-US" smtClean="0"/>
              <a:t>According to Partridge (1997), </a:t>
            </a:r>
            <a:r>
              <a:rPr lang="en-US" i="1" smtClean="0"/>
              <a:t>O. ulmi</a:t>
            </a:r>
            <a:r>
              <a:rPr lang="en-US" smtClean="0"/>
              <a:t> s.l. is a rather complex fungus. It has four spore types: conidia produced on mycelium, conidia borne on a mycelial stalk (synnema), yeast like spores that are variable in size, and ascospores, which are produced in a black fruiting body (perithecium) which ooze through the long neck of the perithecium, and accumulate at the tip in sticky mass.</a:t>
            </a:r>
            <a:br>
              <a:rPr lang="en-US" smtClean="0"/>
            </a:b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3E02A28-014C-47AD-84C2-6910368AE226}" type="slidenum">
              <a:rPr lang="en-US" sz="1200"/>
              <a:pPr/>
              <a:t>56</a:t>
            </a:fld>
            <a:endParaRPr lang="en-US" sz="1200"/>
          </a:p>
        </p:txBody>
      </p:sp>
      <p:sp>
        <p:nvSpPr>
          <p:cNvPr id="73731" name="Rectangle 2"/>
          <p:cNvSpPr>
            <a:spLocks noGrp="1" noRot="1" noChangeAspect="1" noChangeArrowheads="1" noTextEdit="1"/>
          </p:cNvSpPr>
          <p:nvPr>
            <p:ph type="sldImg"/>
          </p:nvPr>
        </p:nvSpPr>
        <p:spPr>
          <a:solidFill>
            <a:srgbClr val="FFFFFF"/>
          </a:solidFill>
          <a:ln/>
        </p:spPr>
      </p:sp>
      <p:sp>
        <p:nvSpPr>
          <p:cNvPr id="73732"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F69F3EB5-0CB4-476F-B080-E69BD470C74B}" type="slidenum">
              <a:rPr lang="en-US" sz="1200"/>
              <a:pPr/>
              <a:t>57</a:t>
            </a:fld>
            <a:endParaRPr lang="en-US" sz="1200"/>
          </a:p>
        </p:txBody>
      </p:sp>
      <p:sp>
        <p:nvSpPr>
          <p:cNvPr id="75779" name="Rectangle 2"/>
          <p:cNvSpPr>
            <a:spLocks noGrp="1" noRot="1" noChangeAspect="1" noChangeArrowheads="1" noTextEdit="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F1B0D482-53CA-4826-8981-A4D7D2FF4F45}" type="slidenum">
              <a:rPr lang="en-US" sz="1200"/>
              <a:pPr/>
              <a:t>68</a:t>
            </a:fld>
            <a:endParaRPr lang="en-US" sz="1200"/>
          </a:p>
        </p:txBody>
      </p:sp>
      <p:sp>
        <p:nvSpPr>
          <p:cNvPr id="88067" name="Rectangle 2"/>
          <p:cNvSpPr>
            <a:spLocks noGrp="1" noRot="1" noChangeAspect="1" noChangeArrowheads="1" noTextEdit="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r>
              <a:rPr lang="en-US" smtClean="0"/>
              <a:t>Appears in France, Belgium, Germany 1918-1921/ arrival in E. US in late 20’s, established in NY and effecting 5500 sq miles by 1940/ strain transported to Ohio in 1928 via diseased logs. New epidemic in Europe, aggressive strains recognized in Europe in 1971.</a:t>
            </a:r>
          </a:p>
          <a:p>
            <a:endParaRPr lang="en-US" smtClean="0"/>
          </a:p>
          <a:p>
            <a:r>
              <a:rPr lang="en-US" smtClean="0"/>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327EBD21-E38E-4420-A9FB-94C5EA7C2FDC}" type="slidenum">
              <a:rPr lang="en-US" sz="1200"/>
              <a:pPr/>
              <a:t>69</a:t>
            </a:fld>
            <a:endParaRPr lang="en-US" sz="1200"/>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B0E6A446-F818-4B1E-9330-1B4C210FE025}" type="slidenum">
              <a:rPr lang="en-US" sz="1200"/>
              <a:pPr/>
              <a:t>73</a:t>
            </a:fld>
            <a:endParaRPr lang="en-US" sz="120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pPr>
              <a:spcBef>
                <a:spcPct val="0"/>
              </a:spcBef>
            </a:pPr>
            <a:endParaRPr lang="en-US"/>
          </a:p>
        </p:txBody>
      </p:sp>
      <p:sp>
        <p:nvSpPr>
          <p:cNvPr id="63492" name="Slide Number Placeholder 3"/>
          <p:cNvSpPr>
            <a:spLocks noGrp="1"/>
          </p:cNvSpPr>
          <p:nvPr>
            <p:ph type="sldNum" sz="quarter" idx="5"/>
          </p:nvPr>
        </p:nvSpPr>
        <p:spPr>
          <a:noFill/>
        </p:spPr>
        <p:txBody>
          <a:bodyPr/>
          <a:lstStyle/>
          <a:p>
            <a:fld id="{4117C8B1-BA47-9D4F-A08B-F1B638A00728}" type="slidenum">
              <a:rPr lang="en-US"/>
              <a:pPr/>
              <a:t>18</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80802C1-29E7-462E-8471-0AFEAB7C051D}" type="slidenum">
              <a:rPr lang="en-US" sz="1200"/>
              <a:pPr/>
              <a:t>74</a:t>
            </a:fld>
            <a:endParaRPr lang="en-US" sz="120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8174F1EC-DEBC-4ECE-8AC8-B17E8F4CED1E}" type="slidenum">
              <a:rPr lang="en-US" sz="1200"/>
              <a:pPr/>
              <a:t>75</a:t>
            </a:fld>
            <a:endParaRPr lang="en-US"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493176F-31B4-427D-AE67-71F85E51080F}" type="slidenum">
              <a:rPr lang="en-US" sz="1200"/>
              <a:pPr/>
              <a:t>76</a:t>
            </a:fld>
            <a:endParaRPr lang="en-US" sz="12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0BE5E0E-57ED-4D2E-A3E1-7DBDBFC0956E}" type="slidenum">
              <a:rPr lang="en-US" sz="1200"/>
              <a:pPr/>
              <a:t>77</a:t>
            </a:fld>
            <a:endParaRPr lang="en-US" sz="12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08D9B9CE-84F3-4731-BDF0-3E1380B92991}" type="slidenum">
              <a:rPr lang="en-US" sz="1200"/>
              <a:pPr/>
              <a:t>78</a:t>
            </a:fld>
            <a:endParaRPr lang="en-US" sz="120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BFC74A7E-5CC3-40FB-A745-E563A9960BEB}" type="slidenum">
              <a:rPr lang="en-US" sz="1200"/>
              <a:pPr/>
              <a:t>79</a:t>
            </a:fld>
            <a:endParaRPr lang="en-US" sz="120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7904C617-27BC-4744-8D19-E9DAF59220AA}" type="slidenum">
              <a:rPr lang="en-US" sz="1200"/>
              <a:pPr/>
              <a:t>80</a:t>
            </a:fld>
            <a:endParaRPr lang="en-US" sz="12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en-US" smtClean="0"/>
              <a:t>Said hey we got it already…don’t regulate elm timber trade…get new species.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E48040CD-CB2D-4A10-A459-B3C00F66926C}" type="slidenum">
              <a:rPr lang="en-US" sz="1200"/>
              <a:pPr/>
              <a:t>81</a:t>
            </a:fld>
            <a:endParaRPr 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4DCCF41E-8C6A-4470-9C61-73EE4245602B}" type="slidenum">
              <a:rPr lang="en-US" sz="1200"/>
              <a:pPr/>
              <a:t>82</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BC92EB1E-2629-4A41-8D2E-2F2F94F72982}" type="slidenum">
              <a:rPr lang="en-US" sz="1200"/>
              <a:pPr/>
              <a:t>83</a:t>
            </a:fld>
            <a:endParaRPr lang="en-US" sz="120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29A0ACD9-A4FD-6840-81B8-4056563F1BD7}" type="slidenum">
              <a:rPr lang="en-US"/>
              <a:pPr/>
              <a:t>19</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65CB45FF-6696-4AB1-9255-481317605FD5}" type="slidenum">
              <a:rPr lang="en-US" sz="1200"/>
              <a:pPr/>
              <a:t>84</a:t>
            </a:fld>
            <a:endParaRPr lang="en-US" sz="12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BBE0D46-EF0C-49AA-8103-9BA3E7A6C6A5}" type="slidenum">
              <a:rPr lang="en-US" sz="1200"/>
              <a:pPr/>
              <a:t>85</a:t>
            </a:fld>
            <a:endParaRPr lang="en-US" sz="120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1B38BEB1-350C-4E22-9AE0-752076038C60}" type="slidenum">
              <a:rPr lang="en-US" sz="1200"/>
              <a:pPr/>
              <a:t>86</a:t>
            </a:fld>
            <a:endParaRPr lang="en-US" sz="120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171C782-6119-4E6C-9D6D-4DA2A668B914}" type="slidenum">
              <a:rPr lang="en-US" sz="1200"/>
              <a:pPr/>
              <a:t>87</a:t>
            </a:fld>
            <a:endParaRPr lang="en-US" sz="120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72C39912-A827-4E0B-990A-7B3AAAF7921E}" type="slidenum">
              <a:rPr lang="en-US" sz="1200"/>
              <a:pPr/>
              <a:t>88</a:t>
            </a:fld>
            <a:endParaRPr lang="en-US" sz="120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08FFAF50-81BB-4150-AE86-63F076B63117}" type="slidenum">
              <a:rPr lang="en-US" sz="1200"/>
              <a:pPr/>
              <a:t>89</a:t>
            </a:fld>
            <a:endParaRPr lang="en-US" sz="120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EA146AB1-E427-4253-910B-A07CF0E09A22}" type="slidenum">
              <a:rPr lang="en-US" sz="1200"/>
              <a:pPr/>
              <a:t>90</a:t>
            </a:fld>
            <a:endParaRPr lang="en-US" sz="120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771F694F-BECA-4949-9ED4-8E598B9BAF51}" type="slidenum">
              <a:rPr lang="en-US" sz="1200"/>
              <a:pPr/>
              <a:t>91</a:t>
            </a:fld>
            <a:endParaRPr lang="en-US" sz="120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2726CB0-311B-4C4D-B356-A940B1A4E977}" type="slidenum">
              <a:rPr lang="en-US" sz="1200"/>
              <a:pPr/>
              <a:t>92</a:t>
            </a:fld>
            <a:endParaRPr lang="en-US" sz="120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E882543D-F19B-47EA-BCE7-950CD404189D}" type="slidenum">
              <a:rPr lang="en-US" sz="1200"/>
              <a:pPr/>
              <a:t>93</a:t>
            </a:fld>
            <a:endParaRPr lang="en-US" sz="120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pPr>
              <a:spcBef>
                <a:spcPct val="0"/>
              </a:spcBef>
            </a:pPr>
            <a:r>
              <a:rPr lang="en-US"/>
              <a:t>All species of white pine (or five needle pines) in North America are susceptible to the pathogen. As is common with many other rust fungi, two different host species are required for this fungus to complete its life cycle. </a:t>
            </a:r>
            <a:r>
              <a:rPr lang="en-US" i="1"/>
              <a:t>Ribes</a:t>
            </a:r>
            <a:r>
              <a:rPr lang="en-US"/>
              <a:t>species (currant and gooseberry) serve as the alternate host. </a:t>
            </a:r>
          </a:p>
          <a:p>
            <a:pPr>
              <a:spcBef>
                <a:spcPct val="0"/>
              </a:spcBef>
            </a:pPr>
            <a:endParaRPr lang="en-US"/>
          </a:p>
          <a:p>
            <a:pPr>
              <a:spcBef>
                <a:spcPct val="0"/>
              </a:spcBef>
            </a:pPr>
            <a:r>
              <a:rPr lang="en-US"/>
              <a:t>-In summer, telia are produced, which are rough hairs. Wet conditions, teliospores germinate, form basidium to produce basidiospores. Basidiospores disperse by air and these infect pine.  </a:t>
            </a:r>
          </a:p>
        </p:txBody>
      </p:sp>
      <p:sp>
        <p:nvSpPr>
          <p:cNvPr id="67588" name="Slide Number Placeholder 3"/>
          <p:cNvSpPr>
            <a:spLocks noGrp="1"/>
          </p:cNvSpPr>
          <p:nvPr>
            <p:ph type="sldNum" sz="quarter" idx="5"/>
          </p:nvPr>
        </p:nvSpPr>
        <p:spPr>
          <a:noFill/>
        </p:spPr>
        <p:txBody>
          <a:bodyPr/>
          <a:lstStyle/>
          <a:p>
            <a:fld id="{83BB8013-2BA0-6045-916A-E5A6C81D962F}" type="slidenum">
              <a:rPr lang="en-US"/>
              <a:pPr/>
              <a:t>21</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10F97C30-F42D-8547-8195-A1BDE1F259BF}" type="slidenum">
              <a:rPr lang="en-US"/>
              <a:pPr/>
              <a:t>95</a:t>
            </a:fld>
            <a:endParaRPr lang="en-US"/>
          </a:p>
        </p:txBody>
      </p:sp>
      <p:sp>
        <p:nvSpPr>
          <p:cNvPr id="108547" name="Rectangle 2"/>
          <p:cNvSpPr>
            <a:spLocks noGrp="1" noRot="1" noChangeAspect="1" noChangeArrowheads="1" noTextEdit="1"/>
          </p:cNvSpPr>
          <p:nvPr>
            <p:ph type="sldImg"/>
          </p:nvPr>
        </p:nvSpPr>
        <p:spPr>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3487BF4E-F4EE-294D-B024-77152017BF96}" type="slidenum">
              <a:rPr lang="en-US"/>
              <a:pPr/>
              <a:t>99</a:t>
            </a:fld>
            <a:endParaRPr lang="en-US"/>
          </a:p>
        </p:txBody>
      </p:sp>
      <p:sp>
        <p:nvSpPr>
          <p:cNvPr id="110595" name="Rectangle 2"/>
          <p:cNvSpPr>
            <a:spLocks noGrp="1" noRot="1" noChangeAspect="1" noChangeArrowheads="1" noTextEdit="1"/>
          </p:cNvSpPr>
          <p:nvPr>
            <p:ph type="sldImg"/>
          </p:nvPr>
        </p:nvSpPr>
        <p:spPr>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EF3D9F33-1178-8E4D-8530-52FFBD73C4F0}" type="slidenum">
              <a:rPr lang="en-US"/>
              <a:pPr/>
              <a:t>100</a:t>
            </a:fld>
            <a:endParaRPr lang="en-US"/>
          </a:p>
        </p:txBody>
      </p:sp>
      <p:sp>
        <p:nvSpPr>
          <p:cNvPr id="111619" name="Rectangle 2"/>
          <p:cNvSpPr>
            <a:spLocks noGrp="1" noRot="1" noChangeAspect="1" noChangeArrowheads="1" noTextEdit="1"/>
          </p:cNvSpPr>
          <p:nvPr>
            <p:ph type="sldImg"/>
          </p:nvPr>
        </p:nvSpPr>
        <p:spPr>
          <a:solidFill>
            <a:srgbClr val="FFFFFF"/>
          </a:solidFill>
          <a:ln/>
        </p:spPr>
      </p:sp>
      <p:sp>
        <p:nvSpPr>
          <p:cNvPr id="111620"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AB49AF38-62D3-8843-AED0-A53A35DB66C1}" type="slidenum">
              <a:rPr lang="en-US"/>
              <a:pPr/>
              <a:t>101</a:t>
            </a:fld>
            <a:endParaRPr lang="en-US"/>
          </a:p>
        </p:txBody>
      </p:sp>
      <p:sp>
        <p:nvSpPr>
          <p:cNvPr id="112643" name="Rectangle 2"/>
          <p:cNvSpPr>
            <a:spLocks noGrp="1" noRot="1" noChangeAspect="1" noChangeArrowheads="1" noTextEdit="1"/>
          </p:cNvSpPr>
          <p:nvPr>
            <p:ph type="sldImg"/>
          </p:nvPr>
        </p:nvSpPr>
        <p:spPr>
          <a:solidFill>
            <a:srgbClr val="FFFFFF"/>
          </a:solidFill>
          <a:ln/>
        </p:spPr>
      </p:sp>
      <p:sp>
        <p:nvSpPr>
          <p:cNvPr id="112644"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640A4BBE-2D8C-F943-8748-A23CE02C0089}" type="slidenum">
              <a:rPr lang="en-US"/>
              <a:pPr/>
              <a:t>102</a:t>
            </a:fld>
            <a:endParaRPr lang="en-US"/>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F58721A7-D872-8543-8299-7C1C8FCB895E}" type="slidenum">
              <a:rPr lang="en-US"/>
              <a:pPr/>
              <a:t>103</a:t>
            </a:fld>
            <a:endParaRPr lang="en-US"/>
          </a:p>
        </p:txBody>
      </p:sp>
      <p:sp>
        <p:nvSpPr>
          <p:cNvPr id="114691" name="Rectangle 2"/>
          <p:cNvSpPr>
            <a:spLocks noGrp="1" noRot="1" noChangeAspect="1" noChangeArrowheads="1" noTextEdit="1"/>
          </p:cNvSpPr>
          <p:nvPr>
            <p:ph type="sldImg"/>
          </p:nvPr>
        </p:nvSpPr>
        <p:spPr>
          <a:solidFill>
            <a:srgbClr val="FFFFFF"/>
          </a:solidFill>
          <a:ln/>
        </p:spPr>
      </p:sp>
      <p:sp>
        <p:nvSpPr>
          <p:cNvPr id="114692"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95E00877-2F22-2740-B79C-2773E87FB980}" type="slidenum">
              <a:rPr lang="en-US"/>
              <a:pPr/>
              <a:t>104</a:t>
            </a:fld>
            <a:endParaRPr lang="en-US"/>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CFBF7671-1CD4-CF49-8304-3C5405551B67}" type="slidenum">
              <a:rPr lang="en-US"/>
              <a:pPr/>
              <a:t>105</a:t>
            </a:fld>
            <a:endParaRPr lang="en-US"/>
          </a:p>
        </p:txBody>
      </p:sp>
      <p:sp>
        <p:nvSpPr>
          <p:cNvPr id="116739" name="Rectangle 2"/>
          <p:cNvSpPr>
            <a:spLocks noGrp="1" noRot="1" noChangeAspect="1" noChangeArrowheads="1" noTextEdit="1"/>
          </p:cNvSpPr>
          <p:nvPr>
            <p:ph type="sldImg"/>
          </p:nvPr>
        </p:nvSpPr>
        <p:spPr>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7B681BBA-9ED2-9840-BFBA-6E8C288E655C}" type="slidenum">
              <a:rPr lang="en-US"/>
              <a:pPr/>
              <a:t>106</a:t>
            </a:fld>
            <a:endParaRPr lang="en-US"/>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B0E9A4DD-018E-2E4D-888D-8C52B14DB37D}" type="slidenum">
              <a:rPr lang="en-US"/>
              <a:pPr/>
              <a:t>107</a:t>
            </a:fld>
            <a:endParaRPr lang="en-US"/>
          </a:p>
        </p:txBody>
      </p:sp>
      <p:sp>
        <p:nvSpPr>
          <p:cNvPr id="118787" name="Rectangle 2"/>
          <p:cNvSpPr>
            <a:spLocks noGrp="1" noRot="1" noChangeAspect="1" noChangeArrowheads="1" noTextEdit="1"/>
          </p:cNvSpPr>
          <p:nvPr>
            <p:ph type="sldImg"/>
          </p:nvPr>
        </p:nvSpPr>
        <p:spPr>
          <a:solidFill>
            <a:srgbClr val="FFFFFF"/>
          </a:solidFill>
          <a:ln/>
        </p:spPr>
      </p:sp>
      <p:sp>
        <p:nvSpPr>
          <p:cNvPr id="118788"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62C169A8-1AA3-AD4F-9261-D0C5411E96A3}" type="slidenum">
              <a:rPr lang="en-US"/>
              <a:pPr/>
              <a:t>23</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4523D952-CCB1-B448-8F69-AFBE272FD489}" type="slidenum">
              <a:rPr lang="en-US"/>
              <a:pPr/>
              <a:t>108</a:t>
            </a:fld>
            <a:endParaRPr lang="en-US"/>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0BD721B2-5F6E-DC46-8B5A-4C857BE545D1}" type="slidenum">
              <a:rPr lang="en-US"/>
              <a:pPr/>
              <a:t>110</a:t>
            </a:fld>
            <a:endParaRPr lang="en-US"/>
          </a:p>
        </p:txBody>
      </p:sp>
      <p:sp>
        <p:nvSpPr>
          <p:cNvPr id="120835" name="Rectangle 2"/>
          <p:cNvSpPr>
            <a:spLocks noGrp="1" noRot="1" noChangeAspect="1" noChangeArrowheads="1" noTextEdit="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8C254F5D-2D4D-BD4F-B79A-0324B4E6E48A}" type="slidenum">
              <a:rPr lang="en-US"/>
              <a:pPr/>
              <a:t>111</a:t>
            </a:fld>
            <a:endParaRPr lang="en-US"/>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93A4E43D-AC42-3A47-90AD-8D4E9F65F26B}" type="slidenum">
              <a:rPr lang="en-US"/>
              <a:pPr/>
              <a:t>112</a:t>
            </a:fld>
            <a:endParaRPr lang="en-US"/>
          </a:p>
        </p:txBody>
      </p:sp>
      <p:sp>
        <p:nvSpPr>
          <p:cNvPr id="122883" name="Text Box 2"/>
          <p:cNvSpPr txBox="1">
            <a:spLocks noChangeArrowheads="1"/>
          </p:cNvSpPr>
          <p:nvPr/>
        </p:nvSpPr>
        <p:spPr bwMode="auto">
          <a:xfrm>
            <a:off x="-9504363" y="-6472238"/>
            <a:ext cx="19010313" cy="14335126"/>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p>
        </p:txBody>
      </p:sp>
      <p:sp>
        <p:nvSpPr>
          <p:cNvPr id="122884" name="Text Box 3"/>
          <p:cNvSpPr>
            <a:spLocks noGrp="1" noChangeArrowheads="1"/>
          </p:cNvSpPr>
          <p:nvPr>
            <p:ph type="body"/>
          </p:nvPr>
        </p:nvSpPr>
        <p:spPr>
          <a:xfrm>
            <a:off x="685800" y="4344988"/>
            <a:ext cx="5481638" cy="4114800"/>
          </a:xfrm>
          <a:noFill/>
          <a:ln/>
        </p:spPr>
        <p:txBody>
          <a:bodyPr wrap="none" lIns="89739" tIns="44870" rIns="89739" bIns="44870" anchor="ct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A49B6EC3-30FF-B547-9F4E-54A5F8027C54}" type="slidenum">
              <a:rPr lang="en-US"/>
              <a:pPr/>
              <a:t>113</a:t>
            </a:fld>
            <a:endParaRPr lang="en-US"/>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DCB90286-6CB1-1845-88CF-2EAB09591716}" type="slidenum">
              <a:rPr lang="en-US"/>
              <a:pPr/>
              <a:t>114</a:t>
            </a:fld>
            <a:endParaRPr lang="en-US"/>
          </a:p>
        </p:txBody>
      </p:sp>
      <p:sp>
        <p:nvSpPr>
          <p:cNvPr id="124931" name="Rectangle 2"/>
          <p:cNvSpPr>
            <a:spLocks noGrp="1" noRot="1" noChangeAspect="1" noChangeArrowheads="1" noTextEdit="1"/>
          </p:cNvSpPr>
          <p:nvPr>
            <p:ph type="sldImg"/>
          </p:nvPr>
        </p:nvSpPr>
        <p:spPr>
          <a:solidFill>
            <a:srgbClr val="FFFFFF"/>
          </a:solidFill>
          <a:ln/>
        </p:spPr>
      </p:sp>
      <p:sp>
        <p:nvSpPr>
          <p:cNvPr id="1249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0812D094-36E5-BF48-8DE7-8A4105DCD648}" type="slidenum">
              <a:rPr lang="en-US"/>
              <a:pPr/>
              <a:t>118</a:t>
            </a:fld>
            <a:endParaRPr lang="en-US"/>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 1. USA county records of the walnut twig beetle, </a:t>
            </a:r>
            <a:r>
              <a:rPr lang="en-US" dirty="0" err="1" smtClean="0"/>
              <a:t>Pityophthorus</a:t>
            </a:r>
            <a:r>
              <a:rPr lang="en-US" dirty="0" smtClean="0"/>
              <a:t> </a:t>
            </a:r>
            <a:r>
              <a:rPr lang="en-US" dirty="0" err="1" smtClean="0"/>
              <a:t>juglandis</a:t>
            </a:r>
            <a:r>
              <a:rPr lang="en-US" dirty="0" smtClean="0"/>
              <a:t> Blackman: (A) historic distribution as of 1960 (Bright, 1981; Wood and Bright, 1992); and (B) current distribution (December 2014) based primarily on recent collections by the co-authors and various cooperators.</a:t>
            </a:r>
          </a:p>
          <a:p>
            <a:endParaRPr lang="en-US" dirty="0" smtClean="0"/>
          </a:p>
          <a:p>
            <a:r>
              <a:rPr lang="en-US" dirty="0" smtClean="0"/>
              <a:t>The origins of the fungal pathogen are not known, but P. </a:t>
            </a:r>
            <a:r>
              <a:rPr lang="en-US" dirty="0" err="1" smtClean="0"/>
              <a:t>juglandis</a:t>
            </a:r>
            <a:r>
              <a:rPr lang="en-US" dirty="0" smtClean="0"/>
              <a:t> is likely native to Arizona, California, New Mexico, and Mexico. In the last 10 to 20 years, apparently aided by the pathogen, P. </a:t>
            </a:r>
            <a:r>
              <a:rPr lang="en-US" dirty="0" err="1" smtClean="0"/>
              <a:t>juglandis</a:t>
            </a:r>
            <a:r>
              <a:rPr lang="en-US" dirty="0" smtClean="0"/>
              <a:t> has expanded its distribution into Colorado, Idaho, Oregon, Utah, and Washington. The hypothesis that P. </a:t>
            </a:r>
            <a:r>
              <a:rPr lang="en-US" dirty="0" err="1" smtClean="0"/>
              <a:t>juglandis</a:t>
            </a:r>
            <a:r>
              <a:rPr lang="en-US" dirty="0" smtClean="0"/>
              <a:t> is native to California is supported by:</a:t>
            </a:r>
          </a:p>
          <a:p>
            <a:r>
              <a:rPr lang="en-US" dirty="0" smtClean="0"/>
              <a:t>(1) An analysis of the North American P. </a:t>
            </a:r>
            <a:r>
              <a:rPr lang="en-US" dirty="0" err="1" smtClean="0"/>
              <a:t>juglandis</a:t>
            </a:r>
            <a:r>
              <a:rPr lang="en-US" dirty="0" smtClean="0"/>
              <a:t> collection history (Bright 1981, Wood and Bright 1992, Seybold et al. in prep), which revealed only eight records from Arizona and New Mexico before the first collection in California in 1959</a:t>
            </a:r>
          </a:p>
          <a:p>
            <a:r>
              <a:rPr lang="en-US" dirty="0" smtClean="0"/>
              <a:t>56 2010 USDA Research Forum on Invasive Species GTR-NRS-P-75</a:t>
            </a:r>
          </a:p>
          <a:p>
            <a:r>
              <a:rPr lang="en-US" dirty="0" smtClean="0"/>
              <a:t>(2) The broad current distribution of P. </a:t>
            </a:r>
            <a:r>
              <a:rPr lang="en-US" dirty="0" err="1" smtClean="0"/>
              <a:t>juglandis</a:t>
            </a:r>
            <a:r>
              <a:rPr lang="en-US" dirty="0" smtClean="0"/>
              <a:t> in California</a:t>
            </a:r>
          </a:p>
          <a:p>
            <a:r>
              <a:rPr lang="en-US" dirty="0" smtClean="0"/>
              <a:t>(3) The presence of P. </a:t>
            </a:r>
            <a:r>
              <a:rPr lang="en-US" dirty="0" err="1" smtClean="0"/>
              <a:t>juglandis</a:t>
            </a:r>
            <a:r>
              <a:rPr lang="en-US" dirty="0" smtClean="0"/>
              <a:t> at a remote California location (Lassen County) in 1974 before the relatively recent and noticeable increase in trees with symptoms of thousand cankers disease</a:t>
            </a:r>
          </a:p>
          <a:p>
            <a:r>
              <a:rPr lang="en-US" dirty="0" smtClean="0"/>
              <a:t>(4) A relatively rich subcortical insect community, including natural enemies, associated with P. </a:t>
            </a:r>
            <a:r>
              <a:rPr lang="en-US" dirty="0" err="1" smtClean="0"/>
              <a:t>juglandis</a:t>
            </a:r>
            <a:endParaRPr lang="en-US" dirty="0" smtClean="0"/>
          </a:p>
          <a:p>
            <a:r>
              <a:rPr lang="en-US" dirty="0" smtClean="0"/>
              <a:t>(5) The presence of two native endemic species of </a:t>
            </a:r>
            <a:r>
              <a:rPr lang="en-US" dirty="0" err="1" smtClean="0"/>
              <a:t>Juglans</a:t>
            </a:r>
            <a:r>
              <a:rPr lang="en-US" dirty="0" smtClean="0"/>
              <a:t> in California</a:t>
            </a:r>
            <a:endParaRPr lang="en-US" dirty="0"/>
          </a:p>
        </p:txBody>
      </p:sp>
      <p:sp>
        <p:nvSpPr>
          <p:cNvPr id="4" name="Slide Number Placeholder 3"/>
          <p:cNvSpPr>
            <a:spLocks noGrp="1"/>
          </p:cNvSpPr>
          <p:nvPr>
            <p:ph type="sldNum" sz="quarter" idx="10"/>
          </p:nvPr>
        </p:nvSpPr>
        <p:spPr/>
        <p:txBody>
          <a:bodyPr/>
          <a:lstStyle/>
          <a:p>
            <a:fld id="{546B9A2B-FECD-4164-817A-0C8219B62907}" type="slidenum">
              <a:rPr lang="en-US" smtClean="0">
                <a:solidFill>
                  <a:prstClr val="black"/>
                </a:solidFill>
              </a:rPr>
              <a:pPr/>
              <a:t>145</a:t>
            </a:fld>
            <a:endParaRPr lang="en-US">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3824732"/>
      </p:ext>
    </p:extLst>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WTB Population Genetics and Similarity of Populations in the U.S. Mitochondrial Cytochrome Oxidase I Haplotypes of Walnut Twig Beetle 658 </a:t>
            </a:r>
            <a:r>
              <a:rPr lang="en-US" dirty="0" err="1" smtClean="0"/>
              <a:t>bp</a:t>
            </a:r>
            <a:r>
              <a:rPr lang="en-US" dirty="0" smtClean="0"/>
              <a:t> sequence of COI, 61 haplotypes from 825 specimens from 62 populations</a:t>
            </a:r>
          </a:p>
          <a:p>
            <a:r>
              <a:rPr lang="en-US" dirty="0" smtClean="0"/>
              <a:t>Fig 6. Distribution of three most abundant </a:t>
            </a:r>
            <a:r>
              <a:rPr lang="en-US" dirty="0" err="1" smtClean="0"/>
              <a:t>Pityophthorus</a:t>
            </a:r>
            <a:r>
              <a:rPr lang="en-US" dirty="0" smtClean="0"/>
              <a:t> </a:t>
            </a:r>
            <a:r>
              <a:rPr lang="en-US" dirty="0" err="1" smtClean="0"/>
              <a:t>juglandis</a:t>
            </a:r>
            <a:r>
              <a:rPr lang="en-US" dirty="0" smtClean="0"/>
              <a:t> mitochondrial haplotypes (H1, H2, and H17) across 17 “topographical”</a:t>
            </a:r>
          </a:p>
          <a:p>
            <a:r>
              <a:rPr lang="en-US" dirty="0" smtClean="0"/>
              <a:t>populations. See Fig. 2 for population labels. See Table 1 and S1 Table for sample sizes and detailed information about the distribution of the remaining L1 and L2 haplotypes.</a:t>
            </a:r>
          </a:p>
          <a:p>
            <a:endParaRPr lang="en-US" dirty="0"/>
          </a:p>
        </p:txBody>
      </p:sp>
      <p:sp>
        <p:nvSpPr>
          <p:cNvPr id="4" name="Slide Number Placeholder 3"/>
          <p:cNvSpPr>
            <a:spLocks noGrp="1"/>
          </p:cNvSpPr>
          <p:nvPr>
            <p:ph type="sldNum" sz="quarter" idx="10"/>
          </p:nvPr>
        </p:nvSpPr>
        <p:spPr/>
        <p:txBody>
          <a:bodyPr/>
          <a:lstStyle/>
          <a:p>
            <a:fld id="{B4B11CFC-81B8-4521-B2A1-AAE353CF07FF}" type="slidenum">
              <a:rPr lang="en-US" smtClean="0"/>
              <a:pPr/>
              <a:t>146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4230504"/>
      </p:ext>
    </p:extLst>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pathogen population</a:t>
            </a:r>
            <a:r>
              <a:rPr lang="en-US" baseline="0" dirty="0" smtClean="0"/>
              <a:t> is very diverse and there has already been considerable mixing of pathogen genotypes within the US.</a:t>
            </a:r>
            <a:endParaRPr lang="en-US" dirty="0" smtClean="0"/>
          </a:p>
          <a:p>
            <a:endParaRPr lang="en-US" dirty="0" smtClean="0"/>
          </a:p>
          <a:p>
            <a:r>
              <a:rPr lang="en-US" dirty="0" smtClean="0"/>
              <a:t>Considering the substrate specificity of bark beetles and </a:t>
            </a:r>
            <a:r>
              <a:rPr lang="en-US" dirty="0" err="1" smtClean="0"/>
              <a:t>Geosmithia</a:t>
            </a:r>
            <a:r>
              <a:rPr lang="en-US" dirty="0" smtClean="0"/>
              <a:t> associates to their respective plant hosts [56], and the highly diverse and complex genetic structure in G. </a:t>
            </a:r>
            <a:r>
              <a:rPr lang="en-US" dirty="0" err="1" smtClean="0"/>
              <a:t>morbida</a:t>
            </a:r>
            <a:r>
              <a:rPr lang="en-US" dirty="0" smtClean="0"/>
              <a:t> that we and others [10,26,27] have observed, it is unlikely that the current TCD epidemic was a result of a new association between the WTB and G. </a:t>
            </a:r>
            <a:r>
              <a:rPr lang="en-US" dirty="0" err="1" smtClean="0"/>
              <a:t>morbida.The</a:t>
            </a:r>
            <a:r>
              <a:rPr lang="en-US" dirty="0" smtClean="0"/>
              <a:t> scattered distribution of the genetic clusters indicated that G. </a:t>
            </a:r>
            <a:r>
              <a:rPr lang="en-US" dirty="0" err="1" smtClean="0"/>
              <a:t>morbida</a:t>
            </a:r>
            <a:r>
              <a:rPr lang="en-US" dirty="0" smtClean="0"/>
              <a:t> was likely disseminated to different regions at several times and from several sources. The large number of haplotypes observed and the genetic complexity of G. </a:t>
            </a:r>
            <a:r>
              <a:rPr lang="en-US" dirty="0" err="1" smtClean="0"/>
              <a:t>morbida</a:t>
            </a:r>
            <a:r>
              <a:rPr lang="en-US" dirty="0" smtClean="0"/>
              <a:t> indicate that it evolved in association with at least one </a:t>
            </a:r>
            <a:r>
              <a:rPr lang="en-US" dirty="0" err="1" smtClean="0"/>
              <a:t>Juglans</a:t>
            </a:r>
            <a:r>
              <a:rPr lang="en-US" dirty="0" smtClean="0"/>
              <a:t> spp. and the walnut twig beetle long before the first reports of the disease.</a:t>
            </a:r>
          </a:p>
          <a:p>
            <a:endParaRPr lang="en-US" dirty="0" smtClean="0"/>
          </a:p>
          <a:p>
            <a:r>
              <a:rPr lang="en-US" dirty="0" smtClean="0"/>
              <a:t>Introduction WTB and associated</a:t>
            </a:r>
            <a:r>
              <a:rPr lang="en-US" baseline="0" dirty="0" smtClean="0"/>
              <a:t> G. </a:t>
            </a:r>
            <a:r>
              <a:rPr lang="en-US" baseline="0" dirty="0" err="1" smtClean="0"/>
              <a:t>morbida</a:t>
            </a:r>
            <a:r>
              <a:rPr lang="en-US" baseline="0" dirty="0" smtClean="0"/>
              <a:t> to new areas </a:t>
            </a:r>
            <a:r>
              <a:rPr lang="en-US" dirty="0" smtClean="0"/>
              <a:t>very likely on beetle-infested</a:t>
            </a:r>
            <a:r>
              <a:rPr lang="en-US" baseline="0" dirty="0" smtClean="0"/>
              <a:t> logs into regions they would not have reached naturally.  There is considerable trade in walnut wood prized in wood working, gunstocks, and musical instruments, and spread probably facilitated by tourists and campers carrying small amounts of wood.  We know that two introductions (Ohio and Pennsylvania) came from logs imported from California, and the others most likely came from California or possibly Colorado.</a:t>
            </a:r>
          </a:p>
          <a:p>
            <a:endParaRPr lang="en-US" baseline="0" dirty="0" smtClean="0"/>
          </a:p>
          <a:p>
            <a:r>
              <a:rPr lang="en-US" dirty="0" smtClean="0"/>
              <a:t>While </a:t>
            </a:r>
            <a:r>
              <a:rPr lang="en-US" dirty="0" err="1" smtClean="0"/>
              <a:t>Geosmithia</a:t>
            </a:r>
            <a:r>
              <a:rPr lang="en-US" dirty="0" smtClean="0"/>
              <a:t> spp. are generally regarded as asexual (though see [69]), perhaps the respective fungal partners of the two WTB lineages also underwent some kind of </a:t>
            </a:r>
            <a:r>
              <a:rPr lang="en-US" dirty="0" err="1" smtClean="0"/>
              <a:t>parasexual</a:t>
            </a:r>
            <a:r>
              <a:rPr lang="en-US" dirty="0" smtClean="0"/>
              <a:t> genetic exchange, for example via hyphal fusion [70], or wholesale transfer of fungal genotypes (genotype flow) from one lineage to another [71,72]. Under this scenario, the subsequent invasive success </a:t>
            </a:r>
            <a:r>
              <a:rPr lang="en-US" dirty="0" err="1" smtClean="0"/>
              <a:t>ofWTB</a:t>
            </a:r>
            <a:r>
              <a:rPr lang="en-US" dirty="0" smtClean="0"/>
              <a:t> is attributed not to pre-adapted beetle and/or fungal genotypes (i.e., in the native range), but to novel genotypes that arose after an invasion. If this is the case, we might expect to see increased levels of fungal genetic variation and/or unique fungal genotypes in those populations where the</a:t>
            </a:r>
          </a:p>
          <a:p>
            <a:r>
              <a:rPr lang="en-US" dirty="0" smtClean="0"/>
              <a:t>WTB lineages are sympatric [24].</a:t>
            </a:r>
            <a:endParaRPr lang="en-US" dirty="0"/>
          </a:p>
        </p:txBody>
      </p:sp>
      <p:sp>
        <p:nvSpPr>
          <p:cNvPr id="4" name="Slide Number Placeholder 3"/>
          <p:cNvSpPr>
            <a:spLocks noGrp="1"/>
          </p:cNvSpPr>
          <p:nvPr>
            <p:ph type="sldNum" sz="quarter" idx="10"/>
          </p:nvPr>
        </p:nvSpPr>
        <p:spPr/>
        <p:txBody>
          <a:bodyPr/>
          <a:lstStyle/>
          <a:p>
            <a:fld id="{546B9A2B-FECD-4164-817A-0C8219B62907}" type="slidenum">
              <a:rPr lang="en-US" smtClean="0">
                <a:solidFill>
                  <a:prstClr val="black"/>
                </a:solidFill>
              </a:rPr>
              <a:pPr/>
              <a:t>147</a:t>
            </a:fld>
            <a:endParaRPr lang="en-US">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7905647"/>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Slide Image Placeholder 1"/>
          <p:cNvSpPr>
            <a:spLocks noGrp="1" noRot="1" noChangeAspect="1"/>
          </p:cNvSpPr>
          <p:nvPr>
            <p:ph type="sldImg"/>
          </p:nvPr>
        </p:nvSpPr>
        <p:spPr>
          <a:ln/>
        </p:spPr>
      </p:sp>
      <p:sp>
        <p:nvSpPr>
          <p:cNvPr id="74755" name="Notes Placeholder 2"/>
          <p:cNvSpPr>
            <a:spLocks noGrp="1"/>
          </p:cNvSpPr>
          <p:nvPr>
            <p:ph type="body" idx="1"/>
          </p:nvPr>
        </p:nvSpPr>
        <p:spPr>
          <a:noFill/>
          <a:ln/>
        </p:spPr>
        <p:txBody>
          <a:bodyPr/>
          <a:lstStyle/>
          <a:p>
            <a:endParaRPr lang="en-US"/>
          </a:p>
        </p:txBody>
      </p:sp>
      <p:sp>
        <p:nvSpPr>
          <p:cNvPr id="74756" name="Slide Number Placeholder 3"/>
          <p:cNvSpPr>
            <a:spLocks noGrp="1"/>
          </p:cNvSpPr>
          <p:nvPr>
            <p:ph type="sldNum" sz="quarter" idx="5"/>
          </p:nvPr>
        </p:nvSpPr>
        <p:spPr>
          <a:noFill/>
        </p:spPr>
        <p:txBody>
          <a:bodyPr/>
          <a:lstStyle/>
          <a:p>
            <a:fld id="{B761053E-89A2-E140-80D7-CFDE02566E90}" type="slidenum">
              <a:rPr lang="en-US" smtClean="0"/>
              <a:pPr/>
              <a:t>26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Highly</a:t>
            </a:r>
            <a:r>
              <a:rPr lang="en-US" baseline="0" dirty="0" smtClean="0"/>
              <a:t> desired Claro walnut (J. </a:t>
            </a:r>
            <a:r>
              <a:rPr lang="en-US" baseline="0" dirty="0" err="1" smtClean="0"/>
              <a:t>hindsii</a:t>
            </a:r>
            <a:r>
              <a:rPr lang="en-US" baseline="0" dirty="0" smtClean="0"/>
              <a:t>) by woodworkers</a:t>
            </a:r>
            <a:endParaRPr lang="en-US" dirty="0"/>
          </a:p>
        </p:txBody>
      </p:sp>
      <p:sp>
        <p:nvSpPr>
          <p:cNvPr id="4" name="Slide Number Placeholder 3"/>
          <p:cNvSpPr>
            <a:spLocks noGrp="1"/>
          </p:cNvSpPr>
          <p:nvPr>
            <p:ph type="sldNum" sz="quarter" idx="10"/>
          </p:nvPr>
        </p:nvSpPr>
        <p:spPr/>
        <p:txBody>
          <a:bodyPr/>
          <a:lstStyle/>
          <a:p>
            <a:fld id="{546B9A2B-FECD-4164-817A-0C8219B62907}" type="slidenum">
              <a:rPr lang="en-US" smtClean="0">
                <a:solidFill>
                  <a:prstClr val="black"/>
                </a:solidFill>
              </a:rPr>
              <a:pPr/>
              <a:t>148</a:t>
            </a:fld>
            <a:endParaRPr lang="en-US">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51938552"/>
      </p:ext>
    </p:extLst>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mentioned, TCD</a:t>
            </a:r>
            <a:r>
              <a:rPr lang="en-US" baseline="0" dirty="0" smtClean="0"/>
              <a:t> was first characterized in J. </a:t>
            </a:r>
            <a:r>
              <a:rPr lang="en-US" baseline="0" dirty="0" err="1" smtClean="0"/>
              <a:t>nigra</a:t>
            </a:r>
            <a:r>
              <a:rPr lang="en-US" baseline="0" dirty="0" smtClean="0"/>
              <a:t> introduced as a landscape and city tree in Colorado, Utah and other western states.  There is great concern about its introduction to the eastern U.S. and its native range, where it is a highly valued forest species as well as in plantations for production of nuts and wood products.</a:t>
            </a:r>
            <a:endParaRPr lang="en-US" dirty="0"/>
          </a:p>
        </p:txBody>
      </p:sp>
      <p:sp>
        <p:nvSpPr>
          <p:cNvPr id="4" name="Slide Number Placeholder 3"/>
          <p:cNvSpPr>
            <a:spLocks noGrp="1"/>
          </p:cNvSpPr>
          <p:nvPr>
            <p:ph type="sldNum" sz="quarter" idx="10"/>
          </p:nvPr>
        </p:nvSpPr>
        <p:spPr/>
        <p:txBody>
          <a:bodyPr/>
          <a:lstStyle/>
          <a:p>
            <a:fld id="{546B9A2B-FECD-4164-817A-0C8219B62907}" type="slidenum">
              <a:rPr lang="en-US" smtClean="0">
                <a:solidFill>
                  <a:prstClr val="black"/>
                </a:solidFill>
              </a:rPr>
              <a:pPr/>
              <a:t>149</a:t>
            </a:fld>
            <a:endParaRPr lang="en-US">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06251223"/>
      </p:ext>
    </p:extLst>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Susceptibility of </a:t>
            </a:r>
            <a:r>
              <a:rPr lang="en-US" dirty="0" err="1" smtClean="0"/>
              <a:t>Juglans</a:t>
            </a:r>
            <a:r>
              <a:rPr lang="en-US" dirty="0" smtClean="0"/>
              <a:t> species and </a:t>
            </a:r>
            <a:r>
              <a:rPr lang="en-US" dirty="0" err="1" smtClean="0"/>
              <a:t>Pterocarya</a:t>
            </a:r>
            <a:r>
              <a:rPr lang="en-US" dirty="0" smtClean="0"/>
              <a:t> </a:t>
            </a:r>
            <a:r>
              <a:rPr lang="en-US" dirty="0" err="1" smtClean="0"/>
              <a:t>stenoptera</a:t>
            </a:r>
            <a:r>
              <a:rPr lang="en-US" dirty="0" smtClean="0"/>
              <a:t> to G. </a:t>
            </a:r>
            <a:r>
              <a:rPr lang="en-US" dirty="0" err="1" smtClean="0"/>
              <a:t>morbida</a:t>
            </a:r>
            <a:r>
              <a:rPr lang="en-US" dirty="0" smtClean="0"/>
              <a:t>. Intact branches were inoculated with G. </a:t>
            </a:r>
            <a:r>
              <a:rPr lang="en-US" dirty="0" err="1" smtClean="0"/>
              <a:t>morbida</a:t>
            </a:r>
            <a:r>
              <a:rPr lang="en-US" dirty="0" smtClean="0"/>
              <a:t> (GM-1 and GM-3). After six weeks, branches were cut and bark was removed for measurement of the lesion at the site of inoculation. Means and SE of data collected from 2010 to 2013 are indicated. Statistical grouping was calculated using the Tukey-Kramer HSD and indicated by the letter above each bar. Column means not marked by the same letter are significantly different (P=0.05) by Tukey-Kramer HSD.</a:t>
            </a:r>
          </a:p>
          <a:p>
            <a:endParaRPr lang="en-US" dirty="0" smtClean="0"/>
          </a:p>
          <a:p>
            <a:r>
              <a:rPr lang="en-US" dirty="0" smtClean="0"/>
              <a:t>Note Paradox.</a:t>
            </a:r>
            <a:endParaRPr lang="en-US" dirty="0"/>
          </a:p>
        </p:txBody>
      </p:sp>
      <p:sp>
        <p:nvSpPr>
          <p:cNvPr id="4" name="Slide Number Placeholder 3"/>
          <p:cNvSpPr>
            <a:spLocks noGrp="1"/>
          </p:cNvSpPr>
          <p:nvPr>
            <p:ph type="sldNum" sz="quarter" idx="10"/>
          </p:nvPr>
        </p:nvSpPr>
        <p:spPr/>
        <p:txBody>
          <a:bodyPr/>
          <a:lstStyle/>
          <a:p>
            <a:fld id="{546B9A2B-FECD-4164-817A-0C8219B62907}" type="slidenum">
              <a:rPr lang="en-US" smtClean="0">
                <a:solidFill>
                  <a:prstClr val="black"/>
                </a:solidFill>
              </a:rPr>
              <a:pPr/>
              <a:t>151</a:t>
            </a:fld>
            <a:endParaRPr lang="en-US">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82614426"/>
      </p:ext>
    </p:extLst>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B9A2B-FECD-4164-817A-0C8219B62907}" type="slidenum">
              <a:rPr lang="en-US" smtClean="0">
                <a:solidFill>
                  <a:prstClr val="black"/>
                </a:solidFill>
              </a:rPr>
              <a:pPr/>
              <a:t>152</a:t>
            </a:fld>
            <a:endParaRPr lang="en-US">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7164993"/>
      </p:ext>
    </p:extLst>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946543-0432-464D-9A02-75457E94986A}" type="slidenum">
              <a:rPr lang="en-US" smtClean="0">
                <a:solidFill>
                  <a:srgbClr val="000000"/>
                </a:solidFill>
              </a:rPr>
              <a:pPr/>
              <a:t>160</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16668166"/>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7E92F436-3E03-8B44-916A-DDB51AB964C8}" type="slidenum">
              <a:rPr lang="en-US"/>
              <a:pPr/>
              <a:t>44</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r>
              <a:rPr lang="en-US"/>
              <a:t>Genetic background of MC:  composite host population from various lcoations, </a:t>
            </a:r>
          </a:p>
          <a:p>
            <a:r>
              <a:rPr lang="en-US"/>
              <a:t>HC:  composite of field collected major gene resistant trees</a:t>
            </a:r>
          </a:p>
          <a:p>
            <a:r>
              <a:rPr lang="en-US"/>
              <a:t>Seems as though both have higher heterozygosity than local stands.  </a:t>
            </a:r>
          </a:p>
          <a:p>
            <a:endParaRPr lang="en-US"/>
          </a:p>
          <a:p>
            <a:r>
              <a:rPr lang="en-US"/>
              <a:t>2 HC isolates closer to population 1 and 2 instead of 3. Perhaps hybrids or non vcr1?</a:t>
            </a:r>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4834B103-2F8F-394A-9726-0AA5FFB60714}" type="slidenum">
              <a:rPr lang="en-US"/>
              <a:pPr/>
              <a:t>45</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r>
              <a:rPr lang="en-US"/>
              <a:t>HC in population 3.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806DA05B-D35B-4465-860A-0E710E7A105B}" type="slidenum">
              <a:rPr lang="en-US" sz="1200"/>
              <a:pPr/>
              <a:t>50</a:t>
            </a:fld>
            <a:endParaRPr lang="en-US" sz="1200"/>
          </a:p>
        </p:txBody>
      </p:sp>
      <p:sp>
        <p:nvSpPr>
          <p:cNvPr id="61443" name="Rectangle 2"/>
          <p:cNvSpPr>
            <a:spLocks noGrp="1" noRot="1" noChangeAspect="1" noChangeArrowheads="1" noTextEdit="1"/>
          </p:cNvSpPr>
          <p:nvPr>
            <p:ph type="sldImg"/>
          </p:nvPr>
        </p:nvSpPr>
        <p:spPr>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ln>
        </p:spPr>
        <p:txBody>
          <a:bodyPr/>
          <a:lstStyle/>
          <a:p>
            <a:r>
              <a:rPr lang="en-US" b="1" smtClean="0"/>
              <a:t>Foliage symptoms: </a:t>
            </a:r>
            <a:r>
              <a:rPr lang="en-US" smtClean="0"/>
              <a:t>Symptoms of DED begin as wilting of leaves and proceed to yellowing and browning. The pattern of symptom progression within the crown varies depending on where the fungus is introduced to the tree. If the fungus enters the tree through roots grafted to infected trees (see disease cycle section), the symptoms may begin in the lower crown on the side nearest the graft and the entire crown may be affected very rapidly. If infection begins in the upper crown, symptoms often first appear at the end of an individual branch (called "flagging") and progress downward in the crown (cover photo). </a:t>
            </a:r>
          </a:p>
          <a:p>
            <a:r>
              <a:rPr lang="en-US" smtClean="0"/>
              <a:t>Multiple branches may be individually infected, resulting in symptom development at several locations in the crown (figure 2). Symptoms begin in late spring or any time later during the growing season. However, if the tree was infected the previous year (and not detected), symptoms may first be observed in early spring. Symptoms may progress throughout the whole tree in a single season, or may take two or more years. </a:t>
            </a:r>
            <a:endParaRPr lang="en-US" b="1" smtClean="0"/>
          </a:p>
          <a:p>
            <a:r>
              <a:rPr lang="en-US" b="1" smtClean="0"/>
              <a:t>Vascular symptoms:</a:t>
            </a:r>
            <a:r>
              <a:rPr lang="en-US" smtClean="0"/>
              <a:t> Branches and stems of elms infected by the DED fungus typically develop dark streaks of discoloration. To detect discoloration, cut through and peel off the bark of a dying branch to expose the outer rings of wood. In newly infected branches, brown streaks characteristically appear in the sapwood of the current year (figure 3). It is important to cut deeply into the wood or look at the branch in cross section for two reasons: (1) As the season progresses, the staining may be overlaid by unstained wood, and (2) if infection occurred in the previous year, the current sapwood may not be discolored.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9AB1E0-1815-CE4C-9211-4CF37FB5136D}" type="datetimeFigureOut">
              <a:rPr lang="en-US" smtClean="0"/>
              <a:pPr/>
              <a:t>2/26/16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A06A86-0B37-8348-B0D8-88B4CE07F9F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9AB1E0-1815-CE4C-9211-4CF37FB5136D}" type="datetimeFigureOut">
              <a:rPr lang="en-US" smtClean="0"/>
              <a:pPr/>
              <a:t>2/26/16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A06A86-0B37-8348-B0D8-88B4CE07F9F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9AB1E0-1815-CE4C-9211-4CF37FB5136D}" type="datetimeFigureOut">
              <a:rPr lang="en-US" smtClean="0"/>
              <a:pPr/>
              <a:t>2/26/16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A06A86-0B37-8348-B0D8-88B4CE07F9F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D53A83EE-73C8-D448-BF00-87E80C75D41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3A6D57-F929-7B40-BA9C-2508661A1E1A}"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30044B-C5A4-D14C-9455-1A07008E5F3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916F56C-101C-2341-B8A1-8A3C5F294E4A}"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666BBE-311B-524D-8BCB-FB053CE4C0A5}"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412BBC3-2324-4556-BFBB-493EDBEAEDBA}"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58697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D0A05450-FF90-F646-9D9A-854D453B9156}"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6034322-3151-B543-BED2-076A4C06893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9AB1E0-1815-CE4C-9211-4CF37FB5136D}" type="datetimeFigureOut">
              <a:rPr lang="en-US" smtClean="0"/>
              <a:pPr/>
              <a:t>2/26/16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A06A86-0B37-8348-B0D8-88B4CE07F9F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9AB1E0-1815-CE4C-9211-4CF37FB5136D}" type="datetimeFigureOut">
              <a:rPr lang="en-US" smtClean="0"/>
              <a:pPr/>
              <a:t>2/26/16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A06A86-0B37-8348-B0D8-88B4CE07F9F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9AB1E0-1815-CE4C-9211-4CF37FB5136D}" type="datetimeFigureOut">
              <a:rPr lang="en-US" smtClean="0"/>
              <a:pPr/>
              <a:t>2/26/16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A06A86-0B37-8348-B0D8-88B4CE07F9F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9AB1E0-1815-CE4C-9211-4CF37FB5136D}" type="datetimeFigureOut">
              <a:rPr lang="en-US" smtClean="0"/>
              <a:pPr/>
              <a:t>2/26/16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A06A86-0B37-8348-B0D8-88B4CE07F9F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9AB1E0-1815-CE4C-9211-4CF37FB5136D}" type="datetimeFigureOut">
              <a:rPr lang="en-US" smtClean="0"/>
              <a:pPr/>
              <a:t>2/26/16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A06A86-0B37-8348-B0D8-88B4CE07F9F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9AB1E0-1815-CE4C-9211-4CF37FB5136D}" type="datetimeFigureOut">
              <a:rPr lang="en-US" smtClean="0"/>
              <a:pPr/>
              <a:t>2/26/16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A06A86-0B37-8348-B0D8-88B4CE07F9F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9AB1E0-1815-CE4C-9211-4CF37FB5136D}" type="datetimeFigureOut">
              <a:rPr lang="en-US" smtClean="0"/>
              <a:pPr/>
              <a:t>2/26/16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A06A86-0B37-8348-B0D8-88B4CE07F9F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9AB1E0-1815-CE4C-9211-4CF37FB5136D}" type="datetimeFigureOut">
              <a:rPr lang="en-US" smtClean="0"/>
              <a:pPr/>
              <a:t>2/26/16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A06A86-0B37-8348-B0D8-88B4CE07F9F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9AB1E0-1815-CE4C-9211-4CF37FB5136D}" type="datetimeFigureOut">
              <a:rPr lang="en-US" smtClean="0"/>
              <a:pPr/>
              <a:t>2/26/16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A06A86-0B37-8348-B0D8-88B4CE07F9F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5EB56C01-D019-7248-9AA8-393A135F84A8}" type="slidenum">
              <a:rPr lang="en-US">
                <a:solidFill>
                  <a:srgbClr val="000000"/>
                </a:solidFill>
              </a:rPr>
              <a:pPr defTabSz="914400" eaLnBrk="0" fontAlgn="base" hangingPunct="0">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128"/>
          <a:cs typeface="ＭＳ Ｐゴシック" charset="-128"/>
        </a:defRPr>
      </a:lvl2pPr>
      <a:lvl3pPr algn="ctr" rtl="0" fontAlgn="base">
        <a:spcBef>
          <a:spcPct val="0"/>
        </a:spcBef>
        <a:spcAft>
          <a:spcPct val="0"/>
        </a:spcAft>
        <a:defRPr sz="4400">
          <a:solidFill>
            <a:schemeClr val="tx2"/>
          </a:solidFill>
          <a:latin typeface="Arial" charset="0"/>
          <a:ea typeface="ＭＳ Ｐゴシック" charset="-128"/>
          <a:cs typeface="ＭＳ Ｐゴシック" charset="-128"/>
        </a:defRPr>
      </a:lvl3pPr>
      <a:lvl4pPr algn="ctr" rtl="0" fontAlgn="base">
        <a:spcBef>
          <a:spcPct val="0"/>
        </a:spcBef>
        <a:spcAft>
          <a:spcPct val="0"/>
        </a:spcAft>
        <a:defRPr sz="4400">
          <a:solidFill>
            <a:schemeClr val="tx2"/>
          </a:solidFill>
          <a:latin typeface="Arial" charset="0"/>
          <a:ea typeface="ＭＳ Ｐゴシック" charset="-128"/>
          <a:cs typeface="ＭＳ Ｐゴシック" charset="-128"/>
        </a:defRPr>
      </a:lvl4pPr>
      <a:lvl5pPr algn="ctr" rtl="0" fontAlgn="base">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ict"/><Relationship Id="rId4" Type="http://schemas.openxmlformats.org/officeDocument/2006/relationships/image" Target="../media/image21.png"/><Relationship Id="rId1" Type="http://schemas.openxmlformats.org/officeDocument/2006/relationships/themeOverride" Target="../theme/themeOverride1.xml"/><Relationship Id="rId2"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oleObject" Target="../embeddings/Microsoft_Excel_97_-_2004_Worksheet3.xls"/><Relationship Id="rId1" Type="http://schemas.openxmlformats.org/officeDocument/2006/relationships/vmlDrawing" Target="../drawings/vmlDrawing3.vml"/><Relationship Id="rId2"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3.xml"/><Relationship Id="rId3" Type="http://schemas.openxmlformats.org/officeDocument/2006/relationships/image" Target="../media/image82.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6.xml"/><Relationship Id="rId3" Type="http://schemas.openxmlformats.org/officeDocument/2006/relationships/image" Target="../media/image83.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oleObject" Target="../embeddings/Microsoft_Excel_97_-_2004_Worksheet4.xls"/><Relationship Id="rId1" Type="http://schemas.openxmlformats.org/officeDocument/2006/relationships/vmlDrawing" Target="../drawings/vmlDrawing4.vml"/><Relationship Id="rId2"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8.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embeddings/Microsoft_Excel_97_-_2004_Worksheet5.xls"/><Relationship Id="rId1" Type="http://schemas.openxmlformats.org/officeDocument/2006/relationships/vmlDrawing" Target="../drawings/vmlDrawing5.vml"/><Relationship Id="rId2"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6.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1.xml"/><Relationship Id="rId3" Type="http://schemas.openxmlformats.org/officeDocument/2006/relationships/image" Target="../media/image87.jpeg"/></Relationships>
</file>

<file path=ppt/slides/_rels/slide111.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1" Type="http://schemas.openxmlformats.org/officeDocument/2006/relationships/slideLayout" Target="../slideLayouts/slideLayout18.xml"/><Relationship Id="rId2" Type="http://schemas.openxmlformats.org/officeDocument/2006/relationships/notesSlide" Target="../notesSlides/notesSlide52.xml"/></Relationships>
</file>

<file path=ppt/slides/_rels/slide112.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19.xml"/><Relationship Id="rId2" Type="http://schemas.openxmlformats.org/officeDocument/2006/relationships/notesSlide" Target="../notesSlides/notesSlide53.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94.wmf"/><Relationship Id="rId5" Type="http://schemas.openxmlformats.org/officeDocument/2006/relationships/image" Target="../media/image95.wmf"/><Relationship Id="rId6" Type="http://schemas.openxmlformats.org/officeDocument/2006/relationships/image" Target="../media/image96.png"/><Relationship Id="rId7" Type="http://schemas.openxmlformats.org/officeDocument/2006/relationships/oleObject" Target="../embeddings/Microsoft_Excel_97_-_2004_Worksheet6.xls"/><Relationship Id="rId8" Type="http://schemas.openxmlformats.org/officeDocument/2006/relationships/oleObject" Target="../embeddings/Microsoft_Excel_97_-_2004_Worksheet7.xls"/><Relationship Id="rId9" Type="http://schemas.openxmlformats.org/officeDocument/2006/relationships/image" Target="../media/image97.jpeg"/><Relationship Id="rId1" Type="http://schemas.openxmlformats.org/officeDocument/2006/relationships/vmlDrawing" Target="../drawings/vmlDrawing6.vml"/><Relationship Id="rId2"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oleObject" Target="../embeddings/Microsoft_Word_97_-_2004_Document8.doc"/><Relationship Id="rId1" Type="http://schemas.openxmlformats.org/officeDocument/2006/relationships/vmlDrawing" Target="../drawings/vmlDrawing7.vml"/><Relationship Id="rId2"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1" Type="http://schemas.openxmlformats.org/officeDocument/2006/relationships/vmlDrawing" Target="../drawings/vmlDrawing8.vml"/><Relationship Id="rId2" Type="http://schemas.openxmlformats.org/officeDocument/2006/relationships/slideLayout" Target="../slideLayouts/slideLayout14.xml"/><Relationship Id="rId3" Type="http://schemas.openxmlformats.org/officeDocument/2006/relationships/oleObject" Target="../embeddings/Microsoft_Word_97_-_2004_Document9.doc"/></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6.xml"/><Relationship Id="rId3" Type="http://schemas.openxmlformats.org/officeDocument/2006/relationships/image" Target="../media/image100.jpeg"/></Relationships>
</file>

<file path=ppt/slides/_rels/slide119.xml.rels><?xml version="1.0" encoding="UTF-8" standalone="yes"?>
<Relationships xmlns="http://schemas.openxmlformats.org/package/2006/relationships"><Relationship Id="rId1" Type="http://schemas.openxmlformats.org/officeDocument/2006/relationships/vmlDrawing" Target="../drawings/vmlDrawing9.vml"/><Relationship Id="rId2" Type="http://schemas.openxmlformats.org/officeDocument/2006/relationships/slideLayout" Target="../slideLayouts/slideLayout13.xml"/><Relationship Id="rId3" Type="http://schemas.openxmlformats.org/officeDocument/2006/relationships/oleObject" Target="../embeddings/Microsoft_Word_97_-_2004_Document10.doc"/></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2.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3.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4.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5.jpeg"/><Relationship Id="rId3" Type="http://schemas.openxmlformats.org/officeDocument/2006/relationships/image" Target="../media/image106.jpeg"/></Relationships>
</file>

<file path=ppt/slides/_rels/slide127.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1" Type="http://schemas.openxmlformats.org/officeDocument/2006/relationships/slideLayout" Target="../slideLayouts/slideLayout16.xml"/><Relationship Id="rId2" Type="http://schemas.openxmlformats.org/officeDocument/2006/relationships/image" Target="../media/image107.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0.jpeg"/><Relationship Id="rId3" Type="http://schemas.openxmlformats.org/officeDocument/2006/relationships/image" Target="../media/image111.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jpeg"/></Relationships>
</file>

<file path=ppt/slides/_rels/slide130.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jpeg"/><Relationship Id="rId1" Type="http://schemas.openxmlformats.org/officeDocument/2006/relationships/slideLayout" Target="../slideLayouts/slideLayout14.xml"/><Relationship Id="rId2" Type="http://schemas.openxmlformats.org/officeDocument/2006/relationships/image" Target="../media/image113.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6.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7.jpeg"/><Relationship Id="rId3" Type="http://schemas.openxmlformats.org/officeDocument/2006/relationships/image" Target="../media/image118.jpeg"/></Relationships>
</file>

<file path=ppt/slides/_rels/slide133.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jpeg"/><Relationship Id="rId5" Type="http://schemas.openxmlformats.org/officeDocument/2006/relationships/image" Target="../media/image122.jpeg"/><Relationship Id="rId1" Type="http://schemas.openxmlformats.org/officeDocument/2006/relationships/slideLayout" Target="../slideLayouts/slideLayout16.xml"/><Relationship Id="rId2" Type="http://schemas.openxmlformats.org/officeDocument/2006/relationships/image" Target="../media/image119.jpeg"/></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24.jpeg"/><Relationship Id="rId5" Type="http://schemas.openxmlformats.org/officeDocument/2006/relationships/image" Target="../media/image125.jpeg"/><Relationship Id="rId1" Type="http://schemas.openxmlformats.org/officeDocument/2006/relationships/vmlDrawing" Target="../drawings/vmlDrawing10.vml"/><Relationship Id="rId2"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26.jpeg"/><Relationship Id="rId3" Type="http://schemas.openxmlformats.org/officeDocument/2006/relationships/image" Target="../media/image127.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28.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29.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0.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1.jpeg"/><Relationship Id="rId3" Type="http://schemas.openxmlformats.org/officeDocument/2006/relationships/image" Target="../media/image13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9.wm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3.png"/><Relationship Id="rId3" Type="http://schemas.openxmlformats.org/officeDocument/2006/relationships/image" Target="../media/image134.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1" Type="http://schemas.openxmlformats.org/officeDocument/2006/relationships/slideLayout" Target="../slideLayouts/slideLayout14.xml"/><Relationship Id="rId2" Type="http://schemas.openxmlformats.org/officeDocument/2006/relationships/image" Target="../media/image135.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8.jpeg"/></Relationships>
</file>

<file path=ppt/slides/_rels/slide145.xml.rels><?xml version="1.0" encoding="UTF-8" standalone="yes"?>
<Relationships xmlns="http://schemas.openxmlformats.org/package/2006/relationships"><Relationship Id="rId3" Type="http://schemas.openxmlformats.org/officeDocument/2006/relationships/image" Target="../media/image139.png"/><Relationship Id="rId4" Type="http://schemas.microsoft.com/office/2007/relationships/hdphoto" Target="NULL"/><Relationship Id="rId5" Type="http://schemas.openxmlformats.org/officeDocument/2006/relationships/image" Target="../media/image140.png"/><Relationship Id="rId6" Type="http://schemas.microsoft.com/office/2007/relationships/hdphoto" Target="NULL"/><Relationship Id="rId1" Type="http://schemas.openxmlformats.org/officeDocument/2006/relationships/slideLayout" Target="../slideLayouts/slideLayout16.xml"/><Relationship Id="rId2" Type="http://schemas.openxmlformats.org/officeDocument/2006/relationships/notesSlide" Target="../notesSlides/notesSlide57.xml"/></Relationships>
</file>

<file path=ppt/slides/_rels/slide146.xml.rels><?xml version="1.0" encoding="UTF-8" standalone="yes"?>
<Relationships xmlns="http://schemas.openxmlformats.org/package/2006/relationships"><Relationship Id="rId3" Type="http://schemas.openxmlformats.org/officeDocument/2006/relationships/image" Target="../media/image141.emf"/><Relationship Id="rId4" Type="http://schemas.openxmlformats.org/officeDocument/2006/relationships/hyperlink" Target="Seybold-Annapolis--I-10-2012-Portrait.ppt" TargetMode="External"/><Relationship Id="rId5" Type="http://schemas.openxmlformats.org/officeDocument/2006/relationships/image" Target="../media/image142.png"/><Relationship Id="rId6" Type="http://schemas.openxmlformats.org/officeDocument/2006/relationships/image" Target="../media/image143.png"/><Relationship Id="rId7" Type="http://schemas.openxmlformats.org/officeDocument/2006/relationships/image" Target="../media/image144.png"/><Relationship Id="rId8" Type="http://schemas.openxmlformats.org/officeDocument/2006/relationships/image" Target="../media/image145.png"/><Relationship Id="rId1" Type="http://schemas.openxmlformats.org/officeDocument/2006/relationships/slideLayout" Target="../slideLayouts/slideLayout16.xml"/><Relationship Id="rId2" Type="http://schemas.openxmlformats.org/officeDocument/2006/relationships/notesSlide" Target="../notesSlides/notesSlide5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9.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0.xml"/><Relationship Id="rId3" Type="http://schemas.openxmlformats.org/officeDocument/2006/relationships/image" Target="../media/image146.png"/></Relationships>
</file>

<file path=ppt/slides/_rels/slide149.xml.rels><?xml version="1.0" encoding="UTF-8" standalone="yes"?>
<Relationships xmlns="http://schemas.openxmlformats.org/package/2006/relationships"><Relationship Id="rId3" Type="http://schemas.openxmlformats.org/officeDocument/2006/relationships/image" Target="../media/image147.png"/><Relationship Id="rId4" Type="http://schemas.microsoft.com/office/2007/relationships/hdphoto" Target="NULL"/><Relationship Id="rId1" Type="http://schemas.openxmlformats.org/officeDocument/2006/relationships/slideLayout" Target="../slideLayouts/slideLayout16.xml"/><Relationship Id="rId2" Type="http://schemas.openxmlformats.org/officeDocument/2006/relationships/notesSlide" Target="../notesSlides/notesSlide6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 Id="rId3" Type="http://schemas.openxmlformats.org/officeDocument/2006/relationships/image" Target="../media/image11.jpeg"/></Relationships>
</file>

<file path=ppt/slides/_rels/slide150.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150.jpeg"/><Relationship Id="rId5" Type="http://schemas.openxmlformats.org/officeDocument/2006/relationships/image" Target="../media/image151.jpeg"/><Relationship Id="rId1" Type="http://schemas.openxmlformats.org/officeDocument/2006/relationships/slideLayout" Target="../slideLayouts/slideLayout16.xml"/><Relationship Id="rId2" Type="http://schemas.openxmlformats.org/officeDocument/2006/relationships/image" Target="../media/image148.jpeg"/></Relationships>
</file>

<file path=ppt/slides/_rels/slide151.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image" Target="../media/image153.png"/><Relationship Id="rId5" Type="http://schemas.openxmlformats.org/officeDocument/2006/relationships/image" Target="../media/image154.jpeg"/><Relationship Id="rId6" Type="http://schemas.openxmlformats.org/officeDocument/2006/relationships/image" Target="../media/image155.jpeg"/><Relationship Id="rId1" Type="http://schemas.openxmlformats.org/officeDocument/2006/relationships/slideLayout" Target="../slideLayouts/slideLayout16.xml"/><Relationship Id="rId2" Type="http://schemas.openxmlformats.org/officeDocument/2006/relationships/notesSlide" Target="../notesSlides/notesSlide6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6.png"/><Relationship Id="rId3" Type="http://schemas.openxmlformats.org/officeDocument/2006/relationships/image" Target="../media/image157.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8.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9.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0.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1.png"/><Relationship Id="rId3" Type="http://schemas.openxmlformats.org/officeDocument/2006/relationships/image" Target="../media/image162.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3.png"/><Relationship Id="rId3" Type="http://schemas.openxmlformats.org/officeDocument/2006/relationships/image" Target="../media/image16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3" Type="http://schemas.openxmlformats.org/officeDocument/2006/relationships/image" Target="../media/image165.png"/><Relationship Id="rId4" Type="http://schemas.openxmlformats.org/officeDocument/2006/relationships/image" Target="../media/image166.png"/><Relationship Id="rId5" Type="http://schemas.openxmlformats.org/officeDocument/2006/relationships/image" Target="../media/image167.jpeg"/><Relationship Id="rId1" Type="http://schemas.openxmlformats.org/officeDocument/2006/relationships/slideLayout" Target="../slideLayouts/slideLayout16.xml"/><Relationship Id="rId2" Type="http://schemas.openxmlformats.org/officeDocument/2006/relationships/notesSlide" Target="../notesSlides/notesSlide6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6.jpeg"/><Relationship Id="rId9" Type="http://schemas.openxmlformats.org/officeDocument/2006/relationships/image" Target="../media/image17.jpeg"/><Relationship Id="rId10" Type="http://schemas.openxmlformats.org/officeDocument/2006/relationships/image" Target="../media/image18.jpeg"/><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png"/><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15.xml"/><Relationship Id="rId3" Type="http://schemas.openxmlformats.org/officeDocument/2006/relationships/oleObject" Target="../embeddings/Microsoft_Word_97_-_2004_Document1.doc"/></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jpeg"/><Relationship Id="rId3" Type="http://schemas.openxmlformats.org/officeDocument/2006/relationships/image" Target="../media/image2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jpeg"/><Relationship Id="rId3" Type="http://schemas.openxmlformats.org/officeDocument/2006/relationships/image" Target="../media/image3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3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3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3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3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4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4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4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7.jpeg"/><Relationship Id="rId3" Type="http://schemas.openxmlformats.org/officeDocument/2006/relationships/image" Target="../media/image4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3.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image" Target="../media/image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6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64.png"/></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67.w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68.w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6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 Id="rId3" Type="http://schemas.openxmlformats.org/officeDocument/2006/relationships/image" Target="../media/image70.w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71.w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92.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7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5.jpeg"/><Relationship Id="rId3" Type="http://schemas.openxmlformats.org/officeDocument/2006/relationships/image" Target="../media/image76.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0.xml"/><Relationship Id="rId3" Type="http://schemas.openxmlformats.org/officeDocument/2006/relationships/image" Target="../media/image77.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8.png"/><Relationship Id="rId3" Type="http://schemas.openxmlformats.org/officeDocument/2006/relationships/image" Target="../media/image7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oleObject" Target="../embeddings/Microsoft_Excel_97_-_2004_Worksheet2.xls"/><Relationship Id="rId1" Type="http://schemas.openxmlformats.org/officeDocument/2006/relationships/vmlDrawing" Target="../drawings/vmlDrawing2.vml"/><Relationship Id="rId2"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09600" y="0"/>
            <a:ext cx="7772400" cy="1143000"/>
          </a:xfrm>
          <a:noFill/>
          <a:ln/>
        </p:spPr>
        <p:txBody>
          <a:bodyPr lIns="92075" tIns="46038" rIns="92075" bIns="46038"/>
          <a:lstStyle/>
          <a:p>
            <a:r>
              <a:rPr lang="en-US" sz="3600" dirty="0">
                <a:solidFill>
                  <a:srgbClr val="FFEA18"/>
                </a:solidFill>
                <a:effectLst>
                  <a:outerShdw blurRad="38100" dist="38100" dir="2700000" algn="tl">
                    <a:srgbClr val="000000"/>
                  </a:outerShdw>
                </a:effectLst>
              </a:rPr>
              <a:t>California invaded: 1849 A.D.</a:t>
            </a:r>
            <a:endParaRPr lang="en-US" sz="3600" dirty="0">
              <a:effectLst>
                <a:outerShdw blurRad="38100" dist="38100" dir="2700000" algn="tl">
                  <a:srgbClr val="FFFFFF"/>
                </a:outerShdw>
              </a:effectLst>
            </a:endParaRPr>
          </a:p>
        </p:txBody>
      </p:sp>
      <p:pic>
        <p:nvPicPr>
          <p:cNvPr id="11267" name="Picture 3"/>
          <p:cNvPicPr>
            <a:picLocks noChangeAspect="1" noChangeArrowheads="1"/>
          </p:cNvPicPr>
          <p:nvPr/>
        </p:nvPicPr>
        <mc:AlternateContent xmlns:ma="http://schemas.microsoft.com/office/mac/drawingml/2008/main">
          <mc:Choice Requires="ma">
            <p:blipFill>
              <a:blip r:embed="rId3"/>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4"/>
              <a:srcRect/>
              <a:stretch>
                <a:fillRect/>
              </a:stretch>
            </p:blipFill>
          </mc:Fallback>
        </mc:AlternateContent>
        <p:spPr bwMode="auto">
          <a:xfrm>
            <a:off x="3124200" y="1600200"/>
            <a:ext cx="2682875" cy="4641850"/>
          </a:xfrm>
          <a:prstGeom prst="rect">
            <a:avLst/>
          </a:prstGeom>
          <a:noFill/>
          <a:ln w="38100">
            <a:solidFill>
              <a:srgbClr val="000000"/>
            </a:solidFill>
            <a:miter lim="800000"/>
            <a:headEnd/>
            <a:tailEnd/>
          </a:ln>
        </p:spPr>
      </p:pic>
      <p:sp>
        <p:nvSpPr>
          <p:cNvPr id="11268" name="Text Box 4"/>
          <p:cNvSpPr txBox="1">
            <a:spLocks noChangeArrowheads="1"/>
          </p:cNvSpPr>
          <p:nvPr/>
        </p:nvSpPr>
        <p:spPr bwMode="auto">
          <a:xfrm>
            <a:off x="6019800" y="1277034"/>
            <a:ext cx="2996020" cy="646331"/>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Expansion of root pathogens</a:t>
            </a:r>
          </a:p>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Post 1880s</a:t>
            </a:r>
          </a:p>
        </p:txBody>
      </p:sp>
      <p:sp>
        <p:nvSpPr>
          <p:cNvPr id="11269" name="Line 5"/>
          <p:cNvSpPr>
            <a:spLocks noChangeShapeType="1"/>
          </p:cNvSpPr>
          <p:nvPr/>
        </p:nvSpPr>
        <p:spPr bwMode="auto">
          <a:xfrm flipV="1">
            <a:off x="4419599" y="1600200"/>
            <a:ext cx="1660525" cy="838200"/>
          </a:xfrm>
          <a:prstGeom prst="line">
            <a:avLst/>
          </a:prstGeom>
          <a:noFill/>
          <a:ln w="38100">
            <a:solidFill>
              <a:srgbClr val="C0C0C0"/>
            </a:solidFill>
            <a:round/>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C2B"/>
              </a:solidFill>
            </a:endParaRPr>
          </a:p>
        </p:txBody>
      </p:sp>
      <p:sp>
        <p:nvSpPr>
          <p:cNvPr id="11270" name="Line 6"/>
          <p:cNvSpPr>
            <a:spLocks noChangeShapeType="1"/>
          </p:cNvSpPr>
          <p:nvPr/>
        </p:nvSpPr>
        <p:spPr bwMode="auto">
          <a:xfrm flipV="1">
            <a:off x="4419600" y="3505200"/>
            <a:ext cx="1295400" cy="152400"/>
          </a:xfrm>
          <a:prstGeom prst="line">
            <a:avLst/>
          </a:prstGeom>
          <a:noFill/>
          <a:ln w="38100">
            <a:solidFill>
              <a:srgbClr val="339966"/>
            </a:solidFill>
            <a:round/>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C2B"/>
              </a:solidFill>
            </a:endParaRPr>
          </a:p>
        </p:txBody>
      </p:sp>
      <p:sp>
        <p:nvSpPr>
          <p:cNvPr id="11271" name="Text Box 7"/>
          <p:cNvSpPr txBox="1">
            <a:spLocks noChangeArrowheads="1"/>
          </p:cNvSpPr>
          <p:nvPr/>
        </p:nvSpPr>
        <p:spPr bwMode="auto">
          <a:xfrm>
            <a:off x="5807075" y="3200400"/>
            <a:ext cx="2405526" cy="646331"/>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White pine blister rust</a:t>
            </a:r>
          </a:p>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1930s</a:t>
            </a:r>
            <a:endParaRPr lang="en-US" dirty="0">
              <a:solidFill>
                <a:srgbClr val="FFFFFF"/>
              </a:solidFill>
              <a:latin typeface="Times" charset="0"/>
            </a:endParaRPr>
          </a:p>
        </p:txBody>
      </p:sp>
      <p:sp>
        <p:nvSpPr>
          <p:cNvPr id="11272" name="Line 8"/>
          <p:cNvSpPr>
            <a:spLocks noChangeShapeType="1"/>
          </p:cNvSpPr>
          <p:nvPr/>
        </p:nvSpPr>
        <p:spPr bwMode="auto">
          <a:xfrm flipH="1" flipV="1">
            <a:off x="1637482" y="1600200"/>
            <a:ext cx="1639118" cy="685800"/>
          </a:xfrm>
          <a:prstGeom prst="line">
            <a:avLst/>
          </a:prstGeom>
          <a:noFill/>
          <a:ln w="38100">
            <a:solidFill>
              <a:srgbClr val="FF0000"/>
            </a:solidFill>
            <a:round/>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C2B"/>
              </a:solidFill>
            </a:endParaRPr>
          </a:p>
        </p:txBody>
      </p:sp>
      <p:sp>
        <p:nvSpPr>
          <p:cNvPr id="11273" name="Text Box 9"/>
          <p:cNvSpPr txBox="1">
            <a:spLocks noChangeArrowheads="1"/>
          </p:cNvSpPr>
          <p:nvPr/>
        </p:nvSpPr>
        <p:spPr bwMode="auto">
          <a:xfrm>
            <a:off x="0" y="1295400"/>
            <a:ext cx="3372926" cy="646331"/>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Port </a:t>
            </a:r>
            <a:r>
              <a:rPr lang="en-US" b="1" dirty="0" err="1">
                <a:solidFill>
                  <a:srgbClr val="FFFFFF"/>
                </a:solidFill>
                <a:effectLst>
                  <a:outerShdw blurRad="38100" dist="38100" dir="2700000" algn="tl">
                    <a:srgbClr val="000000"/>
                  </a:outerShdw>
                </a:effectLst>
                <a:latin typeface="Times" charset="0"/>
              </a:rPr>
              <a:t>Orford</a:t>
            </a:r>
            <a:r>
              <a:rPr lang="en-US" b="1" dirty="0">
                <a:solidFill>
                  <a:srgbClr val="FFFFFF"/>
                </a:solidFill>
                <a:effectLst>
                  <a:outerShdw blurRad="38100" dist="38100" dir="2700000" algn="tl">
                    <a:srgbClr val="000000"/>
                  </a:outerShdw>
                </a:effectLst>
                <a:latin typeface="Times" charset="0"/>
              </a:rPr>
              <a:t> Cedar Root Disease</a:t>
            </a:r>
          </a:p>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1950s</a:t>
            </a:r>
            <a:endParaRPr lang="en-US" dirty="0">
              <a:solidFill>
                <a:srgbClr val="FFFFFF"/>
              </a:solidFill>
              <a:latin typeface="Times" charset="0"/>
            </a:endParaRPr>
          </a:p>
        </p:txBody>
      </p:sp>
      <p:sp>
        <p:nvSpPr>
          <p:cNvPr id="11274" name="Line 10"/>
          <p:cNvSpPr>
            <a:spLocks noChangeShapeType="1"/>
          </p:cNvSpPr>
          <p:nvPr/>
        </p:nvSpPr>
        <p:spPr bwMode="auto">
          <a:xfrm flipH="1">
            <a:off x="2590800" y="5105400"/>
            <a:ext cx="1295400" cy="304800"/>
          </a:xfrm>
          <a:prstGeom prst="line">
            <a:avLst/>
          </a:prstGeom>
          <a:noFill/>
          <a:ln w="38100">
            <a:solidFill>
              <a:srgbClr val="3366FF"/>
            </a:solidFill>
            <a:round/>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C2B"/>
              </a:solidFill>
            </a:endParaRPr>
          </a:p>
        </p:txBody>
      </p:sp>
      <p:sp>
        <p:nvSpPr>
          <p:cNvPr id="11275" name="Text Box 11"/>
          <p:cNvSpPr txBox="1">
            <a:spLocks noChangeArrowheads="1"/>
          </p:cNvSpPr>
          <p:nvPr/>
        </p:nvSpPr>
        <p:spPr bwMode="auto">
          <a:xfrm>
            <a:off x="609600" y="5468034"/>
            <a:ext cx="2180893" cy="646331"/>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Pitch canker disease</a:t>
            </a:r>
          </a:p>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1980s</a:t>
            </a:r>
          </a:p>
        </p:txBody>
      </p:sp>
      <p:sp>
        <p:nvSpPr>
          <p:cNvPr id="11276" name="Line 12"/>
          <p:cNvSpPr>
            <a:spLocks noChangeShapeType="1"/>
          </p:cNvSpPr>
          <p:nvPr/>
        </p:nvSpPr>
        <p:spPr bwMode="auto">
          <a:xfrm flipV="1">
            <a:off x="4724400" y="4343400"/>
            <a:ext cx="1295400" cy="533400"/>
          </a:xfrm>
          <a:prstGeom prst="line">
            <a:avLst/>
          </a:prstGeom>
          <a:noFill/>
          <a:ln w="38100">
            <a:solidFill>
              <a:srgbClr val="C0C0C0"/>
            </a:solidFill>
            <a:round/>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C2B"/>
              </a:solidFill>
            </a:endParaRPr>
          </a:p>
        </p:txBody>
      </p:sp>
      <p:sp>
        <p:nvSpPr>
          <p:cNvPr id="11277" name="Text Box 13"/>
          <p:cNvSpPr txBox="1">
            <a:spLocks noChangeArrowheads="1"/>
          </p:cNvSpPr>
          <p:nvPr/>
        </p:nvSpPr>
        <p:spPr bwMode="auto">
          <a:xfrm>
            <a:off x="6080125" y="4022725"/>
            <a:ext cx="2044062" cy="646331"/>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Dutch Elm Disease</a:t>
            </a:r>
          </a:p>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1960s</a:t>
            </a:r>
          </a:p>
        </p:txBody>
      </p:sp>
      <p:sp>
        <p:nvSpPr>
          <p:cNvPr id="11278" name="Line 14"/>
          <p:cNvSpPr>
            <a:spLocks noChangeShapeType="1"/>
          </p:cNvSpPr>
          <p:nvPr/>
        </p:nvSpPr>
        <p:spPr bwMode="auto">
          <a:xfrm flipH="1" flipV="1">
            <a:off x="2057400" y="3505200"/>
            <a:ext cx="1295400" cy="152400"/>
          </a:xfrm>
          <a:prstGeom prst="line">
            <a:avLst/>
          </a:prstGeom>
          <a:noFill/>
          <a:ln w="38100">
            <a:solidFill>
              <a:schemeClr val="tx1"/>
            </a:solidFill>
            <a:round/>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C2B"/>
              </a:solidFill>
            </a:endParaRPr>
          </a:p>
        </p:txBody>
      </p:sp>
      <p:sp>
        <p:nvSpPr>
          <p:cNvPr id="11279" name="Text Box 15"/>
          <p:cNvSpPr txBox="1">
            <a:spLocks noChangeArrowheads="1"/>
          </p:cNvSpPr>
          <p:nvPr/>
        </p:nvSpPr>
        <p:spPr bwMode="auto">
          <a:xfrm>
            <a:off x="380813" y="3105834"/>
            <a:ext cx="2057587" cy="646331"/>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Sudden Oak Death</a:t>
            </a:r>
          </a:p>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1990s</a:t>
            </a:r>
          </a:p>
        </p:txBody>
      </p:sp>
      <p:sp>
        <p:nvSpPr>
          <p:cNvPr id="11280" name="Line 16"/>
          <p:cNvSpPr>
            <a:spLocks noChangeShapeType="1"/>
          </p:cNvSpPr>
          <p:nvPr/>
        </p:nvSpPr>
        <p:spPr bwMode="auto">
          <a:xfrm flipV="1">
            <a:off x="5181600" y="5638800"/>
            <a:ext cx="1219200" cy="152400"/>
          </a:xfrm>
          <a:prstGeom prst="line">
            <a:avLst/>
          </a:prstGeom>
          <a:noFill/>
          <a:ln w="38100">
            <a:solidFill>
              <a:srgbClr val="00FFFF"/>
            </a:solidFill>
            <a:round/>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C2B"/>
              </a:solidFill>
            </a:endParaRPr>
          </a:p>
        </p:txBody>
      </p:sp>
      <p:sp>
        <p:nvSpPr>
          <p:cNvPr id="11281" name="Text Box 17"/>
          <p:cNvSpPr txBox="1">
            <a:spLocks noChangeArrowheads="1"/>
          </p:cNvSpPr>
          <p:nvPr/>
        </p:nvSpPr>
        <p:spPr bwMode="auto">
          <a:xfrm>
            <a:off x="6537325" y="5394325"/>
            <a:ext cx="1809059" cy="646331"/>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Oak root canker</a:t>
            </a:r>
          </a:p>
          <a:p>
            <a:pPr defTabSz="914400" eaLnBrk="0" fontAlgn="base" hangingPunct="0">
              <a:spcBef>
                <a:spcPct val="0"/>
              </a:spcBef>
              <a:spcAft>
                <a:spcPct val="0"/>
              </a:spcAft>
            </a:pPr>
            <a:r>
              <a:rPr lang="en-US" b="1" dirty="0">
                <a:solidFill>
                  <a:srgbClr val="FFFFFF"/>
                </a:solidFill>
                <a:effectLst>
                  <a:outerShdw blurRad="38100" dist="38100" dir="2700000" algn="tl">
                    <a:srgbClr val="000000"/>
                  </a:outerShdw>
                </a:effectLst>
                <a:latin typeface="Times" charset="0"/>
              </a:rPr>
              <a:t>2000</a:t>
            </a:r>
            <a:endParaRPr lang="en-US" dirty="0">
              <a:solidFill>
                <a:srgbClr val="FFFFFF"/>
              </a:solidFill>
              <a:latin typeface="Times" charset="0"/>
            </a:endParaRPr>
          </a:p>
        </p:txBody>
      </p:sp>
      <p:sp>
        <p:nvSpPr>
          <p:cNvPr id="11282" name="Line 18"/>
          <p:cNvSpPr>
            <a:spLocks noChangeShapeType="1"/>
          </p:cNvSpPr>
          <p:nvPr/>
        </p:nvSpPr>
        <p:spPr bwMode="auto">
          <a:xfrm flipV="1">
            <a:off x="4114800" y="2743200"/>
            <a:ext cx="2133600" cy="685800"/>
          </a:xfrm>
          <a:prstGeom prst="line">
            <a:avLst/>
          </a:prstGeom>
          <a:noFill/>
          <a:ln w="9525">
            <a:solidFill>
              <a:schemeClr val="tx1"/>
            </a:solidFill>
            <a:round/>
            <a:headEnd/>
            <a:tailEnd/>
          </a:ln>
        </p:spPr>
        <p:txBody>
          <a:bodyPr wrap="none" anchor="ctr">
            <a:prstTxWarp prst="textNoShape">
              <a:avLst/>
            </a:prstTxWarp>
          </a:bodyPr>
          <a:lstStyle/>
          <a:p>
            <a:pPr defTabSz="914400" eaLnBrk="0" fontAlgn="base" hangingPunct="0">
              <a:spcBef>
                <a:spcPct val="0"/>
              </a:spcBef>
              <a:spcAft>
                <a:spcPct val="0"/>
              </a:spcAft>
            </a:pPr>
            <a:endParaRPr lang="en-US" sz="2400">
              <a:solidFill>
                <a:srgbClr val="FFFC2B"/>
              </a:solidFill>
            </a:endParaRPr>
          </a:p>
        </p:txBody>
      </p:sp>
      <p:sp>
        <p:nvSpPr>
          <p:cNvPr id="11283" name="Text Box 19"/>
          <p:cNvSpPr txBox="1">
            <a:spLocks noChangeArrowheads="1"/>
          </p:cNvSpPr>
          <p:nvPr/>
        </p:nvSpPr>
        <p:spPr bwMode="auto">
          <a:xfrm>
            <a:off x="6248400" y="2286000"/>
            <a:ext cx="2895600" cy="369332"/>
          </a:xfrm>
          <a:prstGeom prst="rect">
            <a:avLst/>
          </a:prstGeom>
          <a:noFill/>
          <a:ln w="9525">
            <a:noFill/>
            <a:miter lim="800000"/>
            <a:headEnd/>
            <a:tailEnd/>
          </a:ln>
        </p:spPr>
        <p:txBody>
          <a:bodyPr wrap="square">
            <a:prstTxWarp prst="textNoShape">
              <a:avLst/>
            </a:prstTxWarp>
            <a:spAutoFit/>
          </a:bodyPr>
          <a:lstStyle/>
          <a:p>
            <a:pPr defTabSz="914400" eaLnBrk="0" fontAlgn="base" hangingPunct="0">
              <a:spcBef>
                <a:spcPct val="50000"/>
              </a:spcBef>
              <a:spcAft>
                <a:spcPct val="0"/>
              </a:spcAft>
            </a:pPr>
            <a:r>
              <a:rPr lang="en-US" dirty="0">
                <a:solidFill>
                  <a:srgbClr val="FFFFFF"/>
                </a:solidFill>
              </a:rPr>
              <a:t>Manzanita die-back 2004</a:t>
            </a:r>
          </a:p>
        </p:txBody>
      </p:sp>
      <p:cxnSp>
        <p:nvCxnSpPr>
          <p:cNvPr id="23" name="Straight Connector 22"/>
          <p:cNvCxnSpPr/>
          <p:nvPr/>
        </p:nvCxnSpPr>
        <p:spPr bwMode="auto">
          <a:xfrm rot="5400000" flipH="1" flipV="1">
            <a:off x="3352800" y="2057400"/>
            <a:ext cx="18288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4" name="TextBox 23"/>
          <p:cNvSpPr txBox="1"/>
          <p:nvPr/>
        </p:nvSpPr>
        <p:spPr>
          <a:xfrm>
            <a:off x="3276599" y="914400"/>
            <a:ext cx="4894101" cy="369332"/>
          </a:xfrm>
          <a:prstGeom prst="rect">
            <a:avLst/>
          </a:prstGeom>
          <a:noFill/>
        </p:spPr>
        <p:txBody>
          <a:bodyPr wrap="square" rtlCol="0">
            <a:spAutoFit/>
          </a:bodyPr>
          <a:lstStyle/>
          <a:p>
            <a:pPr defTabSz="914400" eaLnBrk="0" fontAlgn="base" hangingPunct="0">
              <a:spcBef>
                <a:spcPct val="0"/>
              </a:spcBef>
              <a:spcAft>
                <a:spcPct val="0"/>
              </a:spcAft>
            </a:pPr>
            <a:r>
              <a:rPr lang="en-US" dirty="0" err="1">
                <a:solidFill>
                  <a:srgbClr val="FFFFFF"/>
                </a:solidFill>
              </a:rPr>
              <a:t>Xylella</a:t>
            </a:r>
            <a:r>
              <a:rPr lang="en-US" dirty="0">
                <a:solidFill>
                  <a:srgbClr val="FFFFFF"/>
                </a:solidFill>
              </a:rPr>
              <a:t> scorch of maples 2000s</a:t>
            </a:r>
          </a:p>
        </p:txBody>
      </p:sp>
      <p:cxnSp>
        <p:nvCxnSpPr>
          <p:cNvPr id="28" name="Straight Connector 27"/>
          <p:cNvCxnSpPr/>
          <p:nvPr/>
        </p:nvCxnSpPr>
        <p:spPr bwMode="auto">
          <a:xfrm rot="5400000">
            <a:off x="4267200" y="5715000"/>
            <a:ext cx="1371600" cy="152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0" name="TextBox 29"/>
          <p:cNvSpPr txBox="1"/>
          <p:nvPr/>
        </p:nvSpPr>
        <p:spPr>
          <a:xfrm>
            <a:off x="3505200" y="6242050"/>
            <a:ext cx="3581400" cy="646331"/>
          </a:xfrm>
          <a:prstGeom prst="rect">
            <a:avLst/>
          </a:prstGeom>
          <a:noFill/>
        </p:spPr>
        <p:txBody>
          <a:bodyPr wrap="square" rtlCol="0">
            <a:spAutoFit/>
          </a:bodyPr>
          <a:lstStyle/>
          <a:p>
            <a:pPr defTabSz="914400" eaLnBrk="0" fontAlgn="base" hangingPunct="0">
              <a:spcBef>
                <a:spcPct val="0"/>
              </a:spcBef>
              <a:spcAft>
                <a:spcPct val="0"/>
              </a:spcAft>
            </a:pPr>
            <a:r>
              <a:rPr lang="en-US" dirty="0">
                <a:solidFill>
                  <a:srgbClr val="FFFFFF"/>
                </a:solidFill>
              </a:rPr>
              <a:t>1000 canker disease of walnuts 2001</a:t>
            </a:r>
          </a:p>
        </p:txBody>
      </p:sp>
      <p:cxnSp>
        <p:nvCxnSpPr>
          <p:cNvPr id="32" name="Straight Connector 31"/>
          <p:cNvCxnSpPr/>
          <p:nvPr/>
        </p:nvCxnSpPr>
        <p:spPr bwMode="auto">
          <a:xfrm rot="10800000" flipV="1">
            <a:off x="2133600" y="4267200"/>
            <a:ext cx="19812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3" name="TextBox 32"/>
          <p:cNvSpPr txBox="1"/>
          <p:nvPr/>
        </p:nvSpPr>
        <p:spPr>
          <a:xfrm>
            <a:off x="380813" y="4666565"/>
            <a:ext cx="2133600" cy="646331"/>
          </a:xfrm>
          <a:prstGeom prst="rect">
            <a:avLst/>
          </a:prstGeom>
          <a:noFill/>
        </p:spPr>
        <p:txBody>
          <a:bodyPr wrap="square" rtlCol="0">
            <a:spAutoFit/>
          </a:bodyPr>
          <a:lstStyle/>
          <a:p>
            <a:pPr defTabSz="914400" eaLnBrk="0" fontAlgn="base" hangingPunct="0">
              <a:spcBef>
                <a:spcPct val="0"/>
              </a:spcBef>
              <a:spcAft>
                <a:spcPct val="0"/>
              </a:spcAft>
            </a:pPr>
            <a:r>
              <a:rPr lang="en-US" dirty="0">
                <a:solidFill>
                  <a:srgbClr val="FFFFFF"/>
                </a:solidFill>
              </a:rPr>
              <a:t>Colored canker of sycamore 70s</a:t>
            </a:r>
          </a:p>
        </p:txBody>
      </p:sp>
      <p:cxnSp>
        <p:nvCxnSpPr>
          <p:cNvPr id="27" name="Straight Connector 26"/>
          <p:cNvCxnSpPr/>
          <p:nvPr/>
        </p:nvCxnSpPr>
        <p:spPr bwMode="auto">
          <a:xfrm rot="10800000">
            <a:off x="2438400" y="2438400"/>
            <a:ext cx="1447800" cy="10668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9" name="TextBox 28"/>
          <p:cNvSpPr txBox="1"/>
          <p:nvPr/>
        </p:nvSpPr>
        <p:spPr>
          <a:xfrm>
            <a:off x="533401" y="2057400"/>
            <a:ext cx="2257092" cy="923330"/>
          </a:xfrm>
          <a:prstGeom prst="rect">
            <a:avLst/>
          </a:prstGeom>
          <a:noFill/>
        </p:spPr>
        <p:txBody>
          <a:bodyPr wrap="square" rtlCol="0">
            <a:spAutoFit/>
          </a:bodyPr>
          <a:lstStyle/>
          <a:p>
            <a:r>
              <a:rPr lang="en-US" dirty="0">
                <a:solidFill>
                  <a:srgbClr val="FFFFFF"/>
                </a:solidFill>
              </a:rPr>
              <a:t>Root canker of Pacific </a:t>
            </a:r>
            <a:r>
              <a:rPr lang="en-US" dirty="0" err="1">
                <a:solidFill>
                  <a:srgbClr val="FFFFFF"/>
                </a:solidFill>
              </a:rPr>
              <a:t>Madrone</a:t>
            </a:r>
            <a:r>
              <a:rPr lang="en-US" dirty="0">
                <a:solidFill>
                  <a:srgbClr val="FFFFFF"/>
                </a:solidFill>
              </a:rPr>
              <a:t> and Bay laurel (70s) </a:t>
            </a:r>
          </a:p>
        </p:txBody>
      </p:sp>
      <p:cxnSp>
        <p:nvCxnSpPr>
          <p:cNvPr id="34" name="Straight Connector 33"/>
          <p:cNvCxnSpPr/>
          <p:nvPr/>
        </p:nvCxnSpPr>
        <p:spPr bwMode="auto">
          <a:xfrm rot="10800000">
            <a:off x="2133600" y="4022725"/>
            <a:ext cx="1905001"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5" name="TextBox 34"/>
          <p:cNvSpPr txBox="1"/>
          <p:nvPr/>
        </p:nvSpPr>
        <p:spPr>
          <a:xfrm>
            <a:off x="213887" y="3974068"/>
            <a:ext cx="2224512" cy="369332"/>
          </a:xfrm>
          <a:prstGeom prst="rect">
            <a:avLst/>
          </a:prstGeom>
          <a:noFill/>
        </p:spPr>
        <p:txBody>
          <a:bodyPr wrap="none" rtlCol="0">
            <a:spAutoFit/>
          </a:bodyPr>
          <a:lstStyle/>
          <a:p>
            <a:r>
              <a:rPr lang="en-US" dirty="0">
                <a:solidFill>
                  <a:srgbClr val="FFFFFF"/>
                </a:solidFill>
              </a:rPr>
              <a:t>Cypress canker 20s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4" name="Picture 3"/>
          <p:cNvPicPr>
            <a:picLocks noChangeAspect="1"/>
          </p:cNvPicPr>
          <p:nvPr/>
        </p:nvPicPr>
        <p:blipFill>
          <a:blip r:embed="rId2"/>
          <a:srcRect/>
          <a:stretch>
            <a:fillRect/>
          </a:stretch>
        </p:blipFill>
        <p:spPr bwMode="auto">
          <a:xfrm>
            <a:off x="457200" y="457200"/>
            <a:ext cx="8091488"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347788" y="577850"/>
            <a:ext cx="5964237" cy="488950"/>
          </a:xfrm>
          <a:prstGeom prst="rect">
            <a:avLst/>
          </a:prstGeom>
          <a:noFill/>
          <a:ln w="9525">
            <a:noFill/>
            <a:miter lim="800000"/>
            <a:headEnd/>
            <a:tailEnd/>
          </a:ln>
        </p:spPr>
        <p:txBody>
          <a:bodyPr wrap="none">
            <a:prstTxWarp prst="textNoShape">
              <a:avLst/>
            </a:prstTxWarp>
            <a:spAutoFit/>
          </a:bodyPr>
          <a:lstStyle/>
          <a:p>
            <a:pPr eaLnBrk="1" hangingPunct="1"/>
            <a:r>
              <a:rPr lang="en-US" sz="2600" b="1">
                <a:solidFill>
                  <a:srgbClr val="FFFF00"/>
                </a:solidFill>
              </a:rPr>
              <a:t>DISEASE PROGRESS BY LOCATION</a:t>
            </a:r>
          </a:p>
        </p:txBody>
      </p:sp>
      <p:sp>
        <p:nvSpPr>
          <p:cNvPr id="52227" name="Text Box 3"/>
          <p:cNvSpPr txBox="1">
            <a:spLocks noChangeArrowheads="1"/>
          </p:cNvSpPr>
          <p:nvPr/>
        </p:nvSpPr>
        <p:spPr bwMode="auto">
          <a:xfrm rot="-5400000">
            <a:off x="-581025" y="3398838"/>
            <a:ext cx="2625725" cy="396875"/>
          </a:xfrm>
          <a:prstGeom prst="rect">
            <a:avLst/>
          </a:prstGeom>
          <a:noFill/>
          <a:ln w="9525">
            <a:noFill/>
            <a:miter lim="800000"/>
            <a:headEnd/>
            <a:tailEnd/>
          </a:ln>
        </p:spPr>
        <p:txBody>
          <a:bodyPr wrap="none">
            <a:prstTxWarp prst="textNoShape">
              <a:avLst/>
            </a:prstTxWarp>
            <a:spAutoFit/>
          </a:bodyPr>
          <a:lstStyle/>
          <a:p>
            <a:pPr eaLnBrk="1" hangingPunct="1"/>
            <a:r>
              <a:rPr lang="en-US" sz="2000" b="1">
                <a:solidFill>
                  <a:srgbClr val="FFFF00"/>
                </a:solidFill>
              </a:rPr>
              <a:t>DISEASE SEVERITY</a:t>
            </a:r>
          </a:p>
        </p:txBody>
      </p:sp>
      <p:graphicFrame>
        <p:nvGraphicFramePr>
          <p:cNvPr id="52228" name="Object 2"/>
          <p:cNvGraphicFramePr>
            <a:graphicFrameLocks noChangeAspect="1"/>
          </p:cNvGraphicFramePr>
          <p:nvPr/>
        </p:nvGraphicFramePr>
        <p:xfrm>
          <a:off x="838200" y="990600"/>
          <a:ext cx="6324600" cy="4370388"/>
        </p:xfrm>
        <a:graphic>
          <a:graphicData uri="http://schemas.openxmlformats.org/presentationml/2006/ole">
            <p:oleObj spid="_x0000_s167938" name="Chart" r:id="rId4" imgW="11099800" imgH="6959600" progId="Excel.Sheet.8">
              <p:embed/>
            </p:oleObj>
          </a:graphicData>
        </a:graphic>
      </p:graphicFrame>
      <p:sp>
        <p:nvSpPr>
          <p:cNvPr id="52229" name="Text Box 5"/>
          <p:cNvSpPr txBox="1">
            <a:spLocks noChangeArrowheads="1"/>
          </p:cNvSpPr>
          <p:nvPr/>
        </p:nvSpPr>
        <p:spPr bwMode="auto">
          <a:xfrm>
            <a:off x="1314450" y="4937125"/>
            <a:ext cx="636588" cy="336550"/>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rPr>
              <a:t>1996</a:t>
            </a:r>
          </a:p>
        </p:txBody>
      </p:sp>
      <p:sp>
        <p:nvSpPr>
          <p:cNvPr id="52230" name="Text Box 6"/>
          <p:cNvSpPr txBox="1">
            <a:spLocks noChangeArrowheads="1"/>
          </p:cNvSpPr>
          <p:nvPr/>
        </p:nvSpPr>
        <p:spPr bwMode="auto">
          <a:xfrm>
            <a:off x="3279775" y="4933950"/>
            <a:ext cx="636588" cy="336550"/>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rPr>
              <a:t>1998</a:t>
            </a:r>
          </a:p>
        </p:txBody>
      </p:sp>
      <p:sp>
        <p:nvSpPr>
          <p:cNvPr id="52231" name="Text Box 7"/>
          <p:cNvSpPr txBox="1">
            <a:spLocks noChangeArrowheads="1"/>
          </p:cNvSpPr>
          <p:nvPr/>
        </p:nvSpPr>
        <p:spPr bwMode="auto">
          <a:xfrm>
            <a:off x="3937000" y="4933950"/>
            <a:ext cx="636588" cy="336550"/>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rPr>
              <a:t>1999</a:t>
            </a:r>
          </a:p>
        </p:txBody>
      </p:sp>
      <p:sp>
        <p:nvSpPr>
          <p:cNvPr id="52232" name="Text Box 8"/>
          <p:cNvSpPr txBox="1">
            <a:spLocks noChangeArrowheads="1"/>
          </p:cNvSpPr>
          <p:nvPr/>
        </p:nvSpPr>
        <p:spPr bwMode="auto">
          <a:xfrm>
            <a:off x="4822825" y="4930775"/>
            <a:ext cx="636588" cy="336550"/>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rPr>
              <a:t>2000</a:t>
            </a:r>
          </a:p>
        </p:txBody>
      </p:sp>
      <p:sp>
        <p:nvSpPr>
          <p:cNvPr id="52233" name="Text Box 9"/>
          <p:cNvSpPr txBox="1">
            <a:spLocks noChangeArrowheads="1"/>
          </p:cNvSpPr>
          <p:nvPr/>
        </p:nvSpPr>
        <p:spPr bwMode="auto">
          <a:xfrm>
            <a:off x="5699125" y="4930775"/>
            <a:ext cx="636588" cy="336550"/>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rPr>
              <a:t>2001</a:t>
            </a:r>
          </a:p>
        </p:txBody>
      </p:sp>
      <p:sp>
        <p:nvSpPr>
          <p:cNvPr id="52234" name="Text Box 10"/>
          <p:cNvSpPr txBox="1">
            <a:spLocks noChangeArrowheads="1"/>
          </p:cNvSpPr>
          <p:nvPr/>
        </p:nvSpPr>
        <p:spPr bwMode="auto">
          <a:xfrm>
            <a:off x="6356350" y="4924425"/>
            <a:ext cx="636588" cy="336550"/>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rPr>
              <a:t>2002</a:t>
            </a:r>
          </a:p>
        </p:txBody>
      </p:sp>
      <p:sp>
        <p:nvSpPr>
          <p:cNvPr id="52235" name="Text Box 11"/>
          <p:cNvSpPr txBox="1">
            <a:spLocks noChangeArrowheads="1"/>
          </p:cNvSpPr>
          <p:nvPr/>
        </p:nvSpPr>
        <p:spPr bwMode="auto">
          <a:xfrm>
            <a:off x="3186113" y="5534025"/>
            <a:ext cx="1990725" cy="396875"/>
          </a:xfrm>
          <a:prstGeom prst="rect">
            <a:avLst/>
          </a:prstGeom>
          <a:noFill/>
          <a:ln w="9525">
            <a:noFill/>
            <a:miter lim="800000"/>
            <a:headEnd/>
            <a:tailEnd/>
          </a:ln>
        </p:spPr>
        <p:txBody>
          <a:bodyPr wrap="none">
            <a:prstTxWarp prst="textNoShape">
              <a:avLst/>
            </a:prstTxWarp>
            <a:spAutoFit/>
          </a:bodyPr>
          <a:lstStyle/>
          <a:p>
            <a:pPr eaLnBrk="1" hangingPunct="1"/>
            <a:r>
              <a:rPr lang="en-US" sz="2000" b="1">
                <a:solidFill>
                  <a:srgbClr val="FFFF00"/>
                </a:solidFill>
              </a:rPr>
              <a:t>SURVEY DATE</a:t>
            </a:r>
          </a:p>
        </p:txBody>
      </p:sp>
      <p:sp>
        <p:nvSpPr>
          <p:cNvPr id="52236" name="Text Box 12"/>
          <p:cNvSpPr txBox="1">
            <a:spLocks noChangeArrowheads="1"/>
          </p:cNvSpPr>
          <p:nvPr/>
        </p:nvSpPr>
        <p:spPr bwMode="auto">
          <a:xfrm>
            <a:off x="2427288" y="4938713"/>
            <a:ext cx="636587" cy="581025"/>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rPr>
              <a:t>1997</a:t>
            </a:r>
          </a:p>
          <a:p>
            <a:pPr eaLnBrk="1" hangingPunct="1"/>
            <a:endParaRPr lang="en-US" sz="1600" b="1">
              <a:solidFill>
                <a:schemeClr val="bg1"/>
              </a:solidFill>
            </a:endParaRPr>
          </a:p>
        </p:txBody>
      </p:sp>
      <p:sp>
        <p:nvSpPr>
          <p:cNvPr id="52237" name="Rectangle 13"/>
          <p:cNvSpPr>
            <a:spLocks noChangeArrowheads="1"/>
          </p:cNvSpPr>
          <p:nvPr/>
        </p:nvSpPr>
        <p:spPr bwMode="auto">
          <a:xfrm>
            <a:off x="7010400" y="2514600"/>
            <a:ext cx="228600" cy="2286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p>
        </p:txBody>
      </p:sp>
      <p:sp>
        <p:nvSpPr>
          <p:cNvPr id="52238" name="AutoShape 14"/>
          <p:cNvSpPr>
            <a:spLocks noChangeArrowheads="1"/>
          </p:cNvSpPr>
          <p:nvPr/>
        </p:nvSpPr>
        <p:spPr bwMode="auto">
          <a:xfrm>
            <a:off x="6996113" y="2881313"/>
            <a:ext cx="271462" cy="242887"/>
          </a:xfrm>
          <a:prstGeom prst="triangle">
            <a:avLst>
              <a:gd name="adj" fmla="val 50000"/>
            </a:avLst>
          </a:prstGeom>
          <a:solidFill>
            <a:srgbClr val="FFFF00"/>
          </a:solidFill>
          <a:ln w="9525">
            <a:solidFill>
              <a:schemeClr val="tx1"/>
            </a:solidFill>
            <a:miter lim="800000"/>
            <a:headEnd/>
            <a:tailEnd/>
          </a:ln>
        </p:spPr>
        <p:txBody>
          <a:bodyPr wrap="none" anchor="ctr">
            <a:prstTxWarp prst="textNoShape">
              <a:avLst/>
            </a:prstTxWarp>
          </a:bodyPr>
          <a:lstStyle/>
          <a:p>
            <a:pPr algn="ctr" eaLnBrk="1" hangingPunct="1"/>
            <a:endParaRPr lang="en-US" b="1">
              <a:solidFill>
                <a:srgbClr val="FFFF00"/>
              </a:solidFill>
            </a:endParaRPr>
          </a:p>
        </p:txBody>
      </p:sp>
      <p:sp>
        <p:nvSpPr>
          <p:cNvPr id="52239" name="Text Box 15"/>
          <p:cNvSpPr txBox="1">
            <a:spLocks noChangeArrowheads="1"/>
          </p:cNvSpPr>
          <p:nvPr/>
        </p:nvSpPr>
        <p:spPr bwMode="auto">
          <a:xfrm>
            <a:off x="7223125" y="2451100"/>
            <a:ext cx="1127125" cy="336550"/>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rPr>
              <a:t>= INLAND</a:t>
            </a:r>
          </a:p>
        </p:txBody>
      </p:sp>
      <p:sp>
        <p:nvSpPr>
          <p:cNvPr id="52240" name="Text Box 16"/>
          <p:cNvSpPr txBox="1">
            <a:spLocks noChangeArrowheads="1"/>
          </p:cNvSpPr>
          <p:nvPr/>
        </p:nvSpPr>
        <p:spPr bwMode="auto">
          <a:xfrm>
            <a:off x="7224713" y="2849563"/>
            <a:ext cx="1341437" cy="336550"/>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rPr>
              <a:t>= COASTAL</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50" name="Picture 2" descr="DSC00036"/>
          <p:cNvPicPr>
            <a:picLocks noChangeAspect="1" noChangeArrowheads="1"/>
          </p:cNvPicPr>
          <p:nvPr/>
        </p:nvPicPr>
        <p:blipFill>
          <a:blip r:embed="rId3"/>
          <a:srcRect/>
          <a:stretch>
            <a:fillRect/>
          </a:stretch>
        </p:blipFill>
        <p:spPr bwMode="auto">
          <a:xfrm>
            <a:off x="1371600" y="1524000"/>
            <a:ext cx="6324600" cy="4743450"/>
          </a:xfrm>
          <a:prstGeom prst="rect">
            <a:avLst/>
          </a:prstGeom>
          <a:noFill/>
          <a:ln w="9525">
            <a:noFill/>
            <a:miter lim="800000"/>
            <a:headEnd/>
            <a:tailEnd/>
          </a:ln>
        </p:spPr>
      </p:pic>
      <p:sp>
        <p:nvSpPr>
          <p:cNvPr id="53251" name="Text Box 3"/>
          <p:cNvSpPr txBox="1">
            <a:spLocks noChangeArrowheads="1"/>
          </p:cNvSpPr>
          <p:nvPr/>
        </p:nvSpPr>
        <p:spPr bwMode="auto">
          <a:xfrm>
            <a:off x="1806575" y="558800"/>
            <a:ext cx="5359400" cy="519113"/>
          </a:xfrm>
          <a:prstGeom prst="rect">
            <a:avLst/>
          </a:prstGeom>
          <a:noFill/>
          <a:ln w="9525">
            <a:noFill/>
            <a:miter lim="800000"/>
            <a:headEnd/>
            <a:tailEnd/>
          </a:ln>
        </p:spPr>
        <p:txBody>
          <a:bodyPr wrap="none">
            <a:prstTxWarp prst="textNoShape">
              <a:avLst/>
            </a:prstTxWarp>
            <a:spAutoFit/>
          </a:bodyPr>
          <a:lstStyle/>
          <a:p>
            <a:pPr eaLnBrk="1" hangingPunct="1"/>
            <a:r>
              <a:rPr lang="en-US" sz="2800" b="1">
                <a:solidFill>
                  <a:schemeClr val="bg1"/>
                </a:solidFill>
              </a:rPr>
              <a:t>HOW MANY TREES WILL DIE?</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989013" y="577850"/>
            <a:ext cx="7178675" cy="946150"/>
          </a:xfrm>
          <a:prstGeom prst="rect">
            <a:avLst/>
          </a:prstGeom>
          <a:noFill/>
          <a:ln w="9525">
            <a:noFill/>
            <a:miter lim="800000"/>
            <a:headEnd/>
            <a:tailEnd/>
          </a:ln>
        </p:spPr>
        <p:txBody>
          <a:bodyPr wrap="none">
            <a:prstTxWarp prst="textNoShape">
              <a:avLst/>
            </a:prstTxWarp>
            <a:spAutoFit/>
          </a:bodyPr>
          <a:lstStyle/>
          <a:p>
            <a:pPr algn="ctr" eaLnBrk="1" hangingPunct="1"/>
            <a:r>
              <a:rPr lang="en-US" sz="2800" b="1">
                <a:solidFill>
                  <a:schemeClr val="bg1"/>
                </a:solidFill>
              </a:rPr>
              <a:t>MORTALITY DUE TO PITCH CANKER IN </a:t>
            </a:r>
          </a:p>
          <a:p>
            <a:pPr algn="ctr" eaLnBrk="1" hangingPunct="1"/>
            <a:r>
              <a:rPr lang="en-US" sz="2800" b="1">
                <a:solidFill>
                  <a:schemeClr val="bg1"/>
                </a:solidFill>
              </a:rPr>
              <a:t>A PLANTED STAND OF MONTEREY PINE</a:t>
            </a:r>
          </a:p>
        </p:txBody>
      </p:sp>
      <p:sp>
        <p:nvSpPr>
          <p:cNvPr id="54275" name="Text Box 3"/>
          <p:cNvSpPr txBox="1">
            <a:spLocks noChangeArrowheads="1"/>
          </p:cNvSpPr>
          <p:nvPr/>
        </p:nvSpPr>
        <p:spPr bwMode="auto">
          <a:xfrm>
            <a:off x="1050925" y="2401888"/>
            <a:ext cx="7348538" cy="3074987"/>
          </a:xfrm>
          <a:prstGeom prst="rect">
            <a:avLst/>
          </a:prstGeom>
          <a:noFill/>
          <a:ln w="9525">
            <a:noFill/>
            <a:miter lim="800000"/>
            <a:headEnd/>
            <a:tailEnd/>
          </a:ln>
        </p:spPr>
        <p:txBody>
          <a:bodyPr wrap="none">
            <a:prstTxWarp prst="textNoShape">
              <a:avLst/>
            </a:prstTxWarp>
            <a:spAutoFit/>
          </a:bodyPr>
          <a:lstStyle/>
          <a:p>
            <a:pPr eaLnBrk="1" hangingPunct="1"/>
            <a:r>
              <a:rPr lang="en-US" b="1">
                <a:solidFill>
                  <a:srgbClr val="FFFF00"/>
                </a:solidFill>
              </a:rPr>
              <a:t>1989</a:t>
            </a:r>
            <a:r>
              <a:rPr lang="en-US" b="1">
                <a:solidFill>
                  <a:schemeClr val="bg1"/>
                </a:solidFill>
              </a:rPr>
              <a:t>: 8% OF TREES INFECTED (N =50)</a:t>
            </a:r>
          </a:p>
          <a:p>
            <a:pPr eaLnBrk="1" hangingPunct="1"/>
            <a:endParaRPr lang="en-US" b="1">
              <a:solidFill>
                <a:schemeClr val="bg1"/>
              </a:solidFill>
            </a:endParaRPr>
          </a:p>
          <a:p>
            <a:pPr eaLnBrk="1" hangingPunct="1"/>
            <a:r>
              <a:rPr lang="en-US" b="1">
                <a:solidFill>
                  <a:srgbClr val="FFFF00"/>
                </a:solidFill>
              </a:rPr>
              <a:t>1993</a:t>
            </a:r>
            <a:r>
              <a:rPr lang="en-US" b="1">
                <a:solidFill>
                  <a:schemeClr val="bg1"/>
                </a:solidFill>
              </a:rPr>
              <a:t>: 96% OF TREES INFECTED</a:t>
            </a:r>
          </a:p>
          <a:p>
            <a:pPr eaLnBrk="1" hangingPunct="1"/>
            <a:endParaRPr lang="en-US" b="1">
              <a:solidFill>
                <a:schemeClr val="bg1"/>
              </a:solidFill>
            </a:endParaRPr>
          </a:p>
          <a:p>
            <a:pPr eaLnBrk="1" hangingPunct="1"/>
            <a:r>
              <a:rPr lang="en-US" b="1">
                <a:solidFill>
                  <a:srgbClr val="FFFF00"/>
                </a:solidFill>
              </a:rPr>
              <a:t>1999</a:t>
            </a:r>
            <a:r>
              <a:rPr lang="en-US" b="1">
                <a:solidFill>
                  <a:schemeClr val="bg1"/>
                </a:solidFill>
              </a:rPr>
              <a:t>: 14 TREES WERE DEAD, NEARLY DEAD OR</a:t>
            </a:r>
          </a:p>
          <a:p>
            <a:pPr eaLnBrk="1" hangingPunct="1"/>
            <a:r>
              <a:rPr lang="en-US" b="1">
                <a:solidFill>
                  <a:schemeClr val="bg1"/>
                </a:solidFill>
              </a:rPr>
              <a:t>	HAD BEEN REMOVED</a:t>
            </a:r>
          </a:p>
          <a:p>
            <a:pPr eaLnBrk="1" hangingPunct="1"/>
            <a:endParaRPr lang="en-US" b="1">
              <a:solidFill>
                <a:schemeClr val="bg1"/>
              </a:solidFill>
            </a:endParaRPr>
          </a:p>
          <a:p>
            <a:pPr eaLnBrk="1" hangingPunct="1"/>
            <a:r>
              <a:rPr lang="en-US" sz="2800" b="1">
                <a:solidFill>
                  <a:schemeClr val="bg1"/>
                </a:solidFill>
              </a:rPr>
              <a:t>MORTALITY RATE = 28% </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1447800" y="381000"/>
            <a:ext cx="6107113" cy="1066800"/>
          </a:xfrm>
          <a:prstGeom prst="rect">
            <a:avLst/>
          </a:prstGeom>
          <a:noFill/>
          <a:ln w="9525">
            <a:noFill/>
            <a:miter lim="800000"/>
            <a:headEnd/>
            <a:tailEnd/>
          </a:ln>
        </p:spPr>
        <p:txBody>
          <a:bodyPr wrap="none">
            <a:prstTxWarp prst="textNoShape">
              <a:avLst/>
            </a:prstTxWarp>
            <a:spAutoFit/>
          </a:bodyPr>
          <a:lstStyle/>
          <a:p>
            <a:pPr eaLnBrk="1" hangingPunct="1"/>
            <a:r>
              <a:rPr lang="en-US" sz="3200" b="1">
                <a:solidFill>
                  <a:srgbClr val="FFFF00"/>
                </a:solidFill>
              </a:rPr>
              <a:t>MORTALITY RECORDS FROM</a:t>
            </a:r>
            <a:r>
              <a:rPr lang="en-US" sz="2800" b="1">
                <a:solidFill>
                  <a:srgbClr val="FFFF00"/>
                </a:solidFill>
              </a:rPr>
              <a:t> </a:t>
            </a:r>
          </a:p>
          <a:p>
            <a:pPr eaLnBrk="1" hangingPunct="1"/>
            <a:r>
              <a:rPr lang="en-US" sz="2800" b="1">
                <a:solidFill>
                  <a:srgbClr val="FFFF00"/>
                </a:solidFill>
              </a:rPr>
              <a:t>MONTEREY </a:t>
            </a:r>
            <a:r>
              <a:rPr lang="en-US" sz="3200" b="1">
                <a:solidFill>
                  <a:srgbClr val="FFFF00"/>
                </a:solidFill>
              </a:rPr>
              <a:t>PENINSULA</a:t>
            </a:r>
            <a:r>
              <a:rPr lang="en-US" sz="2800" b="1">
                <a:solidFill>
                  <a:srgbClr val="FFFF00"/>
                </a:solidFill>
              </a:rPr>
              <a:t> PLOTS</a:t>
            </a:r>
          </a:p>
        </p:txBody>
      </p:sp>
      <p:sp>
        <p:nvSpPr>
          <p:cNvPr id="55299" name="Text Box 3"/>
          <p:cNvSpPr txBox="1">
            <a:spLocks noChangeArrowheads="1"/>
          </p:cNvSpPr>
          <p:nvPr/>
        </p:nvSpPr>
        <p:spPr bwMode="auto">
          <a:xfrm>
            <a:off x="609600" y="1828800"/>
            <a:ext cx="8147050" cy="4176713"/>
          </a:xfrm>
          <a:prstGeom prst="rect">
            <a:avLst/>
          </a:prstGeom>
          <a:noFill/>
          <a:ln w="9525">
            <a:noFill/>
            <a:miter lim="800000"/>
            <a:headEnd/>
            <a:tailEnd/>
          </a:ln>
        </p:spPr>
        <p:txBody>
          <a:bodyPr wrap="none">
            <a:prstTxWarp prst="textNoShape">
              <a:avLst/>
            </a:prstTxWarp>
            <a:spAutoFit/>
          </a:bodyPr>
          <a:lstStyle/>
          <a:p>
            <a:pPr eaLnBrk="1" hangingPunct="1"/>
            <a:r>
              <a:rPr lang="en-US" sz="2800" b="1" dirty="0">
                <a:solidFill>
                  <a:schemeClr val="bg1"/>
                </a:solidFill>
              </a:rPr>
              <a:t>TOTAL NUMBER OF TREES LOST SINCE 1996:</a:t>
            </a:r>
          </a:p>
          <a:p>
            <a:pPr eaLnBrk="1" hangingPunct="1"/>
            <a:endParaRPr lang="en-US" sz="2800" b="1" dirty="0">
              <a:solidFill>
                <a:schemeClr val="bg1"/>
              </a:solidFill>
            </a:endParaRPr>
          </a:p>
          <a:p>
            <a:pPr eaLnBrk="1" hangingPunct="1"/>
            <a:r>
              <a:rPr lang="en-US" sz="2800" b="1" dirty="0">
                <a:solidFill>
                  <a:schemeClr val="bg1"/>
                </a:solidFill>
              </a:rPr>
              <a:t>			      </a:t>
            </a:r>
            <a:r>
              <a:rPr lang="en-US" sz="3200" b="1" dirty="0">
                <a:solidFill>
                  <a:schemeClr val="bg1"/>
                </a:solidFill>
              </a:rPr>
              <a:t>138</a:t>
            </a:r>
          </a:p>
          <a:p>
            <a:pPr eaLnBrk="1" hangingPunct="1"/>
            <a:endParaRPr lang="en-US" sz="3200" b="1" dirty="0">
              <a:solidFill>
                <a:schemeClr val="bg1"/>
              </a:solidFill>
            </a:endParaRPr>
          </a:p>
          <a:p>
            <a:pPr eaLnBrk="1" hangingPunct="1"/>
            <a:r>
              <a:rPr lang="en-US" sz="2800" b="1" dirty="0">
                <a:solidFill>
                  <a:schemeClr val="bg1"/>
                </a:solidFill>
              </a:rPr>
              <a:t>CONFIRMED PITCH CANKER DEATHS:</a:t>
            </a:r>
          </a:p>
          <a:p>
            <a:pPr eaLnBrk="1" hangingPunct="1"/>
            <a:endParaRPr lang="en-US" sz="2800" b="1" dirty="0">
              <a:solidFill>
                <a:schemeClr val="bg1"/>
              </a:solidFill>
            </a:endParaRPr>
          </a:p>
          <a:p>
            <a:pPr eaLnBrk="1" hangingPunct="1"/>
            <a:r>
              <a:rPr lang="en-US" sz="2800" b="1" dirty="0">
                <a:solidFill>
                  <a:schemeClr val="bg1"/>
                </a:solidFill>
              </a:rPr>
              <a:t>				</a:t>
            </a:r>
            <a:r>
              <a:rPr lang="en-US" sz="3200" b="1" dirty="0">
                <a:solidFill>
                  <a:schemeClr val="bg1"/>
                </a:solidFill>
              </a:rPr>
              <a:t>5</a:t>
            </a:r>
          </a:p>
          <a:p>
            <a:pPr eaLnBrk="1" hangingPunct="1"/>
            <a:endParaRPr lang="en-US" sz="3200" b="1" dirty="0">
              <a:solidFill>
                <a:schemeClr val="bg1"/>
              </a:solidFill>
            </a:endParaRPr>
          </a:p>
          <a:p>
            <a:pPr eaLnBrk="1" hangingPunct="1"/>
            <a:r>
              <a:rPr lang="en-US" sz="2800" b="1" u="sng" dirty="0">
                <a:solidFill>
                  <a:schemeClr val="bg1"/>
                </a:solidFill>
              </a:rPr>
              <a:t>% </a:t>
            </a:r>
            <a:r>
              <a:rPr lang="en-US" sz="2800" b="1" u="sng" dirty="0" err="1" smtClean="0">
                <a:solidFill>
                  <a:schemeClr val="bg1"/>
                </a:solidFill>
              </a:rPr>
              <a:t>MORTalITY</a:t>
            </a:r>
            <a:r>
              <a:rPr lang="en-US" sz="2800" b="1" u="sng" dirty="0" smtClean="0">
                <a:solidFill>
                  <a:schemeClr val="bg1"/>
                </a:solidFill>
              </a:rPr>
              <a:t> </a:t>
            </a:r>
            <a:r>
              <a:rPr lang="en-US" sz="2800" b="1" u="sng" dirty="0">
                <a:solidFill>
                  <a:schemeClr val="bg1"/>
                </a:solidFill>
              </a:rPr>
              <a:t>DUE TO PITCH CANKER = 3.6%</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6322" name="Picture 2" descr="Resist and suscept trees 2"/>
          <p:cNvPicPr>
            <a:picLocks noChangeAspect="1" noChangeArrowheads="1"/>
          </p:cNvPicPr>
          <p:nvPr/>
        </p:nvPicPr>
        <p:blipFill>
          <a:blip r:embed="rId3"/>
          <a:srcRect/>
          <a:stretch>
            <a:fillRect/>
          </a:stretch>
        </p:blipFill>
        <p:spPr bwMode="auto">
          <a:xfrm>
            <a:off x="1631950" y="1485900"/>
            <a:ext cx="5943600" cy="4457700"/>
          </a:xfrm>
          <a:prstGeom prst="rect">
            <a:avLst/>
          </a:prstGeom>
          <a:noFill/>
          <a:ln w="9525">
            <a:noFill/>
            <a:miter lim="800000"/>
            <a:headEnd/>
            <a:tailEnd/>
          </a:ln>
        </p:spPr>
      </p:pic>
      <p:sp>
        <p:nvSpPr>
          <p:cNvPr id="56323" name="Text Box 3"/>
          <p:cNvSpPr txBox="1">
            <a:spLocks noChangeArrowheads="1"/>
          </p:cNvSpPr>
          <p:nvPr/>
        </p:nvSpPr>
        <p:spPr bwMode="auto">
          <a:xfrm>
            <a:off x="2286000" y="357188"/>
            <a:ext cx="4564063" cy="579437"/>
          </a:xfrm>
          <a:prstGeom prst="rect">
            <a:avLst/>
          </a:prstGeom>
          <a:noFill/>
          <a:ln w="9525">
            <a:noFill/>
            <a:miter lim="800000"/>
            <a:headEnd/>
            <a:tailEnd/>
          </a:ln>
        </p:spPr>
        <p:txBody>
          <a:bodyPr wrap="none">
            <a:prstTxWarp prst="textNoShape">
              <a:avLst/>
            </a:prstTxWarp>
            <a:spAutoFit/>
          </a:bodyPr>
          <a:lstStyle/>
          <a:p>
            <a:pPr eaLnBrk="1" hangingPunct="1"/>
            <a:r>
              <a:rPr lang="en-US" sz="3200" b="1">
                <a:solidFill>
                  <a:srgbClr val="FFFF00"/>
                </a:solidFill>
              </a:rPr>
              <a:t>LONG TERM IMPACTS</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82588" y="857250"/>
            <a:ext cx="8437562" cy="5324475"/>
            <a:chOff x="457" y="624"/>
            <a:chExt cx="5567" cy="3463"/>
          </a:xfrm>
        </p:grpSpPr>
        <p:graphicFrame>
          <p:nvGraphicFramePr>
            <p:cNvPr id="57348" name="Object 2"/>
            <p:cNvGraphicFramePr>
              <a:graphicFrameLocks noChangeAspect="1"/>
            </p:cNvGraphicFramePr>
            <p:nvPr/>
          </p:nvGraphicFramePr>
          <p:xfrm>
            <a:off x="696" y="624"/>
            <a:ext cx="5088" cy="3088"/>
          </p:xfrm>
          <a:graphic>
            <a:graphicData uri="http://schemas.openxmlformats.org/presentationml/2006/ole">
              <p:oleObj spid="_x0000_s178178" name="Worksheet" r:id="rId4" imgW="3619500" imgH="2197100" progId="Excel.Sheet.8">
                <p:embed/>
              </p:oleObj>
            </a:graphicData>
          </a:graphic>
        </p:graphicFrame>
        <p:sp>
          <p:nvSpPr>
            <p:cNvPr id="57349" name="Text Box 4"/>
            <p:cNvSpPr txBox="1">
              <a:spLocks noChangeArrowheads="1"/>
            </p:cNvSpPr>
            <p:nvPr/>
          </p:nvSpPr>
          <p:spPr bwMode="auto">
            <a:xfrm rot="-5372197">
              <a:off x="-410" y="1849"/>
              <a:ext cx="2036" cy="302"/>
            </a:xfrm>
            <a:prstGeom prst="rect">
              <a:avLst/>
            </a:prstGeom>
            <a:noFill/>
            <a:ln w="9525">
              <a:noFill/>
              <a:miter lim="800000"/>
              <a:headEnd/>
              <a:tailEnd/>
            </a:ln>
          </p:spPr>
          <p:txBody>
            <a:bodyPr wrap="none">
              <a:prstTxWarp prst="textNoShape">
                <a:avLst/>
              </a:prstTxWarp>
              <a:spAutoFit/>
            </a:bodyPr>
            <a:lstStyle/>
            <a:p>
              <a:r>
                <a:rPr lang="en-US" b="1">
                  <a:solidFill>
                    <a:schemeClr val="bg1"/>
                  </a:solidFill>
                </a:rPr>
                <a:t>NUMBER OF TREES</a:t>
              </a:r>
            </a:p>
          </p:txBody>
        </p:sp>
        <p:sp>
          <p:nvSpPr>
            <p:cNvPr id="57350" name="Rectangle 5"/>
            <p:cNvSpPr>
              <a:spLocks noChangeArrowheads="1"/>
            </p:cNvSpPr>
            <p:nvPr/>
          </p:nvSpPr>
          <p:spPr bwMode="auto">
            <a:xfrm>
              <a:off x="3624" y="1080"/>
              <a:ext cx="240" cy="192"/>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p>
          </p:txBody>
        </p:sp>
        <p:sp>
          <p:nvSpPr>
            <p:cNvPr id="57351" name="Rectangle 6"/>
            <p:cNvSpPr>
              <a:spLocks noChangeArrowheads="1"/>
            </p:cNvSpPr>
            <p:nvPr/>
          </p:nvSpPr>
          <p:spPr bwMode="auto">
            <a:xfrm>
              <a:off x="3624" y="1392"/>
              <a:ext cx="240" cy="192"/>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endParaRPr lang="en-US"/>
            </a:p>
          </p:txBody>
        </p:sp>
        <p:sp>
          <p:nvSpPr>
            <p:cNvPr id="57352" name="Text Box 7"/>
            <p:cNvSpPr txBox="1">
              <a:spLocks noChangeArrowheads="1"/>
            </p:cNvSpPr>
            <p:nvPr/>
          </p:nvSpPr>
          <p:spPr bwMode="auto">
            <a:xfrm>
              <a:off x="4008" y="1068"/>
              <a:ext cx="1337" cy="238"/>
            </a:xfrm>
            <a:prstGeom prst="rect">
              <a:avLst/>
            </a:prstGeom>
            <a:noFill/>
            <a:ln w="9525">
              <a:noFill/>
              <a:miter lim="800000"/>
              <a:headEnd/>
              <a:tailEnd/>
            </a:ln>
          </p:spPr>
          <p:txBody>
            <a:bodyPr wrap="none">
              <a:prstTxWarp prst="textNoShape">
                <a:avLst/>
              </a:prstTxWarp>
              <a:spAutoFit/>
            </a:bodyPr>
            <a:lstStyle/>
            <a:p>
              <a:r>
                <a:rPr lang="en-US" sz="1800" b="1">
                  <a:solidFill>
                    <a:srgbClr val="FFFF00"/>
                  </a:solidFill>
                </a:rPr>
                <a:t>Diseased in 1996</a:t>
              </a:r>
              <a:endParaRPr lang="en-US" b="1">
                <a:solidFill>
                  <a:srgbClr val="FFFF00"/>
                </a:solidFill>
              </a:endParaRPr>
            </a:p>
          </p:txBody>
        </p:sp>
        <p:sp>
          <p:nvSpPr>
            <p:cNvPr id="57353" name="Text Box 8"/>
            <p:cNvSpPr txBox="1">
              <a:spLocks noChangeArrowheads="1"/>
            </p:cNvSpPr>
            <p:nvPr/>
          </p:nvSpPr>
          <p:spPr bwMode="auto">
            <a:xfrm>
              <a:off x="4008" y="1368"/>
              <a:ext cx="1564" cy="239"/>
            </a:xfrm>
            <a:prstGeom prst="rect">
              <a:avLst/>
            </a:prstGeom>
            <a:noFill/>
            <a:ln w="9525">
              <a:noFill/>
              <a:miter lim="800000"/>
              <a:headEnd/>
              <a:tailEnd/>
            </a:ln>
          </p:spPr>
          <p:txBody>
            <a:bodyPr wrap="none">
              <a:prstTxWarp prst="textNoShape">
                <a:avLst/>
              </a:prstTxWarp>
              <a:spAutoFit/>
            </a:bodyPr>
            <a:lstStyle/>
            <a:p>
              <a:r>
                <a:rPr lang="en-US" sz="1800" b="1">
                  <a:solidFill>
                    <a:srgbClr val="FFFF00"/>
                  </a:solidFill>
                </a:rPr>
                <a:t>Disease free in 1999</a:t>
              </a:r>
              <a:endParaRPr lang="en-US" b="1">
                <a:solidFill>
                  <a:srgbClr val="FFFF00"/>
                </a:solidFill>
              </a:endParaRPr>
            </a:p>
          </p:txBody>
        </p:sp>
        <p:sp>
          <p:nvSpPr>
            <p:cNvPr id="57354" name="Text Box 9"/>
            <p:cNvSpPr txBox="1">
              <a:spLocks noChangeArrowheads="1"/>
            </p:cNvSpPr>
            <p:nvPr/>
          </p:nvSpPr>
          <p:spPr bwMode="auto">
            <a:xfrm>
              <a:off x="887" y="3552"/>
              <a:ext cx="5137" cy="535"/>
            </a:xfrm>
            <a:prstGeom prst="rect">
              <a:avLst/>
            </a:prstGeom>
            <a:noFill/>
            <a:ln w="9525">
              <a:noFill/>
              <a:miter lim="800000"/>
              <a:headEnd/>
              <a:tailEnd/>
            </a:ln>
          </p:spPr>
          <p:txBody>
            <a:bodyPr>
              <a:prstTxWarp prst="textNoShape">
                <a:avLst/>
              </a:prstTxWarp>
              <a:spAutoFit/>
            </a:bodyPr>
            <a:lstStyle/>
            <a:p>
              <a:r>
                <a:rPr lang="en-US" b="1">
                  <a:solidFill>
                    <a:srgbClr val="FFFF00"/>
                  </a:solidFill>
                </a:rPr>
                <a:t>1 = New Brighton State Beach, 2 = Sunset State Beach, 3 = DeLaveaga golf course</a:t>
              </a:r>
            </a:p>
          </p:txBody>
        </p:sp>
        <p:sp>
          <p:nvSpPr>
            <p:cNvPr id="57355" name="Text Box 10"/>
            <p:cNvSpPr txBox="1">
              <a:spLocks noChangeArrowheads="1"/>
            </p:cNvSpPr>
            <p:nvPr/>
          </p:nvSpPr>
          <p:spPr bwMode="auto">
            <a:xfrm>
              <a:off x="1536" y="1008"/>
              <a:ext cx="524" cy="297"/>
            </a:xfrm>
            <a:prstGeom prst="rect">
              <a:avLst/>
            </a:prstGeom>
            <a:noFill/>
            <a:ln w="9525">
              <a:noFill/>
              <a:miter lim="800000"/>
              <a:headEnd/>
              <a:tailEnd/>
            </a:ln>
          </p:spPr>
          <p:txBody>
            <a:bodyPr wrap="none">
              <a:prstTxWarp prst="textNoShape">
                <a:avLst/>
              </a:prstTxWarp>
              <a:spAutoFit/>
            </a:bodyPr>
            <a:lstStyle/>
            <a:p>
              <a:r>
                <a:rPr lang="en-US" b="1">
                  <a:solidFill>
                    <a:srgbClr val="FFFF00"/>
                  </a:solidFill>
                </a:rPr>
                <a:t>28%</a:t>
              </a:r>
            </a:p>
          </p:txBody>
        </p:sp>
        <p:sp>
          <p:nvSpPr>
            <p:cNvPr id="57356" name="Text Box 11"/>
            <p:cNvSpPr txBox="1">
              <a:spLocks noChangeArrowheads="1"/>
            </p:cNvSpPr>
            <p:nvPr/>
          </p:nvSpPr>
          <p:spPr bwMode="auto">
            <a:xfrm>
              <a:off x="3014" y="1560"/>
              <a:ext cx="412" cy="298"/>
            </a:xfrm>
            <a:prstGeom prst="rect">
              <a:avLst/>
            </a:prstGeom>
            <a:noFill/>
            <a:ln w="9525">
              <a:noFill/>
              <a:miter lim="800000"/>
              <a:headEnd/>
              <a:tailEnd/>
            </a:ln>
          </p:spPr>
          <p:txBody>
            <a:bodyPr wrap="none">
              <a:prstTxWarp prst="textNoShape">
                <a:avLst/>
              </a:prstTxWarp>
              <a:spAutoFit/>
            </a:bodyPr>
            <a:lstStyle/>
            <a:p>
              <a:r>
                <a:rPr lang="en-US" b="1">
                  <a:solidFill>
                    <a:srgbClr val="FFFF00"/>
                  </a:solidFill>
                </a:rPr>
                <a:t>6%</a:t>
              </a:r>
            </a:p>
          </p:txBody>
        </p:sp>
        <p:sp>
          <p:nvSpPr>
            <p:cNvPr id="57357" name="Text Box 12"/>
            <p:cNvSpPr txBox="1">
              <a:spLocks noChangeArrowheads="1"/>
            </p:cNvSpPr>
            <p:nvPr/>
          </p:nvSpPr>
          <p:spPr bwMode="auto">
            <a:xfrm>
              <a:off x="4440" y="2352"/>
              <a:ext cx="524" cy="298"/>
            </a:xfrm>
            <a:prstGeom prst="rect">
              <a:avLst/>
            </a:prstGeom>
            <a:noFill/>
            <a:ln w="9525">
              <a:noFill/>
              <a:miter lim="800000"/>
              <a:headEnd/>
              <a:tailEnd/>
            </a:ln>
          </p:spPr>
          <p:txBody>
            <a:bodyPr wrap="none">
              <a:prstTxWarp prst="textNoShape">
                <a:avLst/>
              </a:prstTxWarp>
              <a:spAutoFit/>
            </a:bodyPr>
            <a:lstStyle/>
            <a:p>
              <a:r>
                <a:rPr lang="en-US" b="1">
                  <a:solidFill>
                    <a:srgbClr val="FFFF00"/>
                  </a:solidFill>
                </a:rPr>
                <a:t>17%</a:t>
              </a:r>
            </a:p>
          </p:txBody>
        </p:sp>
      </p:grpSp>
      <p:sp>
        <p:nvSpPr>
          <p:cNvPr id="57347" name="Text Box 13"/>
          <p:cNvSpPr txBox="1">
            <a:spLocks noChangeArrowheads="1"/>
          </p:cNvSpPr>
          <p:nvPr/>
        </p:nvSpPr>
        <p:spPr bwMode="auto">
          <a:xfrm>
            <a:off x="495300" y="438150"/>
            <a:ext cx="8515350" cy="488950"/>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2600" b="1">
                <a:solidFill>
                  <a:srgbClr val="FFFF00"/>
                </a:solidFill>
              </a:rPr>
              <a:t>CHANGE IN DISEASE STATUS FROM 1996 TO 1999</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762000" y="609600"/>
            <a:ext cx="7581900" cy="2041525"/>
          </a:xfrm>
          <a:prstGeom prst="rect">
            <a:avLst/>
          </a:prstGeom>
          <a:noFill/>
          <a:ln w="9525">
            <a:noFill/>
            <a:miter lim="800000"/>
            <a:headEnd/>
            <a:tailEnd/>
          </a:ln>
        </p:spPr>
        <p:txBody>
          <a:bodyPr>
            <a:prstTxWarp prst="textNoShape">
              <a:avLst/>
            </a:prstTxWarp>
            <a:spAutoFit/>
          </a:bodyPr>
          <a:lstStyle/>
          <a:p>
            <a:pPr algn="ctr" eaLnBrk="1" hangingPunct="1">
              <a:spcBef>
                <a:spcPct val="50000"/>
              </a:spcBef>
            </a:pPr>
            <a:r>
              <a:rPr lang="en-US" sz="3200" b="1">
                <a:solidFill>
                  <a:srgbClr val="FFFF00"/>
                </a:solidFill>
              </a:rPr>
              <a:t>DISEASE REMISSION COULD BE DUE TO ELEVATED RESISTANCE RESULTING FROM REPEATED INFECTIONS</a:t>
            </a:r>
          </a:p>
        </p:txBody>
      </p:sp>
      <p:sp>
        <p:nvSpPr>
          <p:cNvPr id="58371" name="Text Box 3"/>
          <p:cNvSpPr txBox="1">
            <a:spLocks noChangeArrowheads="1"/>
          </p:cNvSpPr>
          <p:nvPr/>
        </p:nvSpPr>
        <p:spPr bwMode="auto">
          <a:xfrm>
            <a:off x="1676400" y="3505200"/>
            <a:ext cx="5745163" cy="650875"/>
          </a:xfrm>
          <a:prstGeom prst="rect">
            <a:avLst/>
          </a:prstGeom>
          <a:noFill/>
          <a:ln w="9525">
            <a:solidFill>
              <a:schemeClr val="bg1"/>
            </a:solidFill>
            <a:miter lim="800000"/>
            <a:headEnd/>
            <a:tailEnd/>
          </a:ln>
        </p:spPr>
        <p:txBody>
          <a:bodyPr wrap="none">
            <a:prstTxWarp prst="textNoShape">
              <a:avLst/>
            </a:prstTxWarp>
            <a:spAutoFit/>
          </a:bodyPr>
          <a:lstStyle/>
          <a:p>
            <a:pPr eaLnBrk="1" hangingPunct="1"/>
            <a:r>
              <a:rPr lang="en-US" sz="3600" b="1">
                <a:solidFill>
                  <a:schemeClr val="bg1"/>
                </a:solidFill>
              </a:rPr>
              <a:t>= INDUCED RESISTANCE</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9394" name="Object 2"/>
          <p:cNvGraphicFramePr>
            <a:graphicFrameLocks noChangeAspect="1"/>
          </p:cNvGraphicFramePr>
          <p:nvPr/>
        </p:nvGraphicFramePr>
        <p:xfrm>
          <a:off x="965200" y="1524000"/>
          <a:ext cx="7289800" cy="3800475"/>
        </p:xfrm>
        <a:graphic>
          <a:graphicData uri="http://schemas.openxmlformats.org/presentationml/2006/ole">
            <p:oleObj spid="_x0000_s182274" name="Chart" r:id="rId4" imgW="4686300" imgH="2451100" progId="Excel.Sheet.8">
              <p:embed/>
            </p:oleObj>
          </a:graphicData>
        </a:graphic>
      </p:graphicFrame>
      <p:sp>
        <p:nvSpPr>
          <p:cNvPr id="59395" name="Text Box 3"/>
          <p:cNvSpPr txBox="1">
            <a:spLocks noChangeArrowheads="1"/>
          </p:cNvSpPr>
          <p:nvPr/>
        </p:nvSpPr>
        <p:spPr bwMode="auto">
          <a:xfrm>
            <a:off x="3194050" y="5072063"/>
            <a:ext cx="2690813" cy="457200"/>
          </a:xfrm>
          <a:prstGeom prst="rect">
            <a:avLst/>
          </a:prstGeom>
          <a:noFill/>
          <a:ln w="9525">
            <a:noFill/>
            <a:miter lim="800000"/>
            <a:headEnd/>
            <a:tailEnd/>
          </a:ln>
        </p:spPr>
        <p:txBody>
          <a:bodyPr wrap="none">
            <a:prstTxWarp prst="textNoShape">
              <a:avLst/>
            </a:prstTxWarp>
            <a:spAutoFit/>
          </a:bodyPr>
          <a:lstStyle/>
          <a:p>
            <a:pPr eaLnBrk="1" hangingPunct="1"/>
            <a:r>
              <a:rPr lang="en-US" b="1">
                <a:solidFill>
                  <a:srgbClr val="FFFF00"/>
                </a:solidFill>
              </a:rPr>
              <a:t>Inoculation dates</a:t>
            </a:r>
          </a:p>
        </p:txBody>
      </p:sp>
      <p:sp>
        <p:nvSpPr>
          <p:cNvPr id="59396" name="Text Box 4"/>
          <p:cNvSpPr txBox="1">
            <a:spLocks noChangeArrowheads="1"/>
          </p:cNvSpPr>
          <p:nvPr/>
        </p:nvSpPr>
        <p:spPr bwMode="auto">
          <a:xfrm>
            <a:off x="993775" y="384175"/>
            <a:ext cx="7099300" cy="946150"/>
          </a:xfrm>
          <a:prstGeom prst="rect">
            <a:avLst/>
          </a:prstGeom>
          <a:noFill/>
          <a:ln w="9525">
            <a:noFill/>
            <a:miter lim="800000"/>
            <a:headEnd/>
            <a:tailEnd/>
          </a:ln>
        </p:spPr>
        <p:txBody>
          <a:bodyPr wrap="none">
            <a:prstTxWarp prst="textNoShape">
              <a:avLst/>
            </a:prstTxWarp>
            <a:spAutoFit/>
          </a:bodyPr>
          <a:lstStyle/>
          <a:p>
            <a:pPr algn="ctr" eaLnBrk="1" hangingPunct="1"/>
            <a:r>
              <a:rPr lang="en-US" sz="2800" b="1">
                <a:solidFill>
                  <a:srgbClr val="FFFF00"/>
                </a:solidFill>
              </a:rPr>
              <a:t>EFFECT OF REPEATED INOCULATIONS </a:t>
            </a:r>
          </a:p>
          <a:p>
            <a:pPr algn="ctr" eaLnBrk="1" hangingPunct="1"/>
            <a:r>
              <a:rPr lang="en-US" sz="2800" b="1">
                <a:solidFill>
                  <a:srgbClr val="FFFF00"/>
                </a:solidFill>
              </a:rPr>
              <a:t>ON SUSCEPTIBILITY</a:t>
            </a:r>
          </a:p>
        </p:txBody>
      </p:sp>
      <p:sp>
        <p:nvSpPr>
          <p:cNvPr id="59397" name="Text Box 5"/>
          <p:cNvSpPr txBox="1">
            <a:spLocks noChangeArrowheads="1"/>
          </p:cNvSpPr>
          <p:nvPr/>
        </p:nvSpPr>
        <p:spPr bwMode="auto">
          <a:xfrm rot="-5400000">
            <a:off x="-331787" y="3001962"/>
            <a:ext cx="2374900" cy="396875"/>
          </a:xfrm>
          <a:prstGeom prst="rect">
            <a:avLst/>
          </a:prstGeom>
          <a:noFill/>
          <a:ln w="9525">
            <a:noFill/>
            <a:miter lim="800000"/>
            <a:headEnd/>
            <a:tailEnd/>
          </a:ln>
        </p:spPr>
        <p:txBody>
          <a:bodyPr wrap="none">
            <a:prstTxWarp prst="textNoShape">
              <a:avLst/>
            </a:prstTxWarp>
            <a:spAutoFit/>
          </a:bodyPr>
          <a:lstStyle/>
          <a:p>
            <a:pPr eaLnBrk="1" hangingPunct="1"/>
            <a:r>
              <a:rPr lang="en-US" sz="2000" b="1">
                <a:solidFill>
                  <a:schemeClr val="bg1"/>
                </a:solidFill>
              </a:rPr>
              <a:t>Lesion</a:t>
            </a:r>
            <a:r>
              <a:rPr lang="en-US" sz="1800" b="1">
                <a:solidFill>
                  <a:schemeClr val="bg1"/>
                </a:solidFill>
              </a:rPr>
              <a:t> </a:t>
            </a:r>
            <a:r>
              <a:rPr lang="en-US" sz="2000" b="1">
                <a:solidFill>
                  <a:schemeClr val="bg1"/>
                </a:solidFill>
              </a:rPr>
              <a:t>length</a:t>
            </a:r>
            <a:r>
              <a:rPr lang="en-US" sz="1800" b="1">
                <a:solidFill>
                  <a:schemeClr val="bg1"/>
                </a:solidFill>
              </a:rPr>
              <a:t> (cm)</a:t>
            </a:r>
          </a:p>
        </p:txBody>
      </p:sp>
      <p:sp>
        <p:nvSpPr>
          <p:cNvPr id="59398" name="Text Box 6"/>
          <p:cNvSpPr txBox="1">
            <a:spLocks noChangeArrowheads="1"/>
          </p:cNvSpPr>
          <p:nvPr/>
        </p:nvSpPr>
        <p:spPr bwMode="auto">
          <a:xfrm rot="-5400000">
            <a:off x="7265194" y="2915444"/>
            <a:ext cx="2381250" cy="671512"/>
          </a:xfrm>
          <a:prstGeom prst="rect">
            <a:avLst/>
          </a:prstGeom>
          <a:noFill/>
          <a:ln w="9525">
            <a:noFill/>
            <a:miter lim="800000"/>
            <a:headEnd/>
            <a:tailEnd/>
          </a:ln>
        </p:spPr>
        <p:txBody>
          <a:bodyPr wrap="none">
            <a:prstTxWarp prst="textNoShape">
              <a:avLst/>
            </a:prstTxWarp>
            <a:spAutoFit/>
          </a:bodyPr>
          <a:lstStyle/>
          <a:p>
            <a:pPr eaLnBrk="1" hangingPunct="1"/>
            <a:r>
              <a:rPr lang="en-US" sz="2000" b="1">
                <a:solidFill>
                  <a:schemeClr val="bg1"/>
                </a:solidFill>
              </a:rPr>
              <a:t>Lesion</a:t>
            </a:r>
            <a:r>
              <a:rPr lang="en-US" sz="1800" b="1">
                <a:solidFill>
                  <a:schemeClr val="bg1"/>
                </a:solidFill>
              </a:rPr>
              <a:t> </a:t>
            </a:r>
            <a:r>
              <a:rPr lang="en-US" sz="2000" b="1">
                <a:solidFill>
                  <a:schemeClr val="bg1"/>
                </a:solidFill>
              </a:rPr>
              <a:t>length </a:t>
            </a:r>
            <a:r>
              <a:rPr lang="en-US" sz="1800" b="1">
                <a:solidFill>
                  <a:schemeClr val="bg1"/>
                </a:solidFill>
              </a:rPr>
              <a:t>(cm)</a:t>
            </a:r>
          </a:p>
          <a:p>
            <a:pPr eaLnBrk="1" hangingPunct="1"/>
            <a:r>
              <a:rPr lang="en-US" sz="1800" b="1">
                <a:solidFill>
                  <a:schemeClr val="bg1"/>
                </a:solidFill>
              </a:rPr>
              <a:t>   Mean of ten trees</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504825" y="700088"/>
            <a:ext cx="8258175" cy="4031873"/>
          </a:xfrm>
          <a:prstGeom prst="rect">
            <a:avLst/>
          </a:prstGeom>
          <a:noFill/>
          <a:ln w="9525">
            <a:noFill/>
            <a:miter lim="800000"/>
            <a:headEnd/>
            <a:tailEnd/>
          </a:ln>
        </p:spPr>
        <p:txBody>
          <a:bodyPr>
            <a:prstTxWarp prst="textNoShape">
              <a:avLst/>
            </a:prstTxWarp>
            <a:spAutoFit/>
          </a:bodyPr>
          <a:lstStyle/>
          <a:p>
            <a:pPr algn="ctr" eaLnBrk="1" hangingPunct="1"/>
            <a:r>
              <a:rPr lang="en-US" sz="3200" b="1" dirty="0">
                <a:solidFill>
                  <a:srgbClr val="FFFF00"/>
                </a:solidFill>
              </a:rPr>
              <a:t>PITCH CANKER IN OTHER </a:t>
            </a:r>
            <a:r>
              <a:rPr lang="en-US" sz="3200" b="1" dirty="0" smtClean="0">
                <a:solidFill>
                  <a:srgbClr val="FFFF00"/>
                </a:solidFill>
              </a:rPr>
              <a:t>SPECIES: </a:t>
            </a:r>
          </a:p>
          <a:p>
            <a:pPr algn="ctr" eaLnBrk="1" hangingPunct="1"/>
            <a:r>
              <a:rPr lang="en-US" sz="3200" b="1" dirty="0" smtClean="0">
                <a:solidFill>
                  <a:srgbClr val="FFFF00"/>
                </a:solidFill>
              </a:rPr>
              <a:t>At this point significant only in Bishop pine: however, in order to understand impact we need to ensure exposure has been long enough, and in areas with significant host density. With time:</a:t>
            </a:r>
          </a:p>
          <a:p>
            <a:pPr algn="ctr" eaLnBrk="1" hangingPunct="1">
              <a:buFontTx/>
              <a:buChar char="-"/>
            </a:pPr>
            <a:r>
              <a:rPr lang="en-US" sz="3200" b="1" dirty="0" smtClean="0">
                <a:solidFill>
                  <a:srgbClr val="FFFF00"/>
                </a:solidFill>
              </a:rPr>
              <a:t>Mortality rates may decrease</a:t>
            </a:r>
          </a:p>
          <a:p>
            <a:pPr algn="ctr" eaLnBrk="1" hangingPunct="1">
              <a:buFontTx/>
              <a:buChar char="-"/>
            </a:pPr>
            <a:r>
              <a:rPr lang="en-US" sz="3200" b="1" dirty="0" smtClean="0">
                <a:solidFill>
                  <a:srgbClr val="FFFF00"/>
                </a:solidFill>
              </a:rPr>
              <a:t> Mortality rates may increase   </a:t>
            </a:r>
            <a:endParaRPr lang="en-US" sz="3200" b="1" dirty="0">
              <a:solidFill>
                <a:srgbClr val="FFFF00"/>
              </a:solidFill>
            </a:endParaRPr>
          </a:p>
        </p:txBody>
      </p:sp>
      <p:sp>
        <p:nvSpPr>
          <p:cNvPr id="60419" name="Text Box 3"/>
          <p:cNvSpPr txBox="1">
            <a:spLocks noChangeArrowheads="1"/>
          </p:cNvSpPr>
          <p:nvPr/>
        </p:nvSpPr>
        <p:spPr bwMode="auto">
          <a:xfrm>
            <a:off x="2895600" y="5271189"/>
            <a:ext cx="3187700" cy="1373188"/>
          </a:xfrm>
          <a:prstGeom prst="rect">
            <a:avLst/>
          </a:prstGeom>
          <a:noFill/>
          <a:ln w="9525">
            <a:noFill/>
            <a:miter lim="800000"/>
            <a:headEnd/>
            <a:tailEnd/>
          </a:ln>
        </p:spPr>
        <p:txBody>
          <a:bodyPr wrap="none">
            <a:prstTxWarp prst="textNoShape">
              <a:avLst/>
            </a:prstTxWarp>
            <a:spAutoFit/>
          </a:bodyPr>
          <a:lstStyle/>
          <a:p>
            <a:pPr eaLnBrk="1" hangingPunct="1"/>
            <a:r>
              <a:rPr lang="en-US" sz="2800" b="1" dirty="0">
                <a:solidFill>
                  <a:schemeClr val="bg1"/>
                </a:solidFill>
              </a:rPr>
              <a:t>BISHOP PINE</a:t>
            </a:r>
          </a:p>
          <a:p>
            <a:pPr eaLnBrk="1" hangingPunct="1"/>
            <a:r>
              <a:rPr lang="en-US" sz="2800" b="1" dirty="0">
                <a:solidFill>
                  <a:schemeClr val="bg1"/>
                </a:solidFill>
              </a:rPr>
              <a:t>KNOBCONE PINE</a:t>
            </a:r>
          </a:p>
          <a:p>
            <a:pPr eaLnBrk="1" hangingPunct="1"/>
            <a:r>
              <a:rPr lang="en-US" sz="2800" b="1" dirty="0">
                <a:solidFill>
                  <a:schemeClr val="bg1"/>
                </a:solidFill>
              </a:rPr>
              <a:t>DOUGLAS-FIR</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28600" y="228600"/>
            <a:ext cx="5791200" cy="457200"/>
          </a:xfrm>
        </p:spPr>
        <p:txBody>
          <a:bodyPr lIns="92075" tIns="46038" rIns="92075" bIns="46038"/>
          <a:lstStyle/>
          <a:p>
            <a:r>
              <a:rPr lang="en-US" sz="3200">
                <a:solidFill>
                  <a:srgbClr val="FFEA18"/>
                </a:solidFill>
                <a:effectLst>
                  <a:outerShdw blurRad="38100" dist="38100" dir="2700000" algn="tl">
                    <a:srgbClr val="000000"/>
                  </a:outerShdw>
                </a:effectLst>
              </a:rPr>
              <a:t>Pitch canker disease of pines</a:t>
            </a:r>
            <a:endParaRPr lang="en-US">
              <a:effectLst>
                <a:outerShdw blurRad="38100" dist="38100" dir="2700000" algn="tl">
                  <a:srgbClr val="FFFFFF"/>
                </a:outerShdw>
              </a:effectLst>
            </a:endParaRPr>
          </a:p>
        </p:txBody>
      </p:sp>
      <p:sp>
        <p:nvSpPr>
          <p:cNvPr id="14339" name="Rectangle 3"/>
          <p:cNvSpPr>
            <a:spLocks noGrp="1" noChangeArrowheads="1"/>
          </p:cNvSpPr>
          <p:nvPr>
            <p:ph type="body" idx="1"/>
          </p:nvPr>
        </p:nvSpPr>
        <p:spPr>
          <a:xfrm>
            <a:off x="304800" y="990600"/>
            <a:ext cx="7772400" cy="1143000"/>
          </a:xfrm>
        </p:spPr>
        <p:txBody>
          <a:bodyPr/>
          <a:lstStyle/>
          <a:p>
            <a:pPr>
              <a:lnSpc>
                <a:spcPct val="90000"/>
              </a:lnSpc>
            </a:pPr>
            <a:r>
              <a:rPr lang="en-US" sz="2000" b="1">
                <a:solidFill>
                  <a:schemeClr val="bg1"/>
                </a:solidFill>
                <a:effectLst>
                  <a:outerShdw blurRad="38100" dist="38100" dir="2700000" algn="tl">
                    <a:srgbClr val="000000"/>
                  </a:outerShdw>
                </a:effectLst>
              </a:rPr>
              <a:t>Introduced in California</a:t>
            </a:r>
          </a:p>
          <a:p>
            <a:pPr>
              <a:lnSpc>
                <a:spcPct val="90000"/>
              </a:lnSpc>
            </a:pPr>
            <a:r>
              <a:rPr lang="en-US" sz="2000" b="1">
                <a:solidFill>
                  <a:schemeClr val="bg1"/>
                </a:solidFill>
                <a:effectLst>
                  <a:outerShdw blurRad="38100" dist="38100" dir="2700000" algn="tl">
                    <a:srgbClr val="000000"/>
                  </a:outerShdw>
                </a:effectLst>
              </a:rPr>
              <a:t>Spread around by Christmas tree trade</a:t>
            </a:r>
          </a:p>
          <a:p>
            <a:pPr>
              <a:lnSpc>
                <a:spcPct val="90000"/>
              </a:lnSpc>
              <a:buFontTx/>
              <a:buNone/>
            </a:pPr>
            <a:endParaRPr lang="en-US" sz="2000" b="1">
              <a:effectLst>
                <a:outerShdw blurRad="38100" dist="38100" dir="2700000" algn="tl">
                  <a:srgbClr val="FFFFFF"/>
                </a:outerShdw>
              </a:effectLst>
            </a:endParaRPr>
          </a:p>
        </p:txBody>
      </p:sp>
      <p:pic>
        <p:nvPicPr>
          <p:cNvPr id="61444" name="Picture 4"/>
          <p:cNvPicPr>
            <a:picLocks noChangeAspect="1" noChangeArrowheads="1"/>
          </p:cNvPicPr>
          <p:nvPr/>
        </p:nvPicPr>
        <p:blipFill>
          <a:blip r:embed="rId2"/>
          <a:srcRect/>
          <a:stretch>
            <a:fillRect/>
          </a:stretch>
        </p:blipFill>
        <p:spPr bwMode="auto">
          <a:xfrm>
            <a:off x="838200" y="2743200"/>
            <a:ext cx="7239000" cy="3571875"/>
          </a:xfrm>
          <a:prstGeom prst="rect">
            <a:avLst/>
          </a:prstGeom>
          <a:noFill/>
          <a:ln w="9525">
            <a:noFill/>
            <a:miter lim="800000"/>
            <a:headEnd/>
            <a:tailEnd/>
          </a:ln>
        </p:spPr>
      </p:pic>
      <p:sp>
        <p:nvSpPr>
          <p:cNvPr id="14341" name="Text Box 5"/>
          <p:cNvSpPr txBox="1">
            <a:spLocks noChangeArrowheads="1"/>
          </p:cNvSpPr>
          <p:nvPr/>
        </p:nvSpPr>
        <p:spPr bwMode="auto">
          <a:xfrm>
            <a:off x="1752600" y="1951038"/>
            <a:ext cx="5221288" cy="701675"/>
          </a:xfrm>
          <a:prstGeom prst="rect">
            <a:avLst/>
          </a:prstGeom>
          <a:noFill/>
          <a:ln w="9525">
            <a:noFill/>
            <a:miter lim="800000"/>
            <a:headEnd/>
            <a:tailEnd/>
          </a:ln>
          <a:effectLst/>
        </p:spPr>
        <p:txBody>
          <a:bodyPr wrap="none">
            <a:spAutoFit/>
          </a:bodyPr>
          <a:lstStyle/>
          <a:p>
            <a:pPr>
              <a:defRPr/>
            </a:pPr>
            <a:r>
              <a:rPr lang="en-US" sz="2000" b="1">
                <a:solidFill>
                  <a:srgbClr val="FFEA18"/>
                </a:solidFill>
                <a:effectLst>
                  <a:outerShdw blurRad="38100" dist="38100" dir="2700000" algn="tl">
                    <a:srgbClr val="000000"/>
                  </a:outerShdw>
                </a:effectLst>
                <a:latin typeface="Times" charset="0"/>
                <a:cs typeface="+mn-cs"/>
              </a:rPr>
              <a:t>Regions in red are characterized by significant</a:t>
            </a:r>
          </a:p>
          <a:p>
            <a:pPr>
              <a:defRPr/>
            </a:pPr>
            <a:r>
              <a:rPr lang="en-US" sz="2000" b="1">
                <a:solidFill>
                  <a:srgbClr val="FFEA18"/>
                </a:solidFill>
                <a:effectLst>
                  <a:outerShdw blurRad="38100" dist="38100" dir="2700000" algn="tl">
                    <a:srgbClr val="000000"/>
                  </a:outerShdw>
                </a:effectLst>
                <a:latin typeface="Times" charset="0"/>
                <a:cs typeface="+mn-cs"/>
              </a:rPr>
              <a:t>presence of Monterey pine plantations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Title 1"/>
          <p:cNvSpPr>
            <a:spLocks noGrp="1"/>
          </p:cNvSpPr>
          <p:nvPr>
            <p:ph type="title"/>
          </p:nvPr>
        </p:nvSpPr>
        <p:spPr>
          <a:xfrm>
            <a:off x="685800" y="228600"/>
            <a:ext cx="7772400" cy="1143000"/>
          </a:xfrm>
        </p:spPr>
        <p:txBody>
          <a:bodyPr/>
          <a:lstStyle/>
          <a:p>
            <a:r>
              <a:rPr lang="en-US" smtClean="0"/>
              <a:t>Some details about introduction</a:t>
            </a:r>
          </a:p>
        </p:txBody>
      </p:sp>
      <p:sp>
        <p:nvSpPr>
          <p:cNvPr id="3" name="Content Placeholder 2"/>
          <p:cNvSpPr>
            <a:spLocks noGrp="1"/>
          </p:cNvSpPr>
          <p:nvPr>
            <p:ph idx="1"/>
          </p:nvPr>
        </p:nvSpPr>
        <p:spPr>
          <a:xfrm>
            <a:off x="685800" y="1447800"/>
            <a:ext cx="7772400" cy="5105400"/>
          </a:xfrm>
        </p:spPr>
        <p:txBody>
          <a:bodyPr>
            <a:normAutofit fontScale="92500" lnSpcReduction="20000"/>
          </a:bodyPr>
          <a:lstStyle/>
          <a:p>
            <a:pPr>
              <a:defRPr/>
            </a:pPr>
            <a:r>
              <a:rPr lang="en-US" dirty="0" smtClean="0"/>
              <a:t>1906 on East Coast, but there are records of many shipments from Germany and Holland, in multiple locations including the </a:t>
            </a:r>
            <a:r>
              <a:rPr lang="en-US" dirty="0" err="1" smtClean="0"/>
              <a:t>midwest</a:t>
            </a:r>
            <a:endParaRPr lang="en-US" dirty="0" smtClean="0"/>
          </a:p>
          <a:p>
            <a:pPr>
              <a:defRPr/>
            </a:pPr>
            <a:r>
              <a:rPr lang="en-US" dirty="0" smtClean="0"/>
              <a:t>1910, Vancouver  BC, One shipment documented  from France but most reconstructions suggest more than a single introduction occurred</a:t>
            </a:r>
          </a:p>
          <a:p>
            <a:pPr>
              <a:defRPr/>
            </a:pPr>
            <a:r>
              <a:rPr lang="en-US" dirty="0" err="1" smtClean="0"/>
              <a:t>Ribes</a:t>
            </a:r>
            <a:r>
              <a:rPr lang="en-US" dirty="0" smtClean="0"/>
              <a:t> also imported from Europe, but most </a:t>
            </a:r>
            <a:r>
              <a:rPr lang="en-US" dirty="0" err="1" smtClean="0"/>
              <a:t>ribes</a:t>
            </a:r>
            <a:r>
              <a:rPr lang="en-US" dirty="0" smtClean="0"/>
              <a:t> loose their foliage in fall, Introduction most </a:t>
            </a:r>
            <a:r>
              <a:rPr lang="en-US" dirty="0" err="1" smtClean="0"/>
              <a:t>likley</a:t>
            </a:r>
            <a:r>
              <a:rPr lang="en-US" dirty="0" smtClean="0"/>
              <a:t> to have happened through pines </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466" name="Picture 2" descr="seedlings under infested needles"/>
          <p:cNvPicPr>
            <a:picLocks noChangeAspect="1" noChangeArrowheads="1"/>
          </p:cNvPicPr>
          <p:nvPr/>
        </p:nvPicPr>
        <p:blipFill>
          <a:blip r:embed="rId3"/>
          <a:srcRect l="6750" t="12601" r="4950" b="7201"/>
          <a:stretch>
            <a:fillRect/>
          </a:stretch>
        </p:blipFill>
        <p:spPr bwMode="auto">
          <a:xfrm>
            <a:off x="1295400" y="1185863"/>
            <a:ext cx="6538913" cy="4452937"/>
          </a:xfrm>
          <a:prstGeom prst="rect">
            <a:avLst/>
          </a:prstGeom>
          <a:noFill/>
          <a:ln w="9525">
            <a:noFill/>
            <a:miter lim="800000"/>
            <a:headEnd/>
            <a:tailEnd/>
          </a:ln>
        </p:spPr>
      </p:pic>
      <p:sp>
        <p:nvSpPr>
          <p:cNvPr id="62467" name="Text Box 3"/>
          <p:cNvSpPr txBox="1">
            <a:spLocks noChangeArrowheads="1"/>
          </p:cNvSpPr>
          <p:nvPr/>
        </p:nvSpPr>
        <p:spPr bwMode="auto">
          <a:xfrm>
            <a:off x="1295400" y="304800"/>
            <a:ext cx="6365875" cy="457200"/>
          </a:xfrm>
          <a:prstGeom prst="rect">
            <a:avLst/>
          </a:prstGeom>
          <a:noFill/>
          <a:ln w="9525">
            <a:noFill/>
            <a:miter lim="800000"/>
            <a:headEnd/>
            <a:tailEnd/>
          </a:ln>
        </p:spPr>
        <p:txBody>
          <a:bodyPr wrap="none">
            <a:prstTxWarp prst="textNoShape">
              <a:avLst/>
            </a:prstTxWarp>
            <a:spAutoFit/>
          </a:bodyPr>
          <a:lstStyle/>
          <a:p>
            <a:pPr eaLnBrk="1" hangingPunct="1"/>
            <a:r>
              <a:rPr lang="en-US" b="1">
                <a:solidFill>
                  <a:srgbClr val="FFFF00"/>
                </a:solidFill>
              </a:rPr>
              <a:t>PITCH CANKER AS A SEEDLING DISEASE</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sz="2400" b="1">
                <a:solidFill>
                  <a:srgbClr val="FF3300"/>
                </a:solidFill>
              </a:rPr>
              <a:t>Spreading of the disease</a:t>
            </a:r>
            <a:r>
              <a:rPr lang="en-US" sz="2400" b="1">
                <a:solidFill>
                  <a:srgbClr val="CC0000"/>
                </a:solidFill>
              </a:rPr>
              <a:t> </a:t>
            </a:r>
          </a:p>
        </p:txBody>
      </p:sp>
      <p:sp>
        <p:nvSpPr>
          <p:cNvPr id="63491" name="Rectangle 3"/>
          <p:cNvSpPr>
            <a:spLocks noGrp="1" noChangeArrowheads="1"/>
          </p:cNvSpPr>
          <p:nvPr>
            <p:ph type="body" sz="half" idx="1"/>
          </p:nvPr>
        </p:nvSpPr>
        <p:spPr>
          <a:xfrm>
            <a:off x="381000" y="2057400"/>
            <a:ext cx="4038600" cy="2362200"/>
          </a:xfrm>
        </p:spPr>
        <p:txBody>
          <a:bodyPr/>
          <a:lstStyle/>
          <a:p>
            <a:pPr>
              <a:buFont typeface="Wingdings" charset="2"/>
              <a:buChar char="Ø"/>
            </a:pPr>
            <a:r>
              <a:rPr lang="en-US" sz="2000">
                <a:solidFill>
                  <a:srgbClr val="FFCC00"/>
                </a:solidFill>
              </a:rPr>
              <a:t>Vectors ?</a:t>
            </a:r>
          </a:p>
          <a:p>
            <a:pPr>
              <a:buFont typeface="Wingdings" charset="2"/>
              <a:buChar char="Ø"/>
            </a:pPr>
            <a:r>
              <a:rPr lang="en-US" sz="2000">
                <a:solidFill>
                  <a:srgbClr val="FFCC00"/>
                </a:solidFill>
              </a:rPr>
              <a:t>Infected nursery material ?</a:t>
            </a:r>
          </a:p>
          <a:p>
            <a:pPr>
              <a:buFont typeface="Wingdings" charset="2"/>
              <a:buChar char="Ø"/>
            </a:pPr>
            <a:endParaRPr lang="en-US" sz="2000">
              <a:solidFill>
                <a:srgbClr val="FFCC00"/>
              </a:solidFill>
            </a:endParaRPr>
          </a:p>
          <a:p>
            <a:pPr>
              <a:buFont typeface="Wingdings" charset="2"/>
              <a:buChar char="Ø"/>
            </a:pPr>
            <a:r>
              <a:rPr lang="en-US" sz="2000">
                <a:solidFill>
                  <a:srgbClr val="FF6600"/>
                </a:solidFill>
              </a:rPr>
              <a:t>Aerial spores ?</a:t>
            </a:r>
          </a:p>
        </p:txBody>
      </p:sp>
      <p:pic>
        <p:nvPicPr>
          <p:cNvPr id="63492" name="Picture 4" descr="spores"/>
          <p:cNvPicPr>
            <a:picLocks noGrp="1" noChangeAspect="1" noChangeArrowheads="1"/>
          </p:cNvPicPr>
          <p:nvPr>
            <p:ph sz="quarter" idx="3"/>
          </p:nvPr>
        </p:nvPicPr>
        <p:blipFill>
          <a:blip r:embed="rId3"/>
          <a:srcRect/>
          <a:stretch>
            <a:fillRect/>
          </a:stretch>
        </p:blipFill>
        <p:spPr>
          <a:xfrm>
            <a:off x="5507038" y="2397125"/>
            <a:ext cx="2290762" cy="1435100"/>
          </a:xfrm>
        </p:spPr>
      </p:pic>
      <p:pic>
        <p:nvPicPr>
          <p:cNvPr id="63493" name="Picture 5" descr="conidia"/>
          <p:cNvPicPr>
            <a:picLocks noGrp="1" noChangeAspect="1" noChangeArrowheads="1"/>
          </p:cNvPicPr>
          <p:nvPr>
            <p:ph sz="quarter" idx="2"/>
          </p:nvPr>
        </p:nvPicPr>
        <p:blipFill>
          <a:blip r:embed="rId4"/>
          <a:srcRect/>
          <a:stretch>
            <a:fillRect/>
          </a:stretch>
        </p:blipFill>
        <p:spPr>
          <a:xfrm>
            <a:off x="5580063" y="4959350"/>
            <a:ext cx="2301875" cy="1131888"/>
          </a:xfrm>
        </p:spPr>
      </p:pic>
      <p:sp>
        <p:nvSpPr>
          <p:cNvPr id="63494" name="Text Box 6"/>
          <p:cNvSpPr txBox="1">
            <a:spLocks noChangeArrowheads="1"/>
          </p:cNvSpPr>
          <p:nvPr/>
        </p:nvSpPr>
        <p:spPr bwMode="auto">
          <a:xfrm>
            <a:off x="6019800" y="3810000"/>
            <a:ext cx="1606550" cy="915988"/>
          </a:xfrm>
          <a:prstGeom prst="rect">
            <a:avLst/>
          </a:prstGeom>
          <a:noFill/>
          <a:ln w="9525">
            <a:noFill/>
            <a:miter lim="800000"/>
            <a:headEnd/>
            <a:tailEnd/>
          </a:ln>
        </p:spPr>
        <p:txBody>
          <a:bodyPr wrap="none">
            <a:prstTxWarp prst="textNoShape">
              <a:avLst/>
            </a:prstTxWarp>
            <a:spAutoFit/>
          </a:bodyPr>
          <a:lstStyle/>
          <a:p>
            <a:pPr eaLnBrk="1" hangingPunct="1"/>
            <a:r>
              <a:rPr lang="en-US" sz="1800">
                <a:solidFill>
                  <a:srgbClr val="FFCC00"/>
                </a:solidFill>
              </a:rPr>
              <a:t>macro conidia</a:t>
            </a:r>
          </a:p>
          <a:p>
            <a:pPr eaLnBrk="1" hangingPunct="1"/>
            <a:endParaRPr lang="en-US" sz="1800">
              <a:solidFill>
                <a:srgbClr val="FFCC00"/>
              </a:solidFill>
            </a:endParaRPr>
          </a:p>
          <a:p>
            <a:pPr eaLnBrk="1" hangingPunct="1"/>
            <a:r>
              <a:rPr lang="en-US" sz="1800">
                <a:solidFill>
                  <a:srgbClr val="FFCC00"/>
                </a:solidFill>
              </a:rPr>
              <a:t>micro conidia</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0"/>
            <a:ext cx="8223250" cy="488950"/>
          </a:xfrm>
        </p:spPr>
        <p:txBody>
          <a:bodyPr lIns="0" tIns="0" rIns="0" bIns="0"/>
          <a:lstStyle/>
          <a:p>
            <a:pPr defTabSz="457200">
              <a:lnSpc>
                <a:spcPct val="7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a:t>Fusarium sampling,</a:t>
            </a:r>
          </a:p>
        </p:txBody>
      </p:sp>
      <p:pic>
        <p:nvPicPr>
          <p:cNvPr id="64515" name="Picture 4"/>
          <p:cNvPicPr>
            <a:picLocks noChangeAspect="1" noChangeArrowheads="1"/>
          </p:cNvPicPr>
          <p:nvPr/>
        </p:nvPicPr>
        <p:blipFill>
          <a:blip r:embed="rId3"/>
          <a:srcRect/>
          <a:stretch>
            <a:fillRect/>
          </a:stretch>
        </p:blipFill>
        <p:spPr bwMode="auto">
          <a:xfrm>
            <a:off x="4819650" y="1143000"/>
            <a:ext cx="3543300" cy="4724400"/>
          </a:xfrm>
          <a:prstGeom prst="rect">
            <a:avLst/>
          </a:prstGeom>
          <a:noFill/>
          <a:ln w="9525">
            <a:noFill/>
            <a:round/>
            <a:headEnd/>
            <a:tailEnd/>
          </a:ln>
        </p:spPr>
      </p:pic>
      <p:pic>
        <p:nvPicPr>
          <p:cNvPr id="64516" name="Picture 5"/>
          <p:cNvPicPr>
            <a:picLocks noChangeAspect="1" noChangeArrowheads="1"/>
          </p:cNvPicPr>
          <p:nvPr/>
        </p:nvPicPr>
        <p:blipFill>
          <a:blip r:embed="rId4"/>
          <a:srcRect/>
          <a:stretch>
            <a:fillRect/>
          </a:stretch>
        </p:blipFill>
        <p:spPr bwMode="auto">
          <a:xfrm>
            <a:off x="1447800" y="1676400"/>
            <a:ext cx="2562225" cy="3810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5538" name="Picture 2" descr="HM00366_[1]"/>
          <p:cNvPicPr>
            <a:picLocks noChangeAspect="1" noChangeArrowheads="1"/>
          </p:cNvPicPr>
          <p:nvPr/>
        </p:nvPicPr>
        <p:blipFill>
          <a:blip r:embed="rId4"/>
          <a:srcRect/>
          <a:stretch>
            <a:fillRect/>
          </a:stretch>
        </p:blipFill>
        <p:spPr bwMode="auto">
          <a:xfrm>
            <a:off x="3505200" y="1066800"/>
            <a:ext cx="1676400" cy="1296988"/>
          </a:xfrm>
          <a:prstGeom prst="rect">
            <a:avLst/>
          </a:prstGeom>
          <a:noFill/>
          <a:ln w="9525">
            <a:noFill/>
            <a:miter lim="800000"/>
            <a:headEnd/>
            <a:tailEnd/>
          </a:ln>
        </p:spPr>
      </p:pic>
      <p:pic>
        <p:nvPicPr>
          <p:cNvPr id="65539" name="Picture 3" descr="j0280748%5b1%5d"/>
          <p:cNvPicPr>
            <a:picLocks noChangeAspect="1" noChangeArrowheads="1"/>
          </p:cNvPicPr>
          <p:nvPr/>
        </p:nvPicPr>
        <p:blipFill>
          <a:blip r:embed="rId5"/>
          <a:srcRect/>
          <a:stretch>
            <a:fillRect/>
          </a:stretch>
        </p:blipFill>
        <p:spPr bwMode="auto">
          <a:xfrm>
            <a:off x="6934200" y="914400"/>
            <a:ext cx="1219200" cy="1147763"/>
          </a:xfrm>
          <a:prstGeom prst="rect">
            <a:avLst/>
          </a:prstGeom>
          <a:noFill/>
          <a:ln w="9525">
            <a:noFill/>
            <a:miter lim="800000"/>
            <a:headEnd/>
            <a:tailEnd/>
          </a:ln>
        </p:spPr>
      </p:pic>
      <p:sp>
        <p:nvSpPr>
          <p:cNvPr id="65540" name="computr3"/>
          <p:cNvSpPr>
            <a:spLocks noEditPoints="1" noChangeArrowheads="1"/>
          </p:cNvSpPr>
          <p:nvPr/>
        </p:nvSpPr>
        <p:spPr bwMode="auto">
          <a:xfrm>
            <a:off x="6019800" y="2895600"/>
            <a:ext cx="1524000" cy="838200"/>
          </a:xfrm>
          <a:custGeom>
            <a:avLst/>
            <a:gdLst>
              <a:gd name="T0" fmla="*/ 0 w 21600"/>
              <a:gd name="T1" fmla="*/ 631110583 h 21600"/>
              <a:gd name="T2" fmla="*/ 2147483647 w 21600"/>
              <a:gd name="T3" fmla="*/ 0 h 21600"/>
              <a:gd name="T4" fmla="*/ 2147483647 w 21600"/>
              <a:gd name="T5" fmla="*/ 1262221204 h 21600"/>
              <a:gd name="T6" fmla="*/ 2147483647 w 21600"/>
              <a:gd name="T7" fmla="*/ 631110583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lnTo>
                  <a:pt x="16402" y="2314"/>
                </a:lnTo>
                <a:close/>
              </a:path>
              <a:path w="21600" h="21600" extrusionOk="0">
                <a:moveTo>
                  <a:pt x="578" y="4011"/>
                </a:moveTo>
                <a:moveTo>
                  <a:pt x="4043" y="4011"/>
                </a:moveTo>
                <a:lnTo>
                  <a:pt x="4043" y="4320"/>
                </a:lnTo>
                <a:lnTo>
                  <a:pt x="578" y="4320"/>
                </a:lnTo>
                <a:lnTo>
                  <a:pt x="578" y="4011"/>
                </a:lnTo>
                <a:lnTo>
                  <a:pt x="4043" y="4011"/>
                </a:lnTo>
                <a:close/>
                <a:moveTo>
                  <a:pt x="7624" y="14194"/>
                </a:moveTo>
                <a:lnTo>
                  <a:pt x="16402" y="14194"/>
                </a:lnTo>
                <a:lnTo>
                  <a:pt x="16402" y="16200"/>
                </a:lnTo>
                <a:lnTo>
                  <a:pt x="7624" y="16200"/>
                </a:lnTo>
              </a:path>
            </a:pathLst>
          </a:custGeom>
          <a:solidFill>
            <a:srgbClr val="FFFFCC"/>
          </a:solidFill>
          <a:ln w="9525">
            <a:solidFill>
              <a:srgbClr val="000000"/>
            </a:solidFill>
            <a:miter lim="800000"/>
            <a:headEnd/>
            <a:tailEnd/>
          </a:ln>
        </p:spPr>
        <p:txBody>
          <a:bodyPr>
            <a:prstTxWarp prst="textNoShape">
              <a:avLst/>
            </a:prstTxWarp>
          </a:bodyPr>
          <a:lstStyle/>
          <a:p>
            <a:endParaRPr lang="en-US"/>
          </a:p>
        </p:txBody>
      </p:sp>
      <p:pic>
        <p:nvPicPr>
          <p:cNvPr id="65541" name="Picture 5"/>
          <p:cNvPicPr>
            <a:picLocks noChangeAspect="1" noChangeArrowheads="1"/>
          </p:cNvPicPr>
          <p:nvPr/>
        </p:nvPicPr>
        <p:blipFill>
          <a:blip r:embed="rId6"/>
          <a:srcRect/>
          <a:stretch>
            <a:fillRect/>
          </a:stretch>
        </p:blipFill>
        <p:spPr bwMode="auto">
          <a:xfrm>
            <a:off x="6019800" y="4953000"/>
            <a:ext cx="2971800" cy="1362075"/>
          </a:xfrm>
          <a:prstGeom prst="rect">
            <a:avLst/>
          </a:prstGeom>
          <a:noFill/>
          <a:ln w="9525">
            <a:noFill/>
            <a:miter lim="800000"/>
            <a:headEnd/>
            <a:tailEnd/>
          </a:ln>
        </p:spPr>
      </p:pic>
      <p:sp>
        <p:nvSpPr>
          <p:cNvPr id="65542" name="Text Box 6"/>
          <p:cNvSpPr txBox="1">
            <a:spLocks noChangeArrowheads="1"/>
          </p:cNvSpPr>
          <p:nvPr/>
        </p:nvSpPr>
        <p:spPr bwMode="auto">
          <a:xfrm>
            <a:off x="2833688" y="155575"/>
            <a:ext cx="3689350" cy="762000"/>
          </a:xfrm>
          <a:prstGeom prst="rect">
            <a:avLst/>
          </a:prstGeom>
          <a:noFill/>
          <a:ln w="9525">
            <a:noFill/>
            <a:miter lim="800000"/>
            <a:headEnd/>
            <a:tailEnd/>
          </a:ln>
        </p:spPr>
        <p:txBody>
          <a:bodyPr wrap="none">
            <a:prstTxWarp prst="textNoShape">
              <a:avLst/>
            </a:prstTxWarp>
            <a:spAutoFit/>
          </a:bodyPr>
          <a:lstStyle/>
          <a:p>
            <a:pPr algn="ctr" eaLnBrk="1" hangingPunct="1"/>
            <a:r>
              <a:rPr lang="en-US" b="1">
                <a:solidFill>
                  <a:srgbClr val="FF3300"/>
                </a:solidFill>
              </a:rPr>
              <a:t>Real-time Quantification</a:t>
            </a:r>
          </a:p>
          <a:p>
            <a:pPr algn="ctr" eaLnBrk="1" hangingPunct="1"/>
            <a:r>
              <a:rPr lang="en-US" sz="2000" b="1">
                <a:solidFill>
                  <a:srgbClr val="FF3300"/>
                </a:solidFill>
              </a:rPr>
              <a:t>Working Schema</a:t>
            </a:r>
          </a:p>
        </p:txBody>
      </p:sp>
      <p:sp>
        <p:nvSpPr>
          <p:cNvPr id="65543" name="Text Box 7"/>
          <p:cNvSpPr txBox="1">
            <a:spLocks noChangeArrowheads="1"/>
          </p:cNvSpPr>
          <p:nvPr/>
        </p:nvSpPr>
        <p:spPr bwMode="auto">
          <a:xfrm>
            <a:off x="533400" y="2538413"/>
            <a:ext cx="1562100" cy="581025"/>
          </a:xfrm>
          <a:prstGeom prst="rect">
            <a:avLst/>
          </a:prstGeom>
          <a:noFill/>
          <a:ln w="9525">
            <a:noFill/>
            <a:miter lim="800000"/>
            <a:headEnd/>
            <a:tailEnd/>
          </a:ln>
        </p:spPr>
        <p:txBody>
          <a:bodyPr wrap="none">
            <a:prstTxWarp prst="textNoShape">
              <a:avLst/>
            </a:prstTxWarp>
            <a:spAutoFit/>
          </a:bodyPr>
          <a:lstStyle/>
          <a:p>
            <a:pPr eaLnBrk="1" hangingPunct="1"/>
            <a:r>
              <a:rPr lang="en-US" sz="1600">
                <a:solidFill>
                  <a:srgbClr val="FFCC00"/>
                </a:solidFill>
              </a:rPr>
              <a:t>Spore trap</a:t>
            </a:r>
          </a:p>
          <a:p>
            <a:pPr eaLnBrk="1" hangingPunct="1"/>
            <a:r>
              <a:rPr lang="en-US" sz="1600">
                <a:solidFill>
                  <a:srgbClr val="FFCC00"/>
                </a:solidFill>
              </a:rPr>
              <a:t>with filter paper</a:t>
            </a:r>
          </a:p>
        </p:txBody>
      </p:sp>
      <p:sp>
        <p:nvSpPr>
          <p:cNvPr id="65544" name="AutoShape 8"/>
          <p:cNvSpPr>
            <a:spLocks noChangeArrowheads="1"/>
          </p:cNvSpPr>
          <p:nvPr/>
        </p:nvSpPr>
        <p:spPr bwMode="auto">
          <a:xfrm rot="10800000">
            <a:off x="2590800" y="5257800"/>
            <a:ext cx="457200" cy="22860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65545" name="Text Box 9"/>
          <p:cNvSpPr txBox="1">
            <a:spLocks noChangeArrowheads="1"/>
          </p:cNvSpPr>
          <p:nvPr/>
        </p:nvSpPr>
        <p:spPr bwMode="auto">
          <a:xfrm>
            <a:off x="1981200" y="1143000"/>
            <a:ext cx="1417638" cy="457200"/>
          </a:xfrm>
          <a:prstGeom prst="rect">
            <a:avLst/>
          </a:prstGeom>
          <a:noFill/>
          <a:ln w="9525">
            <a:noFill/>
            <a:miter lim="800000"/>
            <a:headEnd/>
            <a:tailEnd/>
          </a:ln>
        </p:spPr>
        <p:txBody>
          <a:bodyPr wrap="none">
            <a:prstTxWarp prst="textNoShape">
              <a:avLst/>
            </a:prstTxWarp>
            <a:spAutoFit/>
          </a:bodyPr>
          <a:lstStyle/>
          <a:p>
            <a:pPr eaLnBrk="1" hangingPunct="1"/>
            <a:r>
              <a:rPr lang="en-US" sz="1200" b="1">
                <a:solidFill>
                  <a:srgbClr val="333399"/>
                </a:solidFill>
              </a:rPr>
              <a:t>suspend in</a:t>
            </a:r>
          </a:p>
          <a:p>
            <a:pPr eaLnBrk="1" hangingPunct="1"/>
            <a:r>
              <a:rPr lang="en-US" sz="1200" b="1">
                <a:solidFill>
                  <a:srgbClr val="333399"/>
                </a:solidFill>
              </a:rPr>
              <a:t>20 ml 4X TE 65</a:t>
            </a:r>
            <a:r>
              <a:rPr lang="en-US" sz="1200" b="1">
                <a:solidFill>
                  <a:srgbClr val="333399"/>
                </a:solidFill>
                <a:ea typeface="Arial" charset="0"/>
                <a:cs typeface="Arial" charset="0"/>
              </a:rPr>
              <a:t>ºC</a:t>
            </a:r>
          </a:p>
        </p:txBody>
      </p:sp>
      <p:sp>
        <p:nvSpPr>
          <p:cNvPr id="65546" name="Text Box 10"/>
          <p:cNvSpPr txBox="1">
            <a:spLocks noChangeArrowheads="1"/>
          </p:cNvSpPr>
          <p:nvPr/>
        </p:nvSpPr>
        <p:spPr bwMode="auto">
          <a:xfrm>
            <a:off x="3429000" y="2538413"/>
            <a:ext cx="2003425" cy="581025"/>
          </a:xfrm>
          <a:prstGeom prst="rect">
            <a:avLst/>
          </a:prstGeom>
          <a:noFill/>
          <a:ln w="9525">
            <a:noFill/>
            <a:miter lim="800000"/>
            <a:headEnd/>
            <a:tailEnd/>
          </a:ln>
        </p:spPr>
        <p:txBody>
          <a:bodyPr wrap="none">
            <a:prstTxWarp prst="textNoShape">
              <a:avLst/>
            </a:prstTxWarp>
            <a:spAutoFit/>
          </a:bodyPr>
          <a:lstStyle/>
          <a:p>
            <a:pPr eaLnBrk="1" hangingPunct="1"/>
            <a:r>
              <a:rPr lang="en-US" sz="1600">
                <a:solidFill>
                  <a:srgbClr val="FFCC00"/>
                </a:solidFill>
              </a:rPr>
              <a:t>Centrifugation</a:t>
            </a:r>
          </a:p>
          <a:p>
            <a:pPr eaLnBrk="1" hangingPunct="1"/>
            <a:r>
              <a:rPr lang="en-US" sz="1600">
                <a:solidFill>
                  <a:srgbClr val="FFCC00"/>
                </a:solidFill>
              </a:rPr>
              <a:t>Spore concentration</a:t>
            </a:r>
          </a:p>
        </p:txBody>
      </p:sp>
      <p:sp>
        <p:nvSpPr>
          <p:cNvPr id="65547" name="Text Box 11"/>
          <p:cNvSpPr txBox="1">
            <a:spLocks noChangeArrowheads="1"/>
          </p:cNvSpPr>
          <p:nvPr/>
        </p:nvSpPr>
        <p:spPr bwMode="auto">
          <a:xfrm>
            <a:off x="7410450" y="2386013"/>
            <a:ext cx="1562100" cy="336550"/>
          </a:xfrm>
          <a:prstGeom prst="rect">
            <a:avLst/>
          </a:prstGeom>
          <a:noFill/>
          <a:ln w="9525">
            <a:noFill/>
            <a:miter lim="800000"/>
            <a:headEnd/>
            <a:tailEnd/>
          </a:ln>
        </p:spPr>
        <p:txBody>
          <a:bodyPr wrap="none">
            <a:prstTxWarp prst="textNoShape">
              <a:avLst/>
            </a:prstTxWarp>
            <a:spAutoFit/>
          </a:bodyPr>
          <a:lstStyle/>
          <a:p>
            <a:pPr eaLnBrk="1" hangingPunct="1"/>
            <a:r>
              <a:rPr lang="en-US" sz="1600">
                <a:solidFill>
                  <a:srgbClr val="333399"/>
                </a:solidFill>
              </a:rPr>
              <a:t>DNA-extraction</a:t>
            </a:r>
          </a:p>
        </p:txBody>
      </p:sp>
      <p:sp>
        <p:nvSpPr>
          <p:cNvPr id="65548" name="Text Box 12"/>
          <p:cNvSpPr txBox="1">
            <a:spLocks noChangeArrowheads="1"/>
          </p:cNvSpPr>
          <p:nvPr/>
        </p:nvSpPr>
        <p:spPr bwMode="auto">
          <a:xfrm>
            <a:off x="7467600" y="4114800"/>
            <a:ext cx="1493838" cy="581025"/>
          </a:xfrm>
          <a:prstGeom prst="rect">
            <a:avLst/>
          </a:prstGeom>
          <a:noFill/>
          <a:ln w="9525">
            <a:noFill/>
            <a:miter lim="800000"/>
            <a:headEnd/>
            <a:tailEnd/>
          </a:ln>
        </p:spPr>
        <p:txBody>
          <a:bodyPr wrap="none">
            <a:prstTxWarp prst="textNoShape">
              <a:avLst/>
            </a:prstTxWarp>
            <a:spAutoFit/>
          </a:bodyPr>
          <a:lstStyle/>
          <a:p>
            <a:pPr eaLnBrk="1" hangingPunct="1"/>
            <a:r>
              <a:rPr lang="en-US" sz="1600">
                <a:solidFill>
                  <a:srgbClr val="FFCC00"/>
                </a:solidFill>
              </a:rPr>
              <a:t>RT-PCR using</a:t>
            </a:r>
          </a:p>
          <a:p>
            <a:pPr eaLnBrk="1" hangingPunct="1"/>
            <a:r>
              <a:rPr lang="en-US" sz="1600">
                <a:solidFill>
                  <a:srgbClr val="FFCC00"/>
                </a:solidFill>
              </a:rPr>
              <a:t>CIRC1A-4A</a:t>
            </a:r>
          </a:p>
        </p:txBody>
      </p:sp>
      <p:sp>
        <p:nvSpPr>
          <p:cNvPr id="65549" name="Text Box 13"/>
          <p:cNvSpPr txBox="1">
            <a:spLocks noChangeArrowheads="1"/>
          </p:cNvSpPr>
          <p:nvPr/>
        </p:nvSpPr>
        <p:spPr bwMode="auto">
          <a:xfrm>
            <a:off x="2590800" y="4191000"/>
            <a:ext cx="3505200" cy="336550"/>
          </a:xfrm>
          <a:prstGeom prst="rect">
            <a:avLst/>
          </a:prstGeom>
          <a:noFill/>
          <a:ln w="9525">
            <a:noFill/>
            <a:miter lim="800000"/>
            <a:headEnd/>
            <a:tailEnd/>
          </a:ln>
        </p:spPr>
        <p:txBody>
          <a:bodyPr wrap="none">
            <a:prstTxWarp prst="textNoShape">
              <a:avLst/>
            </a:prstTxWarp>
            <a:spAutoFit/>
          </a:bodyPr>
          <a:lstStyle/>
          <a:p>
            <a:pPr eaLnBrk="1" hangingPunct="1"/>
            <a:r>
              <a:rPr lang="en-US" sz="1600">
                <a:solidFill>
                  <a:srgbClr val="FFCC00"/>
                </a:solidFill>
              </a:rPr>
              <a:t>Compare with Spore (DNA) standard</a:t>
            </a:r>
          </a:p>
        </p:txBody>
      </p:sp>
      <p:sp>
        <p:nvSpPr>
          <p:cNvPr id="65550" name="Text Box 14"/>
          <p:cNvSpPr txBox="1">
            <a:spLocks noChangeArrowheads="1"/>
          </p:cNvSpPr>
          <p:nvPr/>
        </p:nvSpPr>
        <p:spPr bwMode="auto">
          <a:xfrm>
            <a:off x="228600" y="4191000"/>
            <a:ext cx="2065338" cy="366713"/>
          </a:xfrm>
          <a:prstGeom prst="rect">
            <a:avLst/>
          </a:prstGeom>
          <a:noFill/>
          <a:ln w="9525">
            <a:noFill/>
            <a:miter lim="800000"/>
            <a:headEnd/>
            <a:tailEnd/>
          </a:ln>
        </p:spPr>
        <p:txBody>
          <a:bodyPr wrap="none">
            <a:prstTxWarp prst="textNoShape">
              <a:avLst/>
            </a:prstTxWarp>
            <a:spAutoFit/>
          </a:bodyPr>
          <a:lstStyle/>
          <a:p>
            <a:pPr eaLnBrk="1" hangingPunct="1"/>
            <a:r>
              <a:rPr lang="en-US" sz="1600">
                <a:solidFill>
                  <a:srgbClr val="333399"/>
                </a:solidFill>
              </a:rPr>
              <a:t>Calculate spores/m</a:t>
            </a:r>
            <a:r>
              <a:rPr lang="en-US" sz="1600" baseline="30000">
                <a:solidFill>
                  <a:srgbClr val="333399"/>
                </a:solidFill>
              </a:rPr>
              <a:t>2</a:t>
            </a:r>
            <a:r>
              <a:rPr lang="en-US" sz="1800"/>
              <a:t> </a:t>
            </a:r>
          </a:p>
        </p:txBody>
      </p:sp>
      <p:sp>
        <p:nvSpPr>
          <p:cNvPr id="65551" name="AutoShape 15"/>
          <p:cNvSpPr>
            <a:spLocks noChangeArrowheads="1"/>
          </p:cNvSpPr>
          <p:nvPr/>
        </p:nvSpPr>
        <p:spPr bwMode="auto">
          <a:xfrm rot="5400000">
            <a:off x="6896100" y="2324100"/>
            <a:ext cx="457200" cy="22860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65552" name="AutoShape 16"/>
          <p:cNvSpPr>
            <a:spLocks noChangeArrowheads="1"/>
          </p:cNvSpPr>
          <p:nvPr/>
        </p:nvSpPr>
        <p:spPr bwMode="auto">
          <a:xfrm>
            <a:off x="5867400" y="1600200"/>
            <a:ext cx="457200" cy="22860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65553" name="AutoShape 17"/>
          <p:cNvSpPr>
            <a:spLocks noChangeArrowheads="1"/>
          </p:cNvSpPr>
          <p:nvPr/>
        </p:nvSpPr>
        <p:spPr bwMode="auto">
          <a:xfrm rot="5400000">
            <a:off x="6972300" y="4229100"/>
            <a:ext cx="457200" cy="22860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65554" name="AutoShape 18"/>
          <p:cNvSpPr>
            <a:spLocks noChangeArrowheads="1"/>
          </p:cNvSpPr>
          <p:nvPr/>
        </p:nvSpPr>
        <p:spPr bwMode="auto">
          <a:xfrm rot="10800000">
            <a:off x="5486400" y="5334000"/>
            <a:ext cx="457200" cy="22860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65555" name="AutoShape 19"/>
          <p:cNvSpPr>
            <a:spLocks noChangeArrowheads="1"/>
          </p:cNvSpPr>
          <p:nvPr/>
        </p:nvSpPr>
        <p:spPr bwMode="auto">
          <a:xfrm>
            <a:off x="2286000" y="1676400"/>
            <a:ext cx="457200" cy="22860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65556" name="AutoShape 20"/>
          <p:cNvSpPr>
            <a:spLocks noChangeArrowheads="1"/>
          </p:cNvSpPr>
          <p:nvPr/>
        </p:nvSpPr>
        <p:spPr bwMode="auto">
          <a:xfrm>
            <a:off x="7391400" y="3124200"/>
            <a:ext cx="381000" cy="228600"/>
          </a:xfrm>
          <a:prstGeom prst="rightArrow">
            <a:avLst>
              <a:gd name="adj1" fmla="val 50000"/>
              <a:gd name="adj2" fmla="val 41667"/>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65557" name="Text Box 21"/>
          <p:cNvSpPr txBox="1">
            <a:spLocks noChangeArrowheads="1"/>
          </p:cNvSpPr>
          <p:nvPr/>
        </p:nvSpPr>
        <p:spPr bwMode="auto">
          <a:xfrm>
            <a:off x="7729538" y="2971800"/>
            <a:ext cx="1416050" cy="581025"/>
          </a:xfrm>
          <a:prstGeom prst="rect">
            <a:avLst/>
          </a:prstGeom>
          <a:noFill/>
          <a:ln w="9525">
            <a:noFill/>
            <a:miter lim="800000"/>
            <a:headEnd/>
            <a:tailEnd/>
          </a:ln>
        </p:spPr>
        <p:txBody>
          <a:bodyPr wrap="none">
            <a:prstTxWarp prst="textNoShape">
              <a:avLst/>
            </a:prstTxWarp>
            <a:spAutoFit/>
          </a:bodyPr>
          <a:lstStyle/>
          <a:p>
            <a:pPr eaLnBrk="1" hangingPunct="1"/>
            <a:r>
              <a:rPr lang="en-US" sz="1600">
                <a:solidFill>
                  <a:srgbClr val="FFCC00"/>
                </a:solidFill>
              </a:rPr>
              <a:t>Mating type</a:t>
            </a:r>
          </a:p>
          <a:p>
            <a:pPr eaLnBrk="1" hangingPunct="1"/>
            <a:r>
              <a:rPr lang="en-US" sz="1600">
                <a:solidFill>
                  <a:srgbClr val="FFCC00"/>
                </a:solidFill>
              </a:rPr>
              <a:t>determination</a:t>
            </a:r>
          </a:p>
        </p:txBody>
      </p:sp>
      <p:graphicFrame>
        <p:nvGraphicFramePr>
          <p:cNvPr id="65558" name="Object 2"/>
          <p:cNvGraphicFramePr>
            <a:graphicFrameLocks noChangeAspect="1"/>
          </p:cNvGraphicFramePr>
          <p:nvPr/>
        </p:nvGraphicFramePr>
        <p:xfrm>
          <a:off x="3124200" y="4724400"/>
          <a:ext cx="2362200" cy="1771650"/>
        </p:xfrm>
        <a:graphic>
          <a:graphicData uri="http://schemas.openxmlformats.org/presentationml/2006/ole">
            <p:oleObj spid="_x0000_s195586" name="Chart" r:id="rId7" imgW="4254500" imgH="3200400" progId="Excel.Sheet.8">
              <p:embed/>
            </p:oleObj>
          </a:graphicData>
        </a:graphic>
      </p:graphicFrame>
      <p:graphicFrame>
        <p:nvGraphicFramePr>
          <p:cNvPr id="65559" name="Object 3"/>
          <p:cNvGraphicFramePr>
            <a:graphicFrameLocks noChangeAspect="1"/>
          </p:cNvGraphicFramePr>
          <p:nvPr/>
        </p:nvGraphicFramePr>
        <p:xfrm>
          <a:off x="152400" y="4800600"/>
          <a:ext cx="2438400" cy="1581150"/>
        </p:xfrm>
        <a:graphic>
          <a:graphicData uri="http://schemas.openxmlformats.org/presentationml/2006/ole">
            <p:oleObj spid="_x0000_s195587" name="Chart" r:id="rId8" imgW="4216400" imgH="2730500" progId="Excel.Sheet.8">
              <p:embed/>
            </p:oleObj>
          </a:graphicData>
        </a:graphic>
      </p:graphicFrame>
      <p:pic>
        <p:nvPicPr>
          <p:cNvPr id="65560" name="Picture 24" descr="DSCN0572"/>
          <p:cNvPicPr>
            <a:picLocks noChangeAspect="1" noChangeArrowheads="1"/>
          </p:cNvPicPr>
          <p:nvPr/>
        </p:nvPicPr>
        <p:blipFill>
          <a:blip r:embed="rId9">
            <a:lum bright="36000"/>
          </a:blip>
          <a:srcRect/>
          <a:stretch>
            <a:fillRect/>
          </a:stretch>
        </p:blipFill>
        <p:spPr bwMode="auto">
          <a:xfrm>
            <a:off x="304800" y="1066800"/>
            <a:ext cx="1600200" cy="1200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09600" y="304800"/>
            <a:ext cx="8229600" cy="1143000"/>
          </a:xfrm>
        </p:spPr>
        <p:txBody>
          <a:bodyPr/>
          <a:lstStyle/>
          <a:p>
            <a:r>
              <a:rPr lang="en-US" sz="2400">
                <a:solidFill>
                  <a:srgbClr val="FF3300"/>
                </a:solidFill>
              </a:rPr>
              <a:t>Seasonal differences</a:t>
            </a:r>
            <a:r>
              <a:rPr lang="en-US"/>
              <a:t>  </a:t>
            </a:r>
          </a:p>
        </p:txBody>
      </p:sp>
      <p:sp>
        <p:nvSpPr>
          <p:cNvPr id="66563" name="Text Box 3"/>
          <p:cNvSpPr txBox="1">
            <a:spLocks noChangeArrowheads="1"/>
          </p:cNvSpPr>
          <p:nvPr/>
        </p:nvSpPr>
        <p:spPr bwMode="auto">
          <a:xfrm>
            <a:off x="1447800" y="5638800"/>
            <a:ext cx="6904038" cy="641350"/>
          </a:xfrm>
          <a:prstGeom prst="rect">
            <a:avLst/>
          </a:prstGeom>
          <a:noFill/>
          <a:ln w="9525">
            <a:noFill/>
            <a:miter lim="800000"/>
            <a:headEnd/>
            <a:tailEnd/>
          </a:ln>
        </p:spPr>
        <p:txBody>
          <a:bodyPr wrap="none">
            <a:prstTxWarp prst="textNoShape">
              <a:avLst/>
            </a:prstTxWarp>
            <a:spAutoFit/>
          </a:bodyPr>
          <a:lstStyle/>
          <a:p>
            <a:pPr eaLnBrk="1" hangingPunct="1"/>
            <a:r>
              <a:rPr lang="en-US" sz="1800">
                <a:solidFill>
                  <a:srgbClr val="FFCC00"/>
                </a:solidFill>
              </a:rPr>
              <a:t>Dry season:  May-October                          PCR+ :   Wet:Dry = 3:1 </a:t>
            </a:r>
          </a:p>
          <a:p>
            <a:pPr eaLnBrk="1" hangingPunct="1"/>
            <a:r>
              <a:rPr lang="en-US" sz="1800">
                <a:solidFill>
                  <a:srgbClr val="FFCC00"/>
                </a:solidFill>
              </a:rPr>
              <a:t>Wet season: October-April</a:t>
            </a:r>
          </a:p>
        </p:txBody>
      </p:sp>
      <p:graphicFrame>
        <p:nvGraphicFramePr>
          <p:cNvPr id="66564" name="Object 2"/>
          <p:cNvGraphicFramePr>
            <a:graphicFrameLocks noChangeAspect="1"/>
          </p:cNvGraphicFramePr>
          <p:nvPr/>
        </p:nvGraphicFramePr>
        <p:xfrm>
          <a:off x="533400" y="1295400"/>
          <a:ext cx="8245475" cy="4991100"/>
        </p:xfrm>
        <a:graphic>
          <a:graphicData uri="http://schemas.openxmlformats.org/presentationml/2006/ole">
            <p:oleObj spid="_x0000_s197634" name="Document" r:id="rId4" imgW="6263640" imgH="3791712" progId="Word.Document.8">
              <p:embed/>
            </p:oleObj>
          </a:graphicData>
        </a:graphic>
      </p:graphicFrame>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
            <a:ext cx="7772400" cy="1143000"/>
          </a:xfrm>
        </p:spPr>
        <p:txBody>
          <a:bodyPr/>
          <a:lstStyle/>
          <a:p>
            <a:r>
              <a:rPr lang="en-US" dirty="0" smtClean="0"/>
              <a:t>What do trapping results tell us:</a:t>
            </a:r>
            <a:endParaRPr lang="en-US" dirty="0"/>
          </a:p>
        </p:txBody>
      </p:sp>
      <p:sp>
        <p:nvSpPr>
          <p:cNvPr id="3" name="Content Placeholder 2"/>
          <p:cNvSpPr>
            <a:spLocks noGrp="1"/>
          </p:cNvSpPr>
          <p:nvPr>
            <p:ph idx="1"/>
          </p:nvPr>
        </p:nvSpPr>
        <p:spPr>
          <a:xfrm>
            <a:off x="685800" y="1430727"/>
            <a:ext cx="7772400" cy="4114800"/>
          </a:xfrm>
        </p:spPr>
        <p:txBody>
          <a:bodyPr/>
          <a:lstStyle/>
          <a:p>
            <a:r>
              <a:rPr lang="en-US" sz="2800" dirty="0" smtClean="0"/>
              <a:t>Precipitation or high fog levels are both conducive to </a:t>
            </a:r>
            <a:r>
              <a:rPr lang="en-US" sz="2800" dirty="0" err="1" smtClean="0"/>
              <a:t>sporulation</a:t>
            </a:r>
            <a:endParaRPr lang="en-US" sz="2800" dirty="0" smtClean="0"/>
          </a:p>
          <a:p>
            <a:r>
              <a:rPr lang="en-US" sz="2800" dirty="0" smtClean="0"/>
              <a:t>Warmer temperatures seem to favor </a:t>
            </a:r>
            <a:r>
              <a:rPr lang="en-US" sz="2800" dirty="0" err="1" smtClean="0"/>
              <a:t>sporulation</a:t>
            </a:r>
            <a:r>
              <a:rPr lang="en-US" sz="2800" dirty="0" smtClean="0"/>
              <a:t>: rainfall in late spring generate the best spreading conditions. Places with rainy summers may be very conducive</a:t>
            </a:r>
          </a:p>
          <a:p>
            <a:r>
              <a:rPr lang="en-US" sz="2800" dirty="0" smtClean="0"/>
              <a:t>When temperatures approach the zero, </a:t>
            </a:r>
            <a:r>
              <a:rPr lang="en-US" sz="2800" dirty="0" err="1" smtClean="0"/>
              <a:t>sporulation</a:t>
            </a:r>
            <a:r>
              <a:rPr lang="en-US" sz="2800" dirty="0" smtClean="0"/>
              <a:t> is completely interrupted (not a good Sierra pathogen). This insight was gained by comparing higher elevation  and colder SC plots with lower elevation SF plots  </a:t>
            </a:r>
            <a:endParaRPr lang="en-US" sz="2800"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dirty="0"/>
              <a:t>Correlation between symptoms level and </a:t>
            </a:r>
            <a:r>
              <a:rPr lang="en-US" dirty="0" err="1"/>
              <a:t>inoculum</a:t>
            </a:r>
            <a:r>
              <a:rPr lang="en-US" dirty="0"/>
              <a:t> load</a:t>
            </a:r>
          </a:p>
        </p:txBody>
      </p:sp>
      <p:graphicFrame>
        <p:nvGraphicFramePr>
          <p:cNvPr id="67587" name="Object 2"/>
          <p:cNvGraphicFramePr>
            <a:graphicFrameLocks noChangeAspect="1"/>
          </p:cNvGraphicFramePr>
          <p:nvPr>
            <p:ph idx="1"/>
          </p:nvPr>
        </p:nvGraphicFramePr>
        <p:xfrm>
          <a:off x="685800" y="2308225"/>
          <a:ext cx="7772400" cy="3460750"/>
        </p:xfrm>
        <a:graphic>
          <a:graphicData uri="http://schemas.openxmlformats.org/presentationml/2006/ole">
            <p:oleObj spid="_x0000_s199682" name="Document" r:id="rId3" imgW="5894832" imgH="2724912" progId="Word.Document.8">
              <p:embed/>
            </p:oleObj>
          </a:graphicData>
        </a:graphic>
      </p:graphicFrame>
      <p:sp>
        <p:nvSpPr>
          <p:cNvPr id="4" name="TextBox 3"/>
          <p:cNvSpPr txBox="1"/>
          <p:nvPr/>
        </p:nvSpPr>
        <p:spPr>
          <a:xfrm>
            <a:off x="4043725" y="2754135"/>
            <a:ext cx="1686091" cy="369332"/>
          </a:xfrm>
          <a:prstGeom prst="rect">
            <a:avLst/>
          </a:prstGeom>
          <a:noFill/>
        </p:spPr>
        <p:txBody>
          <a:bodyPr wrap="none" rtlCol="0">
            <a:spAutoFit/>
          </a:bodyPr>
          <a:lstStyle/>
          <a:p>
            <a:r>
              <a:rPr lang="en-US" dirty="0" smtClean="0"/>
              <a:t>Infection stage</a:t>
            </a:r>
            <a:endParaRPr lang="en-US" dirty="0"/>
          </a:p>
        </p:txBody>
      </p:sp>
      <p:cxnSp>
        <p:nvCxnSpPr>
          <p:cNvPr id="6" name="Straight Arrow Connector 5"/>
          <p:cNvCxnSpPr/>
          <p:nvPr/>
        </p:nvCxnSpPr>
        <p:spPr bwMode="auto">
          <a:xfrm>
            <a:off x="2554700" y="2754135"/>
            <a:ext cx="4846630"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7" name="TextBox 6"/>
          <p:cNvSpPr txBox="1"/>
          <p:nvPr/>
        </p:nvSpPr>
        <p:spPr>
          <a:xfrm>
            <a:off x="1912375" y="2308225"/>
            <a:ext cx="710576" cy="369332"/>
          </a:xfrm>
          <a:prstGeom prst="rect">
            <a:avLst/>
          </a:prstGeom>
          <a:noFill/>
        </p:spPr>
        <p:txBody>
          <a:bodyPr wrap="none" rtlCol="0">
            <a:spAutoFit/>
          </a:bodyPr>
          <a:lstStyle/>
          <a:p>
            <a:r>
              <a:rPr lang="en-US" dirty="0" smtClean="0"/>
              <a:t>Early</a:t>
            </a:r>
            <a:endParaRPr lang="en-US" dirty="0"/>
          </a:p>
        </p:txBody>
      </p:sp>
      <p:sp>
        <p:nvSpPr>
          <p:cNvPr id="8" name="TextBox 7"/>
          <p:cNvSpPr txBox="1"/>
          <p:nvPr/>
        </p:nvSpPr>
        <p:spPr>
          <a:xfrm>
            <a:off x="6554630" y="2386391"/>
            <a:ext cx="1056870" cy="369332"/>
          </a:xfrm>
          <a:prstGeom prst="rect">
            <a:avLst/>
          </a:prstGeom>
          <a:noFill/>
        </p:spPr>
        <p:txBody>
          <a:bodyPr wrap="square" rtlCol="0">
            <a:spAutoFit/>
          </a:bodyPr>
          <a:lstStyle/>
          <a:p>
            <a:r>
              <a:rPr lang="en-US" dirty="0" smtClean="0"/>
              <a:t>Late</a:t>
            </a:r>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38100"/>
            <a:ext cx="7772400" cy="1143000"/>
          </a:xfrm>
        </p:spPr>
        <p:txBody>
          <a:bodyPr/>
          <a:lstStyle/>
          <a:p>
            <a:r>
              <a:rPr lang="en-US" dirty="0"/>
              <a:t>Epidemiology</a:t>
            </a:r>
          </a:p>
        </p:txBody>
      </p:sp>
      <p:sp>
        <p:nvSpPr>
          <p:cNvPr id="68611" name="Rectangle 3"/>
          <p:cNvSpPr>
            <a:spLocks noGrp="1" noChangeArrowheads="1"/>
          </p:cNvSpPr>
          <p:nvPr>
            <p:ph type="body" idx="1"/>
          </p:nvPr>
        </p:nvSpPr>
        <p:spPr>
          <a:xfrm>
            <a:off x="685800" y="948952"/>
            <a:ext cx="7772400" cy="4114800"/>
          </a:xfrm>
        </p:spPr>
        <p:txBody>
          <a:bodyPr/>
          <a:lstStyle/>
          <a:p>
            <a:pPr>
              <a:lnSpc>
                <a:spcPct val="90000"/>
              </a:lnSpc>
            </a:pPr>
            <a:r>
              <a:rPr lang="en-US" sz="2400" dirty="0"/>
              <a:t>Artificial movement through plant </a:t>
            </a:r>
            <a:r>
              <a:rPr lang="en-US" sz="2400" dirty="0" smtClean="0"/>
              <a:t>material</a:t>
            </a:r>
          </a:p>
          <a:p>
            <a:pPr>
              <a:lnSpc>
                <a:spcPct val="90000"/>
              </a:lnSpc>
              <a:buNone/>
            </a:pPr>
            <a:endParaRPr lang="en-US" sz="2400" dirty="0" smtClean="0"/>
          </a:p>
          <a:p>
            <a:pPr>
              <a:lnSpc>
                <a:spcPct val="90000"/>
              </a:lnSpc>
            </a:pPr>
            <a:r>
              <a:rPr lang="en-US" sz="2400" dirty="0"/>
              <a:t>Spores are sticky and long lived (tools, insects</a:t>
            </a:r>
            <a:r>
              <a:rPr lang="en-US" sz="2400" dirty="0" smtClean="0"/>
              <a:t>), tools can be infectious even if they “look” clean</a:t>
            </a:r>
          </a:p>
          <a:p>
            <a:pPr>
              <a:lnSpc>
                <a:spcPct val="90000"/>
              </a:lnSpc>
              <a:buNone/>
            </a:pPr>
            <a:endParaRPr lang="en-US" sz="2400" dirty="0" smtClean="0"/>
          </a:p>
          <a:p>
            <a:pPr>
              <a:lnSpc>
                <a:spcPct val="90000"/>
              </a:lnSpc>
            </a:pPr>
            <a:r>
              <a:rPr lang="en-US" sz="2400" dirty="0"/>
              <a:t>Insect vectoring (facultative</a:t>
            </a:r>
            <a:r>
              <a:rPr lang="en-US" sz="2400" dirty="0" smtClean="0"/>
              <a:t>), it seems to be particularly important in association with cone-insects on Monterey pines</a:t>
            </a:r>
          </a:p>
          <a:p>
            <a:pPr>
              <a:lnSpc>
                <a:spcPct val="90000"/>
              </a:lnSpc>
              <a:buNone/>
            </a:pPr>
            <a:endParaRPr lang="en-US" sz="2400" dirty="0" smtClean="0"/>
          </a:p>
          <a:p>
            <a:pPr>
              <a:lnSpc>
                <a:spcPct val="90000"/>
              </a:lnSpc>
            </a:pPr>
            <a:r>
              <a:rPr lang="en-US" sz="2400" dirty="0"/>
              <a:t>Wounding?  Insect feeding increases infection </a:t>
            </a:r>
            <a:r>
              <a:rPr lang="en-US" sz="2400" dirty="0" smtClean="0"/>
              <a:t>rates</a:t>
            </a:r>
          </a:p>
          <a:p>
            <a:pPr>
              <a:lnSpc>
                <a:spcPct val="90000"/>
              </a:lnSpc>
              <a:buNone/>
            </a:pPr>
            <a:endParaRPr lang="en-US" sz="2400" dirty="0" smtClean="0"/>
          </a:p>
          <a:p>
            <a:pPr>
              <a:lnSpc>
                <a:spcPct val="90000"/>
              </a:lnSpc>
            </a:pPr>
            <a:r>
              <a:rPr lang="en-US" sz="2400" dirty="0"/>
              <a:t>Airborne  relatively long </a:t>
            </a:r>
            <a:r>
              <a:rPr lang="en-US" sz="2400" dirty="0" smtClean="0"/>
              <a:t>distance, each year we see an advancing disease front in Northern California, North-South movement favored by frequency of hosts and by warmer temperatures, as opposed to East-West movement</a:t>
            </a:r>
            <a:endParaRPr lang="en-US" sz="2400"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398463" y="411163"/>
            <a:ext cx="8426450" cy="427037"/>
          </a:xfrm>
          <a:prstGeom prst="rect">
            <a:avLst/>
          </a:prstGeom>
          <a:noFill/>
          <a:ln w="9525">
            <a:noFill/>
            <a:miter lim="800000"/>
            <a:headEnd/>
            <a:tailEnd/>
          </a:ln>
        </p:spPr>
        <p:txBody>
          <a:bodyPr wrap="none">
            <a:prstTxWarp prst="textNoShape">
              <a:avLst/>
            </a:prstTxWarp>
            <a:spAutoFit/>
          </a:bodyPr>
          <a:lstStyle/>
          <a:p>
            <a:pPr eaLnBrk="1" hangingPunct="1"/>
            <a:r>
              <a:rPr lang="en-US" sz="2200" b="1">
                <a:solidFill>
                  <a:srgbClr val="FFFF00"/>
                </a:solidFill>
              </a:rPr>
              <a:t>CURRENT DISTRIBUTION OF PITCH CANKER IN CALIFORNIA</a:t>
            </a:r>
          </a:p>
        </p:txBody>
      </p:sp>
      <p:grpSp>
        <p:nvGrpSpPr>
          <p:cNvPr id="2" name="Group 3"/>
          <p:cNvGrpSpPr>
            <a:grpSpLocks/>
          </p:cNvGrpSpPr>
          <p:nvPr/>
        </p:nvGrpSpPr>
        <p:grpSpPr bwMode="auto">
          <a:xfrm>
            <a:off x="2463800" y="1282700"/>
            <a:ext cx="4090988" cy="5105400"/>
            <a:chOff x="21" y="432"/>
            <a:chExt cx="4236" cy="4848"/>
          </a:xfrm>
        </p:grpSpPr>
        <p:pic>
          <p:nvPicPr>
            <p:cNvPr id="50181" name="Picture 4" descr="CA_Relief_MapR3"/>
            <p:cNvPicPr>
              <a:picLocks noChangeAspect="1" noChangeArrowheads="1"/>
            </p:cNvPicPr>
            <p:nvPr/>
          </p:nvPicPr>
          <p:blipFill>
            <a:blip r:embed="rId3"/>
            <a:srcRect/>
            <a:stretch>
              <a:fillRect/>
            </a:stretch>
          </p:blipFill>
          <p:spPr bwMode="auto">
            <a:xfrm>
              <a:off x="21" y="432"/>
              <a:ext cx="4236" cy="4848"/>
            </a:xfrm>
            <a:prstGeom prst="rect">
              <a:avLst/>
            </a:prstGeom>
            <a:noFill/>
            <a:ln w="9525">
              <a:noFill/>
              <a:miter lim="800000"/>
              <a:headEnd/>
              <a:tailEnd/>
            </a:ln>
          </p:spPr>
        </p:pic>
        <p:sp>
          <p:nvSpPr>
            <p:cNvPr id="50182" name="Rectangle 5"/>
            <p:cNvSpPr>
              <a:spLocks noChangeArrowheads="1"/>
            </p:cNvSpPr>
            <p:nvPr/>
          </p:nvSpPr>
          <p:spPr bwMode="auto">
            <a:xfrm>
              <a:off x="2208" y="432"/>
              <a:ext cx="1488" cy="144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50183" name="Freeform 6"/>
            <p:cNvSpPr>
              <a:spLocks/>
            </p:cNvSpPr>
            <p:nvPr/>
          </p:nvSpPr>
          <p:spPr bwMode="auto">
            <a:xfrm>
              <a:off x="516" y="2136"/>
              <a:ext cx="2604" cy="2952"/>
            </a:xfrm>
            <a:custGeom>
              <a:avLst/>
              <a:gdLst>
                <a:gd name="T0" fmla="*/ 0 w 2604"/>
                <a:gd name="T1" fmla="*/ 48 h 2952"/>
                <a:gd name="T2" fmla="*/ 108 w 2604"/>
                <a:gd name="T3" fmla="*/ 12 h 2952"/>
                <a:gd name="T4" fmla="*/ 144 w 2604"/>
                <a:gd name="T5" fmla="*/ 0 h 2952"/>
                <a:gd name="T6" fmla="*/ 228 w 2604"/>
                <a:gd name="T7" fmla="*/ 12 h 2952"/>
                <a:gd name="T8" fmla="*/ 444 w 2604"/>
                <a:gd name="T9" fmla="*/ 360 h 2952"/>
                <a:gd name="T10" fmla="*/ 732 w 2604"/>
                <a:gd name="T11" fmla="*/ 792 h 2952"/>
                <a:gd name="T12" fmla="*/ 780 w 2604"/>
                <a:gd name="T13" fmla="*/ 1080 h 2952"/>
                <a:gd name="T14" fmla="*/ 1068 w 2604"/>
                <a:gd name="T15" fmla="*/ 1512 h 2952"/>
                <a:gd name="T16" fmla="*/ 1308 w 2604"/>
                <a:gd name="T17" fmla="*/ 1848 h 2952"/>
                <a:gd name="T18" fmla="*/ 1884 w 2604"/>
                <a:gd name="T19" fmla="*/ 2088 h 2952"/>
                <a:gd name="T20" fmla="*/ 2028 w 2604"/>
                <a:gd name="T21" fmla="*/ 2184 h 2952"/>
                <a:gd name="T22" fmla="*/ 2124 w 2604"/>
                <a:gd name="T23" fmla="*/ 2424 h 2952"/>
                <a:gd name="T24" fmla="*/ 2460 w 2604"/>
                <a:gd name="T25" fmla="*/ 2568 h 2952"/>
                <a:gd name="T26" fmla="*/ 2604 w 2604"/>
                <a:gd name="T27" fmla="*/ 2952 h 29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04"/>
                <a:gd name="T43" fmla="*/ 0 h 2952"/>
                <a:gd name="T44" fmla="*/ 2604 w 2604"/>
                <a:gd name="T45" fmla="*/ 2952 h 29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04" h="2952">
                  <a:moveTo>
                    <a:pt x="0" y="48"/>
                  </a:moveTo>
                  <a:cubicBezTo>
                    <a:pt x="36" y="36"/>
                    <a:pt x="72" y="24"/>
                    <a:pt x="108" y="12"/>
                  </a:cubicBezTo>
                  <a:cubicBezTo>
                    <a:pt x="120" y="8"/>
                    <a:pt x="144" y="0"/>
                    <a:pt x="144" y="0"/>
                  </a:cubicBezTo>
                  <a:cubicBezTo>
                    <a:pt x="220" y="13"/>
                    <a:pt x="192" y="12"/>
                    <a:pt x="228" y="12"/>
                  </a:cubicBezTo>
                  <a:lnTo>
                    <a:pt x="444" y="360"/>
                  </a:lnTo>
                  <a:lnTo>
                    <a:pt x="732" y="792"/>
                  </a:lnTo>
                  <a:lnTo>
                    <a:pt x="780" y="1080"/>
                  </a:lnTo>
                  <a:lnTo>
                    <a:pt x="1068" y="1512"/>
                  </a:lnTo>
                  <a:lnTo>
                    <a:pt x="1308" y="1848"/>
                  </a:lnTo>
                  <a:lnTo>
                    <a:pt x="1884" y="2088"/>
                  </a:lnTo>
                  <a:lnTo>
                    <a:pt x="2028" y="2184"/>
                  </a:lnTo>
                  <a:lnTo>
                    <a:pt x="2124" y="2424"/>
                  </a:lnTo>
                  <a:lnTo>
                    <a:pt x="2460" y="2568"/>
                  </a:lnTo>
                  <a:lnTo>
                    <a:pt x="2604" y="2952"/>
                  </a:lnTo>
                </a:path>
              </a:pathLst>
            </a:custGeom>
            <a:noFill/>
            <a:ln w="57150">
              <a:solidFill>
                <a:srgbClr val="FF0000"/>
              </a:solidFill>
              <a:round/>
              <a:headEnd/>
              <a:tailEnd/>
            </a:ln>
          </p:spPr>
          <p:txBody>
            <a:bodyPr>
              <a:prstTxWarp prst="textNoShape">
                <a:avLst/>
              </a:prstTxWarp>
            </a:bodyPr>
            <a:lstStyle/>
            <a:p>
              <a:endParaRPr lang="en-US"/>
            </a:p>
          </p:txBody>
        </p:sp>
      </p:grpSp>
      <p:sp>
        <p:nvSpPr>
          <p:cNvPr id="50180" name="Oval 7"/>
          <p:cNvSpPr>
            <a:spLocks noChangeArrowheads="1"/>
          </p:cNvSpPr>
          <p:nvPr/>
        </p:nvSpPr>
        <p:spPr bwMode="auto">
          <a:xfrm>
            <a:off x="3352800" y="3124200"/>
            <a:ext cx="152400" cy="152400"/>
          </a:xfrm>
          <a:prstGeom prst="ellipse">
            <a:avLst/>
          </a:prstGeom>
          <a:noFill/>
          <a:ln w="38100">
            <a:solidFill>
              <a:srgbClr val="F04508"/>
            </a:solidFill>
            <a:round/>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2"/>
          <p:cNvSpPr>
            <a:spLocks noGrp="1" noChangeArrowheads="1"/>
          </p:cNvSpPr>
          <p:nvPr>
            <p:ph type="ctrTitle"/>
          </p:nvPr>
        </p:nvSpPr>
        <p:spPr>
          <a:xfrm>
            <a:off x="609600" y="381000"/>
            <a:ext cx="7772400" cy="1143000"/>
          </a:xfrm>
        </p:spPr>
        <p:txBody>
          <a:bodyPr/>
          <a:lstStyle/>
          <a:p>
            <a:r>
              <a:rPr lang="en-US"/>
              <a:t>Inoculum dilution analysis</a:t>
            </a:r>
          </a:p>
        </p:txBody>
      </p:sp>
      <p:graphicFrame>
        <p:nvGraphicFramePr>
          <p:cNvPr id="69635" name="Object 2"/>
          <p:cNvGraphicFramePr>
            <a:graphicFrameLocks noChangeAspect="1"/>
          </p:cNvGraphicFramePr>
          <p:nvPr>
            <p:ph type="subTitle" idx="1"/>
          </p:nvPr>
        </p:nvGraphicFramePr>
        <p:xfrm>
          <a:off x="0" y="1828800"/>
          <a:ext cx="9144000" cy="4227513"/>
        </p:xfrm>
        <a:graphic>
          <a:graphicData uri="http://schemas.openxmlformats.org/presentationml/2006/ole">
            <p:oleObj spid="_x0000_s201730" name="Document" r:id="rId3" imgW="5894832" imgH="2724912" progId="Word.Document.8">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609600"/>
            <a:ext cx="4495800" cy="1143000"/>
          </a:xfrm>
        </p:spPr>
        <p:txBody>
          <a:bodyPr/>
          <a:lstStyle/>
          <a:p>
            <a:r>
              <a:rPr lang="en-US"/>
              <a:t>Methods</a:t>
            </a:r>
          </a:p>
        </p:txBody>
      </p:sp>
      <p:sp>
        <p:nvSpPr>
          <p:cNvPr id="56323" name="Rectangle 5"/>
          <p:cNvSpPr>
            <a:spLocks noGrp="1" noChangeArrowheads="1"/>
          </p:cNvSpPr>
          <p:nvPr>
            <p:ph type="body" idx="1"/>
          </p:nvPr>
        </p:nvSpPr>
        <p:spPr>
          <a:xfrm>
            <a:off x="228600" y="1752600"/>
            <a:ext cx="4343400" cy="4876800"/>
          </a:xfrm>
        </p:spPr>
        <p:txBody>
          <a:bodyPr/>
          <a:lstStyle/>
          <a:p>
            <a:pPr>
              <a:lnSpc>
                <a:spcPct val="90000"/>
              </a:lnSpc>
            </a:pPr>
            <a:r>
              <a:rPr lang="en-US" sz="2400"/>
              <a:t>4 collection sites of a single aecidia in West</a:t>
            </a:r>
          </a:p>
          <a:p>
            <a:pPr lvl="1">
              <a:lnSpc>
                <a:spcPct val="90000"/>
              </a:lnSpc>
            </a:pPr>
            <a:r>
              <a:rPr lang="en-US" sz="2000"/>
              <a:t>2 coastal sites (Manning Park, BC; Sacramento, NM)</a:t>
            </a:r>
          </a:p>
          <a:p>
            <a:pPr lvl="1">
              <a:lnSpc>
                <a:spcPct val="90000"/>
              </a:lnSpc>
            </a:pPr>
            <a:r>
              <a:rPr lang="en-US" sz="2000"/>
              <a:t>2 interior sites (Smallwood, BC; Shelter Bay, BC)</a:t>
            </a:r>
          </a:p>
          <a:p>
            <a:pPr>
              <a:lnSpc>
                <a:spcPct val="90000"/>
              </a:lnSpc>
            </a:pPr>
            <a:r>
              <a:rPr lang="en-US" sz="2400"/>
              <a:t>4 collection sites in the East</a:t>
            </a:r>
          </a:p>
          <a:p>
            <a:pPr lvl="1">
              <a:lnSpc>
                <a:spcPct val="90000"/>
              </a:lnSpc>
            </a:pPr>
            <a:r>
              <a:rPr lang="en-US" sz="2000"/>
              <a:t>Ste-Camille, Quebec; Minden, Ontario; Little Grand Lake, NFLD; Moncton, New Brunswick</a:t>
            </a:r>
          </a:p>
        </p:txBody>
      </p:sp>
      <p:pic>
        <p:nvPicPr>
          <p:cNvPr id="56324" name="Picture 8"/>
          <p:cNvPicPr>
            <a:picLocks noChangeAspect="1" noChangeArrowheads="1"/>
          </p:cNvPicPr>
          <p:nvPr/>
        </p:nvPicPr>
        <p:blipFill>
          <a:blip r:embed="rId2"/>
          <a:srcRect/>
          <a:stretch>
            <a:fillRect/>
          </a:stretch>
        </p:blipFill>
        <p:spPr bwMode="auto">
          <a:xfrm>
            <a:off x="4800600" y="76200"/>
            <a:ext cx="4267200"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dirty="0" smtClean="0"/>
              <a:t>Surprising “late” findings:</a:t>
            </a:r>
            <a:endParaRPr lang="en-US" dirty="0"/>
          </a:p>
        </p:txBody>
      </p:sp>
      <p:sp>
        <p:nvSpPr>
          <p:cNvPr id="70659" name="Rectangle 3"/>
          <p:cNvSpPr>
            <a:spLocks noGrp="1" noChangeArrowheads="1"/>
          </p:cNvSpPr>
          <p:nvPr>
            <p:ph type="body" idx="1"/>
          </p:nvPr>
        </p:nvSpPr>
        <p:spPr/>
        <p:txBody>
          <a:bodyPr/>
          <a:lstStyle/>
          <a:p>
            <a:r>
              <a:rPr lang="en-US" dirty="0" smtClean="0"/>
              <a:t>Pathogen reported in roots of mature Aleppo pines in Southern California</a:t>
            </a:r>
          </a:p>
          <a:p>
            <a:r>
              <a:rPr lang="en-US" dirty="0" smtClean="0"/>
              <a:t>Pathogen transported to New Zealand on Douglas fir seedlings from Placerville (CA)</a:t>
            </a:r>
          </a:p>
          <a:p>
            <a:r>
              <a:rPr lang="en-US" dirty="0" smtClean="0"/>
              <a:t>Recently, second mating type introduced in California. How=?</a:t>
            </a:r>
          </a:p>
          <a:p>
            <a:r>
              <a:rPr lang="en-US" dirty="0" smtClean="0"/>
              <a:t>Found as an </a:t>
            </a:r>
            <a:r>
              <a:rPr lang="en-US" dirty="0" err="1" smtClean="0"/>
              <a:t>endophyte</a:t>
            </a:r>
            <a:r>
              <a:rPr lang="en-US" dirty="0" smtClean="0"/>
              <a:t> of grasses</a:t>
            </a:r>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t>Canker stain of sycamore </a:t>
            </a:r>
          </a:p>
        </p:txBody>
      </p:sp>
      <p:sp>
        <p:nvSpPr>
          <p:cNvPr id="70659" name="Rectangle 3"/>
          <p:cNvSpPr>
            <a:spLocks noGrp="1" noChangeArrowheads="1"/>
          </p:cNvSpPr>
          <p:nvPr>
            <p:ph type="body" idx="1"/>
          </p:nvPr>
        </p:nvSpPr>
        <p:spPr/>
        <p:txBody>
          <a:bodyPr/>
          <a:lstStyle/>
          <a:p>
            <a:r>
              <a:rPr lang="en-US" dirty="0"/>
              <a:t>Pathogen is a vascular </a:t>
            </a:r>
            <a:r>
              <a:rPr lang="en-US" dirty="0" smtClean="0"/>
              <a:t>fungus called </a:t>
            </a:r>
            <a:r>
              <a:rPr lang="en-US" i="1" dirty="0" err="1" smtClean="0"/>
              <a:t>Ceratocystis</a:t>
            </a:r>
            <a:r>
              <a:rPr lang="en-US" i="1" dirty="0" smtClean="0"/>
              <a:t> </a:t>
            </a:r>
            <a:r>
              <a:rPr lang="en-US" i="1" dirty="0" err="1" smtClean="0"/>
              <a:t>platani</a:t>
            </a:r>
            <a:endParaRPr lang="en-US" i="1" dirty="0" smtClean="0"/>
          </a:p>
          <a:p>
            <a:r>
              <a:rPr lang="en-US" dirty="0"/>
              <a:t>Native to Eastern USA, moved to Italy and California via infected wood</a:t>
            </a:r>
          </a:p>
          <a:p>
            <a:r>
              <a:rPr lang="en-US" dirty="0"/>
              <a:t>In both  places two serious epidemics started</a:t>
            </a:r>
          </a:p>
          <a:p>
            <a:r>
              <a:rPr lang="en-US" dirty="0"/>
              <a:t>Introduced in the Stockton area, it killed all sycamores  there </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t>Visible symptoms: die-back</a:t>
            </a:r>
          </a:p>
        </p:txBody>
      </p:sp>
      <p:pic>
        <p:nvPicPr>
          <p:cNvPr id="71683" name="Picture 4"/>
          <p:cNvPicPr>
            <a:picLocks noGrp="1" noChangeAspect="1" noChangeArrowheads="1"/>
          </p:cNvPicPr>
          <p:nvPr>
            <p:ph type="body" idx="1"/>
          </p:nvPr>
        </p:nvPicPr>
        <p:blipFill>
          <a:blip r:embed="rId2"/>
          <a:srcRect/>
          <a:stretch>
            <a:fillRect/>
          </a:stretch>
        </p:blipFill>
        <p:spPr>
          <a:xfrm>
            <a:off x="2286000" y="1981200"/>
            <a:ext cx="4579938" cy="4114800"/>
          </a:xfr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t>Sunken lesions</a:t>
            </a:r>
          </a:p>
        </p:txBody>
      </p:sp>
      <p:pic>
        <p:nvPicPr>
          <p:cNvPr id="72707" name="Picture 4"/>
          <p:cNvPicPr>
            <a:picLocks noGrp="1" noChangeAspect="1" noChangeArrowheads="1"/>
          </p:cNvPicPr>
          <p:nvPr>
            <p:ph type="body" idx="1"/>
          </p:nvPr>
        </p:nvPicPr>
        <p:blipFill>
          <a:blip r:embed="rId2"/>
          <a:srcRect/>
          <a:stretch>
            <a:fillRect/>
          </a:stretch>
        </p:blipFill>
        <p:spPr>
          <a:xfrm>
            <a:off x="2543175" y="1981200"/>
            <a:ext cx="4057650" cy="4114800"/>
          </a:xfr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t>Wood staining</a:t>
            </a:r>
          </a:p>
        </p:txBody>
      </p:sp>
      <p:pic>
        <p:nvPicPr>
          <p:cNvPr id="73731" name="Picture 6"/>
          <p:cNvPicPr>
            <a:picLocks noGrp="1" noChangeAspect="1" noChangeArrowheads="1"/>
          </p:cNvPicPr>
          <p:nvPr>
            <p:ph type="body" idx="1"/>
          </p:nvPr>
        </p:nvPicPr>
        <p:blipFill>
          <a:blip r:embed="rId2"/>
          <a:srcRect/>
          <a:stretch>
            <a:fillRect/>
          </a:stretch>
        </p:blipFill>
        <p:spPr>
          <a:xfrm>
            <a:off x="2386013" y="1981200"/>
            <a:ext cx="4370387" cy="4114800"/>
          </a:xfr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85800" y="533400"/>
            <a:ext cx="7772400" cy="1143000"/>
          </a:xfrm>
        </p:spPr>
        <p:txBody>
          <a:bodyPr/>
          <a:lstStyle/>
          <a:p>
            <a:r>
              <a:rPr lang="en-US"/>
              <a:t>Epidemiology and control</a:t>
            </a:r>
          </a:p>
        </p:txBody>
      </p:sp>
      <p:sp>
        <p:nvSpPr>
          <p:cNvPr id="74755" name="Rectangle 3"/>
          <p:cNvSpPr>
            <a:spLocks noGrp="1" noChangeArrowheads="1"/>
          </p:cNvSpPr>
          <p:nvPr>
            <p:ph type="body" idx="1"/>
          </p:nvPr>
        </p:nvSpPr>
        <p:spPr/>
        <p:txBody>
          <a:bodyPr/>
          <a:lstStyle/>
          <a:p>
            <a:r>
              <a:rPr lang="en-US"/>
              <a:t>Infected wood and tools spread disease</a:t>
            </a:r>
          </a:p>
          <a:p>
            <a:r>
              <a:rPr lang="en-US"/>
              <a:t>Possible association with nititulidae beetles</a:t>
            </a:r>
          </a:p>
          <a:p>
            <a:r>
              <a:rPr lang="en-US"/>
              <a:t>Spreads through root grafts</a:t>
            </a:r>
          </a:p>
          <a:p>
            <a:endParaRPr lang="en-US"/>
          </a:p>
          <a:p>
            <a:r>
              <a:rPr lang="en-US"/>
              <a:t>Controlled by sanitation of tools and severing root grafts </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4" name="Picture 4" descr="HPIM1629"/>
          <p:cNvPicPr>
            <a:picLocks noChangeAspect="1" noChangeArrowheads="1"/>
          </p:cNvPicPr>
          <p:nvPr/>
        </p:nvPicPr>
        <p:blipFill>
          <a:blip r:embed="rId2"/>
          <a:srcRect/>
          <a:stretch>
            <a:fillRect/>
          </a:stretch>
        </p:blipFill>
        <p:spPr bwMode="auto">
          <a:xfrm>
            <a:off x="149225" y="1268413"/>
            <a:ext cx="4503738" cy="5448300"/>
          </a:xfrm>
          <a:prstGeom prst="rect">
            <a:avLst/>
          </a:prstGeom>
          <a:noFill/>
          <a:ln w="9525">
            <a:noFill/>
            <a:miter lim="800000"/>
            <a:headEnd/>
            <a:tailEnd/>
          </a:ln>
        </p:spPr>
      </p:pic>
      <p:sp>
        <p:nvSpPr>
          <p:cNvPr id="13315" name="Text Box 6"/>
          <p:cNvSpPr txBox="1">
            <a:spLocks noChangeArrowheads="1"/>
          </p:cNvSpPr>
          <p:nvPr/>
        </p:nvSpPr>
        <p:spPr bwMode="auto">
          <a:xfrm>
            <a:off x="5292725" y="6021388"/>
            <a:ext cx="3276600" cy="641350"/>
          </a:xfrm>
          <a:prstGeom prst="rect">
            <a:avLst/>
          </a:prstGeom>
          <a:noFill/>
          <a:ln w="9525">
            <a:noFill/>
            <a:miter lim="800000"/>
            <a:headEnd/>
            <a:tailEnd/>
          </a:ln>
        </p:spPr>
        <p:txBody>
          <a:bodyPr>
            <a:prstTxWarp prst="textNoShape">
              <a:avLst/>
            </a:prstTxWarp>
            <a:spAutoFit/>
          </a:bodyPr>
          <a:lstStyle/>
          <a:p>
            <a:r>
              <a:rPr lang="it-IT">
                <a:solidFill>
                  <a:srgbClr val="CC3300"/>
                </a:solidFill>
                <a:latin typeface="Tahoma" charset="0"/>
              </a:rPr>
              <a:t>Tree death within 3-7 years (EPPO/CABI, 1997)</a:t>
            </a:r>
          </a:p>
        </p:txBody>
      </p:sp>
      <p:sp>
        <p:nvSpPr>
          <p:cNvPr id="13316" name="Text Box 4"/>
          <p:cNvSpPr txBox="1">
            <a:spLocks noChangeArrowheads="1"/>
          </p:cNvSpPr>
          <p:nvPr/>
        </p:nvSpPr>
        <p:spPr bwMode="auto">
          <a:xfrm>
            <a:off x="34925" y="307975"/>
            <a:ext cx="8137525" cy="457200"/>
          </a:xfrm>
          <a:prstGeom prst="rect">
            <a:avLst/>
          </a:prstGeom>
          <a:noFill/>
          <a:ln w="9525">
            <a:noFill/>
            <a:miter lim="800000"/>
            <a:headEnd/>
            <a:tailEnd/>
          </a:ln>
        </p:spPr>
        <p:txBody>
          <a:bodyPr>
            <a:prstTxWarp prst="textNoShape">
              <a:avLst/>
            </a:prstTxWarp>
            <a:spAutoFit/>
          </a:bodyPr>
          <a:lstStyle/>
          <a:p>
            <a:r>
              <a:rPr lang="it-IT" sz="2400" b="1">
                <a:solidFill>
                  <a:schemeClr val="accent2"/>
                </a:solidFill>
              </a:rPr>
              <a:t>Canker stain of plane trees by </a:t>
            </a:r>
            <a:r>
              <a:rPr lang="it-IT" sz="2400" b="1" i="1">
                <a:solidFill>
                  <a:schemeClr val="accent2"/>
                </a:solidFill>
              </a:rPr>
              <a:t>Ceratocystis platani</a:t>
            </a:r>
          </a:p>
        </p:txBody>
      </p:sp>
      <p:pic>
        <p:nvPicPr>
          <p:cNvPr id="13317" name="Picture 5" descr="2010-10-14_11-18-49"/>
          <p:cNvPicPr>
            <a:picLocks noChangeAspect="1" noChangeArrowheads="1"/>
          </p:cNvPicPr>
          <p:nvPr/>
        </p:nvPicPr>
        <p:blipFill>
          <a:blip r:embed="rId3"/>
          <a:srcRect/>
          <a:stretch>
            <a:fillRect/>
          </a:stretch>
        </p:blipFill>
        <p:spPr bwMode="auto">
          <a:xfrm>
            <a:off x="4932363" y="1268413"/>
            <a:ext cx="3489325" cy="465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990600" y="482600"/>
            <a:ext cx="1528763" cy="396875"/>
          </a:xfrm>
          <a:prstGeom prst="rect">
            <a:avLst/>
          </a:prstGeom>
          <a:noFill/>
          <a:ln w="9525">
            <a:noFill/>
            <a:miter lim="800000"/>
            <a:headEnd/>
            <a:tailEnd/>
          </a:ln>
        </p:spPr>
        <p:txBody>
          <a:bodyPr wrap="none">
            <a:prstTxWarp prst="textNoShape">
              <a:avLst/>
            </a:prstTxWarp>
            <a:spAutoFit/>
          </a:bodyPr>
          <a:lstStyle/>
          <a:p>
            <a:r>
              <a:rPr lang="it-IT" sz="2000" b="1">
                <a:solidFill>
                  <a:schemeClr val="accent2"/>
                </a:solidFill>
                <a:latin typeface="Tahoma" charset="0"/>
              </a:rPr>
              <a:t>Symptoms</a:t>
            </a:r>
          </a:p>
        </p:txBody>
      </p:sp>
      <p:pic>
        <p:nvPicPr>
          <p:cNvPr id="14339" name="Picture 3" descr="scolo2"/>
          <p:cNvPicPr>
            <a:picLocks noChangeAspect="1" noChangeArrowheads="1"/>
          </p:cNvPicPr>
          <p:nvPr/>
        </p:nvPicPr>
        <p:blipFill>
          <a:blip r:embed="rId2"/>
          <a:srcRect/>
          <a:stretch>
            <a:fillRect/>
          </a:stretch>
        </p:blipFill>
        <p:spPr bwMode="auto">
          <a:xfrm>
            <a:off x="228600" y="1600200"/>
            <a:ext cx="3714750" cy="4953000"/>
          </a:xfrm>
          <a:prstGeom prst="rect">
            <a:avLst/>
          </a:prstGeom>
          <a:noFill/>
          <a:ln w="9525">
            <a:noFill/>
            <a:miter lim="800000"/>
            <a:headEnd/>
            <a:tailEnd/>
          </a:ln>
        </p:spPr>
      </p:pic>
      <p:pic>
        <p:nvPicPr>
          <p:cNvPr id="14340" name="Picture 4" descr="086f_583_02"/>
          <p:cNvPicPr>
            <a:picLocks noChangeAspect="1" noChangeArrowheads="1"/>
          </p:cNvPicPr>
          <p:nvPr/>
        </p:nvPicPr>
        <p:blipFill>
          <a:blip r:embed="rId3"/>
          <a:srcRect/>
          <a:stretch>
            <a:fillRect/>
          </a:stretch>
        </p:blipFill>
        <p:spPr bwMode="auto">
          <a:xfrm>
            <a:off x="4495800" y="101600"/>
            <a:ext cx="4419600" cy="2941638"/>
          </a:xfrm>
          <a:prstGeom prst="rect">
            <a:avLst/>
          </a:prstGeom>
          <a:noFill/>
          <a:ln w="9525">
            <a:noFill/>
            <a:miter lim="800000"/>
            <a:headEnd/>
            <a:tailEnd/>
          </a:ln>
        </p:spPr>
      </p:pic>
      <p:pic>
        <p:nvPicPr>
          <p:cNvPr id="14341" name="Picture 5" descr="087f_583_02"/>
          <p:cNvPicPr>
            <a:picLocks noChangeAspect="1" noChangeArrowheads="1"/>
          </p:cNvPicPr>
          <p:nvPr/>
        </p:nvPicPr>
        <p:blipFill>
          <a:blip r:embed="rId4"/>
          <a:srcRect/>
          <a:stretch>
            <a:fillRect/>
          </a:stretch>
        </p:blipFill>
        <p:spPr bwMode="auto">
          <a:xfrm>
            <a:off x="4038600" y="3200400"/>
            <a:ext cx="4949825" cy="3395663"/>
          </a:xfrm>
          <a:prstGeom prst="rect">
            <a:avLst/>
          </a:prstGeom>
          <a:noFill/>
          <a:ln w="9525">
            <a:noFill/>
            <a:miter lim="800000"/>
            <a:headEnd/>
            <a:tailEnd/>
          </a:ln>
        </p:spPr>
      </p:pic>
      <p:sp>
        <p:nvSpPr>
          <p:cNvPr id="14342" name="Text Box 5"/>
          <p:cNvSpPr txBox="1">
            <a:spLocks noChangeArrowheads="1"/>
          </p:cNvSpPr>
          <p:nvPr/>
        </p:nvSpPr>
        <p:spPr bwMode="auto">
          <a:xfrm>
            <a:off x="60325" y="6508750"/>
            <a:ext cx="661988" cy="274638"/>
          </a:xfrm>
          <a:prstGeom prst="rect">
            <a:avLst/>
          </a:prstGeom>
          <a:noFill/>
          <a:ln w="9525">
            <a:noFill/>
            <a:miter lim="800000"/>
            <a:headEnd/>
            <a:tailEnd/>
          </a:ln>
        </p:spPr>
        <p:txBody>
          <a:bodyPr wrap="none">
            <a:prstTxWarp prst="textNoShape">
              <a:avLst/>
            </a:prstTxWarp>
            <a:spAutoFit/>
          </a:bodyPr>
          <a:lstStyle/>
          <a:p>
            <a:pPr eaLnBrk="0" hangingPunct="0"/>
            <a:r>
              <a:rPr lang="it-IT" sz="1200">
                <a:latin typeface="Tahoma" charset="0"/>
              </a:rPr>
              <a:t>i cancri</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81000" y="482600"/>
            <a:ext cx="2074863" cy="396875"/>
          </a:xfrm>
          <a:prstGeom prst="rect">
            <a:avLst/>
          </a:prstGeom>
          <a:noFill/>
          <a:ln w="9525">
            <a:noFill/>
            <a:miter lim="800000"/>
            <a:headEnd/>
            <a:tailEnd/>
          </a:ln>
        </p:spPr>
        <p:txBody>
          <a:bodyPr wrap="none">
            <a:prstTxWarp prst="textNoShape">
              <a:avLst/>
            </a:prstTxWarp>
            <a:spAutoFit/>
          </a:bodyPr>
          <a:lstStyle/>
          <a:p>
            <a:r>
              <a:rPr lang="it-IT" sz="2000" b="1">
                <a:solidFill>
                  <a:schemeClr val="accent2"/>
                </a:solidFill>
                <a:latin typeface="Tahoma" charset="0"/>
              </a:rPr>
              <a:t>Field diagnosis</a:t>
            </a:r>
          </a:p>
        </p:txBody>
      </p:sp>
      <p:sp>
        <p:nvSpPr>
          <p:cNvPr id="15363" name="Text Box 3"/>
          <p:cNvSpPr txBox="1">
            <a:spLocks noChangeArrowheads="1"/>
          </p:cNvSpPr>
          <p:nvPr/>
        </p:nvSpPr>
        <p:spPr bwMode="auto">
          <a:xfrm>
            <a:off x="3810000" y="457200"/>
            <a:ext cx="3270250" cy="427038"/>
          </a:xfrm>
          <a:prstGeom prst="rect">
            <a:avLst/>
          </a:prstGeom>
          <a:noFill/>
          <a:ln w="9525">
            <a:noFill/>
            <a:miter lim="800000"/>
            <a:headEnd/>
            <a:tailEnd/>
          </a:ln>
        </p:spPr>
        <p:txBody>
          <a:bodyPr wrap="none">
            <a:prstTxWarp prst="textNoShape">
              <a:avLst/>
            </a:prstTxWarp>
            <a:spAutoFit/>
          </a:bodyPr>
          <a:lstStyle/>
          <a:p>
            <a:r>
              <a:rPr lang="it-IT" sz="2200">
                <a:solidFill>
                  <a:schemeClr val="accent2"/>
                </a:solidFill>
                <a:latin typeface="Tahoma" charset="0"/>
              </a:rPr>
              <a:t>EPPO		</a:t>
            </a:r>
            <a:r>
              <a:rPr lang="it-IT" sz="2000">
                <a:solidFill>
                  <a:schemeClr val="accent2"/>
                </a:solidFill>
                <a:latin typeface="Tahoma" charset="0"/>
              </a:rPr>
              <a:t>PM 7/14(1)</a:t>
            </a:r>
          </a:p>
        </p:txBody>
      </p:sp>
      <p:sp>
        <p:nvSpPr>
          <p:cNvPr id="15364" name="Text Box 4"/>
          <p:cNvSpPr txBox="1">
            <a:spLocks noChangeArrowheads="1"/>
          </p:cNvSpPr>
          <p:nvPr/>
        </p:nvSpPr>
        <p:spPr bwMode="auto">
          <a:xfrm>
            <a:off x="5292725" y="1125538"/>
            <a:ext cx="3503613" cy="641350"/>
          </a:xfrm>
          <a:prstGeom prst="rect">
            <a:avLst/>
          </a:prstGeom>
          <a:noFill/>
          <a:ln w="9525">
            <a:noFill/>
            <a:miter lim="800000"/>
            <a:headEnd/>
            <a:tailEnd/>
          </a:ln>
        </p:spPr>
        <p:txBody>
          <a:bodyPr wrap="none">
            <a:prstTxWarp prst="textNoShape">
              <a:avLst/>
            </a:prstTxWarp>
            <a:spAutoFit/>
          </a:bodyPr>
          <a:lstStyle/>
          <a:p>
            <a:r>
              <a:rPr lang="it-IT">
                <a:solidFill>
                  <a:schemeClr val="accent2"/>
                </a:solidFill>
                <a:latin typeface="Tahoma" charset="0"/>
              </a:rPr>
              <a:t>Leaf chlorosis, dieback</a:t>
            </a:r>
          </a:p>
          <a:p>
            <a:r>
              <a:rPr lang="it-IT">
                <a:solidFill>
                  <a:schemeClr val="accent2"/>
                </a:solidFill>
                <a:latin typeface="Tahoma" charset="0"/>
              </a:rPr>
              <a:t>Necrosis under the bark, cankers</a:t>
            </a:r>
          </a:p>
        </p:txBody>
      </p:sp>
      <p:sp>
        <p:nvSpPr>
          <p:cNvPr id="15365" name="Line 5"/>
          <p:cNvSpPr>
            <a:spLocks noChangeShapeType="1"/>
          </p:cNvSpPr>
          <p:nvPr/>
        </p:nvSpPr>
        <p:spPr bwMode="auto">
          <a:xfrm>
            <a:off x="7019925" y="1844675"/>
            <a:ext cx="0" cy="457200"/>
          </a:xfrm>
          <a:prstGeom prst="line">
            <a:avLst/>
          </a:prstGeom>
          <a:noFill/>
          <a:ln w="25400">
            <a:solidFill>
              <a:schemeClr val="accent2"/>
            </a:solidFill>
            <a:round/>
            <a:headEnd/>
            <a:tailEnd type="triangle" w="med" len="med"/>
          </a:ln>
        </p:spPr>
        <p:txBody>
          <a:bodyPr>
            <a:prstTxWarp prst="textNoShape">
              <a:avLst/>
            </a:prstTxWarp>
          </a:bodyPr>
          <a:lstStyle/>
          <a:p>
            <a:endParaRPr lang="en-US"/>
          </a:p>
        </p:txBody>
      </p:sp>
      <p:pic>
        <p:nvPicPr>
          <p:cNvPr id="15366" name="Picture 6" descr="DSCN0008"/>
          <p:cNvPicPr>
            <a:picLocks noChangeAspect="1" noChangeArrowheads="1"/>
          </p:cNvPicPr>
          <p:nvPr/>
        </p:nvPicPr>
        <p:blipFill>
          <a:blip r:embed="rId2"/>
          <a:srcRect/>
          <a:stretch>
            <a:fillRect/>
          </a:stretch>
        </p:blipFill>
        <p:spPr bwMode="auto">
          <a:xfrm>
            <a:off x="5257800" y="2286000"/>
            <a:ext cx="3355975" cy="4473575"/>
          </a:xfrm>
          <a:prstGeom prst="rect">
            <a:avLst/>
          </a:prstGeom>
          <a:noFill/>
          <a:ln w="9525">
            <a:noFill/>
            <a:miter lim="800000"/>
            <a:headEnd/>
            <a:tailEnd/>
          </a:ln>
        </p:spPr>
      </p:pic>
      <p:grpSp>
        <p:nvGrpSpPr>
          <p:cNvPr id="2" name="Group 7"/>
          <p:cNvGrpSpPr>
            <a:grpSpLocks/>
          </p:cNvGrpSpPr>
          <p:nvPr/>
        </p:nvGrpSpPr>
        <p:grpSpPr bwMode="auto">
          <a:xfrm>
            <a:off x="250825" y="5589588"/>
            <a:ext cx="6400800" cy="366712"/>
            <a:chOff x="240" y="3024"/>
            <a:chExt cx="4032" cy="231"/>
          </a:xfrm>
        </p:grpSpPr>
        <p:sp>
          <p:nvSpPr>
            <p:cNvPr id="15371" name="Text Box 8"/>
            <p:cNvSpPr txBox="1">
              <a:spLocks noChangeArrowheads="1"/>
            </p:cNvSpPr>
            <p:nvPr/>
          </p:nvSpPr>
          <p:spPr bwMode="auto">
            <a:xfrm>
              <a:off x="240" y="3024"/>
              <a:ext cx="2634" cy="231"/>
            </a:xfrm>
            <a:prstGeom prst="rect">
              <a:avLst/>
            </a:prstGeom>
            <a:noFill/>
            <a:ln w="9525">
              <a:noFill/>
              <a:miter lim="800000"/>
              <a:headEnd/>
              <a:tailEnd/>
            </a:ln>
          </p:spPr>
          <p:txBody>
            <a:bodyPr wrap="none">
              <a:prstTxWarp prst="textNoShape">
                <a:avLst/>
              </a:prstTxWarp>
              <a:spAutoFit/>
            </a:bodyPr>
            <a:lstStyle/>
            <a:p>
              <a:r>
                <a:rPr lang="it-IT">
                  <a:solidFill>
                    <a:schemeClr val="accent2"/>
                  </a:solidFill>
                  <a:latin typeface="Tahoma" charset="0"/>
                </a:rPr>
                <a:t>Lack of callus at the edges of the lesion</a:t>
              </a:r>
            </a:p>
          </p:txBody>
        </p:sp>
        <p:sp>
          <p:nvSpPr>
            <p:cNvPr id="15372" name="Line 9"/>
            <p:cNvSpPr>
              <a:spLocks noChangeShapeType="1"/>
            </p:cNvSpPr>
            <p:nvPr/>
          </p:nvSpPr>
          <p:spPr bwMode="auto">
            <a:xfrm flipV="1">
              <a:off x="2880" y="3168"/>
              <a:ext cx="1392" cy="0"/>
            </a:xfrm>
            <a:prstGeom prst="line">
              <a:avLst/>
            </a:prstGeom>
            <a:noFill/>
            <a:ln w="25400">
              <a:solidFill>
                <a:schemeClr val="accent2"/>
              </a:solidFill>
              <a:round/>
              <a:headEnd/>
              <a:tailEnd type="triangle" w="med" len="med"/>
            </a:ln>
          </p:spPr>
          <p:txBody>
            <a:bodyPr>
              <a:prstTxWarp prst="textNoShape">
                <a:avLst/>
              </a:prstTxWarp>
            </a:bodyPr>
            <a:lstStyle/>
            <a:p>
              <a:endParaRPr lang="en-US"/>
            </a:p>
          </p:txBody>
        </p:sp>
      </p:grpSp>
      <p:grpSp>
        <p:nvGrpSpPr>
          <p:cNvPr id="3" name="Group 10"/>
          <p:cNvGrpSpPr>
            <a:grpSpLocks/>
          </p:cNvGrpSpPr>
          <p:nvPr/>
        </p:nvGrpSpPr>
        <p:grpSpPr bwMode="auto">
          <a:xfrm>
            <a:off x="0" y="981075"/>
            <a:ext cx="4641850" cy="4398963"/>
            <a:chOff x="0" y="618"/>
            <a:chExt cx="2924" cy="2771"/>
          </a:xfrm>
        </p:grpSpPr>
        <p:pic>
          <p:nvPicPr>
            <p:cNvPr id="15369" name="Picture 11" descr="campione 11d"/>
            <p:cNvPicPr>
              <a:picLocks noChangeAspect="1" noChangeArrowheads="1"/>
            </p:cNvPicPr>
            <p:nvPr/>
          </p:nvPicPr>
          <p:blipFill>
            <a:blip r:embed="rId3"/>
            <a:srcRect/>
            <a:stretch>
              <a:fillRect/>
            </a:stretch>
          </p:blipFill>
          <p:spPr bwMode="auto">
            <a:xfrm>
              <a:off x="340" y="618"/>
              <a:ext cx="1905" cy="2540"/>
            </a:xfrm>
            <a:prstGeom prst="rect">
              <a:avLst/>
            </a:prstGeom>
            <a:noFill/>
            <a:ln w="9525">
              <a:noFill/>
              <a:miter lim="800000"/>
              <a:headEnd/>
              <a:tailEnd/>
            </a:ln>
          </p:spPr>
        </p:pic>
        <p:sp>
          <p:nvSpPr>
            <p:cNvPr id="15370" name="Text Box 12"/>
            <p:cNvSpPr txBox="1">
              <a:spLocks noChangeArrowheads="1"/>
            </p:cNvSpPr>
            <p:nvPr/>
          </p:nvSpPr>
          <p:spPr bwMode="auto">
            <a:xfrm>
              <a:off x="0" y="3158"/>
              <a:ext cx="2924" cy="231"/>
            </a:xfrm>
            <a:prstGeom prst="rect">
              <a:avLst/>
            </a:prstGeom>
            <a:noFill/>
            <a:ln w="9525">
              <a:noFill/>
              <a:miter lim="800000"/>
              <a:headEnd/>
              <a:tailEnd/>
            </a:ln>
          </p:spPr>
          <p:txBody>
            <a:bodyPr wrap="none">
              <a:prstTxWarp prst="textNoShape">
                <a:avLst/>
              </a:prstTxWarp>
              <a:spAutoFit/>
            </a:bodyPr>
            <a:lstStyle/>
            <a:p>
              <a:r>
                <a:rPr lang="it-IT">
                  <a:solidFill>
                    <a:schemeClr val="accent2"/>
                  </a:solidFill>
                </a:rPr>
                <a:t>Bark canker caused by</a:t>
              </a:r>
              <a:r>
                <a:rPr lang="it-IT" i="1">
                  <a:solidFill>
                    <a:schemeClr val="accent2"/>
                  </a:solidFill>
                </a:rPr>
                <a:t> Fomitiporia punctata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3" descr="HPIM1632"/>
          <p:cNvPicPr>
            <a:picLocks noChangeAspect="1" noChangeArrowheads="1"/>
          </p:cNvPicPr>
          <p:nvPr/>
        </p:nvPicPr>
        <p:blipFill>
          <a:blip r:embed="rId2"/>
          <a:srcRect/>
          <a:stretch>
            <a:fillRect/>
          </a:stretch>
        </p:blipFill>
        <p:spPr bwMode="auto">
          <a:xfrm>
            <a:off x="900113" y="981075"/>
            <a:ext cx="6985000" cy="5262563"/>
          </a:xfrm>
          <a:prstGeom prst="rect">
            <a:avLst/>
          </a:prstGeom>
          <a:noFill/>
          <a:ln w="9525">
            <a:noFill/>
            <a:miter lim="800000"/>
            <a:headEnd/>
            <a:tailEnd/>
          </a:ln>
        </p:spPr>
      </p:pic>
      <p:sp>
        <p:nvSpPr>
          <p:cNvPr id="16387" name="Text Box 2"/>
          <p:cNvSpPr txBox="1">
            <a:spLocks noChangeArrowheads="1"/>
          </p:cNvSpPr>
          <p:nvPr/>
        </p:nvSpPr>
        <p:spPr bwMode="auto">
          <a:xfrm>
            <a:off x="381000" y="482600"/>
            <a:ext cx="2074863" cy="396875"/>
          </a:xfrm>
          <a:prstGeom prst="rect">
            <a:avLst/>
          </a:prstGeom>
          <a:noFill/>
          <a:ln w="9525">
            <a:noFill/>
            <a:miter lim="800000"/>
            <a:headEnd/>
            <a:tailEnd/>
          </a:ln>
        </p:spPr>
        <p:txBody>
          <a:bodyPr wrap="none">
            <a:prstTxWarp prst="textNoShape">
              <a:avLst/>
            </a:prstTxWarp>
            <a:spAutoFit/>
          </a:bodyPr>
          <a:lstStyle/>
          <a:p>
            <a:r>
              <a:rPr lang="it-IT" sz="2000" b="1">
                <a:solidFill>
                  <a:schemeClr val="accent2"/>
                </a:solidFill>
                <a:latin typeface="Tahoma" charset="0"/>
              </a:rPr>
              <a:t>Field diagnosis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81000" y="0"/>
            <a:ext cx="8229600" cy="1143000"/>
          </a:xfrm>
        </p:spPr>
        <p:txBody>
          <a:bodyPr/>
          <a:lstStyle/>
          <a:p>
            <a:r>
              <a:rPr lang="en-US"/>
              <a:t>Results</a:t>
            </a:r>
          </a:p>
        </p:txBody>
      </p:sp>
      <p:sp>
        <p:nvSpPr>
          <p:cNvPr id="57347" name="Rectangle 3"/>
          <p:cNvSpPr>
            <a:spLocks noGrp="1" noChangeArrowheads="1"/>
          </p:cNvSpPr>
          <p:nvPr>
            <p:ph type="body" idx="1"/>
          </p:nvPr>
        </p:nvSpPr>
        <p:spPr>
          <a:xfrm>
            <a:off x="457200" y="914400"/>
            <a:ext cx="8229600" cy="2286000"/>
          </a:xfrm>
        </p:spPr>
        <p:txBody>
          <a:bodyPr/>
          <a:lstStyle/>
          <a:p>
            <a:pPr>
              <a:lnSpc>
                <a:spcPct val="80000"/>
              </a:lnSpc>
            </a:pPr>
            <a:r>
              <a:rPr lang="en-US" sz="2400"/>
              <a:t>Among regions: West v. East (0.605)</a:t>
            </a:r>
          </a:p>
          <a:p>
            <a:pPr lvl="1">
              <a:lnSpc>
                <a:spcPct val="80000"/>
              </a:lnSpc>
            </a:pPr>
            <a:r>
              <a:rPr lang="en-US" sz="2000"/>
              <a:t>Migration between east and west extremely low, less than 1 migrant per generation</a:t>
            </a:r>
          </a:p>
          <a:p>
            <a:pPr>
              <a:lnSpc>
                <a:spcPct val="80000"/>
              </a:lnSpc>
            </a:pPr>
            <a:r>
              <a:rPr lang="en-US" sz="2400"/>
              <a:t>Among populations in regions (but markers were imperfect and fail to detect differences among western populations) </a:t>
            </a:r>
          </a:p>
          <a:p>
            <a:pPr lvl="1">
              <a:lnSpc>
                <a:spcPct val="80000"/>
              </a:lnSpc>
            </a:pPr>
            <a:r>
              <a:rPr lang="en-US" sz="2000"/>
              <a:t>East (0.00 – 0.02)</a:t>
            </a:r>
          </a:p>
          <a:p>
            <a:pPr lvl="1">
              <a:lnSpc>
                <a:spcPct val="80000"/>
              </a:lnSpc>
            </a:pPr>
            <a:r>
              <a:rPr lang="en-US" sz="2000"/>
              <a:t>West (0.00- 0.02) </a:t>
            </a:r>
          </a:p>
          <a:p>
            <a:pPr>
              <a:lnSpc>
                <a:spcPct val="80000"/>
              </a:lnSpc>
            </a:pPr>
            <a:r>
              <a:rPr lang="en-US" sz="2400"/>
              <a:t>In Populations (0.493), a lot of sexual reproduction&gt; No surprise because of rust cycle </a:t>
            </a:r>
          </a:p>
        </p:txBody>
      </p:sp>
      <p:pic>
        <p:nvPicPr>
          <p:cNvPr id="57348" name="Picture 4" descr="white pine blister rust_table2 copy"/>
          <p:cNvPicPr>
            <a:picLocks noChangeAspect="1" noChangeArrowheads="1"/>
          </p:cNvPicPr>
          <p:nvPr/>
        </p:nvPicPr>
        <p:blipFill>
          <a:blip r:embed="rId2"/>
          <a:srcRect/>
          <a:stretch>
            <a:fillRect/>
          </a:stretch>
        </p:blipFill>
        <p:spPr bwMode="auto">
          <a:xfrm>
            <a:off x="0" y="4038600"/>
            <a:ext cx="9144000" cy="223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2" descr="DSCF6471"/>
          <p:cNvPicPr>
            <a:picLocks noChangeAspect="1" noChangeArrowheads="1"/>
          </p:cNvPicPr>
          <p:nvPr/>
        </p:nvPicPr>
        <p:blipFill>
          <a:blip r:embed="rId2"/>
          <a:srcRect/>
          <a:stretch>
            <a:fillRect/>
          </a:stretch>
        </p:blipFill>
        <p:spPr bwMode="auto">
          <a:xfrm>
            <a:off x="323850" y="188913"/>
            <a:ext cx="3348038" cy="4464050"/>
          </a:xfrm>
          <a:prstGeom prst="rect">
            <a:avLst/>
          </a:prstGeom>
          <a:noFill/>
          <a:ln w="9525">
            <a:noFill/>
            <a:miter lim="800000"/>
            <a:headEnd/>
            <a:tailEnd/>
          </a:ln>
        </p:spPr>
      </p:pic>
      <p:pic>
        <p:nvPicPr>
          <p:cNvPr id="17411" name="Picture 3" descr="DSCF6478"/>
          <p:cNvPicPr>
            <a:picLocks noChangeAspect="1" noChangeArrowheads="1"/>
          </p:cNvPicPr>
          <p:nvPr/>
        </p:nvPicPr>
        <p:blipFill>
          <a:blip r:embed="rId3"/>
          <a:srcRect/>
          <a:stretch>
            <a:fillRect/>
          </a:stretch>
        </p:blipFill>
        <p:spPr bwMode="auto">
          <a:xfrm>
            <a:off x="4284663" y="3400425"/>
            <a:ext cx="4608512" cy="3457575"/>
          </a:xfrm>
          <a:prstGeom prst="rect">
            <a:avLst/>
          </a:prstGeom>
          <a:noFill/>
          <a:ln w="9525">
            <a:noFill/>
            <a:miter lim="800000"/>
            <a:headEnd/>
            <a:tailEnd/>
          </a:ln>
        </p:spPr>
      </p:pic>
      <p:pic>
        <p:nvPicPr>
          <p:cNvPr id="17412" name="Picture 4" descr="DSCF6477"/>
          <p:cNvPicPr>
            <a:picLocks noChangeAspect="1" noChangeArrowheads="1"/>
          </p:cNvPicPr>
          <p:nvPr/>
        </p:nvPicPr>
        <p:blipFill>
          <a:blip r:embed="rId4"/>
          <a:srcRect/>
          <a:stretch>
            <a:fillRect/>
          </a:stretch>
        </p:blipFill>
        <p:spPr bwMode="auto">
          <a:xfrm>
            <a:off x="4894263" y="0"/>
            <a:ext cx="4249737" cy="3187700"/>
          </a:xfrm>
          <a:prstGeom prst="rect">
            <a:avLst/>
          </a:prstGeom>
          <a:noFill/>
          <a:ln w="9525">
            <a:noFill/>
            <a:miter lim="800000"/>
            <a:headEnd/>
            <a:tailEnd/>
          </a:ln>
        </p:spPr>
      </p:pic>
      <p:sp>
        <p:nvSpPr>
          <p:cNvPr id="17413" name="Text Box 2"/>
          <p:cNvSpPr txBox="1">
            <a:spLocks noChangeArrowheads="1"/>
          </p:cNvSpPr>
          <p:nvPr/>
        </p:nvSpPr>
        <p:spPr bwMode="auto">
          <a:xfrm>
            <a:off x="971550" y="4976813"/>
            <a:ext cx="2074863" cy="396875"/>
          </a:xfrm>
          <a:prstGeom prst="rect">
            <a:avLst/>
          </a:prstGeom>
          <a:noFill/>
          <a:ln w="9525">
            <a:noFill/>
            <a:miter lim="800000"/>
            <a:headEnd/>
            <a:tailEnd/>
          </a:ln>
        </p:spPr>
        <p:txBody>
          <a:bodyPr wrap="none">
            <a:prstTxWarp prst="textNoShape">
              <a:avLst/>
            </a:prstTxWarp>
            <a:spAutoFit/>
          </a:bodyPr>
          <a:lstStyle/>
          <a:p>
            <a:r>
              <a:rPr lang="it-IT" sz="2000" b="1">
                <a:solidFill>
                  <a:schemeClr val="accent2"/>
                </a:solidFill>
                <a:latin typeface="Tahoma" charset="0"/>
              </a:rPr>
              <a:t>Field diagnosis</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p:txBody>
          <a:bodyPr/>
          <a:lstStyle/>
          <a:p>
            <a:pPr eaLnBrk="1" hangingPunct="1"/>
            <a:endParaRPr lang="en-US"/>
          </a:p>
        </p:txBody>
      </p:sp>
      <p:sp>
        <p:nvSpPr>
          <p:cNvPr id="18435" name="Rectangle 3"/>
          <p:cNvSpPr>
            <a:spLocks noGrp="1" noChangeArrowheads="1"/>
          </p:cNvSpPr>
          <p:nvPr>
            <p:ph type="body" idx="4294967295"/>
          </p:nvPr>
        </p:nvSpPr>
        <p:spPr/>
        <p:txBody>
          <a:bodyPr/>
          <a:lstStyle/>
          <a:p>
            <a:pPr eaLnBrk="1" hangingPunct="1"/>
            <a:endParaRPr lang="en-US"/>
          </a:p>
        </p:txBody>
      </p:sp>
      <p:pic>
        <p:nvPicPr>
          <p:cNvPr id="18436" name="Picture 4" descr="ceratocystis 3_divapra"/>
          <p:cNvPicPr>
            <a:picLocks noChangeAspect="1" noChangeArrowheads="1"/>
          </p:cNvPicPr>
          <p:nvPr/>
        </p:nvPicPr>
        <p:blipFill>
          <a:blip r:embed="rId2"/>
          <a:srcRect/>
          <a:stretch>
            <a:fillRect/>
          </a:stretch>
        </p:blipFill>
        <p:spPr bwMode="auto">
          <a:xfrm>
            <a:off x="0" y="0"/>
            <a:ext cx="9144000"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3" descr="Abbattimento Via Quart 007"/>
          <p:cNvPicPr>
            <a:picLocks noChangeAspect="1" noChangeArrowheads="1"/>
          </p:cNvPicPr>
          <p:nvPr/>
        </p:nvPicPr>
        <p:blipFill>
          <a:blip r:embed="rId2"/>
          <a:srcRect/>
          <a:stretch>
            <a:fillRect/>
          </a:stretch>
        </p:blipFill>
        <p:spPr bwMode="auto">
          <a:xfrm>
            <a:off x="20638" y="836613"/>
            <a:ext cx="4191000" cy="3143250"/>
          </a:xfrm>
          <a:prstGeom prst="rect">
            <a:avLst/>
          </a:prstGeom>
          <a:noFill/>
          <a:ln w="9525">
            <a:noFill/>
            <a:miter lim="800000"/>
            <a:headEnd/>
            <a:tailEnd/>
          </a:ln>
        </p:spPr>
      </p:pic>
      <p:pic>
        <p:nvPicPr>
          <p:cNvPr id="19459" name="Picture 4" descr="Abbattimento Via Quart 009"/>
          <p:cNvPicPr>
            <a:picLocks noChangeAspect="1" noChangeArrowheads="1"/>
          </p:cNvPicPr>
          <p:nvPr/>
        </p:nvPicPr>
        <p:blipFill>
          <a:blip r:embed="rId3"/>
          <a:srcRect/>
          <a:stretch>
            <a:fillRect/>
          </a:stretch>
        </p:blipFill>
        <p:spPr bwMode="auto">
          <a:xfrm>
            <a:off x="4356100" y="3284538"/>
            <a:ext cx="4716463" cy="3536950"/>
          </a:xfrm>
          <a:prstGeom prst="rect">
            <a:avLst/>
          </a:prstGeom>
          <a:noFill/>
          <a:ln w="9525">
            <a:noFill/>
            <a:miter lim="800000"/>
            <a:headEnd/>
            <a:tailEnd/>
          </a:ln>
        </p:spPr>
      </p:pic>
      <p:sp>
        <p:nvSpPr>
          <p:cNvPr id="19460" name="Text Box 2"/>
          <p:cNvSpPr txBox="1">
            <a:spLocks noChangeArrowheads="1"/>
          </p:cNvSpPr>
          <p:nvPr/>
        </p:nvSpPr>
        <p:spPr bwMode="auto">
          <a:xfrm>
            <a:off x="179388" y="223838"/>
            <a:ext cx="2074862" cy="396875"/>
          </a:xfrm>
          <a:prstGeom prst="rect">
            <a:avLst/>
          </a:prstGeom>
          <a:noFill/>
          <a:ln w="9525">
            <a:noFill/>
            <a:miter lim="800000"/>
            <a:headEnd/>
            <a:tailEnd/>
          </a:ln>
        </p:spPr>
        <p:txBody>
          <a:bodyPr wrap="none">
            <a:prstTxWarp prst="textNoShape">
              <a:avLst/>
            </a:prstTxWarp>
            <a:spAutoFit/>
          </a:bodyPr>
          <a:lstStyle/>
          <a:p>
            <a:r>
              <a:rPr lang="it-IT" sz="2000" b="1">
                <a:solidFill>
                  <a:schemeClr val="accent2"/>
                </a:solidFill>
                <a:latin typeface="Tahoma" charset="0"/>
              </a:rPr>
              <a:t>Field diagnosis</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3" descr="prl_0502"/>
          <p:cNvPicPr>
            <a:picLocks noChangeAspect="1" noChangeArrowheads="1"/>
          </p:cNvPicPr>
          <p:nvPr/>
        </p:nvPicPr>
        <p:blipFill>
          <a:blip r:embed="rId2"/>
          <a:srcRect/>
          <a:stretch>
            <a:fillRect/>
          </a:stretch>
        </p:blipFill>
        <p:spPr bwMode="auto">
          <a:xfrm>
            <a:off x="4356100" y="549275"/>
            <a:ext cx="3536950" cy="2759075"/>
          </a:xfrm>
          <a:prstGeom prst="rect">
            <a:avLst/>
          </a:prstGeom>
          <a:noFill/>
          <a:ln w="12700">
            <a:noFill/>
            <a:miter lim="800000"/>
            <a:headEnd/>
            <a:tailEnd/>
          </a:ln>
        </p:spPr>
      </p:pic>
      <p:pic>
        <p:nvPicPr>
          <p:cNvPr id="20483" name="Picture 3" descr="DSCN7815"/>
          <p:cNvPicPr>
            <a:picLocks noChangeAspect="1" noChangeArrowheads="1"/>
          </p:cNvPicPr>
          <p:nvPr/>
        </p:nvPicPr>
        <p:blipFill>
          <a:blip r:embed="rId3"/>
          <a:srcRect/>
          <a:stretch>
            <a:fillRect/>
          </a:stretch>
        </p:blipFill>
        <p:spPr bwMode="auto">
          <a:xfrm>
            <a:off x="539750" y="620713"/>
            <a:ext cx="3527425" cy="2646362"/>
          </a:xfrm>
          <a:prstGeom prst="rect">
            <a:avLst/>
          </a:prstGeom>
          <a:noFill/>
          <a:ln w="9525">
            <a:solidFill>
              <a:schemeClr val="tx1"/>
            </a:solidFill>
            <a:miter lim="800000"/>
            <a:headEnd/>
            <a:tailEnd/>
          </a:ln>
        </p:spPr>
      </p:pic>
      <p:pic>
        <p:nvPicPr>
          <p:cNvPr id="20484" name="Picture 4" descr="DSCN7819"/>
          <p:cNvPicPr>
            <a:picLocks noChangeAspect="1" noChangeArrowheads="1"/>
          </p:cNvPicPr>
          <p:nvPr/>
        </p:nvPicPr>
        <p:blipFill>
          <a:blip r:embed="rId4"/>
          <a:srcRect/>
          <a:stretch>
            <a:fillRect/>
          </a:stretch>
        </p:blipFill>
        <p:spPr bwMode="auto">
          <a:xfrm>
            <a:off x="684213" y="4005263"/>
            <a:ext cx="3024187" cy="2268537"/>
          </a:xfrm>
          <a:prstGeom prst="rect">
            <a:avLst/>
          </a:prstGeom>
          <a:noFill/>
          <a:ln w="9525">
            <a:solidFill>
              <a:schemeClr val="tx1"/>
            </a:solidFill>
            <a:miter lim="800000"/>
            <a:headEnd/>
            <a:tailEnd/>
          </a:ln>
        </p:spPr>
      </p:pic>
      <p:sp>
        <p:nvSpPr>
          <p:cNvPr id="20485" name="Text Box 2"/>
          <p:cNvSpPr txBox="1">
            <a:spLocks noChangeArrowheads="1"/>
          </p:cNvSpPr>
          <p:nvPr/>
        </p:nvSpPr>
        <p:spPr bwMode="auto">
          <a:xfrm>
            <a:off x="323850" y="188913"/>
            <a:ext cx="2689225" cy="396875"/>
          </a:xfrm>
          <a:prstGeom prst="rect">
            <a:avLst/>
          </a:prstGeom>
          <a:noFill/>
          <a:ln w="9525">
            <a:noFill/>
            <a:miter lim="800000"/>
            <a:headEnd/>
            <a:tailEnd/>
          </a:ln>
        </p:spPr>
        <p:txBody>
          <a:bodyPr wrap="none">
            <a:prstTxWarp prst="textNoShape">
              <a:avLst/>
            </a:prstTxWarp>
            <a:spAutoFit/>
          </a:bodyPr>
          <a:lstStyle/>
          <a:p>
            <a:r>
              <a:rPr lang="it-IT" sz="2000" b="1">
                <a:solidFill>
                  <a:schemeClr val="accent2"/>
                </a:solidFill>
                <a:latin typeface="Tahoma" charset="0"/>
              </a:rPr>
              <a:t>Diagnosis in the lab</a:t>
            </a:r>
          </a:p>
        </p:txBody>
      </p:sp>
      <p:sp>
        <p:nvSpPr>
          <p:cNvPr id="20486" name="Text Box 4"/>
          <p:cNvSpPr txBox="1">
            <a:spLocks noChangeArrowheads="1"/>
          </p:cNvSpPr>
          <p:nvPr/>
        </p:nvSpPr>
        <p:spPr bwMode="auto">
          <a:xfrm>
            <a:off x="395288" y="3284538"/>
            <a:ext cx="7677150" cy="366712"/>
          </a:xfrm>
          <a:prstGeom prst="rect">
            <a:avLst/>
          </a:prstGeom>
          <a:noFill/>
          <a:ln w="9525">
            <a:noFill/>
            <a:miter lim="800000"/>
            <a:headEnd/>
            <a:tailEnd/>
          </a:ln>
        </p:spPr>
        <p:txBody>
          <a:bodyPr wrap="none">
            <a:prstTxWarp prst="textNoShape">
              <a:avLst/>
            </a:prstTxWarp>
            <a:spAutoFit/>
          </a:bodyPr>
          <a:lstStyle/>
          <a:p>
            <a:r>
              <a:rPr lang="it-IT">
                <a:solidFill>
                  <a:schemeClr val="accent2"/>
                </a:solidFill>
                <a:latin typeface="Tahoma" charset="0"/>
              </a:rPr>
              <a:t>Inspection for the presence of perithecia after incubation in a damp room </a:t>
            </a:r>
          </a:p>
        </p:txBody>
      </p:sp>
      <p:pic>
        <p:nvPicPr>
          <p:cNvPr id="20487" name="Picture 3" descr="DSCN0f004"/>
          <p:cNvPicPr>
            <a:picLocks noChangeAspect="1" noChangeArrowheads="1"/>
          </p:cNvPicPr>
          <p:nvPr/>
        </p:nvPicPr>
        <p:blipFill>
          <a:blip r:embed="rId5"/>
          <a:srcRect/>
          <a:stretch>
            <a:fillRect/>
          </a:stretch>
        </p:blipFill>
        <p:spPr bwMode="auto">
          <a:xfrm>
            <a:off x="4500563" y="4005263"/>
            <a:ext cx="3160712" cy="2371725"/>
          </a:xfrm>
          <a:prstGeom prst="rect">
            <a:avLst/>
          </a:prstGeom>
          <a:noFill/>
          <a:ln w="9525">
            <a:noFill/>
            <a:miter lim="800000"/>
            <a:headEnd/>
            <a:tailEnd/>
          </a:ln>
        </p:spPr>
      </p:pic>
      <p:sp>
        <p:nvSpPr>
          <p:cNvPr id="20488" name="Text Box 4"/>
          <p:cNvSpPr txBox="1">
            <a:spLocks noChangeArrowheads="1"/>
          </p:cNvSpPr>
          <p:nvPr/>
        </p:nvSpPr>
        <p:spPr bwMode="auto">
          <a:xfrm>
            <a:off x="611188" y="6308725"/>
            <a:ext cx="1047750" cy="366713"/>
          </a:xfrm>
          <a:prstGeom prst="rect">
            <a:avLst/>
          </a:prstGeom>
          <a:noFill/>
          <a:ln w="9525">
            <a:noFill/>
            <a:miter lim="800000"/>
            <a:headEnd/>
            <a:tailEnd/>
          </a:ln>
        </p:spPr>
        <p:txBody>
          <a:bodyPr wrap="none">
            <a:prstTxWarp prst="textNoShape">
              <a:avLst/>
            </a:prstTxWarp>
            <a:spAutoFit/>
          </a:bodyPr>
          <a:lstStyle/>
          <a:p>
            <a:r>
              <a:rPr lang="it-IT">
                <a:solidFill>
                  <a:schemeClr val="accent2"/>
                </a:solidFill>
                <a:latin typeface="Tahoma" charset="0"/>
              </a:rPr>
              <a:t>Isolation</a:t>
            </a:r>
          </a:p>
        </p:txBody>
      </p:sp>
      <p:sp>
        <p:nvSpPr>
          <p:cNvPr id="20489" name="Line 9"/>
          <p:cNvSpPr>
            <a:spLocks noChangeShapeType="1"/>
          </p:cNvSpPr>
          <p:nvPr/>
        </p:nvSpPr>
        <p:spPr bwMode="auto">
          <a:xfrm>
            <a:off x="3851275" y="5084763"/>
            <a:ext cx="576263" cy="0"/>
          </a:xfrm>
          <a:prstGeom prst="line">
            <a:avLst/>
          </a:prstGeom>
          <a:noFill/>
          <a:ln w="50800">
            <a:solidFill>
              <a:schemeClr val="accent2"/>
            </a:solidFill>
            <a:round/>
            <a:headEnd/>
            <a:tailEnd type="triangle" w="med" len="me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7" name="Text Box 2"/>
          <p:cNvSpPr txBox="1">
            <a:spLocks noChangeArrowheads="1"/>
          </p:cNvSpPr>
          <p:nvPr/>
        </p:nvSpPr>
        <p:spPr bwMode="auto">
          <a:xfrm>
            <a:off x="3576638" y="0"/>
            <a:ext cx="4648200" cy="3255963"/>
          </a:xfrm>
          <a:prstGeom prst="rect">
            <a:avLst/>
          </a:prstGeom>
          <a:solidFill>
            <a:schemeClr val="bg1"/>
          </a:solidFill>
          <a:ln w="9525">
            <a:noFill/>
            <a:miter lim="800000"/>
            <a:headEnd/>
            <a:tailEnd/>
          </a:ln>
        </p:spPr>
        <p:txBody>
          <a:bodyPr>
            <a:prstTxWarp prst="textNoShape">
              <a:avLst/>
            </a:prstTxWarp>
            <a:spAutoFit/>
          </a:bodyPr>
          <a:lstStyle/>
          <a:p>
            <a:pPr>
              <a:spcBef>
                <a:spcPct val="50000"/>
              </a:spcBef>
            </a:pPr>
            <a:endParaRPr lang="it-IT">
              <a:latin typeface="Tahoma" charset="0"/>
            </a:endParaRPr>
          </a:p>
          <a:p>
            <a:pPr>
              <a:spcBef>
                <a:spcPct val="50000"/>
              </a:spcBef>
            </a:pPr>
            <a:endParaRPr lang="it-IT">
              <a:latin typeface="Tahoma" charset="0"/>
            </a:endParaRPr>
          </a:p>
          <a:p>
            <a:pPr>
              <a:spcBef>
                <a:spcPct val="50000"/>
              </a:spcBef>
            </a:pPr>
            <a:endParaRPr lang="it-IT">
              <a:latin typeface="Tahoma" charset="0"/>
            </a:endParaRPr>
          </a:p>
          <a:p>
            <a:pPr>
              <a:spcBef>
                <a:spcPct val="50000"/>
              </a:spcBef>
            </a:pPr>
            <a:endParaRPr lang="it-IT">
              <a:latin typeface="Tahoma" charset="0"/>
            </a:endParaRPr>
          </a:p>
          <a:p>
            <a:pPr>
              <a:spcBef>
                <a:spcPct val="50000"/>
              </a:spcBef>
            </a:pPr>
            <a:endParaRPr lang="it-IT">
              <a:latin typeface="Tahoma" charset="0"/>
            </a:endParaRPr>
          </a:p>
          <a:p>
            <a:pPr>
              <a:spcBef>
                <a:spcPct val="50000"/>
              </a:spcBef>
            </a:pPr>
            <a:endParaRPr lang="it-IT">
              <a:latin typeface="Tahoma" charset="0"/>
            </a:endParaRPr>
          </a:p>
          <a:p>
            <a:pPr>
              <a:spcBef>
                <a:spcPct val="50000"/>
              </a:spcBef>
            </a:pPr>
            <a:endParaRPr lang="it-IT">
              <a:latin typeface="Tahoma" charset="0"/>
            </a:endParaRPr>
          </a:p>
          <a:p>
            <a:pPr>
              <a:spcBef>
                <a:spcPct val="50000"/>
              </a:spcBef>
            </a:pPr>
            <a:endParaRPr lang="it-IT">
              <a:latin typeface="Tahoma" charset="0"/>
            </a:endParaRPr>
          </a:p>
        </p:txBody>
      </p:sp>
      <p:sp>
        <p:nvSpPr>
          <p:cNvPr id="21508" name="Rectangle 3"/>
          <p:cNvSpPr>
            <a:spLocks noChangeArrowheads="1"/>
          </p:cNvSpPr>
          <p:nvPr/>
        </p:nvSpPr>
        <p:spPr bwMode="auto">
          <a:xfrm>
            <a:off x="2833688" y="2205038"/>
            <a:ext cx="9144000" cy="0"/>
          </a:xfrm>
          <a:prstGeom prst="rect">
            <a:avLst/>
          </a:prstGeom>
          <a:noFill/>
          <a:ln w="9525">
            <a:noFill/>
            <a:miter lim="800000"/>
            <a:headEnd/>
            <a:tailEnd/>
          </a:ln>
        </p:spPr>
        <p:txBody>
          <a:bodyPr>
            <a:prstTxWarp prst="textNoShape">
              <a:avLst/>
            </a:prstTxWarp>
            <a:spAutoFit/>
          </a:bodyPr>
          <a:lstStyle/>
          <a:p>
            <a:endParaRPr lang="en-US">
              <a:latin typeface="Tahoma" charset="0"/>
            </a:endParaRPr>
          </a:p>
        </p:txBody>
      </p:sp>
      <p:grpSp>
        <p:nvGrpSpPr>
          <p:cNvPr id="2" name="Group 4"/>
          <p:cNvGrpSpPr>
            <a:grpSpLocks/>
          </p:cNvGrpSpPr>
          <p:nvPr/>
        </p:nvGrpSpPr>
        <p:grpSpPr bwMode="auto">
          <a:xfrm>
            <a:off x="3895725" y="0"/>
            <a:ext cx="4564063" cy="3230563"/>
            <a:chOff x="2448" y="1584"/>
            <a:chExt cx="2875" cy="2035"/>
          </a:xfrm>
        </p:grpSpPr>
        <p:grpSp>
          <p:nvGrpSpPr>
            <p:cNvPr id="3" name="Group 5"/>
            <p:cNvGrpSpPr>
              <a:grpSpLocks/>
            </p:cNvGrpSpPr>
            <p:nvPr/>
          </p:nvGrpSpPr>
          <p:grpSpPr bwMode="auto">
            <a:xfrm>
              <a:off x="2448" y="1584"/>
              <a:ext cx="2875" cy="2035"/>
              <a:chOff x="1344" y="1536"/>
              <a:chExt cx="2875" cy="2035"/>
            </a:xfrm>
          </p:grpSpPr>
          <p:grpSp>
            <p:nvGrpSpPr>
              <p:cNvPr id="4" name="Group 6"/>
              <p:cNvGrpSpPr>
                <a:grpSpLocks/>
              </p:cNvGrpSpPr>
              <p:nvPr/>
            </p:nvGrpSpPr>
            <p:grpSpPr bwMode="auto">
              <a:xfrm>
                <a:off x="1344" y="1536"/>
                <a:ext cx="2875" cy="2035"/>
                <a:chOff x="1392" y="1248"/>
                <a:chExt cx="2875" cy="2035"/>
              </a:xfrm>
            </p:grpSpPr>
            <p:sp>
              <p:nvSpPr>
                <p:cNvPr id="21517" name="Text Box 7"/>
                <p:cNvSpPr txBox="1">
                  <a:spLocks noChangeArrowheads="1"/>
                </p:cNvSpPr>
                <p:nvPr/>
              </p:nvSpPr>
              <p:spPr bwMode="auto">
                <a:xfrm>
                  <a:off x="2784" y="3024"/>
                  <a:ext cx="331" cy="259"/>
                </a:xfrm>
                <a:prstGeom prst="rect">
                  <a:avLst/>
                </a:prstGeom>
                <a:solidFill>
                  <a:schemeClr val="bg1"/>
                </a:solidFill>
                <a:ln w="9525">
                  <a:noFill/>
                  <a:miter lim="800000"/>
                  <a:headEnd/>
                  <a:tailEnd/>
                </a:ln>
              </p:spPr>
              <p:txBody>
                <a:bodyPr>
                  <a:prstTxWarp prst="textNoShape">
                    <a:avLst/>
                  </a:prstTxWarp>
                </a:bodyPr>
                <a:lstStyle/>
                <a:p>
                  <a:pPr eaLnBrk="0" hangingPunct="0"/>
                  <a:r>
                    <a:rPr lang="it-IT" sz="800">
                      <a:latin typeface="Times New Roman" charset="0"/>
                    </a:rPr>
                    <a:t>10 μm</a:t>
                  </a:r>
                </a:p>
              </p:txBody>
            </p:sp>
            <p:sp>
              <p:nvSpPr>
                <p:cNvPr id="21518" name="Text Box 8"/>
                <p:cNvSpPr txBox="1">
                  <a:spLocks noChangeArrowheads="1"/>
                </p:cNvSpPr>
                <p:nvPr/>
              </p:nvSpPr>
              <p:spPr bwMode="auto">
                <a:xfrm>
                  <a:off x="2400" y="1248"/>
                  <a:ext cx="331" cy="259"/>
                </a:xfrm>
                <a:prstGeom prst="rect">
                  <a:avLst/>
                </a:prstGeom>
                <a:solidFill>
                  <a:schemeClr val="bg1"/>
                </a:solidFill>
                <a:ln w="9525">
                  <a:noFill/>
                  <a:miter lim="800000"/>
                  <a:headEnd/>
                  <a:tailEnd/>
                </a:ln>
              </p:spPr>
              <p:txBody>
                <a:bodyPr>
                  <a:prstTxWarp prst="textNoShape">
                    <a:avLst/>
                  </a:prstTxWarp>
                </a:bodyPr>
                <a:lstStyle/>
                <a:p>
                  <a:pPr eaLnBrk="0" hangingPunct="0"/>
                  <a:r>
                    <a:rPr lang="it-IT" sz="800">
                      <a:latin typeface="Times New Roman" charset="0"/>
                    </a:rPr>
                    <a:t>10 μm</a:t>
                  </a:r>
                </a:p>
              </p:txBody>
            </p:sp>
            <p:graphicFrame>
              <p:nvGraphicFramePr>
                <p:cNvPr id="21506" name="Object 9"/>
                <p:cNvGraphicFramePr>
                  <a:graphicFrameLocks noChangeAspect="1"/>
                </p:cNvGraphicFramePr>
                <p:nvPr/>
              </p:nvGraphicFramePr>
              <p:xfrm>
                <a:off x="1785" y="1389"/>
                <a:ext cx="2190" cy="1542"/>
              </p:xfrm>
              <a:graphic>
                <a:graphicData uri="http://schemas.openxmlformats.org/presentationml/2006/ole">
                  <p:oleObj spid="_x0000_s217090" r:id="rId3" imgW="3476190" imgH="2448267" progId="">
                    <p:embed/>
                  </p:oleObj>
                </a:graphicData>
              </a:graphic>
            </p:graphicFrame>
            <p:sp>
              <p:nvSpPr>
                <p:cNvPr id="21519" name="Line 10"/>
                <p:cNvSpPr>
                  <a:spLocks noChangeShapeType="1"/>
                </p:cNvSpPr>
                <p:nvPr/>
              </p:nvSpPr>
              <p:spPr bwMode="auto">
                <a:xfrm>
                  <a:off x="2822" y="3027"/>
                  <a:ext cx="168" cy="0"/>
                </a:xfrm>
                <a:prstGeom prst="line">
                  <a:avLst/>
                </a:prstGeom>
                <a:noFill/>
                <a:ln w="9525">
                  <a:solidFill>
                    <a:srgbClr val="000000"/>
                  </a:solidFill>
                  <a:round/>
                  <a:headEnd/>
                  <a:tailEnd/>
                </a:ln>
              </p:spPr>
              <p:txBody>
                <a:bodyPr>
                  <a:prstTxWarp prst="textNoShape">
                    <a:avLst/>
                  </a:prstTxWarp>
                </a:bodyPr>
                <a:lstStyle/>
                <a:p>
                  <a:endParaRPr lang="en-US"/>
                </a:p>
              </p:txBody>
            </p:sp>
            <p:sp>
              <p:nvSpPr>
                <p:cNvPr id="21520" name="Line 11"/>
                <p:cNvSpPr>
                  <a:spLocks noChangeShapeType="1"/>
                </p:cNvSpPr>
                <p:nvPr/>
              </p:nvSpPr>
              <p:spPr bwMode="auto">
                <a:xfrm rot="-5400000">
                  <a:off x="1704" y="2328"/>
                  <a:ext cx="144" cy="0"/>
                </a:xfrm>
                <a:prstGeom prst="line">
                  <a:avLst/>
                </a:prstGeom>
                <a:noFill/>
                <a:ln w="9525">
                  <a:solidFill>
                    <a:srgbClr val="000000"/>
                  </a:solidFill>
                  <a:round/>
                  <a:headEnd/>
                  <a:tailEnd/>
                </a:ln>
              </p:spPr>
              <p:txBody>
                <a:bodyPr>
                  <a:prstTxWarp prst="textNoShape">
                    <a:avLst/>
                  </a:prstTxWarp>
                </a:bodyPr>
                <a:lstStyle/>
                <a:p>
                  <a:endParaRPr lang="en-US"/>
                </a:p>
              </p:txBody>
            </p:sp>
            <p:sp>
              <p:nvSpPr>
                <p:cNvPr id="21521" name="Text Box 12"/>
                <p:cNvSpPr txBox="1">
                  <a:spLocks noChangeArrowheads="1"/>
                </p:cNvSpPr>
                <p:nvPr/>
              </p:nvSpPr>
              <p:spPr bwMode="auto">
                <a:xfrm>
                  <a:off x="1392" y="2256"/>
                  <a:ext cx="341" cy="135"/>
                </a:xfrm>
                <a:prstGeom prst="rect">
                  <a:avLst/>
                </a:prstGeom>
                <a:solidFill>
                  <a:schemeClr val="bg1"/>
                </a:solidFill>
                <a:ln w="9525">
                  <a:noFill/>
                  <a:miter lim="800000"/>
                  <a:headEnd/>
                  <a:tailEnd/>
                </a:ln>
              </p:spPr>
              <p:txBody>
                <a:bodyPr>
                  <a:prstTxWarp prst="textNoShape">
                    <a:avLst/>
                  </a:prstTxWarp>
                </a:bodyPr>
                <a:lstStyle/>
                <a:p>
                  <a:pPr eaLnBrk="0" hangingPunct="0"/>
                  <a:r>
                    <a:rPr lang="it-IT" sz="800">
                      <a:latin typeface="Times New Roman" charset="0"/>
                    </a:rPr>
                    <a:t>100 μm                                                                              </a:t>
                  </a:r>
                </a:p>
              </p:txBody>
            </p:sp>
            <p:sp>
              <p:nvSpPr>
                <p:cNvPr id="21522" name="Text Box 13"/>
                <p:cNvSpPr txBox="1">
                  <a:spLocks noChangeArrowheads="1"/>
                </p:cNvSpPr>
                <p:nvPr/>
              </p:nvSpPr>
              <p:spPr bwMode="auto">
                <a:xfrm>
                  <a:off x="3936" y="1584"/>
                  <a:ext cx="331" cy="259"/>
                </a:xfrm>
                <a:prstGeom prst="rect">
                  <a:avLst/>
                </a:prstGeom>
                <a:solidFill>
                  <a:schemeClr val="bg1"/>
                </a:solidFill>
                <a:ln w="9525">
                  <a:noFill/>
                  <a:miter lim="800000"/>
                  <a:headEnd/>
                  <a:tailEnd/>
                </a:ln>
              </p:spPr>
              <p:txBody>
                <a:bodyPr>
                  <a:prstTxWarp prst="textNoShape">
                    <a:avLst/>
                  </a:prstTxWarp>
                </a:bodyPr>
                <a:lstStyle/>
                <a:p>
                  <a:pPr eaLnBrk="0" hangingPunct="0"/>
                  <a:r>
                    <a:rPr lang="it-IT" sz="800">
                      <a:latin typeface="Times New Roman" charset="0"/>
                    </a:rPr>
                    <a:t>10 μm</a:t>
                  </a:r>
                </a:p>
              </p:txBody>
            </p:sp>
          </p:grpSp>
          <p:sp>
            <p:nvSpPr>
              <p:cNvPr id="21516" name="Line 14"/>
              <p:cNvSpPr>
                <a:spLocks noChangeShapeType="1"/>
              </p:cNvSpPr>
              <p:nvPr/>
            </p:nvSpPr>
            <p:spPr bwMode="auto">
              <a:xfrm rot="-5400000">
                <a:off x="3816" y="1944"/>
                <a:ext cx="144" cy="0"/>
              </a:xfrm>
              <a:prstGeom prst="line">
                <a:avLst/>
              </a:prstGeom>
              <a:noFill/>
              <a:ln w="9525">
                <a:solidFill>
                  <a:srgbClr val="000000"/>
                </a:solidFill>
                <a:round/>
                <a:headEnd/>
                <a:tailEnd/>
              </a:ln>
            </p:spPr>
            <p:txBody>
              <a:bodyPr>
                <a:prstTxWarp prst="textNoShape">
                  <a:avLst/>
                </a:prstTxWarp>
              </a:bodyPr>
              <a:lstStyle/>
              <a:p>
                <a:endParaRPr lang="en-US"/>
              </a:p>
            </p:txBody>
          </p:sp>
        </p:grpSp>
        <p:sp>
          <p:nvSpPr>
            <p:cNvPr id="21514" name="Line 15"/>
            <p:cNvSpPr>
              <a:spLocks noChangeShapeType="1"/>
            </p:cNvSpPr>
            <p:nvPr/>
          </p:nvSpPr>
          <p:spPr bwMode="auto">
            <a:xfrm>
              <a:off x="3504" y="1728"/>
              <a:ext cx="192" cy="0"/>
            </a:xfrm>
            <a:prstGeom prst="line">
              <a:avLst/>
            </a:prstGeom>
            <a:noFill/>
            <a:ln w="9525">
              <a:solidFill>
                <a:schemeClr val="tx1"/>
              </a:solidFill>
              <a:round/>
              <a:headEnd/>
              <a:tailEnd/>
            </a:ln>
          </p:spPr>
          <p:txBody>
            <a:bodyPr>
              <a:prstTxWarp prst="textNoShape">
                <a:avLst/>
              </a:prstTxWarp>
            </a:bodyPr>
            <a:lstStyle/>
            <a:p>
              <a:endParaRPr lang="en-US"/>
            </a:p>
          </p:txBody>
        </p:sp>
      </p:grpSp>
      <p:pic>
        <p:nvPicPr>
          <p:cNvPr id="21510" name="Picture 17" descr="DSCN0072"/>
          <p:cNvPicPr>
            <a:picLocks noChangeAspect="1" noChangeArrowheads="1"/>
          </p:cNvPicPr>
          <p:nvPr/>
        </p:nvPicPr>
        <p:blipFill>
          <a:blip r:embed="rId4"/>
          <a:srcRect/>
          <a:stretch>
            <a:fillRect/>
          </a:stretch>
        </p:blipFill>
        <p:spPr bwMode="auto">
          <a:xfrm>
            <a:off x="76200" y="3276600"/>
            <a:ext cx="4495800" cy="3371850"/>
          </a:xfrm>
          <a:prstGeom prst="rect">
            <a:avLst/>
          </a:prstGeom>
          <a:noFill/>
          <a:ln w="9525">
            <a:noFill/>
            <a:miter lim="800000"/>
            <a:headEnd/>
            <a:tailEnd/>
          </a:ln>
        </p:spPr>
      </p:pic>
      <p:pic>
        <p:nvPicPr>
          <p:cNvPr id="21511" name="Picture 18" descr="DSCN0071"/>
          <p:cNvPicPr>
            <a:picLocks noChangeAspect="1" noChangeArrowheads="1"/>
          </p:cNvPicPr>
          <p:nvPr/>
        </p:nvPicPr>
        <p:blipFill>
          <a:blip r:embed="rId5"/>
          <a:srcRect/>
          <a:stretch>
            <a:fillRect/>
          </a:stretch>
        </p:blipFill>
        <p:spPr bwMode="auto">
          <a:xfrm>
            <a:off x="4724400" y="3276600"/>
            <a:ext cx="4233863" cy="3429000"/>
          </a:xfrm>
          <a:prstGeom prst="rect">
            <a:avLst/>
          </a:prstGeom>
          <a:noFill/>
          <a:ln w="9525">
            <a:noFill/>
            <a:miter lim="800000"/>
            <a:headEnd/>
            <a:tailEnd/>
          </a:ln>
        </p:spPr>
      </p:pic>
      <p:sp>
        <p:nvSpPr>
          <p:cNvPr id="21512" name="Text Box 2"/>
          <p:cNvSpPr txBox="1">
            <a:spLocks noChangeArrowheads="1"/>
          </p:cNvSpPr>
          <p:nvPr/>
        </p:nvSpPr>
        <p:spPr bwMode="auto">
          <a:xfrm>
            <a:off x="323850" y="188913"/>
            <a:ext cx="2689225" cy="396875"/>
          </a:xfrm>
          <a:prstGeom prst="rect">
            <a:avLst/>
          </a:prstGeom>
          <a:noFill/>
          <a:ln w="9525">
            <a:noFill/>
            <a:miter lim="800000"/>
            <a:headEnd/>
            <a:tailEnd/>
          </a:ln>
        </p:spPr>
        <p:txBody>
          <a:bodyPr wrap="none">
            <a:prstTxWarp prst="textNoShape">
              <a:avLst/>
            </a:prstTxWarp>
            <a:spAutoFit/>
          </a:bodyPr>
          <a:lstStyle/>
          <a:p>
            <a:r>
              <a:rPr lang="it-IT" sz="2000" b="1">
                <a:solidFill>
                  <a:schemeClr val="accent2"/>
                </a:solidFill>
                <a:latin typeface="Tahoma" charset="0"/>
              </a:rPr>
              <a:t>Diagnosis in the lab</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3" descr="DSCN10022"/>
          <p:cNvPicPr>
            <a:picLocks noChangeAspect="1" noChangeArrowheads="1"/>
          </p:cNvPicPr>
          <p:nvPr/>
        </p:nvPicPr>
        <p:blipFill>
          <a:blip r:embed="rId2"/>
          <a:srcRect/>
          <a:stretch>
            <a:fillRect/>
          </a:stretch>
        </p:blipFill>
        <p:spPr bwMode="auto">
          <a:xfrm>
            <a:off x="84138" y="692150"/>
            <a:ext cx="4343400" cy="3257550"/>
          </a:xfrm>
          <a:prstGeom prst="rect">
            <a:avLst/>
          </a:prstGeom>
          <a:noFill/>
          <a:ln w="9525">
            <a:noFill/>
            <a:miter lim="800000"/>
            <a:headEnd/>
            <a:tailEnd/>
          </a:ln>
        </p:spPr>
      </p:pic>
      <p:pic>
        <p:nvPicPr>
          <p:cNvPr id="22531" name="Picture 4" descr="viale1"/>
          <p:cNvPicPr>
            <a:picLocks noChangeAspect="1" noChangeArrowheads="1"/>
          </p:cNvPicPr>
          <p:nvPr/>
        </p:nvPicPr>
        <p:blipFill>
          <a:blip r:embed="rId3"/>
          <a:srcRect/>
          <a:stretch>
            <a:fillRect/>
          </a:stretch>
        </p:blipFill>
        <p:spPr bwMode="auto">
          <a:xfrm>
            <a:off x="4114800" y="3086100"/>
            <a:ext cx="5029200" cy="3771900"/>
          </a:xfrm>
          <a:prstGeom prst="rect">
            <a:avLst/>
          </a:prstGeom>
          <a:noFill/>
          <a:ln w="9525">
            <a:noFill/>
            <a:miter lim="800000"/>
            <a:headEnd/>
            <a:tailEnd/>
          </a:ln>
        </p:spPr>
      </p:pic>
      <p:sp>
        <p:nvSpPr>
          <p:cNvPr id="22532" name="Text Box 2"/>
          <p:cNvSpPr txBox="1">
            <a:spLocks noChangeArrowheads="1"/>
          </p:cNvSpPr>
          <p:nvPr/>
        </p:nvSpPr>
        <p:spPr bwMode="auto">
          <a:xfrm>
            <a:off x="153988" y="188913"/>
            <a:ext cx="4695825" cy="396875"/>
          </a:xfrm>
          <a:prstGeom prst="rect">
            <a:avLst/>
          </a:prstGeom>
          <a:noFill/>
          <a:ln w="9525">
            <a:noFill/>
            <a:miter lim="800000"/>
            <a:headEnd/>
            <a:tailEnd/>
          </a:ln>
        </p:spPr>
        <p:txBody>
          <a:bodyPr wrap="none">
            <a:prstTxWarp prst="textNoShape">
              <a:avLst/>
            </a:prstTxWarp>
            <a:spAutoFit/>
          </a:bodyPr>
          <a:lstStyle/>
          <a:p>
            <a:r>
              <a:rPr lang="it-IT" sz="2000" b="1">
                <a:solidFill>
                  <a:schemeClr val="accent2"/>
                </a:solidFill>
                <a:latin typeface="Tahoma" charset="0"/>
              </a:rPr>
              <a:t>Infection biology and epidemiology</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2" descr="DSCN0030"/>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p:txBody>
          <a:bodyPr/>
          <a:lstStyle/>
          <a:p>
            <a:pPr eaLnBrk="1" hangingPunct="1"/>
            <a:endParaRPr lang="en-US"/>
          </a:p>
        </p:txBody>
      </p:sp>
      <p:sp>
        <p:nvSpPr>
          <p:cNvPr id="24579" name="Rectangle 3"/>
          <p:cNvSpPr>
            <a:spLocks noGrp="1" noChangeArrowheads="1"/>
          </p:cNvSpPr>
          <p:nvPr>
            <p:ph type="body" idx="4294967295"/>
          </p:nvPr>
        </p:nvSpPr>
        <p:spPr/>
        <p:txBody>
          <a:bodyPr/>
          <a:lstStyle/>
          <a:p>
            <a:pPr eaLnBrk="1" hangingPunct="1"/>
            <a:endParaRPr lang="en-US"/>
          </a:p>
        </p:txBody>
      </p:sp>
      <p:pic>
        <p:nvPicPr>
          <p:cNvPr id="24580" name="Picture 4" descr="DSCN003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p:txBody>
          <a:bodyPr/>
          <a:lstStyle/>
          <a:p>
            <a:pPr eaLnBrk="1" hangingPunct="1"/>
            <a:endParaRPr lang="en-US"/>
          </a:p>
        </p:txBody>
      </p:sp>
      <p:sp>
        <p:nvSpPr>
          <p:cNvPr id="25603" name="Rectangle 3"/>
          <p:cNvSpPr>
            <a:spLocks noGrp="1" noChangeArrowheads="1"/>
          </p:cNvSpPr>
          <p:nvPr>
            <p:ph type="body" idx="4294967295"/>
          </p:nvPr>
        </p:nvSpPr>
        <p:spPr/>
        <p:txBody>
          <a:bodyPr/>
          <a:lstStyle/>
          <a:p>
            <a:pPr eaLnBrk="1" hangingPunct="1"/>
            <a:endParaRPr lang="en-US"/>
          </a:p>
        </p:txBody>
      </p:sp>
      <p:pic>
        <p:nvPicPr>
          <p:cNvPr id="25604" name="Picture 4" descr="DSCN003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4" descr="DSCN0036"/>
          <p:cNvPicPr>
            <a:picLocks noChangeAspect="1" noChangeArrowheads="1"/>
          </p:cNvPicPr>
          <p:nvPr/>
        </p:nvPicPr>
        <p:blipFill>
          <a:blip r:embed="rId2"/>
          <a:srcRect/>
          <a:stretch>
            <a:fillRect/>
          </a:stretch>
        </p:blipFill>
        <p:spPr bwMode="auto">
          <a:xfrm>
            <a:off x="-180975" y="0"/>
            <a:ext cx="5148263" cy="3860800"/>
          </a:xfrm>
          <a:prstGeom prst="rect">
            <a:avLst/>
          </a:prstGeom>
          <a:noFill/>
          <a:ln w="9525">
            <a:noFill/>
            <a:miter lim="800000"/>
            <a:headEnd/>
            <a:tailEnd/>
          </a:ln>
        </p:spPr>
      </p:pic>
      <p:pic>
        <p:nvPicPr>
          <p:cNvPr id="26627" name="Picture 2" descr="DSCN0013_modificato"/>
          <p:cNvPicPr>
            <a:picLocks noChangeAspect="1" noChangeArrowheads="1"/>
          </p:cNvPicPr>
          <p:nvPr/>
        </p:nvPicPr>
        <p:blipFill>
          <a:blip r:embed="rId3"/>
          <a:srcRect/>
          <a:stretch>
            <a:fillRect/>
          </a:stretch>
        </p:blipFill>
        <p:spPr bwMode="auto">
          <a:xfrm>
            <a:off x="5060950" y="1412875"/>
            <a:ext cx="4083050" cy="544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895600" y="4724400"/>
            <a:ext cx="4572000" cy="1143000"/>
          </a:xfrm>
        </p:spPr>
        <p:txBody>
          <a:bodyPr/>
          <a:lstStyle/>
          <a:p>
            <a:pPr algn="l"/>
            <a:r>
              <a:rPr lang="en-US" sz="2400"/>
              <a:t>Shelter Bay = interior BC </a:t>
            </a:r>
            <a:br>
              <a:rPr lang="en-US" sz="2400"/>
            </a:br>
            <a:r>
              <a:rPr lang="en-US" sz="2400"/>
              <a:t>Manning Park = interior BC</a:t>
            </a:r>
            <a:br>
              <a:rPr lang="en-US" sz="2400"/>
            </a:br>
            <a:r>
              <a:rPr lang="en-US" sz="2400"/>
              <a:t>Smallwood = coastal BC</a:t>
            </a:r>
            <a:br>
              <a:rPr lang="en-US" sz="2400"/>
            </a:br>
            <a:endParaRPr lang="en-US" sz="2400"/>
          </a:p>
        </p:txBody>
      </p:sp>
      <p:pic>
        <p:nvPicPr>
          <p:cNvPr id="58371" name="Picture 3"/>
          <p:cNvPicPr>
            <a:picLocks noGrp="1" noChangeAspect="1" noChangeArrowheads="1"/>
          </p:cNvPicPr>
          <p:nvPr>
            <p:ph type="body" idx="1"/>
          </p:nvPr>
        </p:nvPicPr>
        <p:blipFill>
          <a:blip r:embed="rId3"/>
          <a:srcRect/>
          <a:stretch>
            <a:fillRect/>
          </a:stretch>
        </p:blipFill>
        <p:spPr>
          <a:xfrm>
            <a:off x="304800" y="457200"/>
            <a:ext cx="8229600" cy="3751263"/>
          </a:xfrm>
          <a:noFill/>
        </p:spPr>
      </p:pic>
      <p:sp>
        <p:nvSpPr>
          <p:cNvPr id="12293" name="AutoShape 5"/>
          <p:cNvSpPr>
            <a:spLocks noChangeArrowheads="1"/>
          </p:cNvSpPr>
          <p:nvPr/>
        </p:nvSpPr>
        <p:spPr bwMode="auto">
          <a:xfrm>
            <a:off x="4800600" y="3352800"/>
            <a:ext cx="1447800" cy="685800"/>
          </a:xfrm>
          <a:prstGeom prst="flowChartProcess">
            <a:avLst/>
          </a:prstGeom>
          <a:noFill/>
          <a:ln w="38100">
            <a:solidFill>
              <a:srgbClr val="FFCC00"/>
            </a:solidFill>
            <a:miter lim="800000"/>
            <a:headEnd/>
            <a:tailEnd/>
          </a:ln>
        </p:spPr>
        <p:txBody>
          <a:bodyPr wrap="none" anchor="ctr">
            <a:prstTxWarp prst="textNoShape">
              <a:avLst/>
            </a:prstTxWarp>
          </a:bodyPr>
          <a:lstStyle/>
          <a:p>
            <a:endParaRPr lang="en-US"/>
          </a:p>
        </p:txBody>
      </p:sp>
      <p:sp>
        <p:nvSpPr>
          <p:cNvPr id="12294" name="AutoShape 6"/>
          <p:cNvSpPr>
            <a:spLocks noChangeArrowheads="1"/>
          </p:cNvSpPr>
          <p:nvPr/>
        </p:nvSpPr>
        <p:spPr bwMode="auto">
          <a:xfrm>
            <a:off x="4876800" y="2743200"/>
            <a:ext cx="1295400" cy="381000"/>
          </a:xfrm>
          <a:prstGeom prst="flowChartProcess">
            <a:avLst/>
          </a:prstGeom>
          <a:noFill/>
          <a:ln w="38100">
            <a:solidFill>
              <a:srgbClr val="FFCC00"/>
            </a:solid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checkerboard(across)">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294"/>
                                        </p:tgtEl>
                                        <p:attrNameLst>
                                          <p:attrName>style.visibility</p:attrName>
                                        </p:attrNameLst>
                                      </p:cBhvr>
                                      <p:to>
                                        <p:strVal val="visible"/>
                                      </p:to>
                                    </p:set>
                                    <p:animEffect transition="in" filter="checkerboard(across)">
                                      <p:cBhvr>
                                        <p:cTn id="12" dur="500"/>
                                        <p:tgtEl>
                                          <p:spTgt spid="1229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290"/>
                                        </p:tgtEl>
                                        <p:attrNameLst>
                                          <p:attrName>style.visibility</p:attrName>
                                        </p:attrNameLst>
                                      </p:cBhvr>
                                      <p:to>
                                        <p:strVal val="visible"/>
                                      </p:to>
                                    </p:set>
                                    <p:anim calcmode="lin" valueType="num">
                                      <p:cBhvr additive="base">
                                        <p:cTn id="17" dur="500" fill="hold"/>
                                        <p:tgtEl>
                                          <p:spTgt spid="12290"/>
                                        </p:tgtEl>
                                        <p:attrNameLst>
                                          <p:attrName>ppt_x</p:attrName>
                                        </p:attrNameLst>
                                      </p:cBhvr>
                                      <p:tavLst>
                                        <p:tav tm="0">
                                          <p:val>
                                            <p:strVal val="#ppt_x"/>
                                          </p:val>
                                        </p:tav>
                                        <p:tav tm="100000">
                                          <p:val>
                                            <p:strVal val="#ppt_x"/>
                                          </p:val>
                                        </p:tav>
                                      </p:tavLst>
                                    </p:anim>
                                    <p:anim calcmode="lin" valueType="num">
                                      <p:cBhvr additive="base">
                                        <p:cTn id="1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3" grpId="0" animBg="1"/>
      <p:bldP spid="12294" grpId="0" animBg="1"/>
    </p:bld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0" y="0"/>
            <a:ext cx="4859338" cy="3440113"/>
          </a:xfrm>
          <a:prstGeom prst="rect">
            <a:avLst/>
          </a:prstGeom>
          <a:noFill/>
          <a:ln w="9525">
            <a:noFill/>
            <a:miter lim="800000"/>
            <a:headEnd/>
            <a:tailEnd/>
          </a:ln>
        </p:spPr>
      </p:pic>
      <p:pic>
        <p:nvPicPr>
          <p:cNvPr id="27651" name="Picture 3" descr="DSCN7880"/>
          <p:cNvPicPr>
            <a:picLocks noChangeAspect="1" noChangeArrowheads="1"/>
          </p:cNvPicPr>
          <p:nvPr/>
        </p:nvPicPr>
        <p:blipFill>
          <a:blip r:embed="rId3"/>
          <a:srcRect/>
          <a:stretch>
            <a:fillRect/>
          </a:stretch>
        </p:blipFill>
        <p:spPr bwMode="auto">
          <a:xfrm>
            <a:off x="5043488" y="1412875"/>
            <a:ext cx="4071937" cy="5430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60400"/>
            <a:ext cx="7772400" cy="1470025"/>
          </a:xfrm>
        </p:spPr>
        <p:txBody>
          <a:bodyPr/>
          <a:lstStyle/>
          <a:p>
            <a:r>
              <a:rPr lang="en-US" dirty="0" smtClean="0"/>
              <a:t>Thousand canker disease of walnuts</a:t>
            </a:r>
            <a:endParaRPr lang="en-US" dirty="0"/>
          </a:p>
        </p:txBody>
      </p:sp>
      <p:sp>
        <p:nvSpPr>
          <p:cNvPr id="3" name="Subtitle 2"/>
          <p:cNvSpPr>
            <a:spLocks noGrp="1"/>
          </p:cNvSpPr>
          <p:nvPr>
            <p:ph type="subTitle" idx="1"/>
          </p:nvPr>
        </p:nvSpPr>
        <p:spPr>
          <a:xfrm>
            <a:off x="1371600" y="2832255"/>
            <a:ext cx="6400800" cy="1752600"/>
          </a:xfrm>
        </p:spPr>
        <p:txBody>
          <a:bodyPr/>
          <a:lstStyle/>
          <a:p>
            <a:r>
              <a:rPr lang="en-US" i="1" dirty="0" err="1" smtClean="0"/>
              <a:t>Geosmithia</a:t>
            </a:r>
            <a:r>
              <a:rPr lang="en-US" i="1" dirty="0" smtClean="0"/>
              <a:t> </a:t>
            </a:r>
            <a:r>
              <a:rPr lang="en-US" i="1" dirty="0" err="1" smtClean="0"/>
              <a:t>morbida</a:t>
            </a:r>
            <a:r>
              <a:rPr lang="en-US" dirty="0" smtClean="0"/>
              <a:t>: fungus</a:t>
            </a:r>
          </a:p>
          <a:p>
            <a:r>
              <a:rPr lang="en-US" i="1" dirty="0" err="1" smtClean="0"/>
              <a:t>Pityophthorus</a:t>
            </a:r>
            <a:r>
              <a:rPr lang="en-US" i="1" dirty="0" smtClean="0"/>
              <a:t> </a:t>
            </a:r>
            <a:r>
              <a:rPr lang="en-US" i="1" dirty="0" err="1" smtClean="0"/>
              <a:t>juglandis</a:t>
            </a:r>
            <a:r>
              <a:rPr lang="en-US" dirty="0" smtClean="0"/>
              <a:t>: insect vector </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facts about TCD</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Insect is native</a:t>
            </a:r>
          </a:p>
          <a:p>
            <a:r>
              <a:rPr lang="en-US" dirty="0" smtClean="0"/>
              <a:t>Fungus apparently is not native</a:t>
            </a:r>
          </a:p>
          <a:p>
            <a:r>
              <a:rPr lang="en-US" dirty="0" smtClean="0"/>
              <a:t>Association between insect and fungus happened in the Southwest (1990s?)</a:t>
            </a:r>
          </a:p>
          <a:p>
            <a:r>
              <a:rPr lang="en-US" dirty="0" smtClean="0"/>
              <a:t>Disease started in Southwest, moved to California, from California elsewhere in the USA</a:t>
            </a:r>
          </a:p>
          <a:p>
            <a:r>
              <a:rPr lang="en-US" dirty="0" smtClean="0"/>
              <a:t>Insect of the genus </a:t>
            </a:r>
            <a:r>
              <a:rPr lang="en-US" i="1" dirty="0" err="1" smtClean="0"/>
              <a:t>Pityophthorus</a:t>
            </a:r>
            <a:r>
              <a:rPr lang="en-US" dirty="0" smtClean="0"/>
              <a:t> normally attack small sized portions of trees, not this one</a:t>
            </a:r>
          </a:p>
          <a:p>
            <a:r>
              <a:rPr lang="en-US" dirty="0" smtClean="0"/>
              <a:t>Mortality is due to coalescence of large numbers of cankers, and not to spread of a single lesion</a:t>
            </a:r>
          </a:p>
          <a:p>
            <a:r>
              <a:rPr lang="en-US" dirty="0" smtClean="0"/>
              <a:t>Black walnuts are the only hosts: </a:t>
            </a:r>
            <a:r>
              <a:rPr lang="en-US" i="1" dirty="0" smtClean="0"/>
              <a:t>J. </a:t>
            </a:r>
            <a:r>
              <a:rPr lang="en-US" i="1" dirty="0" err="1" smtClean="0"/>
              <a:t>californica</a:t>
            </a:r>
            <a:r>
              <a:rPr lang="en-US" dirty="0" smtClean="0"/>
              <a:t>, </a:t>
            </a:r>
            <a:r>
              <a:rPr lang="en-US" i="1" dirty="0" smtClean="0"/>
              <a:t>J. </a:t>
            </a:r>
            <a:r>
              <a:rPr lang="en-US" i="1" dirty="0" err="1" smtClean="0"/>
              <a:t>hindsii</a:t>
            </a:r>
            <a:r>
              <a:rPr lang="en-US" dirty="0" smtClean="0"/>
              <a:t>, and their hybrids with </a:t>
            </a:r>
            <a:r>
              <a:rPr lang="en-US" i="1" dirty="0" smtClean="0"/>
              <a:t>J. </a:t>
            </a:r>
            <a:r>
              <a:rPr lang="en-US" i="1" dirty="0" err="1" smtClean="0"/>
              <a:t>nigra</a:t>
            </a:r>
            <a:r>
              <a:rPr lang="en-US" i="1" dirty="0" smtClean="0"/>
              <a:t> (</a:t>
            </a:r>
            <a:r>
              <a:rPr lang="en-US" dirty="0" smtClean="0"/>
              <a:t>are all susceptible </a:t>
            </a:r>
            <a:endParaRPr lang="en-US"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Walnut twig beetle</a:t>
            </a:r>
            <a:endParaRPr lang="en-US" dirty="0"/>
          </a:p>
        </p:txBody>
      </p:sp>
      <p:pic>
        <p:nvPicPr>
          <p:cNvPr id="4" name="Picture 3"/>
          <p:cNvPicPr>
            <a:picLocks noChangeAspect="1"/>
          </p:cNvPicPr>
          <p:nvPr/>
        </p:nvPicPr>
        <p:blipFill>
          <a:blip r:embed="rId2"/>
          <a:stretch>
            <a:fillRect/>
          </a:stretch>
        </p:blipFill>
        <p:spPr>
          <a:xfrm>
            <a:off x="457200" y="1777561"/>
            <a:ext cx="3098800" cy="1905000"/>
          </a:xfrm>
          <a:prstGeom prst="rect">
            <a:avLst/>
          </a:prstGeom>
        </p:spPr>
      </p:pic>
      <p:pic>
        <p:nvPicPr>
          <p:cNvPr id="5" name="Picture 4"/>
          <p:cNvPicPr>
            <a:picLocks noChangeAspect="1"/>
          </p:cNvPicPr>
          <p:nvPr/>
        </p:nvPicPr>
        <p:blipFill>
          <a:blip r:embed="rId3"/>
          <a:stretch>
            <a:fillRect/>
          </a:stretch>
        </p:blipFill>
        <p:spPr>
          <a:xfrm>
            <a:off x="4418677" y="1777561"/>
            <a:ext cx="3454400" cy="1905000"/>
          </a:xfrm>
          <a:prstGeom prst="rect">
            <a:avLst/>
          </a:prstGeom>
        </p:spPr>
      </p:pic>
      <p:pic>
        <p:nvPicPr>
          <p:cNvPr id="6" name="Picture 5"/>
          <p:cNvPicPr>
            <a:picLocks noChangeAspect="1"/>
          </p:cNvPicPr>
          <p:nvPr/>
        </p:nvPicPr>
        <p:blipFill>
          <a:blip r:embed="rId4"/>
          <a:stretch>
            <a:fillRect/>
          </a:stretch>
        </p:blipFill>
        <p:spPr>
          <a:xfrm>
            <a:off x="0" y="3810000"/>
            <a:ext cx="8521700" cy="3048000"/>
          </a:xfrm>
          <a:prstGeom prst="rect">
            <a:avLst/>
          </a:prstGeom>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52941056"/>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sharpenSoften amount="25000"/>
                    </a14:imgEffect>
                    <a14:imgEffect>
                      <a14:brightnessContrast contrast="-40000"/>
                    </a14:imgEffect>
                  </a14:imgLayer>
                </a14:imgProps>
              </a:ext>
            </a:extLst>
          </a:blip>
          <a:srcRect l="55807" t="16666" r="15484" b="19964"/>
          <a:stretch/>
        </p:blipFill>
        <p:spPr>
          <a:xfrm>
            <a:off x="3176064" y="742307"/>
            <a:ext cx="5967936" cy="3704814"/>
          </a:xfrm>
          <a:prstGeom prst="rect">
            <a:avLst/>
          </a:prstGeom>
        </p:spPr>
      </p:pic>
      <p:pic>
        <p:nvPicPr>
          <p:cNvPr id="3" name="Picture 2"/>
          <p:cNvPicPr>
            <a:picLocks noChangeAspect="1"/>
          </p:cNvPicPr>
          <p:nvPr/>
        </p:nvPicPr>
        <p:blipFill>
          <a:blip r:embed="rId5">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6">
                    <a14:imgEffect>
                      <a14:sharpenSoften amount="25000"/>
                    </a14:imgEffect>
                    <a14:imgEffect>
                      <a14:brightnessContrast contrast="-40000"/>
                    </a14:imgEffect>
                  </a14:imgLayer>
                </a14:imgProps>
              </a:ext>
            </a:extLst>
          </a:blip>
          <a:stretch>
            <a:fillRect/>
          </a:stretch>
        </p:blipFill>
        <p:spPr>
          <a:xfrm>
            <a:off x="308404" y="3950677"/>
            <a:ext cx="4115453" cy="2708983"/>
          </a:xfrm>
          <a:prstGeom prst="rect">
            <a:avLst/>
          </a:prstGeom>
        </p:spPr>
      </p:pic>
      <p:cxnSp>
        <p:nvCxnSpPr>
          <p:cNvPr id="5" name="Straight Connector 4"/>
          <p:cNvCxnSpPr/>
          <p:nvPr/>
        </p:nvCxnSpPr>
        <p:spPr>
          <a:xfrm flipV="1">
            <a:off x="4204745" y="4346222"/>
            <a:ext cx="3629743" cy="9600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367843" y="2822222"/>
            <a:ext cx="894646" cy="127494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397067" y="653958"/>
            <a:ext cx="2188420" cy="461665"/>
          </a:xfrm>
          <a:prstGeom prst="rect">
            <a:avLst/>
          </a:prstGeom>
          <a:noFill/>
        </p:spPr>
        <p:txBody>
          <a:bodyPr wrap="none" rtlCol="0">
            <a:spAutoFit/>
          </a:bodyPr>
          <a:lstStyle/>
          <a:p>
            <a:r>
              <a:rPr lang="en-US" sz="2400" b="1" dirty="0">
                <a:solidFill>
                  <a:srgbClr val="000000"/>
                </a:solidFill>
              </a:rPr>
              <a:t>December 2014</a:t>
            </a:r>
          </a:p>
        </p:txBody>
      </p:sp>
      <p:sp>
        <p:nvSpPr>
          <p:cNvPr id="6" name="TextBox 5"/>
          <p:cNvSpPr txBox="1"/>
          <p:nvPr/>
        </p:nvSpPr>
        <p:spPr>
          <a:xfrm>
            <a:off x="307513" y="204830"/>
            <a:ext cx="4356898" cy="523220"/>
          </a:xfrm>
          <a:prstGeom prst="rect">
            <a:avLst/>
          </a:prstGeom>
          <a:noFill/>
        </p:spPr>
        <p:txBody>
          <a:bodyPr wrap="none" rtlCol="0">
            <a:spAutoFit/>
          </a:bodyPr>
          <a:lstStyle/>
          <a:p>
            <a:r>
              <a:rPr lang="en-US" sz="2800" b="1" dirty="0">
                <a:solidFill>
                  <a:srgbClr val="002060"/>
                </a:solidFill>
              </a:rPr>
              <a:t>WTB distribution in the USA</a:t>
            </a:r>
          </a:p>
        </p:txBody>
      </p:sp>
      <p:sp>
        <p:nvSpPr>
          <p:cNvPr id="8" name="TextBox 7"/>
          <p:cNvSpPr txBox="1"/>
          <p:nvPr/>
        </p:nvSpPr>
        <p:spPr>
          <a:xfrm>
            <a:off x="2972040" y="3866329"/>
            <a:ext cx="806631" cy="461665"/>
          </a:xfrm>
          <a:prstGeom prst="rect">
            <a:avLst/>
          </a:prstGeom>
          <a:noFill/>
        </p:spPr>
        <p:txBody>
          <a:bodyPr wrap="none" rtlCol="0">
            <a:spAutoFit/>
          </a:bodyPr>
          <a:lstStyle/>
          <a:p>
            <a:r>
              <a:rPr lang="en-US" sz="2400" b="1" dirty="0">
                <a:solidFill>
                  <a:srgbClr val="000000"/>
                </a:solidFill>
              </a:rPr>
              <a:t>1960</a:t>
            </a:r>
          </a:p>
        </p:txBody>
      </p:sp>
      <p:sp>
        <p:nvSpPr>
          <p:cNvPr id="9" name="TextBox 8"/>
          <p:cNvSpPr txBox="1"/>
          <p:nvPr/>
        </p:nvSpPr>
        <p:spPr>
          <a:xfrm>
            <a:off x="4401515" y="6505773"/>
            <a:ext cx="4602927" cy="307777"/>
          </a:xfrm>
          <a:prstGeom prst="rect">
            <a:avLst/>
          </a:prstGeom>
          <a:noFill/>
        </p:spPr>
        <p:txBody>
          <a:bodyPr wrap="none" rtlCol="0">
            <a:spAutoFit/>
          </a:bodyPr>
          <a:lstStyle/>
          <a:p>
            <a:r>
              <a:rPr lang="en-US" sz="1400" b="1" i="1" dirty="0">
                <a:solidFill>
                  <a:srgbClr val="000000"/>
                </a:solidFill>
              </a:rPr>
              <a:t>from Rugman-Jones et al. (2015) </a:t>
            </a:r>
            <a:r>
              <a:rPr lang="en-US" sz="1400" b="1" i="1" dirty="0" err="1">
                <a:solidFill>
                  <a:srgbClr val="000000"/>
                </a:solidFill>
              </a:rPr>
              <a:t>PLoS</a:t>
            </a:r>
            <a:r>
              <a:rPr lang="en-US" sz="1400" b="1" i="1" dirty="0">
                <a:solidFill>
                  <a:srgbClr val="000000"/>
                </a:solidFill>
              </a:rPr>
              <a:t> ONE 10(2):e0118264 </a:t>
            </a:r>
          </a:p>
        </p:txBody>
      </p:sp>
      <p:sp>
        <p:nvSpPr>
          <p:cNvPr id="12" name="TextBox 11"/>
          <p:cNvSpPr txBox="1"/>
          <p:nvPr/>
        </p:nvSpPr>
        <p:spPr>
          <a:xfrm>
            <a:off x="43370" y="5381817"/>
            <a:ext cx="601447" cy="338554"/>
          </a:xfrm>
          <a:prstGeom prst="rect">
            <a:avLst/>
          </a:prstGeom>
          <a:noFill/>
        </p:spPr>
        <p:txBody>
          <a:bodyPr wrap="none" rtlCol="0">
            <a:spAutoFit/>
          </a:bodyPr>
          <a:lstStyle/>
          <a:p>
            <a:r>
              <a:rPr lang="en-US" sz="1600" b="1" dirty="0">
                <a:solidFill>
                  <a:srgbClr val="000000"/>
                </a:solidFill>
              </a:rPr>
              <a:t>1959</a:t>
            </a:r>
          </a:p>
        </p:txBody>
      </p:sp>
      <p:sp>
        <p:nvSpPr>
          <p:cNvPr id="13" name="TextBox 12"/>
          <p:cNvSpPr txBox="1"/>
          <p:nvPr/>
        </p:nvSpPr>
        <p:spPr>
          <a:xfrm>
            <a:off x="620649" y="5881455"/>
            <a:ext cx="1106393" cy="338554"/>
          </a:xfrm>
          <a:prstGeom prst="rect">
            <a:avLst/>
          </a:prstGeom>
          <a:noFill/>
        </p:spPr>
        <p:txBody>
          <a:bodyPr wrap="none" rtlCol="0">
            <a:spAutoFit/>
          </a:bodyPr>
          <a:lstStyle/>
          <a:p>
            <a:r>
              <a:rPr lang="en-US" sz="1600" b="1" dirty="0">
                <a:solidFill>
                  <a:srgbClr val="000000"/>
                </a:solidFill>
              </a:rPr>
              <a:t>1896/1928</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20592977"/>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par>
                                <p:cTn id="18" presetID="5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par>
                                <p:cTn id="23" presetID="55"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0.70"/>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8" name="Picture 34" descr="WTB_United_States_1107_states_only.emf"/>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364" t="6941" r="3000" b="13412"/>
          <a:stretch>
            <a:fillRect/>
          </a:stretch>
        </p:blipFill>
        <p:spPr bwMode="auto">
          <a:xfrm>
            <a:off x="228600" y="923925"/>
            <a:ext cx="8785225" cy="54768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9219" name="Rectangle 88"/>
          <p:cNvSpPr>
            <a:spLocks noChangeArrowheads="1"/>
          </p:cNvSpPr>
          <p:nvPr/>
        </p:nvSpPr>
        <p:spPr bwMode="auto">
          <a:xfrm>
            <a:off x="1892300" y="3397250"/>
            <a:ext cx="1468438" cy="1512888"/>
          </a:xfrm>
          <a:prstGeom prst="rect">
            <a:avLst/>
          </a:prstGeom>
          <a:solidFill>
            <a:schemeClr val="bg1"/>
          </a:solidFill>
          <a:ln w="9525" algn="ctr">
            <a:solidFill>
              <a:schemeClr val="bg1"/>
            </a:solidFill>
            <a:round/>
            <a:headEnd/>
            <a:tailEnd/>
          </a:ln>
        </p:spPr>
        <p:txBody>
          <a:bodyPr lIns="19513" tIns="9757" rIns="19513" bIns="9757"/>
          <a:lstStyle/>
          <a:p>
            <a:pPr defTabSz="803275" fontAlgn="base">
              <a:spcBef>
                <a:spcPct val="0"/>
              </a:spcBef>
              <a:spcAft>
                <a:spcPct val="0"/>
              </a:spcAft>
            </a:pPr>
            <a:endParaRPr lang="en-US" sz="500">
              <a:solidFill>
                <a:srgbClr val="FFFFFF"/>
              </a:solidFill>
              <a:latin typeface="Calibri" pitchFamily="34" charset="0"/>
            </a:endParaRPr>
          </a:p>
        </p:txBody>
      </p:sp>
      <p:sp>
        <p:nvSpPr>
          <p:cNvPr id="9221" name="Text Box 10"/>
          <p:cNvSpPr txBox="1">
            <a:spLocks noChangeArrowheads="1"/>
          </p:cNvSpPr>
          <p:nvPr/>
        </p:nvSpPr>
        <p:spPr bwMode="auto">
          <a:xfrm>
            <a:off x="138402" y="5626100"/>
            <a:ext cx="2710870" cy="116955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1400" b="1" dirty="0">
                <a:solidFill>
                  <a:srgbClr val="000000"/>
                </a:solidFill>
                <a:latin typeface="Calibri" pitchFamily="34" charset="0"/>
                <a:cs typeface="Calibri" pitchFamily="34" charset="0"/>
              </a:rPr>
              <a:t>Analysis by P. Rugman-Jones and</a:t>
            </a:r>
          </a:p>
          <a:p>
            <a:pPr algn="ctr" fontAlgn="base">
              <a:spcBef>
                <a:spcPct val="0"/>
              </a:spcBef>
              <a:spcAft>
                <a:spcPct val="0"/>
              </a:spcAft>
            </a:pPr>
            <a:r>
              <a:rPr lang="en-US" sz="1400" b="1" dirty="0">
                <a:solidFill>
                  <a:srgbClr val="000000"/>
                </a:solidFill>
                <a:latin typeface="Calibri" pitchFamily="34" charset="0"/>
                <a:cs typeface="Calibri" pitchFamily="34" charset="0"/>
              </a:rPr>
              <a:t>R. </a:t>
            </a:r>
            <a:r>
              <a:rPr lang="en-US" sz="1400" b="1" dirty="0" err="1">
                <a:solidFill>
                  <a:srgbClr val="000000"/>
                </a:solidFill>
                <a:latin typeface="Calibri" pitchFamily="34" charset="0"/>
                <a:cs typeface="Calibri" pitchFamily="34" charset="0"/>
              </a:rPr>
              <a:t>Stouthamer</a:t>
            </a:r>
            <a:r>
              <a:rPr lang="en-US" sz="1400" b="1" dirty="0">
                <a:solidFill>
                  <a:srgbClr val="000000"/>
                </a:solidFill>
                <a:latin typeface="Calibri" pitchFamily="34" charset="0"/>
                <a:cs typeface="Calibri" pitchFamily="34" charset="0"/>
              </a:rPr>
              <a:t>, Dept. Entomology,</a:t>
            </a:r>
          </a:p>
          <a:p>
            <a:pPr algn="ctr" fontAlgn="base">
              <a:spcBef>
                <a:spcPct val="0"/>
              </a:spcBef>
              <a:spcAft>
                <a:spcPct val="0"/>
              </a:spcAft>
            </a:pPr>
            <a:r>
              <a:rPr lang="en-US" sz="1400" b="1" dirty="0">
                <a:solidFill>
                  <a:srgbClr val="000000"/>
                </a:solidFill>
                <a:latin typeface="Calibri" pitchFamily="34" charset="0"/>
                <a:cs typeface="Calibri" pitchFamily="34" charset="0"/>
              </a:rPr>
              <a:t>UC-Riverside</a:t>
            </a:r>
          </a:p>
          <a:p>
            <a:pPr algn="ctr" fontAlgn="base">
              <a:spcBef>
                <a:spcPct val="0"/>
              </a:spcBef>
              <a:spcAft>
                <a:spcPct val="0"/>
              </a:spcAft>
            </a:pPr>
            <a:r>
              <a:rPr lang="en-US" sz="1400" b="1" dirty="0">
                <a:solidFill>
                  <a:srgbClr val="000000"/>
                </a:solidFill>
                <a:latin typeface="Calibri" pitchFamily="34" charset="0"/>
                <a:cs typeface="Calibri" pitchFamily="34" charset="0"/>
              </a:rPr>
              <a:t>Graphic by A.D. Graves,</a:t>
            </a:r>
          </a:p>
          <a:p>
            <a:pPr algn="ctr" fontAlgn="base">
              <a:spcBef>
                <a:spcPct val="0"/>
              </a:spcBef>
              <a:spcAft>
                <a:spcPct val="0"/>
              </a:spcAft>
            </a:pPr>
            <a:r>
              <a:rPr lang="en-US" sz="1400" b="1" dirty="0">
                <a:solidFill>
                  <a:srgbClr val="000000"/>
                </a:solidFill>
                <a:latin typeface="Calibri" pitchFamily="34" charset="0"/>
                <a:cs typeface="Calibri" pitchFamily="34" charset="0"/>
              </a:rPr>
              <a:t>USDA FS FHP, Albuquerque</a:t>
            </a:r>
          </a:p>
        </p:txBody>
      </p:sp>
      <p:sp>
        <p:nvSpPr>
          <p:cNvPr id="9223" name="Text Box 12"/>
          <p:cNvSpPr txBox="1">
            <a:spLocks noChangeArrowheads="1"/>
          </p:cNvSpPr>
          <p:nvPr/>
        </p:nvSpPr>
        <p:spPr bwMode="auto">
          <a:xfrm>
            <a:off x="8077200" y="6354763"/>
            <a:ext cx="971550" cy="2746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200" b="1">
                <a:solidFill>
                  <a:srgbClr val="000000"/>
                </a:solidFill>
                <a:hlinkClick r:id="rId4" action="ppaction://hlinkpres?slideindex=1&amp;slidetitle="/>
              </a:rPr>
              <a:t>Phylogram</a:t>
            </a:r>
            <a:endParaRPr lang="en-US" sz="1200" b="1">
              <a:solidFill>
                <a:srgbClr val="000000"/>
              </a:solidFill>
            </a:endParaRPr>
          </a:p>
        </p:txBody>
      </p:sp>
      <p:grpSp>
        <p:nvGrpSpPr>
          <p:cNvPr id="2" name="Group 16"/>
          <p:cNvGrpSpPr>
            <a:grpSpLocks/>
          </p:cNvGrpSpPr>
          <p:nvPr/>
        </p:nvGrpSpPr>
        <p:grpSpPr bwMode="auto">
          <a:xfrm>
            <a:off x="457200" y="2705100"/>
            <a:ext cx="1243013" cy="1333500"/>
            <a:chOff x="457200" y="3044974"/>
            <a:chExt cx="1243584" cy="1334186"/>
          </a:xfrm>
        </p:grpSpPr>
        <p:sp>
          <p:nvSpPr>
            <p:cNvPr id="9225" name="Rectangle 86"/>
            <p:cNvSpPr>
              <a:spLocks noChangeArrowheads="1"/>
            </p:cNvSpPr>
            <p:nvPr/>
          </p:nvSpPr>
          <p:spPr bwMode="auto">
            <a:xfrm>
              <a:off x="648245" y="3044974"/>
              <a:ext cx="679450" cy="217487"/>
            </a:xfrm>
            <a:prstGeom prst="rect">
              <a:avLst/>
            </a:prstGeom>
            <a:solidFill>
              <a:schemeClr val="bg1"/>
            </a:solidFill>
            <a:ln w="9525" algn="ctr">
              <a:solidFill>
                <a:schemeClr val="bg1"/>
              </a:solidFill>
              <a:round/>
              <a:headEnd/>
              <a:tailEnd/>
            </a:ln>
          </p:spPr>
          <p:txBody>
            <a:bodyPr lIns="19513" tIns="9757" rIns="19513" bIns="9757"/>
            <a:lstStyle/>
            <a:p>
              <a:pPr defTabSz="803275" fontAlgn="base">
                <a:spcBef>
                  <a:spcPct val="0"/>
                </a:spcBef>
                <a:spcAft>
                  <a:spcPct val="0"/>
                </a:spcAft>
              </a:pPr>
              <a:endParaRPr lang="en-US" sz="500">
                <a:solidFill>
                  <a:srgbClr val="000000"/>
                </a:solidFill>
                <a:latin typeface="Calibri" pitchFamily="34" charset="0"/>
              </a:endParaRPr>
            </a:p>
          </p:txBody>
        </p:sp>
        <p:pic>
          <p:nvPicPr>
            <p:cNvPr id="9226" name="Picture 1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8529" t="677" r="19383" b="7895"/>
            <a:stretch>
              <a:fillRect/>
            </a:stretch>
          </p:blipFill>
          <p:spPr bwMode="auto">
            <a:xfrm>
              <a:off x="457200" y="3048000"/>
              <a:ext cx="1243584" cy="13311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pic>
        <p:nvPicPr>
          <p:cNvPr id="9227" name="Picture 15"/>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0277" t="677" r="525" b="722"/>
          <a:stretch>
            <a:fillRect/>
          </a:stretch>
        </p:blipFill>
        <p:spPr bwMode="auto">
          <a:xfrm>
            <a:off x="1731963" y="3200400"/>
            <a:ext cx="1849437" cy="16732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9228" name="Picture 16"/>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786" t="677" r="35999" b="7895"/>
          <a:stretch>
            <a:fillRect/>
          </a:stretch>
        </p:blipFill>
        <p:spPr bwMode="auto">
          <a:xfrm>
            <a:off x="838200" y="1265238"/>
            <a:ext cx="1295400" cy="14065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nvGrpSpPr>
          <p:cNvPr id="3" name="Group 20"/>
          <p:cNvGrpSpPr>
            <a:grpSpLocks/>
          </p:cNvGrpSpPr>
          <p:nvPr/>
        </p:nvGrpSpPr>
        <p:grpSpPr bwMode="auto">
          <a:xfrm>
            <a:off x="6578600" y="3024188"/>
            <a:ext cx="1422400" cy="1547812"/>
            <a:chOff x="6324600" y="3481550"/>
            <a:chExt cx="1422400" cy="1547650"/>
          </a:xfrm>
        </p:grpSpPr>
        <p:sp>
          <p:nvSpPr>
            <p:cNvPr id="9230" name="Rectangle 91"/>
            <p:cNvSpPr>
              <a:spLocks noChangeArrowheads="1"/>
            </p:cNvSpPr>
            <p:nvPr/>
          </p:nvSpPr>
          <p:spPr bwMode="auto">
            <a:xfrm>
              <a:off x="6553200" y="3481550"/>
              <a:ext cx="822325" cy="412750"/>
            </a:xfrm>
            <a:prstGeom prst="rect">
              <a:avLst/>
            </a:prstGeom>
            <a:solidFill>
              <a:schemeClr val="bg1"/>
            </a:solidFill>
            <a:ln w="9525" algn="ctr">
              <a:solidFill>
                <a:schemeClr val="bg1"/>
              </a:solidFill>
              <a:round/>
              <a:headEnd/>
              <a:tailEnd/>
            </a:ln>
          </p:spPr>
          <p:txBody>
            <a:bodyPr lIns="19513" tIns="9757" rIns="19513" bIns="9757"/>
            <a:lstStyle/>
            <a:p>
              <a:pPr defTabSz="803275" fontAlgn="base">
                <a:spcBef>
                  <a:spcPct val="0"/>
                </a:spcBef>
                <a:spcAft>
                  <a:spcPct val="0"/>
                </a:spcAft>
              </a:pPr>
              <a:endParaRPr lang="en-US" sz="500">
                <a:solidFill>
                  <a:srgbClr val="000000"/>
                </a:solidFill>
                <a:latin typeface="Calibri" pitchFamily="34" charset="0"/>
              </a:endParaRPr>
            </a:p>
          </p:txBody>
        </p:sp>
        <p:pic>
          <p:nvPicPr>
            <p:cNvPr id="9231" name="Picture 17"/>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786" t="1880" r="35999" b="7895"/>
            <a:stretch>
              <a:fillRect/>
            </a:stretch>
          </p:blipFill>
          <p:spPr bwMode="auto">
            <a:xfrm>
              <a:off x="6324600" y="3505200"/>
              <a:ext cx="1422400" cy="1524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sp>
        <p:nvSpPr>
          <p:cNvPr id="16" name="TextBox 15"/>
          <p:cNvSpPr txBox="1"/>
          <p:nvPr/>
        </p:nvSpPr>
        <p:spPr>
          <a:xfrm>
            <a:off x="3962400" y="6506644"/>
            <a:ext cx="4205382" cy="307777"/>
          </a:xfrm>
          <a:prstGeom prst="rect">
            <a:avLst/>
          </a:prstGeom>
          <a:noFill/>
        </p:spPr>
        <p:txBody>
          <a:bodyPr wrap="none" rtlCol="0">
            <a:spAutoFit/>
          </a:bodyPr>
          <a:lstStyle/>
          <a:p>
            <a:r>
              <a:rPr lang="en-US" sz="1400" b="1" i="1" dirty="0" smtClean="0">
                <a:solidFill>
                  <a:srgbClr val="000000"/>
                </a:solidFill>
                <a:latin typeface="Calibri" panose="020F0502020204030204"/>
              </a:rPr>
              <a:t>Rugman-Jones </a:t>
            </a:r>
            <a:r>
              <a:rPr lang="en-US" sz="1400" b="1" i="1" dirty="0">
                <a:solidFill>
                  <a:srgbClr val="000000"/>
                </a:solidFill>
                <a:latin typeface="Calibri" panose="020F0502020204030204"/>
              </a:rPr>
              <a:t>et al. (2015) </a:t>
            </a:r>
            <a:r>
              <a:rPr lang="en-US" sz="1400" b="1" i="1" dirty="0" err="1">
                <a:solidFill>
                  <a:srgbClr val="000000"/>
                </a:solidFill>
                <a:latin typeface="Calibri" panose="020F0502020204030204"/>
              </a:rPr>
              <a:t>PLoS</a:t>
            </a:r>
            <a:r>
              <a:rPr lang="en-US" sz="1400" b="1" i="1" dirty="0">
                <a:solidFill>
                  <a:srgbClr val="000000"/>
                </a:solidFill>
                <a:latin typeface="Calibri" panose="020F0502020204030204"/>
              </a:rPr>
              <a:t> ONE 10(2):e0118264 </a:t>
            </a:r>
          </a:p>
        </p:txBody>
      </p:sp>
      <p:sp>
        <p:nvSpPr>
          <p:cNvPr id="17" name="TextBox 16"/>
          <p:cNvSpPr txBox="1"/>
          <p:nvPr/>
        </p:nvSpPr>
        <p:spPr>
          <a:xfrm>
            <a:off x="709108" y="76200"/>
            <a:ext cx="7620000" cy="830997"/>
          </a:xfrm>
          <a:prstGeom prst="rect">
            <a:avLst/>
          </a:prstGeom>
          <a:noFill/>
        </p:spPr>
        <p:txBody>
          <a:bodyPr wrap="square" rtlCol="0">
            <a:spAutoFit/>
          </a:bodyPr>
          <a:lstStyle/>
          <a:p>
            <a:pPr algn="ctr"/>
            <a:r>
              <a:rPr lang="en-US" sz="2400" b="1" dirty="0" smtClean="0">
                <a:solidFill>
                  <a:srgbClr val="002060"/>
                </a:solidFill>
                <a:latin typeface="Calibri" panose="020F0502020204030204"/>
              </a:rPr>
              <a:t>Genetic analyses of WTB mitochondrial haplotypes suggest migrations from southwest U.S. to other regions</a:t>
            </a:r>
            <a:endParaRPr lang="en-US" sz="2400" b="1" dirty="0">
              <a:solidFill>
                <a:srgbClr val="002060"/>
              </a:solidFill>
              <a:latin typeface="Calibri" panose="020F0502020204030204"/>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46878757"/>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 name="TextBox 58"/>
          <p:cNvSpPr txBox="1"/>
          <p:nvPr/>
        </p:nvSpPr>
        <p:spPr>
          <a:xfrm>
            <a:off x="4886325" y="6334780"/>
            <a:ext cx="4205382" cy="523220"/>
          </a:xfrm>
          <a:prstGeom prst="rect">
            <a:avLst/>
          </a:prstGeom>
          <a:noFill/>
        </p:spPr>
        <p:txBody>
          <a:bodyPr wrap="none" rtlCol="0">
            <a:spAutoFit/>
          </a:bodyPr>
          <a:lstStyle/>
          <a:p>
            <a:r>
              <a:rPr lang="en-US" sz="1400" b="1" i="1" dirty="0">
                <a:solidFill>
                  <a:srgbClr val="000000"/>
                </a:solidFill>
              </a:rPr>
              <a:t>Zerillo et al. (2014) </a:t>
            </a:r>
            <a:r>
              <a:rPr lang="en-US" sz="1400" b="1" i="1" dirty="0" err="1">
                <a:solidFill>
                  <a:srgbClr val="000000"/>
                </a:solidFill>
              </a:rPr>
              <a:t>PLoS</a:t>
            </a:r>
            <a:r>
              <a:rPr lang="en-US" sz="1400" b="1" i="1" dirty="0">
                <a:solidFill>
                  <a:srgbClr val="000000"/>
                </a:solidFill>
              </a:rPr>
              <a:t> ONE 9(11):e112847</a:t>
            </a:r>
          </a:p>
          <a:p>
            <a:r>
              <a:rPr lang="en-US" sz="1400" b="1" i="1" dirty="0">
                <a:solidFill>
                  <a:srgbClr val="000000"/>
                </a:solidFill>
              </a:rPr>
              <a:t>Rugman-Jones et al. (2015) </a:t>
            </a:r>
            <a:r>
              <a:rPr lang="en-US" sz="1400" b="1" i="1" dirty="0" err="1">
                <a:solidFill>
                  <a:srgbClr val="000000"/>
                </a:solidFill>
              </a:rPr>
              <a:t>PLoS</a:t>
            </a:r>
            <a:r>
              <a:rPr lang="en-US" sz="1400" b="1" i="1" dirty="0">
                <a:solidFill>
                  <a:srgbClr val="000000"/>
                </a:solidFill>
              </a:rPr>
              <a:t> ONE 10(2):e0118264 </a:t>
            </a:r>
          </a:p>
        </p:txBody>
      </p:sp>
      <p:sp>
        <p:nvSpPr>
          <p:cNvPr id="3" name="Freeform 1"/>
          <p:cNvSpPr>
            <a:spLocks noChangeArrowheads="1"/>
          </p:cNvSpPr>
          <p:nvPr/>
        </p:nvSpPr>
        <p:spPr bwMode="auto">
          <a:xfrm rot="21163818">
            <a:off x="4651324" y="2492460"/>
            <a:ext cx="1044848" cy="682215"/>
          </a:xfrm>
          <a:custGeom>
            <a:avLst/>
            <a:gdLst>
              <a:gd name="T0" fmla="*/ 2147483647 w 9500"/>
              <a:gd name="T1" fmla="*/ 2147483647 h 6521"/>
              <a:gd name="T2" fmla="*/ 2147483647 w 9500"/>
              <a:gd name="T3" fmla="*/ 2147483647 h 6521"/>
              <a:gd name="T4" fmla="*/ 2147483647 w 9500"/>
              <a:gd name="T5" fmla="*/ 2147483647 h 6521"/>
              <a:gd name="T6" fmla="*/ 2147483647 w 9500"/>
              <a:gd name="T7" fmla="*/ 2147483647 h 6521"/>
              <a:gd name="T8" fmla="*/ 2147483647 w 9500"/>
              <a:gd name="T9" fmla="*/ 2147483647 h 6521"/>
              <a:gd name="T10" fmla="*/ 2147483647 w 9500"/>
              <a:gd name="T11" fmla="*/ 2147483647 h 6521"/>
              <a:gd name="T12" fmla="*/ 2147483647 w 9500"/>
              <a:gd name="T13" fmla="*/ 2147483647 h 6521"/>
              <a:gd name="T14" fmla="*/ 2147483647 w 9500"/>
              <a:gd name="T15" fmla="*/ 2147483647 h 6521"/>
              <a:gd name="T16" fmla="*/ 2147483647 w 9500"/>
              <a:gd name="T17" fmla="*/ 2147483647 h 6521"/>
              <a:gd name="T18" fmla="*/ 2147483647 w 9500"/>
              <a:gd name="T19" fmla="*/ 2147483647 h 6521"/>
              <a:gd name="T20" fmla="*/ 2147483647 w 9500"/>
              <a:gd name="T21" fmla="*/ 2147483647 h 6521"/>
              <a:gd name="T22" fmla="*/ 2147483647 w 9500"/>
              <a:gd name="T23" fmla="*/ 2147483647 h 6521"/>
              <a:gd name="T24" fmla="*/ 2147483647 w 9500"/>
              <a:gd name="T25" fmla="*/ 2147483647 h 6521"/>
              <a:gd name="T26" fmla="*/ 2147483647 w 9500"/>
              <a:gd name="T27" fmla="*/ 2147483647 h 6521"/>
              <a:gd name="T28" fmla="*/ 2147483647 w 9500"/>
              <a:gd name="T29" fmla="*/ 2147483647 h 6521"/>
              <a:gd name="T30" fmla="*/ 2147483647 w 9500"/>
              <a:gd name="T31" fmla="*/ 2147483647 h 6521"/>
              <a:gd name="T32" fmla="*/ 2147483647 w 9500"/>
              <a:gd name="T33" fmla="*/ 2147483647 h 6521"/>
              <a:gd name="T34" fmla="*/ 2147483647 w 9500"/>
              <a:gd name="T35" fmla="*/ 2147483647 h 6521"/>
              <a:gd name="T36" fmla="*/ 2147483647 w 9500"/>
              <a:gd name="T37" fmla="*/ 2147483647 h 6521"/>
              <a:gd name="T38" fmla="*/ 2147483647 w 9500"/>
              <a:gd name="T39" fmla="*/ 2147483647 h 6521"/>
              <a:gd name="T40" fmla="*/ 2147483647 w 9500"/>
              <a:gd name="T41" fmla="*/ 2147483647 h 6521"/>
              <a:gd name="T42" fmla="*/ 2147483647 w 9500"/>
              <a:gd name="T43" fmla="*/ 2147483647 h 6521"/>
              <a:gd name="T44" fmla="*/ 2147483647 w 9500"/>
              <a:gd name="T45" fmla="*/ 2147483647 h 6521"/>
              <a:gd name="T46" fmla="*/ 2147483647 w 9500"/>
              <a:gd name="T47" fmla="*/ 2147483647 h 6521"/>
              <a:gd name="T48" fmla="*/ 2147483647 w 9500"/>
              <a:gd name="T49" fmla="*/ 2147483647 h 6521"/>
              <a:gd name="T50" fmla="*/ 2147483647 w 9500"/>
              <a:gd name="T51" fmla="*/ 2147483647 h 6521"/>
              <a:gd name="T52" fmla="*/ 2147483647 w 9500"/>
              <a:gd name="T53" fmla="*/ 2147483647 h 6521"/>
              <a:gd name="T54" fmla="*/ 2147483647 w 9500"/>
              <a:gd name="T55" fmla="*/ 2147483647 h 6521"/>
              <a:gd name="T56" fmla="*/ 2147483647 w 9500"/>
              <a:gd name="T57" fmla="*/ 2147483647 h 6521"/>
              <a:gd name="T58" fmla="*/ 2147483647 w 9500"/>
              <a:gd name="T59" fmla="*/ 2147483647 h 6521"/>
              <a:gd name="T60" fmla="*/ 0 w 9500"/>
              <a:gd name="T61" fmla="*/ 2147483647 h 6521"/>
              <a:gd name="T62" fmla="*/ 2147483647 w 9500"/>
              <a:gd name="T63" fmla="*/ 2147483647 h 6521"/>
              <a:gd name="T64" fmla="*/ 2147483647 w 9500"/>
              <a:gd name="T65" fmla="*/ 2147483647 h 6521"/>
              <a:gd name="T66" fmla="*/ 2147483647 w 9500"/>
              <a:gd name="T67" fmla="*/ 2147483647 h 65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connsiteX0" fmla="*/ 257 w 9999"/>
              <a:gd name="connsiteY0" fmla="*/ 0 h 9998"/>
              <a:gd name="connsiteX1" fmla="*/ 8447 w 9999"/>
              <a:gd name="connsiteY1" fmla="*/ 90 h 9998"/>
              <a:gd name="connsiteX2" fmla="*/ 8352 w 9999"/>
              <a:gd name="connsiteY2" fmla="*/ 561 h 9998"/>
              <a:gd name="connsiteX3" fmla="*/ 8681 w 9999"/>
              <a:gd name="connsiteY3" fmla="*/ 969 h 9998"/>
              <a:gd name="connsiteX4" fmla="*/ 8425 w 9999"/>
              <a:gd name="connsiteY4" fmla="*/ 1225 h 9998"/>
              <a:gd name="connsiteX5" fmla="*/ 8425 w 9999"/>
              <a:gd name="connsiteY5" fmla="*/ 1938 h 9998"/>
              <a:gd name="connsiteX6" fmla="*/ 8536 w 9999"/>
              <a:gd name="connsiteY6" fmla="*/ 2194 h 9998"/>
              <a:gd name="connsiteX7" fmla="*/ 8571 w 9999"/>
              <a:gd name="connsiteY7" fmla="*/ 2501 h 9998"/>
              <a:gd name="connsiteX8" fmla="*/ 8975 w 9999"/>
              <a:gd name="connsiteY8" fmla="*/ 3010 h 9998"/>
              <a:gd name="connsiteX9" fmla="*/ 9232 w 9999"/>
              <a:gd name="connsiteY9" fmla="*/ 3519 h 9998"/>
              <a:gd name="connsiteX10" fmla="*/ 9560 w 9999"/>
              <a:gd name="connsiteY10" fmla="*/ 3929 h 9998"/>
              <a:gd name="connsiteX11" fmla="*/ 9742 w 9999"/>
              <a:gd name="connsiteY11" fmla="*/ 4285 h 9998"/>
              <a:gd name="connsiteX12" fmla="*/ 9889 w 9999"/>
              <a:gd name="connsiteY12" fmla="*/ 4541 h 9998"/>
              <a:gd name="connsiteX13" fmla="*/ 9999 w 9999"/>
              <a:gd name="connsiteY13" fmla="*/ 5306 h 9998"/>
              <a:gd name="connsiteX14" fmla="*/ 9780 w 9999"/>
              <a:gd name="connsiteY14" fmla="*/ 5764 h 9998"/>
              <a:gd name="connsiteX15" fmla="*/ 9669 w 9999"/>
              <a:gd name="connsiteY15" fmla="*/ 6021 h 9998"/>
              <a:gd name="connsiteX16" fmla="*/ 9669 w 9999"/>
              <a:gd name="connsiteY16" fmla="*/ 6479 h 9998"/>
              <a:gd name="connsiteX17" fmla="*/ 9232 w 9999"/>
              <a:gd name="connsiteY17" fmla="*/ 6427 h 9998"/>
              <a:gd name="connsiteX18" fmla="*/ 8901 w 9999"/>
              <a:gd name="connsiteY18" fmla="*/ 6683 h 9998"/>
              <a:gd name="connsiteX19" fmla="*/ 8755 w 9999"/>
              <a:gd name="connsiteY19" fmla="*/ 6887 h 9998"/>
              <a:gd name="connsiteX20" fmla="*/ 8571 w 9999"/>
              <a:gd name="connsiteY20" fmla="*/ 7295 h 9998"/>
              <a:gd name="connsiteX21" fmla="*/ 8608 w 9999"/>
              <a:gd name="connsiteY21" fmla="*/ 7654 h 9998"/>
              <a:gd name="connsiteX22" fmla="*/ 8792 w 9999"/>
              <a:gd name="connsiteY22" fmla="*/ 8264 h 9998"/>
              <a:gd name="connsiteX23" fmla="*/ 8536 w 9999"/>
              <a:gd name="connsiteY23" fmla="*/ 8623 h 9998"/>
              <a:gd name="connsiteX24" fmla="*/ 8536 w 9999"/>
              <a:gd name="connsiteY24" fmla="*/ 9031 h 9998"/>
              <a:gd name="connsiteX25" fmla="*/ 8536 w 9999"/>
              <a:gd name="connsiteY25" fmla="*/ 9285 h 9998"/>
              <a:gd name="connsiteX26" fmla="*/ 8169 w 9999"/>
              <a:gd name="connsiteY26" fmla="*/ 9437 h 9998"/>
              <a:gd name="connsiteX27" fmla="*/ 8096 w 9999"/>
              <a:gd name="connsiteY27" fmla="*/ 9692 h 9998"/>
              <a:gd name="connsiteX28" fmla="*/ 8133 w 9999"/>
              <a:gd name="connsiteY28" fmla="*/ 9948 h 9998"/>
              <a:gd name="connsiteX29" fmla="*/ 8022 w 9999"/>
              <a:gd name="connsiteY29" fmla="*/ 9998 h 9998"/>
              <a:gd name="connsiteX30" fmla="*/ 7765 w 9999"/>
              <a:gd name="connsiteY30" fmla="*/ 9641 h 9998"/>
              <a:gd name="connsiteX31" fmla="*/ 7545 w 9999"/>
              <a:gd name="connsiteY31" fmla="*/ 9540 h 9998"/>
              <a:gd name="connsiteX32" fmla="*/ 7399 w 9999"/>
              <a:gd name="connsiteY32" fmla="*/ 9437 h 9998"/>
              <a:gd name="connsiteX33" fmla="*/ 1502 w 9999"/>
              <a:gd name="connsiteY33" fmla="*/ 9641 h 9998"/>
              <a:gd name="connsiteX34" fmla="*/ 1428 w 9999"/>
              <a:gd name="connsiteY34" fmla="*/ 9183 h 9998"/>
              <a:gd name="connsiteX35" fmla="*/ 1428 w 9999"/>
              <a:gd name="connsiteY35" fmla="*/ 9083 h 9998"/>
              <a:gd name="connsiteX36" fmla="*/ 1428 w 9999"/>
              <a:gd name="connsiteY36" fmla="*/ 8724 h 9998"/>
              <a:gd name="connsiteX37" fmla="*/ 1466 w 9999"/>
              <a:gd name="connsiteY37" fmla="*/ 8419 h 9998"/>
              <a:gd name="connsiteX38" fmla="*/ 1392 w 9999"/>
              <a:gd name="connsiteY38" fmla="*/ 7959 h 9998"/>
              <a:gd name="connsiteX39" fmla="*/ 1246 w 9999"/>
              <a:gd name="connsiteY39" fmla="*/ 7396 h 9998"/>
              <a:gd name="connsiteX40" fmla="*/ 1173 w 9999"/>
              <a:gd name="connsiteY40" fmla="*/ 6990 h 9998"/>
              <a:gd name="connsiteX41" fmla="*/ 1356 w 9999"/>
              <a:gd name="connsiteY41" fmla="*/ 6683 h 9998"/>
              <a:gd name="connsiteX42" fmla="*/ 1062 w 9999"/>
              <a:gd name="connsiteY42" fmla="*/ 6225 h 9998"/>
              <a:gd name="connsiteX43" fmla="*/ 1062 w 9999"/>
              <a:gd name="connsiteY43" fmla="*/ 6123 h 9998"/>
              <a:gd name="connsiteX44" fmla="*/ 1100 w 9999"/>
              <a:gd name="connsiteY44" fmla="*/ 5613 h 9998"/>
              <a:gd name="connsiteX45" fmla="*/ 953 w 9999"/>
              <a:gd name="connsiteY45" fmla="*/ 5203 h 9998"/>
              <a:gd name="connsiteX46" fmla="*/ 696 w 9999"/>
              <a:gd name="connsiteY46" fmla="*/ 4387 h 9998"/>
              <a:gd name="connsiteX47" fmla="*/ 623 w 9999"/>
              <a:gd name="connsiteY47" fmla="*/ 3775 h 9998"/>
              <a:gd name="connsiteX48" fmla="*/ 623 w 9999"/>
              <a:gd name="connsiteY48" fmla="*/ 3366 h 9998"/>
              <a:gd name="connsiteX49" fmla="*/ 0 w 9999"/>
              <a:gd name="connsiteY49" fmla="*/ 2552 h 9998"/>
              <a:gd name="connsiteX50" fmla="*/ 477 w 9999"/>
              <a:gd name="connsiteY50" fmla="*/ 1990 h 9998"/>
              <a:gd name="connsiteX51" fmla="*/ 477 w 9999"/>
              <a:gd name="connsiteY51" fmla="*/ 1736 h 9998"/>
              <a:gd name="connsiteX52" fmla="*/ 477 w 9999"/>
              <a:gd name="connsiteY52" fmla="*/ 969 h 9998"/>
              <a:gd name="connsiteX53" fmla="*/ 147 w 9999"/>
              <a:gd name="connsiteY53" fmla="*/ 459 h 9998"/>
              <a:gd name="connsiteX54" fmla="*/ 257 w 9999"/>
              <a:gd name="connsiteY54" fmla="*/ 0 h 9998"/>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233 w 10000"/>
              <a:gd name="connsiteY9" fmla="*/ 3520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170 w 10000"/>
              <a:gd name="connsiteY25" fmla="*/ 9439 h 10000"/>
              <a:gd name="connsiteX26" fmla="*/ 8097 w 10000"/>
              <a:gd name="connsiteY26" fmla="*/ 9694 h 10000"/>
              <a:gd name="connsiteX27" fmla="*/ 8134 w 10000"/>
              <a:gd name="connsiteY27" fmla="*/ 9950 h 10000"/>
              <a:gd name="connsiteX28" fmla="*/ 8023 w 10000"/>
              <a:gd name="connsiteY28" fmla="*/ 10000 h 10000"/>
              <a:gd name="connsiteX29" fmla="*/ 7766 w 10000"/>
              <a:gd name="connsiteY29" fmla="*/ 9643 h 10000"/>
              <a:gd name="connsiteX30" fmla="*/ 7546 w 10000"/>
              <a:gd name="connsiteY30" fmla="*/ 9542 h 10000"/>
              <a:gd name="connsiteX31" fmla="*/ 7400 w 10000"/>
              <a:gd name="connsiteY31" fmla="*/ 9439 h 10000"/>
              <a:gd name="connsiteX32" fmla="*/ 1502 w 10000"/>
              <a:gd name="connsiteY32" fmla="*/ 9643 h 10000"/>
              <a:gd name="connsiteX33" fmla="*/ 1428 w 10000"/>
              <a:gd name="connsiteY33" fmla="*/ 9185 h 10000"/>
              <a:gd name="connsiteX34" fmla="*/ 1428 w 10000"/>
              <a:gd name="connsiteY34" fmla="*/ 9085 h 10000"/>
              <a:gd name="connsiteX35" fmla="*/ 1428 w 10000"/>
              <a:gd name="connsiteY35" fmla="*/ 8726 h 10000"/>
              <a:gd name="connsiteX36" fmla="*/ 1466 w 10000"/>
              <a:gd name="connsiteY36" fmla="*/ 8421 h 10000"/>
              <a:gd name="connsiteX37" fmla="*/ 1392 w 10000"/>
              <a:gd name="connsiteY37" fmla="*/ 7961 h 10000"/>
              <a:gd name="connsiteX38" fmla="*/ 1246 w 10000"/>
              <a:gd name="connsiteY38" fmla="*/ 7397 h 10000"/>
              <a:gd name="connsiteX39" fmla="*/ 1173 w 10000"/>
              <a:gd name="connsiteY39" fmla="*/ 6991 h 10000"/>
              <a:gd name="connsiteX40" fmla="*/ 1356 w 10000"/>
              <a:gd name="connsiteY40" fmla="*/ 6684 h 10000"/>
              <a:gd name="connsiteX41" fmla="*/ 1062 w 10000"/>
              <a:gd name="connsiteY41" fmla="*/ 6226 h 10000"/>
              <a:gd name="connsiteX42" fmla="*/ 1062 w 10000"/>
              <a:gd name="connsiteY42" fmla="*/ 6124 h 10000"/>
              <a:gd name="connsiteX43" fmla="*/ 1100 w 10000"/>
              <a:gd name="connsiteY43" fmla="*/ 5614 h 10000"/>
              <a:gd name="connsiteX44" fmla="*/ 953 w 10000"/>
              <a:gd name="connsiteY44" fmla="*/ 5204 h 10000"/>
              <a:gd name="connsiteX45" fmla="*/ 696 w 10000"/>
              <a:gd name="connsiteY45" fmla="*/ 4388 h 10000"/>
              <a:gd name="connsiteX46" fmla="*/ 623 w 10000"/>
              <a:gd name="connsiteY46" fmla="*/ 3776 h 10000"/>
              <a:gd name="connsiteX47" fmla="*/ 623 w 10000"/>
              <a:gd name="connsiteY47" fmla="*/ 3367 h 10000"/>
              <a:gd name="connsiteX48" fmla="*/ 0 w 10000"/>
              <a:gd name="connsiteY48" fmla="*/ 2553 h 10000"/>
              <a:gd name="connsiteX49" fmla="*/ 477 w 10000"/>
              <a:gd name="connsiteY49" fmla="*/ 1990 h 10000"/>
              <a:gd name="connsiteX50" fmla="*/ 477 w 10000"/>
              <a:gd name="connsiteY50" fmla="*/ 1736 h 10000"/>
              <a:gd name="connsiteX51" fmla="*/ 477 w 10000"/>
              <a:gd name="connsiteY51" fmla="*/ 969 h 10000"/>
              <a:gd name="connsiteX52" fmla="*/ 147 w 10000"/>
              <a:gd name="connsiteY52" fmla="*/ 459 h 10000"/>
              <a:gd name="connsiteX53" fmla="*/ 257 w 10000"/>
              <a:gd name="connsiteY53"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170 w 10000"/>
              <a:gd name="connsiteY24" fmla="*/ 9439 h 10000"/>
              <a:gd name="connsiteX25" fmla="*/ 8097 w 10000"/>
              <a:gd name="connsiteY25" fmla="*/ 9694 h 10000"/>
              <a:gd name="connsiteX26" fmla="*/ 8134 w 10000"/>
              <a:gd name="connsiteY26" fmla="*/ 9950 h 10000"/>
              <a:gd name="connsiteX27" fmla="*/ 8023 w 10000"/>
              <a:gd name="connsiteY27" fmla="*/ 10000 h 10000"/>
              <a:gd name="connsiteX28" fmla="*/ 7766 w 10000"/>
              <a:gd name="connsiteY28" fmla="*/ 9643 h 10000"/>
              <a:gd name="connsiteX29" fmla="*/ 7546 w 10000"/>
              <a:gd name="connsiteY29" fmla="*/ 9542 h 10000"/>
              <a:gd name="connsiteX30" fmla="*/ 7400 w 10000"/>
              <a:gd name="connsiteY30" fmla="*/ 9439 h 10000"/>
              <a:gd name="connsiteX31" fmla="*/ 1502 w 10000"/>
              <a:gd name="connsiteY31" fmla="*/ 9643 h 10000"/>
              <a:gd name="connsiteX32" fmla="*/ 1428 w 10000"/>
              <a:gd name="connsiteY32" fmla="*/ 9185 h 10000"/>
              <a:gd name="connsiteX33" fmla="*/ 1428 w 10000"/>
              <a:gd name="connsiteY33" fmla="*/ 9085 h 10000"/>
              <a:gd name="connsiteX34" fmla="*/ 1428 w 10000"/>
              <a:gd name="connsiteY34" fmla="*/ 8726 h 10000"/>
              <a:gd name="connsiteX35" fmla="*/ 1466 w 10000"/>
              <a:gd name="connsiteY35" fmla="*/ 8421 h 10000"/>
              <a:gd name="connsiteX36" fmla="*/ 1392 w 10000"/>
              <a:gd name="connsiteY36" fmla="*/ 7961 h 10000"/>
              <a:gd name="connsiteX37" fmla="*/ 1246 w 10000"/>
              <a:gd name="connsiteY37" fmla="*/ 7397 h 10000"/>
              <a:gd name="connsiteX38" fmla="*/ 1173 w 10000"/>
              <a:gd name="connsiteY38" fmla="*/ 6991 h 10000"/>
              <a:gd name="connsiteX39" fmla="*/ 1356 w 10000"/>
              <a:gd name="connsiteY39" fmla="*/ 6684 h 10000"/>
              <a:gd name="connsiteX40" fmla="*/ 1062 w 10000"/>
              <a:gd name="connsiteY40" fmla="*/ 6226 h 10000"/>
              <a:gd name="connsiteX41" fmla="*/ 1062 w 10000"/>
              <a:gd name="connsiteY41" fmla="*/ 6124 h 10000"/>
              <a:gd name="connsiteX42" fmla="*/ 1100 w 10000"/>
              <a:gd name="connsiteY42" fmla="*/ 5614 h 10000"/>
              <a:gd name="connsiteX43" fmla="*/ 953 w 10000"/>
              <a:gd name="connsiteY43" fmla="*/ 5204 h 10000"/>
              <a:gd name="connsiteX44" fmla="*/ 696 w 10000"/>
              <a:gd name="connsiteY44" fmla="*/ 4388 h 10000"/>
              <a:gd name="connsiteX45" fmla="*/ 623 w 10000"/>
              <a:gd name="connsiteY45" fmla="*/ 3776 h 10000"/>
              <a:gd name="connsiteX46" fmla="*/ 623 w 10000"/>
              <a:gd name="connsiteY46" fmla="*/ 3367 h 10000"/>
              <a:gd name="connsiteX47" fmla="*/ 0 w 10000"/>
              <a:gd name="connsiteY47" fmla="*/ 2553 h 10000"/>
              <a:gd name="connsiteX48" fmla="*/ 477 w 10000"/>
              <a:gd name="connsiteY48" fmla="*/ 1990 h 10000"/>
              <a:gd name="connsiteX49" fmla="*/ 477 w 10000"/>
              <a:gd name="connsiteY49" fmla="*/ 1736 h 10000"/>
              <a:gd name="connsiteX50" fmla="*/ 477 w 10000"/>
              <a:gd name="connsiteY50" fmla="*/ 969 h 10000"/>
              <a:gd name="connsiteX51" fmla="*/ 147 w 10000"/>
              <a:gd name="connsiteY51" fmla="*/ 459 h 10000"/>
              <a:gd name="connsiteX52" fmla="*/ 257 w 10000"/>
              <a:gd name="connsiteY52" fmla="*/ 0 h 10000"/>
              <a:gd name="connsiteX0" fmla="*/ 257 w 10000"/>
              <a:gd name="connsiteY0" fmla="*/ 0 h 9950"/>
              <a:gd name="connsiteX1" fmla="*/ 8448 w 10000"/>
              <a:gd name="connsiteY1" fmla="*/ 90 h 9950"/>
              <a:gd name="connsiteX2" fmla="*/ 8353 w 10000"/>
              <a:gd name="connsiteY2" fmla="*/ 561 h 9950"/>
              <a:gd name="connsiteX3" fmla="*/ 8682 w 10000"/>
              <a:gd name="connsiteY3" fmla="*/ 969 h 9950"/>
              <a:gd name="connsiteX4" fmla="*/ 8631 w 10000"/>
              <a:gd name="connsiteY4" fmla="*/ 1264 h 9950"/>
              <a:gd name="connsiteX5" fmla="*/ 8426 w 10000"/>
              <a:gd name="connsiteY5" fmla="*/ 1938 h 9950"/>
              <a:gd name="connsiteX6" fmla="*/ 8537 w 10000"/>
              <a:gd name="connsiteY6" fmla="*/ 2194 h 9950"/>
              <a:gd name="connsiteX7" fmla="*/ 8572 w 10000"/>
              <a:gd name="connsiteY7" fmla="*/ 2502 h 9950"/>
              <a:gd name="connsiteX8" fmla="*/ 8976 w 10000"/>
              <a:gd name="connsiteY8" fmla="*/ 3011 h 9950"/>
              <a:gd name="connsiteX9" fmla="*/ 9458 w 10000"/>
              <a:gd name="connsiteY9" fmla="*/ 3329 h 9950"/>
              <a:gd name="connsiteX10" fmla="*/ 9561 w 10000"/>
              <a:gd name="connsiteY10" fmla="*/ 3930 h 9950"/>
              <a:gd name="connsiteX11" fmla="*/ 9743 w 10000"/>
              <a:gd name="connsiteY11" fmla="*/ 4286 h 9950"/>
              <a:gd name="connsiteX12" fmla="*/ 9890 w 10000"/>
              <a:gd name="connsiteY12" fmla="*/ 4542 h 9950"/>
              <a:gd name="connsiteX13" fmla="*/ 10000 w 10000"/>
              <a:gd name="connsiteY13" fmla="*/ 5307 h 9950"/>
              <a:gd name="connsiteX14" fmla="*/ 9781 w 10000"/>
              <a:gd name="connsiteY14" fmla="*/ 5765 h 9950"/>
              <a:gd name="connsiteX15" fmla="*/ 9670 w 10000"/>
              <a:gd name="connsiteY15" fmla="*/ 6022 h 9950"/>
              <a:gd name="connsiteX16" fmla="*/ 9670 w 10000"/>
              <a:gd name="connsiteY16" fmla="*/ 6480 h 9950"/>
              <a:gd name="connsiteX17" fmla="*/ 9233 w 10000"/>
              <a:gd name="connsiteY17" fmla="*/ 6428 h 9950"/>
              <a:gd name="connsiteX18" fmla="*/ 8902 w 10000"/>
              <a:gd name="connsiteY18" fmla="*/ 6684 h 9950"/>
              <a:gd name="connsiteX19" fmla="*/ 8756 w 10000"/>
              <a:gd name="connsiteY19" fmla="*/ 6888 h 9950"/>
              <a:gd name="connsiteX20" fmla="*/ 8572 w 10000"/>
              <a:gd name="connsiteY20" fmla="*/ 7296 h 9950"/>
              <a:gd name="connsiteX21" fmla="*/ 8609 w 10000"/>
              <a:gd name="connsiteY21" fmla="*/ 7656 h 9950"/>
              <a:gd name="connsiteX22" fmla="*/ 8793 w 10000"/>
              <a:gd name="connsiteY22" fmla="*/ 8266 h 9950"/>
              <a:gd name="connsiteX23" fmla="*/ 8537 w 10000"/>
              <a:gd name="connsiteY23" fmla="*/ 8625 h 9950"/>
              <a:gd name="connsiteX24" fmla="*/ 8170 w 10000"/>
              <a:gd name="connsiteY24" fmla="*/ 9439 h 9950"/>
              <a:gd name="connsiteX25" fmla="*/ 8097 w 10000"/>
              <a:gd name="connsiteY25" fmla="*/ 9694 h 9950"/>
              <a:gd name="connsiteX26" fmla="*/ 8134 w 10000"/>
              <a:gd name="connsiteY26" fmla="*/ 9950 h 9950"/>
              <a:gd name="connsiteX27" fmla="*/ 7766 w 10000"/>
              <a:gd name="connsiteY27" fmla="*/ 9643 h 9950"/>
              <a:gd name="connsiteX28" fmla="*/ 7546 w 10000"/>
              <a:gd name="connsiteY28" fmla="*/ 9542 h 9950"/>
              <a:gd name="connsiteX29" fmla="*/ 7400 w 10000"/>
              <a:gd name="connsiteY29" fmla="*/ 9439 h 9950"/>
              <a:gd name="connsiteX30" fmla="*/ 1502 w 10000"/>
              <a:gd name="connsiteY30" fmla="*/ 9643 h 9950"/>
              <a:gd name="connsiteX31" fmla="*/ 1428 w 10000"/>
              <a:gd name="connsiteY31" fmla="*/ 9185 h 9950"/>
              <a:gd name="connsiteX32" fmla="*/ 1428 w 10000"/>
              <a:gd name="connsiteY32" fmla="*/ 9085 h 9950"/>
              <a:gd name="connsiteX33" fmla="*/ 1428 w 10000"/>
              <a:gd name="connsiteY33" fmla="*/ 8726 h 9950"/>
              <a:gd name="connsiteX34" fmla="*/ 1466 w 10000"/>
              <a:gd name="connsiteY34" fmla="*/ 8421 h 9950"/>
              <a:gd name="connsiteX35" fmla="*/ 1392 w 10000"/>
              <a:gd name="connsiteY35" fmla="*/ 7961 h 9950"/>
              <a:gd name="connsiteX36" fmla="*/ 1246 w 10000"/>
              <a:gd name="connsiteY36" fmla="*/ 7397 h 9950"/>
              <a:gd name="connsiteX37" fmla="*/ 1173 w 10000"/>
              <a:gd name="connsiteY37" fmla="*/ 6991 h 9950"/>
              <a:gd name="connsiteX38" fmla="*/ 1356 w 10000"/>
              <a:gd name="connsiteY38" fmla="*/ 6684 h 9950"/>
              <a:gd name="connsiteX39" fmla="*/ 1062 w 10000"/>
              <a:gd name="connsiteY39" fmla="*/ 6226 h 9950"/>
              <a:gd name="connsiteX40" fmla="*/ 1062 w 10000"/>
              <a:gd name="connsiteY40" fmla="*/ 6124 h 9950"/>
              <a:gd name="connsiteX41" fmla="*/ 1100 w 10000"/>
              <a:gd name="connsiteY41" fmla="*/ 5614 h 9950"/>
              <a:gd name="connsiteX42" fmla="*/ 953 w 10000"/>
              <a:gd name="connsiteY42" fmla="*/ 5204 h 9950"/>
              <a:gd name="connsiteX43" fmla="*/ 696 w 10000"/>
              <a:gd name="connsiteY43" fmla="*/ 4388 h 9950"/>
              <a:gd name="connsiteX44" fmla="*/ 623 w 10000"/>
              <a:gd name="connsiteY44" fmla="*/ 3776 h 9950"/>
              <a:gd name="connsiteX45" fmla="*/ 623 w 10000"/>
              <a:gd name="connsiteY45" fmla="*/ 3367 h 9950"/>
              <a:gd name="connsiteX46" fmla="*/ 0 w 10000"/>
              <a:gd name="connsiteY46" fmla="*/ 2553 h 9950"/>
              <a:gd name="connsiteX47" fmla="*/ 477 w 10000"/>
              <a:gd name="connsiteY47" fmla="*/ 1990 h 9950"/>
              <a:gd name="connsiteX48" fmla="*/ 477 w 10000"/>
              <a:gd name="connsiteY48" fmla="*/ 1736 h 9950"/>
              <a:gd name="connsiteX49" fmla="*/ 477 w 10000"/>
              <a:gd name="connsiteY49" fmla="*/ 969 h 9950"/>
              <a:gd name="connsiteX50" fmla="*/ 147 w 10000"/>
              <a:gd name="connsiteY50" fmla="*/ 459 h 9950"/>
              <a:gd name="connsiteX51" fmla="*/ 257 w 10000"/>
              <a:gd name="connsiteY51" fmla="*/ 0 h 9950"/>
              <a:gd name="connsiteX0" fmla="*/ 257 w 10000"/>
              <a:gd name="connsiteY0" fmla="*/ 0 h 9753"/>
              <a:gd name="connsiteX1" fmla="*/ 8448 w 10000"/>
              <a:gd name="connsiteY1" fmla="*/ 90 h 9753"/>
              <a:gd name="connsiteX2" fmla="*/ 8353 w 10000"/>
              <a:gd name="connsiteY2" fmla="*/ 564 h 9753"/>
              <a:gd name="connsiteX3" fmla="*/ 8682 w 10000"/>
              <a:gd name="connsiteY3" fmla="*/ 974 h 9753"/>
              <a:gd name="connsiteX4" fmla="*/ 8631 w 10000"/>
              <a:gd name="connsiteY4" fmla="*/ 1270 h 9753"/>
              <a:gd name="connsiteX5" fmla="*/ 8426 w 10000"/>
              <a:gd name="connsiteY5" fmla="*/ 1948 h 9753"/>
              <a:gd name="connsiteX6" fmla="*/ 8537 w 10000"/>
              <a:gd name="connsiteY6" fmla="*/ 2205 h 9753"/>
              <a:gd name="connsiteX7" fmla="*/ 8572 w 10000"/>
              <a:gd name="connsiteY7" fmla="*/ 2515 h 9753"/>
              <a:gd name="connsiteX8" fmla="*/ 8976 w 10000"/>
              <a:gd name="connsiteY8" fmla="*/ 3026 h 9753"/>
              <a:gd name="connsiteX9" fmla="*/ 9458 w 10000"/>
              <a:gd name="connsiteY9" fmla="*/ 3346 h 9753"/>
              <a:gd name="connsiteX10" fmla="*/ 9561 w 10000"/>
              <a:gd name="connsiteY10" fmla="*/ 3950 h 9753"/>
              <a:gd name="connsiteX11" fmla="*/ 9743 w 10000"/>
              <a:gd name="connsiteY11" fmla="*/ 4308 h 9753"/>
              <a:gd name="connsiteX12" fmla="*/ 9890 w 10000"/>
              <a:gd name="connsiteY12" fmla="*/ 4565 h 9753"/>
              <a:gd name="connsiteX13" fmla="*/ 10000 w 10000"/>
              <a:gd name="connsiteY13" fmla="*/ 5334 h 9753"/>
              <a:gd name="connsiteX14" fmla="*/ 9781 w 10000"/>
              <a:gd name="connsiteY14" fmla="*/ 5794 h 9753"/>
              <a:gd name="connsiteX15" fmla="*/ 9670 w 10000"/>
              <a:gd name="connsiteY15" fmla="*/ 6052 h 9753"/>
              <a:gd name="connsiteX16" fmla="*/ 9670 w 10000"/>
              <a:gd name="connsiteY16" fmla="*/ 6513 h 9753"/>
              <a:gd name="connsiteX17" fmla="*/ 9233 w 10000"/>
              <a:gd name="connsiteY17" fmla="*/ 6460 h 9753"/>
              <a:gd name="connsiteX18" fmla="*/ 8902 w 10000"/>
              <a:gd name="connsiteY18" fmla="*/ 6718 h 9753"/>
              <a:gd name="connsiteX19" fmla="*/ 8756 w 10000"/>
              <a:gd name="connsiteY19" fmla="*/ 6923 h 9753"/>
              <a:gd name="connsiteX20" fmla="*/ 8572 w 10000"/>
              <a:gd name="connsiteY20" fmla="*/ 7333 h 9753"/>
              <a:gd name="connsiteX21" fmla="*/ 8609 w 10000"/>
              <a:gd name="connsiteY21" fmla="*/ 7694 h 9753"/>
              <a:gd name="connsiteX22" fmla="*/ 8793 w 10000"/>
              <a:gd name="connsiteY22" fmla="*/ 8308 h 9753"/>
              <a:gd name="connsiteX23" fmla="*/ 8537 w 10000"/>
              <a:gd name="connsiteY23" fmla="*/ 8668 h 9753"/>
              <a:gd name="connsiteX24" fmla="*/ 8170 w 10000"/>
              <a:gd name="connsiteY24" fmla="*/ 9486 h 9753"/>
              <a:gd name="connsiteX25" fmla="*/ 8097 w 10000"/>
              <a:gd name="connsiteY25" fmla="*/ 9743 h 9753"/>
              <a:gd name="connsiteX26" fmla="*/ 7766 w 10000"/>
              <a:gd name="connsiteY26" fmla="*/ 9691 h 9753"/>
              <a:gd name="connsiteX27" fmla="*/ 7546 w 10000"/>
              <a:gd name="connsiteY27" fmla="*/ 9590 h 9753"/>
              <a:gd name="connsiteX28" fmla="*/ 7400 w 10000"/>
              <a:gd name="connsiteY28" fmla="*/ 9486 h 9753"/>
              <a:gd name="connsiteX29" fmla="*/ 1502 w 10000"/>
              <a:gd name="connsiteY29" fmla="*/ 9691 h 9753"/>
              <a:gd name="connsiteX30" fmla="*/ 1428 w 10000"/>
              <a:gd name="connsiteY30" fmla="*/ 9231 h 9753"/>
              <a:gd name="connsiteX31" fmla="*/ 1428 w 10000"/>
              <a:gd name="connsiteY31" fmla="*/ 9131 h 9753"/>
              <a:gd name="connsiteX32" fmla="*/ 1428 w 10000"/>
              <a:gd name="connsiteY32" fmla="*/ 8770 h 9753"/>
              <a:gd name="connsiteX33" fmla="*/ 1466 w 10000"/>
              <a:gd name="connsiteY33" fmla="*/ 8463 h 9753"/>
              <a:gd name="connsiteX34" fmla="*/ 1392 w 10000"/>
              <a:gd name="connsiteY34" fmla="*/ 8001 h 9753"/>
              <a:gd name="connsiteX35" fmla="*/ 1246 w 10000"/>
              <a:gd name="connsiteY35" fmla="*/ 7434 h 9753"/>
              <a:gd name="connsiteX36" fmla="*/ 1173 w 10000"/>
              <a:gd name="connsiteY36" fmla="*/ 7026 h 9753"/>
              <a:gd name="connsiteX37" fmla="*/ 1356 w 10000"/>
              <a:gd name="connsiteY37" fmla="*/ 6718 h 9753"/>
              <a:gd name="connsiteX38" fmla="*/ 1062 w 10000"/>
              <a:gd name="connsiteY38" fmla="*/ 6257 h 9753"/>
              <a:gd name="connsiteX39" fmla="*/ 1062 w 10000"/>
              <a:gd name="connsiteY39" fmla="*/ 6155 h 9753"/>
              <a:gd name="connsiteX40" fmla="*/ 1100 w 10000"/>
              <a:gd name="connsiteY40" fmla="*/ 5642 h 9753"/>
              <a:gd name="connsiteX41" fmla="*/ 953 w 10000"/>
              <a:gd name="connsiteY41" fmla="*/ 5230 h 9753"/>
              <a:gd name="connsiteX42" fmla="*/ 696 w 10000"/>
              <a:gd name="connsiteY42" fmla="*/ 4410 h 9753"/>
              <a:gd name="connsiteX43" fmla="*/ 623 w 10000"/>
              <a:gd name="connsiteY43" fmla="*/ 3795 h 9753"/>
              <a:gd name="connsiteX44" fmla="*/ 623 w 10000"/>
              <a:gd name="connsiteY44" fmla="*/ 3384 h 9753"/>
              <a:gd name="connsiteX45" fmla="*/ 0 w 10000"/>
              <a:gd name="connsiteY45" fmla="*/ 2566 h 9753"/>
              <a:gd name="connsiteX46" fmla="*/ 477 w 10000"/>
              <a:gd name="connsiteY46" fmla="*/ 2000 h 9753"/>
              <a:gd name="connsiteX47" fmla="*/ 477 w 10000"/>
              <a:gd name="connsiteY47" fmla="*/ 1745 h 9753"/>
              <a:gd name="connsiteX48" fmla="*/ 477 w 10000"/>
              <a:gd name="connsiteY48" fmla="*/ 974 h 9753"/>
              <a:gd name="connsiteX49" fmla="*/ 147 w 10000"/>
              <a:gd name="connsiteY49" fmla="*/ 461 h 9753"/>
              <a:gd name="connsiteX50" fmla="*/ 257 w 10000"/>
              <a:gd name="connsiteY50" fmla="*/ 0 h 9753"/>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428 w 10000"/>
              <a:gd name="connsiteY30" fmla="*/ 936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4732 w 10000"/>
              <a:gd name="connsiteY49" fmla="*/ 478 h 10000"/>
              <a:gd name="connsiteX0" fmla="*/ 8448 w 10000"/>
              <a:gd name="connsiteY0" fmla="*/ 0 h 9908"/>
              <a:gd name="connsiteX1" fmla="*/ 8353 w 10000"/>
              <a:gd name="connsiteY1" fmla="*/ 486 h 9908"/>
              <a:gd name="connsiteX2" fmla="*/ 8682 w 10000"/>
              <a:gd name="connsiteY2" fmla="*/ 907 h 9908"/>
              <a:gd name="connsiteX3" fmla="*/ 8631 w 10000"/>
              <a:gd name="connsiteY3" fmla="*/ 1210 h 9908"/>
              <a:gd name="connsiteX4" fmla="*/ 8426 w 10000"/>
              <a:gd name="connsiteY4" fmla="*/ 1905 h 9908"/>
              <a:gd name="connsiteX5" fmla="*/ 8537 w 10000"/>
              <a:gd name="connsiteY5" fmla="*/ 2169 h 9908"/>
              <a:gd name="connsiteX6" fmla="*/ 8572 w 10000"/>
              <a:gd name="connsiteY6" fmla="*/ 2487 h 9908"/>
              <a:gd name="connsiteX7" fmla="*/ 8976 w 10000"/>
              <a:gd name="connsiteY7" fmla="*/ 3011 h 9908"/>
              <a:gd name="connsiteX8" fmla="*/ 9458 w 10000"/>
              <a:gd name="connsiteY8" fmla="*/ 3339 h 9908"/>
              <a:gd name="connsiteX9" fmla="*/ 9561 w 10000"/>
              <a:gd name="connsiteY9" fmla="*/ 3958 h 9908"/>
              <a:gd name="connsiteX10" fmla="*/ 9743 w 10000"/>
              <a:gd name="connsiteY10" fmla="*/ 4325 h 9908"/>
              <a:gd name="connsiteX11" fmla="*/ 9890 w 10000"/>
              <a:gd name="connsiteY11" fmla="*/ 4589 h 9908"/>
              <a:gd name="connsiteX12" fmla="*/ 10000 w 10000"/>
              <a:gd name="connsiteY12" fmla="*/ 5377 h 9908"/>
              <a:gd name="connsiteX13" fmla="*/ 9781 w 10000"/>
              <a:gd name="connsiteY13" fmla="*/ 5849 h 9908"/>
              <a:gd name="connsiteX14" fmla="*/ 9670 w 10000"/>
              <a:gd name="connsiteY14" fmla="*/ 6113 h 9908"/>
              <a:gd name="connsiteX15" fmla="*/ 9670 w 10000"/>
              <a:gd name="connsiteY15" fmla="*/ 6586 h 9908"/>
              <a:gd name="connsiteX16" fmla="*/ 9233 w 10000"/>
              <a:gd name="connsiteY16" fmla="*/ 6532 h 9908"/>
              <a:gd name="connsiteX17" fmla="*/ 8902 w 10000"/>
              <a:gd name="connsiteY17" fmla="*/ 6796 h 9908"/>
              <a:gd name="connsiteX18" fmla="*/ 8756 w 10000"/>
              <a:gd name="connsiteY18" fmla="*/ 7006 h 9908"/>
              <a:gd name="connsiteX19" fmla="*/ 8572 w 10000"/>
              <a:gd name="connsiteY19" fmla="*/ 7427 h 9908"/>
              <a:gd name="connsiteX20" fmla="*/ 8609 w 10000"/>
              <a:gd name="connsiteY20" fmla="*/ 7797 h 9908"/>
              <a:gd name="connsiteX21" fmla="*/ 8793 w 10000"/>
              <a:gd name="connsiteY21" fmla="*/ 8426 h 9908"/>
              <a:gd name="connsiteX22" fmla="*/ 8537 w 10000"/>
              <a:gd name="connsiteY22" fmla="*/ 8796 h 9908"/>
              <a:gd name="connsiteX23" fmla="*/ 8170 w 10000"/>
              <a:gd name="connsiteY23" fmla="*/ 9634 h 9908"/>
              <a:gd name="connsiteX24" fmla="*/ 8097 w 10000"/>
              <a:gd name="connsiteY24" fmla="*/ 9898 h 9908"/>
              <a:gd name="connsiteX25" fmla="*/ 7766 w 10000"/>
              <a:gd name="connsiteY25" fmla="*/ 9844 h 9908"/>
              <a:gd name="connsiteX26" fmla="*/ 7400 w 10000"/>
              <a:gd name="connsiteY26" fmla="*/ 9634 h 9908"/>
              <a:gd name="connsiteX27" fmla="*/ 1502 w 10000"/>
              <a:gd name="connsiteY27" fmla="*/ 9844 h 9908"/>
              <a:gd name="connsiteX28" fmla="*/ 1428 w 10000"/>
              <a:gd name="connsiteY28" fmla="*/ 9373 h 9908"/>
              <a:gd name="connsiteX29" fmla="*/ 1223 w 10000"/>
              <a:gd name="connsiteY29" fmla="*/ 9230 h 9908"/>
              <a:gd name="connsiteX30" fmla="*/ 1120 w 10000"/>
              <a:gd name="connsiteY30" fmla="*/ 8839 h 9908"/>
              <a:gd name="connsiteX31" fmla="*/ 1145 w 10000"/>
              <a:gd name="connsiteY31" fmla="*/ 8361 h 9908"/>
              <a:gd name="connsiteX32" fmla="*/ 1167 w 10000"/>
              <a:gd name="connsiteY32" fmla="*/ 7987 h 9908"/>
              <a:gd name="connsiteX33" fmla="*/ 1246 w 10000"/>
              <a:gd name="connsiteY33" fmla="*/ 7530 h 9908"/>
              <a:gd name="connsiteX34" fmla="*/ 1173 w 10000"/>
              <a:gd name="connsiteY34" fmla="*/ 7112 h 9908"/>
              <a:gd name="connsiteX35" fmla="*/ 1051 w 10000"/>
              <a:gd name="connsiteY35" fmla="*/ 6696 h 9908"/>
              <a:gd name="connsiteX36" fmla="*/ 1062 w 10000"/>
              <a:gd name="connsiteY36" fmla="*/ 6323 h 9908"/>
              <a:gd name="connsiteX37" fmla="*/ 1062 w 10000"/>
              <a:gd name="connsiteY37" fmla="*/ 6219 h 9908"/>
              <a:gd name="connsiteX38" fmla="*/ 1100 w 10000"/>
              <a:gd name="connsiteY38" fmla="*/ 5693 h 9908"/>
              <a:gd name="connsiteX39" fmla="*/ 953 w 10000"/>
              <a:gd name="connsiteY39" fmla="*/ 5270 h 9908"/>
              <a:gd name="connsiteX40" fmla="*/ 696 w 10000"/>
              <a:gd name="connsiteY40" fmla="*/ 4430 h 9908"/>
              <a:gd name="connsiteX41" fmla="*/ 623 w 10000"/>
              <a:gd name="connsiteY41" fmla="*/ 3799 h 9908"/>
              <a:gd name="connsiteX42" fmla="*/ 623 w 10000"/>
              <a:gd name="connsiteY42" fmla="*/ 3378 h 9908"/>
              <a:gd name="connsiteX43" fmla="*/ 0 w 10000"/>
              <a:gd name="connsiteY43" fmla="*/ 2539 h 9908"/>
              <a:gd name="connsiteX44" fmla="*/ 477 w 10000"/>
              <a:gd name="connsiteY44" fmla="*/ 1959 h 9908"/>
              <a:gd name="connsiteX45" fmla="*/ 477 w 10000"/>
              <a:gd name="connsiteY45" fmla="*/ 1697 h 9908"/>
              <a:gd name="connsiteX46" fmla="*/ 477 w 10000"/>
              <a:gd name="connsiteY46" fmla="*/ 907 h 9908"/>
              <a:gd name="connsiteX47" fmla="*/ 532 w 10000"/>
              <a:gd name="connsiteY47" fmla="*/ 457 h 9908"/>
              <a:gd name="connsiteX48" fmla="*/ 4732 w 10000"/>
              <a:gd name="connsiteY48" fmla="*/ 386 h 9908"/>
              <a:gd name="connsiteX0" fmla="*/ 8448 w 10000"/>
              <a:gd name="connsiteY0" fmla="*/ 79 h 10079"/>
              <a:gd name="connsiteX1" fmla="*/ 8353 w 10000"/>
              <a:gd name="connsiteY1" fmla="*/ 570 h 10079"/>
              <a:gd name="connsiteX2" fmla="*/ 8682 w 10000"/>
              <a:gd name="connsiteY2" fmla="*/ 994 h 10079"/>
              <a:gd name="connsiteX3" fmla="*/ 8631 w 10000"/>
              <a:gd name="connsiteY3" fmla="*/ 1300 h 10079"/>
              <a:gd name="connsiteX4" fmla="*/ 8426 w 10000"/>
              <a:gd name="connsiteY4" fmla="*/ 2002 h 10079"/>
              <a:gd name="connsiteX5" fmla="*/ 8537 w 10000"/>
              <a:gd name="connsiteY5" fmla="*/ 2268 h 10079"/>
              <a:gd name="connsiteX6" fmla="*/ 8572 w 10000"/>
              <a:gd name="connsiteY6" fmla="*/ 2589 h 10079"/>
              <a:gd name="connsiteX7" fmla="*/ 8976 w 10000"/>
              <a:gd name="connsiteY7" fmla="*/ 3118 h 10079"/>
              <a:gd name="connsiteX8" fmla="*/ 9458 w 10000"/>
              <a:gd name="connsiteY8" fmla="*/ 3449 h 10079"/>
              <a:gd name="connsiteX9" fmla="*/ 9561 w 10000"/>
              <a:gd name="connsiteY9" fmla="*/ 4074 h 10079"/>
              <a:gd name="connsiteX10" fmla="*/ 9743 w 10000"/>
              <a:gd name="connsiteY10" fmla="*/ 4444 h 10079"/>
              <a:gd name="connsiteX11" fmla="*/ 9890 w 10000"/>
              <a:gd name="connsiteY11" fmla="*/ 4711 h 10079"/>
              <a:gd name="connsiteX12" fmla="*/ 10000 w 10000"/>
              <a:gd name="connsiteY12" fmla="*/ 5506 h 10079"/>
              <a:gd name="connsiteX13" fmla="*/ 9781 w 10000"/>
              <a:gd name="connsiteY13" fmla="*/ 5982 h 10079"/>
              <a:gd name="connsiteX14" fmla="*/ 9670 w 10000"/>
              <a:gd name="connsiteY14" fmla="*/ 6249 h 10079"/>
              <a:gd name="connsiteX15" fmla="*/ 9670 w 10000"/>
              <a:gd name="connsiteY15" fmla="*/ 6726 h 10079"/>
              <a:gd name="connsiteX16" fmla="*/ 9233 w 10000"/>
              <a:gd name="connsiteY16" fmla="*/ 6672 h 10079"/>
              <a:gd name="connsiteX17" fmla="*/ 8902 w 10000"/>
              <a:gd name="connsiteY17" fmla="*/ 6938 h 10079"/>
              <a:gd name="connsiteX18" fmla="*/ 8756 w 10000"/>
              <a:gd name="connsiteY18" fmla="*/ 7150 h 10079"/>
              <a:gd name="connsiteX19" fmla="*/ 8572 w 10000"/>
              <a:gd name="connsiteY19" fmla="*/ 7575 h 10079"/>
              <a:gd name="connsiteX20" fmla="*/ 8609 w 10000"/>
              <a:gd name="connsiteY20" fmla="*/ 7948 h 10079"/>
              <a:gd name="connsiteX21" fmla="*/ 8793 w 10000"/>
              <a:gd name="connsiteY21" fmla="*/ 8583 h 10079"/>
              <a:gd name="connsiteX22" fmla="*/ 8537 w 10000"/>
              <a:gd name="connsiteY22" fmla="*/ 8957 h 10079"/>
              <a:gd name="connsiteX23" fmla="*/ 8170 w 10000"/>
              <a:gd name="connsiteY23" fmla="*/ 9802 h 10079"/>
              <a:gd name="connsiteX24" fmla="*/ 8097 w 10000"/>
              <a:gd name="connsiteY24" fmla="*/ 10069 h 10079"/>
              <a:gd name="connsiteX25" fmla="*/ 7766 w 10000"/>
              <a:gd name="connsiteY25" fmla="*/ 10014 h 10079"/>
              <a:gd name="connsiteX26" fmla="*/ 7400 w 10000"/>
              <a:gd name="connsiteY26" fmla="*/ 9802 h 10079"/>
              <a:gd name="connsiteX27" fmla="*/ 1502 w 10000"/>
              <a:gd name="connsiteY27" fmla="*/ 10014 h 10079"/>
              <a:gd name="connsiteX28" fmla="*/ 1428 w 10000"/>
              <a:gd name="connsiteY28" fmla="*/ 9539 h 10079"/>
              <a:gd name="connsiteX29" fmla="*/ 1223 w 10000"/>
              <a:gd name="connsiteY29" fmla="*/ 9395 h 10079"/>
              <a:gd name="connsiteX30" fmla="*/ 1120 w 10000"/>
              <a:gd name="connsiteY30" fmla="*/ 9000 h 10079"/>
              <a:gd name="connsiteX31" fmla="*/ 1145 w 10000"/>
              <a:gd name="connsiteY31" fmla="*/ 8518 h 10079"/>
              <a:gd name="connsiteX32" fmla="*/ 1167 w 10000"/>
              <a:gd name="connsiteY32" fmla="*/ 8140 h 10079"/>
              <a:gd name="connsiteX33" fmla="*/ 1246 w 10000"/>
              <a:gd name="connsiteY33" fmla="*/ 7679 h 10079"/>
              <a:gd name="connsiteX34" fmla="*/ 1173 w 10000"/>
              <a:gd name="connsiteY34" fmla="*/ 7257 h 10079"/>
              <a:gd name="connsiteX35" fmla="*/ 1051 w 10000"/>
              <a:gd name="connsiteY35" fmla="*/ 6837 h 10079"/>
              <a:gd name="connsiteX36" fmla="*/ 1062 w 10000"/>
              <a:gd name="connsiteY36" fmla="*/ 6461 h 10079"/>
              <a:gd name="connsiteX37" fmla="*/ 1062 w 10000"/>
              <a:gd name="connsiteY37" fmla="*/ 6356 h 10079"/>
              <a:gd name="connsiteX38" fmla="*/ 1100 w 10000"/>
              <a:gd name="connsiteY38" fmla="*/ 5825 h 10079"/>
              <a:gd name="connsiteX39" fmla="*/ 953 w 10000"/>
              <a:gd name="connsiteY39" fmla="*/ 5398 h 10079"/>
              <a:gd name="connsiteX40" fmla="*/ 696 w 10000"/>
              <a:gd name="connsiteY40" fmla="*/ 4550 h 10079"/>
              <a:gd name="connsiteX41" fmla="*/ 623 w 10000"/>
              <a:gd name="connsiteY41" fmla="*/ 3913 h 10079"/>
              <a:gd name="connsiteX42" fmla="*/ 623 w 10000"/>
              <a:gd name="connsiteY42" fmla="*/ 3488 h 10079"/>
              <a:gd name="connsiteX43" fmla="*/ 0 w 10000"/>
              <a:gd name="connsiteY43" fmla="*/ 2642 h 10079"/>
              <a:gd name="connsiteX44" fmla="*/ 477 w 10000"/>
              <a:gd name="connsiteY44" fmla="*/ 2056 h 10079"/>
              <a:gd name="connsiteX45" fmla="*/ 477 w 10000"/>
              <a:gd name="connsiteY45" fmla="*/ 1792 h 10079"/>
              <a:gd name="connsiteX46" fmla="*/ 477 w 10000"/>
              <a:gd name="connsiteY46" fmla="*/ 994 h 10079"/>
              <a:gd name="connsiteX47" fmla="*/ 575 w 10000"/>
              <a:gd name="connsiteY47" fmla="*/ 21 h 10079"/>
              <a:gd name="connsiteX48" fmla="*/ 4732 w 10000"/>
              <a:gd name="connsiteY48" fmla="*/ 469 h 10079"/>
              <a:gd name="connsiteX0" fmla="*/ 8448 w 10000"/>
              <a:gd name="connsiteY0" fmla="*/ 87 h 10087"/>
              <a:gd name="connsiteX1" fmla="*/ 8353 w 10000"/>
              <a:gd name="connsiteY1" fmla="*/ 578 h 10087"/>
              <a:gd name="connsiteX2" fmla="*/ 8682 w 10000"/>
              <a:gd name="connsiteY2" fmla="*/ 1002 h 10087"/>
              <a:gd name="connsiteX3" fmla="*/ 8631 w 10000"/>
              <a:gd name="connsiteY3" fmla="*/ 1308 h 10087"/>
              <a:gd name="connsiteX4" fmla="*/ 8426 w 10000"/>
              <a:gd name="connsiteY4" fmla="*/ 2010 h 10087"/>
              <a:gd name="connsiteX5" fmla="*/ 8537 w 10000"/>
              <a:gd name="connsiteY5" fmla="*/ 2276 h 10087"/>
              <a:gd name="connsiteX6" fmla="*/ 8572 w 10000"/>
              <a:gd name="connsiteY6" fmla="*/ 2597 h 10087"/>
              <a:gd name="connsiteX7" fmla="*/ 8976 w 10000"/>
              <a:gd name="connsiteY7" fmla="*/ 3126 h 10087"/>
              <a:gd name="connsiteX8" fmla="*/ 9458 w 10000"/>
              <a:gd name="connsiteY8" fmla="*/ 3457 h 10087"/>
              <a:gd name="connsiteX9" fmla="*/ 9561 w 10000"/>
              <a:gd name="connsiteY9" fmla="*/ 4082 h 10087"/>
              <a:gd name="connsiteX10" fmla="*/ 9743 w 10000"/>
              <a:gd name="connsiteY10" fmla="*/ 4452 h 10087"/>
              <a:gd name="connsiteX11" fmla="*/ 9890 w 10000"/>
              <a:gd name="connsiteY11" fmla="*/ 4719 h 10087"/>
              <a:gd name="connsiteX12" fmla="*/ 10000 w 10000"/>
              <a:gd name="connsiteY12" fmla="*/ 5514 h 10087"/>
              <a:gd name="connsiteX13" fmla="*/ 9781 w 10000"/>
              <a:gd name="connsiteY13" fmla="*/ 5990 h 10087"/>
              <a:gd name="connsiteX14" fmla="*/ 9670 w 10000"/>
              <a:gd name="connsiteY14" fmla="*/ 6257 h 10087"/>
              <a:gd name="connsiteX15" fmla="*/ 9670 w 10000"/>
              <a:gd name="connsiteY15" fmla="*/ 6734 h 10087"/>
              <a:gd name="connsiteX16" fmla="*/ 9233 w 10000"/>
              <a:gd name="connsiteY16" fmla="*/ 6680 h 10087"/>
              <a:gd name="connsiteX17" fmla="*/ 8902 w 10000"/>
              <a:gd name="connsiteY17" fmla="*/ 6946 h 10087"/>
              <a:gd name="connsiteX18" fmla="*/ 8756 w 10000"/>
              <a:gd name="connsiteY18" fmla="*/ 7158 h 10087"/>
              <a:gd name="connsiteX19" fmla="*/ 8572 w 10000"/>
              <a:gd name="connsiteY19" fmla="*/ 7583 h 10087"/>
              <a:gd name="connsiteX20" fmla="*/ 8609 w 10000"/>
              <a:gd name="connsiteY20" fmla="*/ 7956 h 10087"/>
              <a:gd name="connsiteX21" fmla="*/ 8793 w 10000"/>
              <a:gd name="connsiteY21" fmla="*/ 8591 h 10087"/>
              <a:gd name="connsiteX22" fmla="*/ 8537 w 10000"/>
              <a:gd name="connsiteY22" fmla="*/ 8965 h 10087"/>
              <a:gd name="connsiteX23" fmla="*/ 8170 w 10000"/>
              <a:gd name="connsiteY23" fmla="*/ 9810 h 10087"/>
              <a:gd name="connsiteX24" fmla="*/ 8097 w 10000"/>
              <a:gd name="connsiteY24" fmla="*/ 10077 h 10087"/>
              <a:gd name="connsiteX25" fmla="*/ 7766 w 10000"/>
              <a:gd name="connsiteY25" fmla="*/ 10022 h 10087"/>
              <a:gd name="connsiteX26" fmla="*/ 7400 w 10000"/>
              <a:gd name="connsiteY26" fmla="*/ 9810 h 10087"/>
              <a:gd name="connsiteX27" fmla="*/ 1502 w 10000"/>
              <a:gd name="connsiteY27" fmla="*/ 10022 h 10087"/>
              <a:gd name="connsiteX28" fmla="*/ 1428 w 10000"/>
              <a:gd name="connsiteY28" fmla="*/ 9547 h 10087"/>
              <a:gd name="connsiteX29" fmla="*/ 1223 w 10000"/>
              <a:gd name="connsiteY29" fmla="*/ 9403 h 10087"/>
              <a:gd name="connsiteX30" fmla="*/ 1120 w 10000"/>
              <a:gd name="connsiteY30" fmla="*/ 9008 h 10087"/>
              <a:gd name="connsiteX31" fmla="*/ 1145 w 10000"/>
              <a:gd name="connsiteY31" fmla="*/ 8526 h 10087"/>
              <a:gd name="connsiteX32" fmla="*/ 1167 w 10000"/>
              <a:gd name="connsiteY32" fmla="*/ 8148 h 10087"/>
              <a:gd name="connsiteX33" fmla="*/ 1246 w 10000"/>
              <a:gd name="connsiteY33" fmla="*/ 7687 h 10087"/>
              <a:gd name="connsiteX34" fmla="*/ 1173 w 10000"/>
              <a:gd name="connsiteY34" fmla="*/ 7265 h 10087"/>
              <a:gd name="connsiteX35" fmla="*/ 1051 w 10000"/>
              <a:gd name="connsiteY35" fmla="*/ 6845 h 10087"/>
              <a:gd name="connsiteX36" fmla="*/ 1062 w 10000"/>
              <a:gd name="connsiteY36" fmla="*/ 6469 h 10087"/>
              <a:gd name="connsiteX37" fmla="*/ 1062 w 10000"/>
              <a:gd name="connsiteY37" fmla="*/ 6364 h 10087"/>
              <a:gd name="connsiteX38" fmla="*/ 1100 w 10000"/>
              <a:gd name="connsiteY38" fmla="*/ 5833 h 10087"/>
              <a:gd name="connsiteX39" fmla="*/ 953 w 10000"/>
              <a:gd name="connsiteY39" fmla="*/ 5406 h 10087"/>
              <a:gd name="connsiteX40" fmla="*/ 696 w 10000"/>
              <a:gd name="connsiteY40" fmla="*/ 4558 h 10087"/>
              <a:gd name="connsiteX41" fmla="*/ 623 w 10000"/>
              <a:gd name="connsiteY41" fmla="*/ 3921 h 10087"/>
              <a:gd name="connsiteX42" fmla="*/ 623 w 10000"/>
              <a:gd name="connsiteY42" fmla="*/ 3496 h 10087"/>
              <a:gd name="connsiteX43" fmla="*/ 0 w 10000"/>
              <a:gd name="connsiteY43" fmla="*/ 2650 h 10087"/>
              <a:gd name="connsiteX44" fmla="*/ 477 w 10000"/>
              <a:gd name="connsiteY44" fmla="*/ 2064 h 10087"/>
              <a:gd name="connsiteX45" fmla="*/ 477 w 10000"/>
              <a:gd name="connsiteY45" fmla="*/ 1800 h 10087"/>
              <a:gd name="connsiteX46" fmla="*/ 477 w 10000"/>
              <a:gd name="connsiteY46" fmla="*/ 1002 h 10087"/>
              <a:gd name="connsiteX47" fmla="*/ 575 w 10000"/>
              <a:gd name="connsiteY47" fmla="*/ 29 h 10087"/>
              <a:gd name="connsiteX48" fmla="*/ 4777 w 10000"/>
              <a:gd name="connsiteY48" fmla="*/ 249 h 10087"/>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623 w 10000"/>
              <a:gd name="connsiteY42" fmla="*/ 340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953 w 10000"/>
              <a:gd name="connsiteY38" fmla="*/ 5319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754 w 10000"/>
              <a:gd name="connsiteY20" fmla="*/ 7424 h 10000"/>
              <a:gd name="connsiteX21" fmla="*/ 8609 w 10000"/>
              <a:gd name="connsiteY21" fmla="*/ 7869 h 10000"/>
              <a:gd name="connsiteX22" fmla="*/ 8621 w 10000"/>
              <a:gd name="connsiteY22" fmla="*/ 8392 h 10000"/>
              <a:gd name="connsiteX23" fmla="*/ 8537 w 10000"/>
              <a:gd name="connsiteY23" fmla="*/ 8878 h 10000"/>
              <a:gd name="connsiteX24" fmla="*/ 8170 w 10000"/>
              <a:gd name="connsiteY24" fmla="*/ 9723 h 10000"/>
              <a:gd name="connsiteX25" fmla="*/ 8097 w 10000"/>
              <a:gd name="connsiteY25" fmla="*/ 9990 h 10000"/>
              <a:gd name="connsiteX26" fmla="*/ 7766 w 10000"/>
              <a:gd name="connsiteY26" fmla="*/ 9935 h 10000"/>
              <a:gd name="connsiteX27" fmla="*/ 7400 w 10000"/>
              <a:gd name="connsiteY27" fmla="*/ 9723 h 10000"/>
              <a:gd name="connsiteX28" fmla="*/ 1502 w 10000"/>
              <a:gd name="connsiteY28" fmla="*/ 9935 h 10000"/>
              <a:gd name="connsiteX29" fmla="*/ 1428 w 10000"/>
              <a:gd name="connsiteY29" fmla="*/ 9460 h 10000"/>
              <a:gd name="connsiteX30" fmla="*/ 1223 w 10000"/>
              <a:gd name="connsiteY30" fmla="*/ 9316 h 10000"/>
              <a:gd name="connsiteX31" fmla="*/ 1120 w 10000"/>
              <a:gd name="connsiteY31" fmla="*/ 8921 h 10000"/>
              <a:gd name="connsiteX32" fmla="*/ 1145 w 10000"/>
              <a:gd name="connsiteY32" fmla="*/ 8439 h 10000"/>
              <a:gd name="connsiteX33" fmla="*/ 1167 w 10000"/>
              <a:gd name="connsiteY33" fmla="*/ 8061 h 10000"/>
              <a:gd name="connsiteX34" fmla="*/ 1246 w 10000"/>
              <a:gd name="connsiteY34" fmla="*/ 7600 h 10000"/>
              <a:gd name="connsiteX35" fmla="*/ 1173 w 10000"/>
              <a:gd name="connsiteY35" fmla="*/ 7178 h 10000"/>
              <a:gd name="connsiteX36" fmla="*/ 1051 w 10000"/>
              <a:gd name="connsiteY36" fmla="*/ 6758 h 10000"/>
              <a:gd name="connsiteX37" fmla="*/ 1062 w 10000"/>
              <a:gd name="connsiteY37" fmla="*/ 6382 h 10000"/>
              <a:gd name="connsiteX38" fmla="*/ 1062 w 10000"/>
              <a:gd name="connsiteY38" fmla="*/ 6277 h 10000"/>
              <a:gd name="connsiteX39" fmla="*/ 838 w 10000"/>
              <a:gd name="connsiteY39" fmla="*/ 5455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49" fmla="*/ 8448 w 10000"/>
              <a:gd name="connsiteY49"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609 w 10000"/>
              <a:gd name="connsiteY19" fmla="*/ 786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537 w 10000"/>
              <a:gd name="connsiteY20" fmla="*/ 8878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097 w 10000"/>
              <a:gd name="connsiteY21" fmla="*/ 9990 h 10000"/>
              <a:gd name="connsiteX22" fmla="*/ 7766 w 10000"/>
              <a:gd name="connsiteY22" fmla="*/ 9935 h 10000"/>
              <a:gd name="connsiteX23" fmla="*/ 7400 w 10000"/>
              <a:gd name="connsiteY23" fmla="*/ 9723 h 10000"/>
              <a:gd name="connsiteX24" fmla="*/ 1502 w 10000"/>
              <a:gd name="connsiteY24" fmla="*/ 9935 h 10000"/>
              <a:gd name="connsiteX25" fmla="*/ 1428 w 10000"/>
              <a:gd name="connsiteY25" fmla="*/ 9460 h 10000"/>
              <a:gd name="connsiteX26" fmla="*/ 1223 w 10000"/>
              <a:gd name="connsiteY26" fmla="*/ 9316 h 10000"/>
              <a:gd name="connsiteX27" fmla="*/ 1120 w 10000"/>
              <a:gd name="connsiteY27" fmla="*/ 8921 h 10000"/>
              <a:gd name="connsiteX28" fmla="*/ 1145 w 10000"/>
              <a:gd name="connsiteY28" fmla="*/ 8439 h 10000"/>
              <a:gd name="connsiteX29" fmla="*/ 1167 w 10000"/>
              <a:gd name="connsiteY29" fmla="*/ 8061 h 10000"/>
              <a:gd name="connsiteX30" fmla="*/ 1246 w 10000"/>
              <a:gd name="connsiteY30" fmla="*/ 7600 h 10000"/>
              <a:gd name="connsiteX31" fmla="*/ 1173 w 10000"/>
              <a:gd name="connsiteY31" fmla="*/ 7178 h 10000"/>
              <a:gd name="connsiteX32" fmla="*/ 1051 w 10000"/>
              <a:gd name="connsiteY32" fmla="*/ 6758 h 10000"/>
              <a:gd name="connsiteX33" fmla="*/ 1062 w 10000"/>
              <a:gd name="connsiteY33" fmla="*/ 6382 h 10000"/>
              <a:gd name="connsiteX34" fmla="*/ 1062 w 10000"/>
              <a:gd name="connsiteY34" fmla="*/ 6277 h 10000"/>
              <a:gd name="connsiteX35" fmla="*/ 838 w 10000"/>
              <a:gd name="connsiteY35" fmla="*/ 5455 h 10000"/>
              <a:gd name="connsiteX36" fmla="*/ 696 w 10000"/>
              <a:gd name="connsiteY36" fmla="*/ 4471 h 10000"/>
              <a:gd name="connsiteX37" fmla="*/ 543 w 10000"/>
              <a:gd name="connsiteY37" fmla="*/ 3858 h 10000"/>
              <a:gd name="connsiteX38" fmla="*/ 521 w 10000"/>
              <a:gd name="connsiteY38" fmla="*/ 3389 h 10000"/>
              <a:gd name="connsiteX39" fmla="*/ 0 w 10000"/>
              <a:gd name="connsiteY39" fmla="*/ 2563 h 10000"/>
              <a:gd name="connsiteX40" fmla="*/ 477 w 10000"/>
              <a:gd name="connsiteY40" fmla="*/ 1977 h 10000"/>
              <a:gd name="connsiteX41" fmla="*/ 477 w 10000"/>
              <a:gd name="connsiteY41" fmla="*/ 1713 h 10000"/>
              <a:gd name="connsiteX42" fmla="*/ 477 w 10000"/>
              <a:gd name="connsiteY42" fmla="*/ 915 h 10000"/>
              <a:gd name="connsiteX43" fmla="*/ 715 w 10000"/>
              <a:gd name="connsiteY43" fmla="*/ 127 h 10000"/>
              <a:gd name="connsiteX44" fmla="*/ 4777 w 10000"/>
              <a:gd name="connsiteY44" fmla="*/ 162 h 10000"/>
              <a:gd name="connsiteX45" fmla="*/ 8448 w 10000"/>
              <a:gd name="connsiteY45" fmla="*/ 0 h 10000"/>
              <a:gd name="connsiteX0" fmla="*/ 8448 w 10000"/>
              <a:gd name="connsiteY0" fmla="*/ 0 h 10015"/>
              <a:gd name="connsiteX1" fmla="*/ 8353 w 10000"/>
              <a:gd name="connsiteY1" fmla="*/ 491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354 w 10000"/>
              <a:gd name="connsiteY16" fmla="*/ 7012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1502 w 10000"/>
              <a:gd name="connsiteY23" fmla="*/ 9935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223 w 10000"/>
              <a:gd name="connsiteY24" fmla="*/ 9316 h 10007"/>
              <a:gd name="connsiteX25" fmla="*/ 1120 w 10000"/>
              <a:gd name="connsiteY25" fmla="*/ 8921 h 10007"/>
              <a:gd name="connsiteX26" fmla="*/ 1145 w 10000"/>
              <a:gd name="connsiteY26" fmla="*/ 8439 h 10007"/>
              <a:gd name="connsiteX27" fmla="*/ 1167 w 10000"/>
              <a:gd name="connsiteY27" fmla="*/ 8061 h 10007"/>
              <a:gd name="connsiteX28" fmla="*/ 1246 w 10000"/>
              <a:gd name="connsiteY28" fmla="*/ 7600 h 10007"/>
              <a:gd name="connsiteX29" fmla="*/ 1173 w 10000"/>
              <a:gd name="connsiteY29" fmla="*/ 7178 h 10007"/>
              <a:gd name="connsiteX30" fmla="*/ 1051 w 10000"/>
              <a:gd name="connsiteY30" fmla="*/ 6758 h 10007"/>
              <a:gd name="connsiteX31" fmla="*/ 1062 w 10000"/>
              <a:gd name="connsiteY31" fmla="*/ 6382 h 10007"/>
              <a:gd name="connsiteX32" fmla="*/ 1062 w 10000"/>
              <a:gd name="connsiteY32" fmla="*/ 6277 h 10007"/>
              <a:gd name="connsiteX33" fmla="*/ 838 w 10000"/>
              <a:gd name="connsiteY33" fmla="*/ 5455 h 10007"/>
              <a:gd name="connsiteX34" fmla="*/ 696 w 10000"/>
              <a:gd name="connsiteY34" fmla="*/ 4471 h 10007"/>
              <a:gd name="connsiteX35" fmla="*/ 543 w 10000"/>
              <a:gd name="connsiteY35" fmla="*/ 3858 h 10007"/>
              <a:gd name="connsiteX36" fmla="*/ 521 w 10000"/>
              <a:gd name="connsiteY36" fmla="*/ 3389 h 10007"/>
              <a:gd name="connsiteX37" fmla="*/ 0 w 10000"/>
              <a:gd name="connsiteY37" fmla="*/ 2563 h 10007"/>
              <a:gd name="connsiteX38" fmla="*/ 477 w 10000"/>
              <a:gd name="connsiteY38" fmla="*/ 1977 h 10007"/>
              <a:gd name="connsiteX39" fmla="*/ 477 w 10000"/>
              <a:gd name="connsiteY39" fmla="*/ 1713 h 10007"/>
              <a:gd name="connsiteX40" fmla="*/ 477 w 10000"/>
              <a:gd name="connsiteY40" fmla="*/ 915 h 10007"/>
              <a:gd name="connsiteX41" fmla="*/ 715 w 10000"/>
              <a:gd name="connsiteY41" fmla="*/ 127 h 10007"/>
              <a:gd name="connsiteX42" fmla="*/ 4777 w 10000"/>
              <a:gd name="connsiteY42" fmla="*/ 162 h 10007"/>
              <a:gd name="connsiteX43" fmla="*/ 8448 w 10000"/>
              <a:gd name="connsiteY43" fmla="*/ 0 h 10007"/>
              <a:gd name="connsiteX0" fmla="*/ 8448 w 10000"/>
              <a:gd name="connsiteY0" fmla="*/ 0 h 9505"/>
              <a:gd name="connsiteX1" fmla="*/ 8570 w 10000"/>
              <a:gd name="connsiteY1" fmla="*/ 375 h 9505"/>
              <a:gd name="connsiteX2" fmla="*/ 8682 w 10000"/>
              <a:gd name="connsiteY2" fmla="*/ 915 h 9505"/>
              <a:gd name="connsiteX3" fmla="*/ 8631 w 10000"/>
              <a:gd name="connsiteY3" fmla="*/ 1221 h 9505"/>
              <a:gd name="connsiteX4" fmla="*/ 8426 w 10000"/>
              <a:gd name="connsiteY4" fmla="*/ 1923 h 9505"/>
              <a:gd name="connsiteX5" fmla="*/ 8537 w 10000"/>
              <a:gd name="connsiteY5" fmla="*/ 2189 h 9505"/>
              <a:gd name="connsiteX6" fmla="*/ 8572 w 10000"/>
              <a:gd name="connsiteY6" fmla="*/ 2510 h 9505"/>
              <a:gd name="connsiteX7" fmla="*/ 8976 w 10000"/>
              <a:gd name="connsiteY7" fmla="*/ 3039 h 9505"/>
              <a:gd name="connsiteX8" fmla="*/ 9458 w 10000"/>
              <a:gd name="connsiteY8" fmla="*/ 3370 h 9505"/>
              <a:gd name="connsiteX9" fmla="*/ 9561 w 10000"/>
              <a:gd name="connsiteY9" fmla="*/ 3995 h 9505"/>
              <a:gd name="connsiteX10" fmla="*/ 9743 w 10000"/>
              <a:gd name="connsiteY10" fmla="*/ 4365 h 9505"/>
              <a:gd name="connsiteX11" fmla="*/ 9890 w 10000"/>
              <a:gd name="connsiteY11" fmla="*/ 4632 h 9505"/>
              <a:gd name="connsiteX12" fmla="*/ 10000 w 10000"/>
              <a:gd name="connsiteY12" fmla="*/ 5427 h 9505"/>
              <a:gd name="connsiteX13" fmla="*/ 9781 w 10000"/>
              <a:gd name="connsiteY13" fmla="*/ 5903 h 9505"/>
              <a:gd name="connsiteX14" fmla="*/ 9670 w 10000"/>
              <a:gd name="connsiteY14" fmla="*/ 6170 h 9505"/>
              <a:gd name="connsiteX15" fmla="*/ 9670 w 10000"/>
              <a:gd name="connsiteY15" fmla="*/ 6647 h 9505"/>
              <a:gd name="connsiteX16" fmla="*/ 9354 w 10000"/>
              <a:gd name="connsiteY16" fmla="*/ 7012 h 9505"/>
              <a:gd name="connsiteX17" fmla="*/ 8902 w 10000"/>
              <a:gd name="connsiteY17" fmla="*/ 6859 h 9505"/>
              <a:gd name="connsiteX18" fmla="*/ 8667 w 10000"/>
              <a:gd name="connsiteY18" fmla="*/ 6896 h 9505"/>
              <a:gd name="connsiteX19" fmla="*/ 8813 w 10000"/>
              <a:gd name="connsiteY19" fmla="*/ 7909 h 9505"/>
              <a:gd name="connsiteX20" fmla="*/ 8218 w 10000"/>
              <a:gd name="connsiteY20" fmla="*/ 8974 h 9505"/>
              <a:gd name="connsiteX21" fmla="*/ 7496 w 10000"/>
              <a:gd name="connsiteY21" fmla="*/ 9505 h 9505"/>
              <a:gd name="connsiteX22" fmla="*/ 3102 w 10000"/>
              <a:gd name="connsiteY22" fmla="*/ 9416 h 9505"/>
              <a:gd name="connsiteX23" fmla="*/ 1223 w 10000"/>
              <a:gd name="connsiteY23" fmla="*/ 9316 h 9505"/>
              <a:gd name="connsiteX24" fmla="*/ 1120 w 10000"/>
              <a:gd name="connsiteY24" fmla="*/ 8921 h 9505"/>
              <a:gd name="connsiteX25" fmla="*/ 1145 w 10000"/>
              <a:gd name="connsiteY25" fmla="*/ 8439 h 9505"/>
              <a:gd name="connsiteX26" fmla="*/ 1167 w 10000"/>
              <a:gd name="connsiteY26" fmla="*/ 8061 h 9505"/>
              <a:gd name="connsiteX27" fmla="*/ 1246 w 10000"/>
              <a:gd name="connsiteY27" fmla="*/ 7600 h 9505"/>
              <a:gd name="connsiteX28" fmla="*/ 1173 w 10000"/>
              <a:gd name="connsiteY28" fmla="*/ 7178 h 9505"/>
              <a:gd name="connsiteX29" fmla="*/ 1051 w 10000"/>
              <a:gd name="connsiteY29" fmla="*/ 6758 h 9505"/>
              <a:gd name="connsiteX30" fmla="*/ 1062 w 10000"/>
              <a:gd name="connsiteY30" fmla="*/ 6382 h 9505"/>
              <a:gd name="connsiteX31" fmla="*/ 1062 w 10000"/>
              <a:gd name="connsiteY31" fmla="*/ 6277 h 9505"/>
              <a:gd name="connsiteX32" fmla="*/ 838 w 10000"/>
              <a:gd name="connsiteY32" fmla="*/ 5455 h 9505"/>
              <a:gd name="connsiteX33" fmla="*/ 696 w 10000"/>
              <a:gd name="connsiteY33" fmla="*/ 4471 h 9505"/>
              <a:gd name="connsiteX34" fmla="*/ 543 w 10000"/>
              <a:gd name="connsiteY34" fmla="*/ 3858 h 9505"/>
              <a:gd name="connsiteX35" fmla="*/ 521 w 10000"/>
              <a:gd name="connsiteY35" fmla="*/ 3389 h 9505"/>
              <a:gd name="connsiteX36" fmla="*/ 0 w 10000"/>
              <a:gd name="connsiteY36" fmla="*/ 2563 h 9505"/>
              <a:gd name="connsiteX37" fmla="*/ 477 w 10000"/>
              <a:gd name="connsiteY37" fmla="*/ 1977 h 9505"/>
              <a:gd name="connsiteX38" fmla="*/ 477 w 10000"/>
              <a:gd name="connsiteY38" fmla="*/ 1713 h 9505"/>
              <a:gd name="connsiteX39" fmla="*/ 477 w 10000"/>
              <a:gd name="connsiteY39" fmla="*/ 915 h 9505"/>
              <a:gd name="connsiteX40" fmla="*/ 715 w 10000"/>
              <a:gd name="connsiteY40" fmla="*/ 127 h 9505"/>
              <a:gd name="connsiteX41" fmla="*/ 4777 w 10000"/>
              <a:gd name="connsiteY41" fmla="*/ 162 h 9505"/>
              <a:gd name="connsiteX42" fmla="*/ 8448 w 10000"/>
              <a:gd name="connsiteY42" fmla="*/ 0 h 9505"/>
              <a:gd name="connsiteX0" fmla="*/ 8448 w 10000"/>
              <a:gd name="connsiteY0" fmla="*/ 0 h 10000"/>
              <a:gd name="connsiteX1" fmla="*/ 8570 w 10000"/>
              <a:gd name="connsiteY1" fmla="*/ 395 h 10000"/>
              <a:gd name="connsiteX2" fmla="*/ 8682 w 10000"/>
              <a:gd name="connsiteY2" fmla="*/ 963 h 10000"/>
              <a:gd name="connsiteX3" fmla="*/ 8631 w 10000"/>
              <a:gd name="connsiteY3" fmla="*/ 1285 h 10000"/>
              <a:gd name="connsiteX4" fmla="*/ 8426 w 10000"/>
              <a:gd name="connsiteY4" fmla="*/ 2023 h 10000"/>
              <a:gd name="connsiteX5" fmla="*/ 8537 w 10000"/>
              <a:gd name="connsiteY5" fmla="*/ 2303 h 10000"/>
              <a:gd name="connsiteX6" fmla="*/ 8572 w 10000"/>
              <a:gd name="connsiteY6" fmla="*/ 2641 h 10000"/>
              <a:gd name="connsiteX7" fmla="*/ 8976 w 10000"/>
              <a:gd name="connsiteY7" fmla="*/ 3197 h 10000"/>
              <a:gd name="connsiteX8" fmla="*/ 9458 w 10000"/>
              <a:gd name="connsiteY8" fmla="*/ 3546 h 10000"/>
              <a:gd name="connsiteX9" fmla="*/ 9561 w 10000"/>
              <a:gd name="connsiteY9" fmla="*/ 4203 h 10000"/>
              <a:gd name="connsiteX10" fmla="*/ 9743 w 10000"/>
              <a:gd name="connsiteY10" fmla="*/ 4592 h 10000"/>
              <a:gd name="connsiteX11" fmla="*/ 9890 w 10000"/>
              <a:gd name="connsiteY11" fmla="*/ 4873 h 10000"/>
              <a:gd name="connsiteX12" fmla="*/ 10000 w 10000"/>
              <a:gd name="connsiteY12" fmla="*/ 5710 h 10000"/>
              <a:gd name="connsiteX13" fmla="*/ 9781 w 10000"/>
              <a:gd name="connsiteY13" fmla="*/ 6210 h 10000"/>
              <a:gd name="connsiteX14" fmla="*/ 9670 w 10000"/>
              <a:gd name="connsiteY14" fmla="*/ 6491 h 10000"/>
              <a:gd name="connsiteX15" fmla="*/ 9670 w 10000"/>
              <a:gd name="connsiteY15" fmla="*/ 6993 h 10000"/>
              <a:gd name="connsiteX16" fmla="*/ 9354 w 10000"/>
              <a:gd name="connsiteY16" fmla="*/ 7377 h 10000"/>
              <a:gd name="connsiteX17" fmla="*/ 8902 w 10000"/>
              <a:gd name="connsiteY17" fmla="*/ 7216 h 10000"/>
              <a:gd name="connsiteX18" fmla="*/ 8667 w 10000"/>
              <a:gd name="connsiteY18" fmla="*/ 7255 h 10000"/>
              <a:gd name="connsiteX19" fmla="*/ 8813 w 10000"/>
              <a:gd name="connsiteY19" fmla="*/ 8321 h 10000"/>
              <a:gd name="connsiteX20" fmla="*/ 8218 w 10000"/>
              <a:gd name="connsiteY20" fmla="*/ 9441 h 10000"/>
              <a:gd name="connsiteX21" fmla="*/ 7965 w 10000"/>
              <a:gd name="connsiteY21" fmla="*/ 9894 h 10000"/>
              <a:gd name="connsiteX22" fmla="*/ 7496 w 10000"/>
              <a:gd name="connsiteY22" fmla="*/ 10000 h 10000"/>
              <a:gd name="connsiteX23" fmla="*/ 3102 w 10000"/>
              <a:gd name="connsiteY23" fmla="*/ 9906 h 10000"/>
              <a:gd name="connsiteX24" fmla="*/ 1223 w 10000"/>
              <a:gd name="connsiteY24" fmla="*/ 9801 h 10000"/>
              <a:gd name="connsiteX25" fmla="*/ 1120 w 10000"/>
              <a:gd name="connsiteY25" fmla="*/ 9386 h 10000"/>
              <a:gd name="connsiteX26" fmla="*/ 1145 w 10000"/>
              <a:gd name="connsiteY26" fmla="*/ 8878 h 10000"/>
              <a:gd name="connsiteX27" fmla="*/ 1167 w 10000"/>
              <a:gd name="connsiteY27" fmla="*/ 8481 h 10000"/>
              <a:gd name="connsiteX28" fmla="*/ 1246 w 10000"/>
              <a:gd name="connsiteY28" fmla="*/ 7996 h 10000"/>
              <a:gd name="connsiteX29" fmla="*/ 1173 w 10000"/>
              <a:gd name="connsiteY29" fmla="*/ 7552 h 10000"/>
              <a:gd name="connsiteX30" fmla="*/ 1051 w 10000"/>
              <a:gd name="connsiteY30" fmla="*/ 7110 h 10000"/>
              <a:gd name="connsiteX31" fmla="*/ 1062 w 10000"/>
              <a:gd name="connsiteY31" fmla="*/ 6714 h 10000"/>
              <a:gd name="connsiteX32" fmla="*/ 1062 w 10000"/>
              <a:gd name="connsiteY32" fmla="*/ 6604 h 10000"/>
              <a:gd name="connsiteX33" fmla="*/ 838 w 10000"/>
              <a:gd name="connsiteY33" fmla="*/ 5739 h 10000"/>
              <a:gd name="connsiteX34" fmla="*/ 696 w 10000"/>
              <a:gd name="connsiteY34" fmla="*/ 4704 h 10000"/>
              <a:gd name="connsiteX35" fmla="*/ 543 w 10000"/>
              <a:gd name="connsiteY35" fmla="*/ 4059 h 10000"/>
              <a:gd name="connsiteX36" fmla="*/ 521 w 10000"/>
              <a:gd name="connsiteY36" fmla="*/ 3565 h 10000"/>
              <a:gd name="connsiteX37" fmla="*/ 0 w 10000"/>
              <a:gd name="connsiteY37" fmla="*/ 2696 h 10000"/>
              <a:gd name="connsiteX38" fmla="*/ 477 w 10000"/>
              <a:gd name="connsiteY38" fmla="*/ 2080 h 10000"/>
              <a:gd name="connsiteX39" fmla="*/ 477 w 10000"/>
              <a:gd name="connsiteY39" fmla="*/ 1802 h 10000"/>
              <a:gd name="connsiteX40" fmla="*/ 477 w 10000"/>
              <a:gd name="connsiteY40" fmla="*/ 963 h 10000"/>
              <a:gd name="connsiteX41" fmla="*/ 715 w 10000"/>
              <a:gd name="connsiteY41" fmla="*/ 134 h 10000"/>
              <a:gd name="connsiteX42" fmla="*/ 4777 w 10000"/>
              <a:gd name="connsiteY42" fmla="*/ 170 h 10000"/>
              <a:gd name="connsiteX43" fmla="*/ 8448 w 10000"/>
              <a:gd name="connsiteY43" fmla="*/ 0 h 10000"/>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781 w 10179"/>
              <a:gd name="connsiteY13" fmla="*/ 6210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993 h 10614"/>
              <a:gd name="connsiteX15" fmla="*/ 9354 w 10179"/>
              <a:gd name="connsiteY15" fmla="*/ 7377 h 10614"/>
              <a:gd name="connsiteX16" fmla="*/ 8902 w 10179"/>
              <a:gd name="connsiteY16" fmla="*/ 7216 h 10614"/>
              <a:gd name="connsiteX17" fmla="*/ 8667 w 10179"/>
              <a:gd name="connsiteY17" fmla="*/ 7255 h 10614"/>
              <a:gd name="connsiteX18" fmla="*/ 8813 w 10179"/>
              <a:gd name="connsiteY18" fmla="*/ 8321 h 10614"/>
              <a:gd name="connsiteX19" fmla="*/ 8218 w 10179"/>
              <a:gd name="connsiteY19" fmla="*/ 9441 h 10614"/>
              <a:gd name="connsiteX20" fmla="*/ 8143 w 10179"/>
              <a:gd name="connsiteY20" fmla="*/ 10595 h 10614"/>
              <a:gd name="connsiteX21" fmla="*/ 7496 w 10179"/>
              <a:gd name="connsiteY21" fmla="*/ 10000 h 10614"/>
              <a:gd name="connsiteX22" fmla="*/ 3102 w 10179"/>
              <a:gd name="connsiteY22" fmla="*/ 9906 h 10614"/>
              <a:gd name="connsiteX23" fmla="*/ 1223 w 10179"/>
              <a:gd name="connsiteY23" fmla="*/ 9801 h 10614"/>
              <a:gd name="connsiteX24" fmla="*/ 1120 w 10179"/>
              <a:gd name="connsiteY24" fmla="*/ 9386 h 10614"/>
              <a:gd name="connsiteX25" fmla="*/ 1145 w 10179"/>
              <a:gd name="connsiteY25" fmla="*/ 8878 h 10614"/>
              <a:gd name="connsiteX26" fmla="*/ 1167 w 10179"/>
              <a:gd name="connsiteY26" fmla="*/ 8481 h 10614"/>
              <a:gd name="connsiteX27" fmla="*/ 1246 w 10179"/>
              <a:gd name="connsiteY27" fmla="*/ 7996 h 10614"/>
              <a:gd name="connsiteX28" fmla="*/ 1173 w 10179"/>
              <a:gd name="connsiteY28" fmla="*/ 7552 h 10614"/>
              <a:gd name="connsiteX29" fmla="*/ 1051 w 10179"/>
              <a:gd name="connsiteY29" fmla="*/ 7110 h 10614"/>
              <a:gd name="connsiteX30" fmla="*/ 1062 w 10179"/>
              <a:gd name="connsiteY30" fmla="*/ 6714 h 10614"/>
              <a:gd name="connsiteX31" fmla="*/ 1062 w 10179"/>
              <a:gd name="connsiteY31" fmla="*/ 6604 h 10614"/>
              <a:gd name="connsiteX32" fmla="*/ 838 w 10179"/>
              <a:gd name="connsiteY32" fmla="*/ 5739 h 10614"/>
              <a:gd name="connsiteX33" fmla="*/ 696 w 10179"/>
              <a:gd name="connsiteY33" fmla="*/ 4704 h 10614"/>
              <a:gd name="connsiteX34" fmla="*/ 543 w 10179"/>
              <a:gd name="connsiteY34" fmla="*/ 4059 h 10614"/>
              <a:gd name="connsiteX35" fmla="*/ 521 w 10179"/>
              <a:gd name="connsiteY35" fmla="*/ 3565 h 10614"/>
              <a:gd name="connsiteX36" fmla="*/ 0 w 10179"/>
              <a:gd name="connsiteY36" fmla="*/ 2696 h 10614"/>
              <a:gd name="connsiteX37" fmla="*/ 477 w 10179"/>
              <a:gd name="connsiteY37" fmla="*/ 2080 h 10614"/>
              <a:gd name="connsiteX38" fmla="*/ 477 w 10179"/>
              <a:gd name="connsiteY38" fmla="*/ 1802 h 10614"/>
              <a:gd name="connsiteX39" fmla="*/ 477 w 10179"/>
              <a:gd name="connsiteY39" fmla="*/ 963 h 10614"/>
              <a:gd name="connsiteX40" fmla="*/ 715 w 10179"/>
              <a:gd name="connsiteY40" fmla="*/ 134 h 10614"/>
              <a:gd name="connsiteX41" fmla="*/ 4777 w 10179"/>
              <a:gd name="connsiteY41" fmla="*/ 170 h 10614"/>
              <a:gd name="connsiteX42" fmla="*/ 8448 w 10179"/>
              <a:gd name="connsiteY42" fmla="*/ 0 h 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79" h="10614">
                <a:moveTo>
                  <a:pt x="8448" y="0"/>
                </a:moveTo>
                <a:cubicBezTo>
                  <a:pt x="8416" y="173"/>
                  <a:pt x="8602" y="222"/>
                  <a:pt x="8570" y="395"/>
                </a:cubicBezTo>
                <a:cubicBezTo>
                  <a:pt x="8607" y="584"/>
                  <a:pt x="8645" y="773"/>
                  <a:pt x="8682" y="963"/>
                </a:cubicBezTo>
                <a:cubicBezTo>
                  <a:pt x="8665" y="1069"/>
                  <a:pt x="8648" y="1178"/>
                  <a:pt x="8631" y="1285"/>
                </a:cubicBezTo>
                <a:cubicBezTo>
                  <a:pt x="8563" y="1531"/>
                  <a:pt x="8494" y="1778"/>
                  <a:pt x="8426" y="2023"/>
                </a:cubicBezTo>
                <a:lnTo>
                  <a:pt x="8537" y="2303"/>
                </a:lnTo>
                <a:cubicBezTo>
                  <a:pt x="8549" y="2415"/>
                  <a:pt x="8560" y="2527"/>
                  <a:pt x="8572" y="2641"/>
                </a:cubicBezTo>
                <a:lnTo>
                  <a:pt x="8976" y="3197"/>
                </a:lnTo>
                <a:lnTo>
                  <a:pt x="9458" y="3546"/>
                </a:lnTo>
                <a:cubicBezTo>
                  <a:pt x="9492" y="3764"/>
                  <a:pt x="9527" y="3984"/>
                  <a:pt x="9561" y="4203"/>
                </a:cubicBezTo>
                <a:cubicBezTo>
                  <a:pt x="9622" y="4332"/>
                  <a:pt x="9682" y="4463"/>
                  <a:pt x="9743" y="4592"/>
                </a:cubicBezTo>
                <a:lnTo>
                  <a:pt x="9890" y="4873"/>
                </a:lnTo>
                <a:cubicBezTo>
                  <a:pt x="9927" y="5151"/>
                  <a:pt x="10142" y="5467"/>
                  <a:pt x="10179" y="5747"/>
                </a:cubicBezTo>
                <a:lnTo>
                  <a:pt x="9924" y="6364"/>
                </a:lnTo>
                <a:lnTo>
                  <a:pt x="9670" y="6993"/>
                </a:lnTo>
                <a:cubicBezTo>
                  <a:pt x="9670" y="6993"/>
                  <a:pt x="9499" y="7211"/>
                  <a:pt x="9354" y="7377"/>
                </a:cubicBezTo>
                <a:cubicBezTo>
                  <a:pt x="9206" y="7544"/>
                  <a:pt x="9017" y="7236"/>
                  <a:pt x="8902" y="7216"/>
                </a:cubicBezTo>
                <a:cubicBezTo>
                  <a:pt x="8788" y="7196"/>
                  <a:pt x="8682" y="7071"/>
                  <a:pt x="8667" y="7255"/>
                </a:cubicBezTo>
                <a:cubicBezTo>
                  <a:pt x="8652" y="7439"/>
                  <a:pt x="8888" y="7957"/>
                  <a:pt x="8813" y="8321"/>
                </a:cubicBezTo>
                <a:cubicBezTo>
                  <a:pt x="8738" y="8685"/>
                  <a:pt x="8359" y="9179"/>
                  <a:pt x="8218" y="9441"/>
                </a:cubicBezTo>
                <a:cubicBezTo>
                  <a:pt x="8077" y="9703"/>
                  <a:pt x="8263" y="10502"/>
                  <a:pt x="8143" y="10595"/>
                </a:cubicBezTo>
                <a:cubicBezTo>
                  <a:pt x="8023" y="10688"/>
                  <a:pt x="8324" y="10436"/>
                  <a:pt x="7496" y="10000"/>
                </a:cubicBezTo>
                <a:cubicBezTo>
                  <a:pt x="6303" y="9962"/>
                  <a:pt x="4567" y="9937"/>
                  <a:pt x="3102" y="9906"/>
                </a:cubicBezTo>
                <a:cubicBezTo>
                  <a:pt x="2057" y="9874"/>
                  <a:pt x="1553" y="9888"/>
                  <a:pt x="1223" y="9801"/>
                </a:cubicBezTo>
                <a:cubicBezTo>
                  <a:pt x="1189" y="9662"/>
                  <a:pt x="1154" y="9523"/>
                  <a:pt x="1120" y="9386"/>
                </a:cubicBezTo>
                <a:cubicBezTo>
                  <a:pt x="1133" y="9273"/>
                  <a:pt x="1132" y="8991"/>
                  <a:pt x="1145" y="8878"/>
                </a:cubicBezTo>
                <a:cubicBezTo>
                  <a:pt x="1120" y="8711"/>
                  <a:pt x="1192" y="8649"/>
                  <a:pt x="1167" y="8481"/>
                </a:cubicBezTo>
                <a:cubicBezTo>
                  <a:pt x="1118" y="8275"/>
                  <a:pt x="1295" y="8203"/>
                  <a:pt x="1246" y="7996"/>
                </a:cubicBezTo>
                <a:cubicBezTo>
                  <a:pt x="1222" y="7849"/>
                  <a:pt x="1197" y="7699"/>
                  <a:pt x="1173" y="7552"/>
                </a:cubicBezTo>
                <a:cubicBezTo>
                  <a:pt x="1173" y="7552"/>
                  <a:pt x="1197" y="7277"/>
                  <a:pt x="1051" y="7110"/>
                </a:cubicBezTo>
                <a:cubicBezTo>
                  <a:pt x="906" y="6943"/>
                  <a:pt x="1062" y="6714"/>
                  <a:pt x="1062" y="6714"/>
                </a:cubicBezTo>
                <a:lnTo>
                  <a:pt x="1062" y="6604"/>
                </a:lnTo>
                <a:cubicBezTo>
                  <a:pt x="1044" y="6418"/>
                  <a:pt x="899" y="6056"/>
                  <a:pt x="838" y="5739"/>
                </a:cubicBezTo>
                <a:cubicBezTo>
                  <a:pt x="691" y="5349"/>
                  <a:pt x="771" y="4984"/>
                  <a:pt x="696" y="4704"/>
                </a:cubicBezTo>
                <a:cubicBezTo>
                  <a:pt x="623" y="4426"/>
                  <a:pt x="543" y="4059"/>
                  <a:pt x="543" y="4059"/>
                </a:cubicBezTo>
                <a:cubicBezTo>
                  <a:pt x="536" y="3895"/>
                  <a:pt x="528" y="3730"/>
                  <a:pt x="521" y="3565"/>
                </a:cubicBezTo>
                <a:lnTo>
                  <a:pt x="0" y="2696"/>
                </a:lnTo>
                <a:lnTo>
                  <a:pt x="477" y="2080"/>
                </a:lnTo>
                <a:lnTo>
                  <a:pt x="477" y="1802"/>
                </a:lnTo>
                <a:lnTo>
                  <a:pt x="477" y="963"/>
                </a:lnTo>
                <a:cubicBezTo>
                  <a:pt x="495" y="804"/>
                  <a:pt x="697" y="294"/>
                  <a:pt x="715" y="134"/>
                </a:cubicBezTo>
                <a:cubicBezTo>
                  <a:pt x="752" y="-33"/>
                  <a:pt x="4740" y="338"/>
                  <a:pt x="4777" y="170"/>
                </a:cubicBezTo>
                <a:lnTo>
                  <a:pt x="8448"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US" sz="2400" kern="0">
              <a:solidFill>
                <a:srgbClr val="000000"/>
              </a:solidFill>
              <a:latin typeface="Arial"/>
              <a:ea typeface="ＭＳ Ｐゴシック" charset="-128"/>
              <a:cs typeface="Lucida Sans Unicode"/>
            </a:endParaRPr>
          </a:p>
        </p:txBody>
      </p:sp>
      <p:sp>
        <p:nvSpPr>
          <p:cNvPr id="4" name="Freeform 3"/>
          <p:cNvSpPr/>
          <p:nvPr/>
        </p:nvSpPr>
        <p:spPr>
          <a:xfrm>
            <a:off x="1384630" y="1170447"/>
            <a:ext cx="1016657" cy="1624238"/>
          </a:xfrm>
          <a:custGeom>
            <a:avLst/>
            <a:gdLst>
              <a:gd name="connsiteX0" fmla="*/ 238328 w 890081"/>
              <a:gd name="connsiteY0" fmla="*/ 0 h 1449421"/>
              <a:gd name="connsiteX1" fmla="*/ 141052 w 890081"/>
              <a:gd name="connsiteY1" fmla="*/ 549613 h 1449421"/>
              <a:gd name="connsiteX2" fmla="*/ 160507 w 890081"/>
              <a:gd name="connsiteY2" fmla="*/ 569068 h 1449421"/>
              <a:gd name="connsiteX3" fmla="*/ 175098 w 890081"/>
              <a:gd name="connsiteY3" fmla="*/ 593387 h 1449421"/>
              <a:gd name="connsiteX4" fmla="*/ 175098 w 890081"/>
              <a:gd name="connsiteY4" fmla="*/ 671208 h 1449421"/>
              <a:gd name="connsiteX5" fmla="*/ 126460 w 890081"/>
              <a:gd name="connsiteY5" fmla="*/ 700391 h 1449421"/>
              <a:gd name="connsiteX6" fmla="*/ 107005 w 890081"/>
              <a:gd name="connsiteY6" fmla="*/ 792804 h 1449421"/>
              <a:gd name="connsiteX7" fmla="*/ 58366 w 890081"/>
              <a:gd name="connsiteY7" fmla="*/ 817123 h 1449421"/>
              <a:gd name="connsiteX8" fmla="*/ 53503 w 890081"/>
              <a:gd name="connsiteY8" fmla="*/ 880353 h 1449421"/>
              <a:gd name="connsiteX9" fmla="*/ 58366 w 890081"/>
              <a:gd name="connsiteY9" fmla="*/ 899808 h 1449421"/>
              <a:gd name="connsiteX10" fmla="*/ 72958 w 890081"/>
              <a:gd name="connsiteY10" fmla="*/ 894944 h 1449421"/>
              <a:gd name="connsiteX11" fmla="*/ 82686 w 890081"/>
              <a:gd name="connsiteY11" fmla="*/ 919264 h 1449421"/>
              <a:gd name="connsiteX12" fmla="*/ 43775 w 890081"/>
              <a:gd name="connsiteY12" fmla="*/ 997085 h 1449421"/>
              <a:gd name="connsiteX13" fmla="*/ 0 w 890081"/>
              <a:gd name="connsiteY13" fmla="*/ 1293779 h 1449421"/>
              <a:gd name="connsiteX14" fmla="*/ 846307 w 890081"/>
              <a:gd name="connsiteY14" fmla="*/ 1449421 h 1449421"/>
              <a:gd name="connsiteX15" fmla="*/ 890081 w 890081"/>
              <a:gd name="connsiteY15" fmla="*/ 967902 h 1449421"/>
              <a:gd name="connsiteX16" fmla="*/ 851171 w 890081"/>
              <a:gd name="connsiteY16" fmla="*/ 933855 h 1449421"/>
              <a:gd name="connsiteX17" fmla="*/ 821988 w 890081"/>
              <a:gd name="connsiteY17" fmla="*/ 963038 h 1449421"/>
              <a:gd name="connsiteX18" fmla="*/ 783077 w 890081"/>
              <a:gd name="connsiteY18" fmla="*/ 972766 h 1449421"/>
              <a:gd name="connsiteX19" fmla="*/ 749030 w 890081"/>
              <a:gd name="connsiteY19" fmla="*/ 953310 h 1449421"/>
              <a:gd name="connsiteX20" fmla="*/ 666345 w 890081"/>
              <a:gd name="connsiteY20" fmla="*/ 967902 h 1449421"/>
              <a:gd name="connsiteX21" fmla="*/ 607979 w 890081"/>
              <a:gd name="connsiteY21" fmla="*/ 914400 h 1449421"/>
              <a:gd name="connsiteX22" fmla="*/ 583660 w 890081"/>
              <a:gd name="connsiteY22" fmla="*/ 890081 h 1449421"/>
              <a:gd name="connsiteX23" fmla="*/ 588524 w 890081"/>
              <a:gd name="connsiteY23" fmla="*/ 841442 h 1449421"/>
              <a:gd name="connsiteX24" fmla="*/ 564205 w 890081"/>
              <a:gd name="connsiteY24" fmla="*/ 792804 h 1449421"/>
              <a:gd name="connsiteX25" fmla="*/ 564205 w 890081"/>
              <a:gd name="connsiteY25" fmla="*/ 763621 h 1449421"/>
              <a:gd name="connsiteX26" fmla="*/ 544749 w 890081"/>
              <a:gd name="connsiteY26" fmla="*/ 700391 h 1449421"/>
              <a:gd name="connsiteX27" fmla="*/ 466928 w 890081"/>
              <a:gd name="connsiteY27" fmla="*/ 705255 h 1449421"/>
              <a:gd name="connsiteX28" fmla="*/ 462064 w 890081"/>
              <a:gd name="connsiteY28" fmla="*/ 661481 h 1449421"/>
              <a:gd name="connsiteX29" fmla="*/ 491247 w 890081"/>
              <a:gd name="connsiteY29" fmla="*/ 646889 h 1449421"/>
              <a:gd name="connsiteX30" fmla="*/ 481520 w 890081"/>
              <a:gd name="connsiteY30" fmla="*/ 588523 h 1449421"/>
              <a:gd name="connsiteX31" fmla="*/ 505839 w 890081"/>
              <a:gd name="connsiteY31" fmla="*/ 510702 h 1449421"/>
              <a:gd name="connsiteX32" fmla="*/ 428018 w 890081"/>
              <a:gd name="connsiteY32" fmla="*/ 432881 h 1449421"/>
              <a:gd name="connsiteX33" fmla="*/ 384243 w 890081"/>
              <a:gd name="connsiteY33" fmla="*/ 364787 h 1449421"/>
              <a:gd name="connsiteX34" fmla="*/ 355060 w 890081"/>
              <a:gd name="connsiteY34" fmla="*/ 325876 h 1449421"/>
              <a:gd name="connsiteX35" fmla="*/ 355060 w 890081"/>
              <a:gd name="connsiteY35" fmla="*/ 218872 h 1449421"/>
              <a:gd name="connsiteX36" fmla="*/ 350196 w 890081"/>
              <a:gd name="connsiteY36" fmla="*/ 179961 h 1449421"/>
              <a:gd name="connsiteX37" fmla="*/ 369652 w 890081"/>
              <a:gd name="connsiteY37" fmla="*/ 102140 h 1449421"/>
              <a:gd name="connsiteX38" fmla="*/ 364788 w 890081"/>
              <a:gd name="connsiteY38" fmla="*/ 34047 h 1449421"/>
              <a:gd name="connsiteX39" fmla="*/ 238328 w 890081"/>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51171 w 915754"/>
              <a:gd name="connsiteY16" fmla="*/ 933855 h 1449421"/>
              <a:gd name="connsiteX17" fmla="*/ 821988 w 915754"/>
              <a:gd name="connsiteY17" fmla="*/ 963038 h 1449421"/>
              <a:gd name="connsiteX18" fmla="*/ 783077 w 915754"/>
              <a:gd name="connsiteY18" fmla="*/ 972766 h 1449421"/>
              <a:gd name="connsiteX19" fmla="*/ 749030 w 915754"/>
              <a:gd name="connsiteY19" fmla="*/ 953310 h 1449421"/>
              <a:gd name="connsiteX20" fmla="*/ 666345 w 915754"/>
              <a:gd name="connsiteY20" fmla="*/ 967902 h 1449421"/>
              <a:gd name="connsiteX21" fmla="*/ 607979 w 915754"/>
              <a:gd name="connsiteY21" fmla="*/ 914400 h 1449421"/>
              <a:gd name="connsiteX22" fmla="*/ 583660 w 915754"/>
              <a:gd name="connsiteY22" fmla="*/ 890081 h 1449421"/>
              <a:gd name="connsiteX23" fmla="*/ 588524 w 915754"/>
              <a:gd name="connsiteY23" fmla="*/ 841442 h 1449421"/>
              <a:gd name="connsiteX24" fmla="*/ 564205 w 915754"/>
              <a:gd name="connsiteY24" fmla="*/ 792804 h 1449421"/>
              <a:gd name="connsiteX25" fmla="*/ 564205 w 915754"/>
              <a:gd name="connsiteY25" fmla="*/ 763621 h 1449421"/>
              <a:gd name="connsiteX26" fmla="*/ 544749 w 915754"/>
              <a:gd name="connsiteY26" fmla="*/ 700391 h 1449421"/>
              <a:gd name="connsiteX27" fmla="*/ 466928 w 915754"/>
              <a:gd name="connsiteY27" fmla="*/ 705255 h 1449421"/>
              <a:gd name="connsiteX28" fmla="*/ 462064 w 915754"/>
              <a:gd name="connsiteY28" fmla="*/ 661481 h 1449421"/>
              <a:gd name="connsiteX29" fmla="*/ 491247 w 915754"/>
              <a:gd name="connsiteY29" fmla="*/ 646889 h 1449421"/>
              <a:gd name="connsiteX30" fmla="*/ 481520 w 915754"/>
              <a:gd name="connsiteY30" fmla="*/ 588523 h 1449421"/>
              <a:gd name="connsiteX31" fmla="*/ 505839 w 915754"/>
              <a:gd name="connsiteY31" fmla="*/ 510702 h 1449421"/>
              <a:gd name="connsiteX32" fmla="*/ 428018 w 915754"/>
              <a:gd name="connsiteY32" fmla="*/ 432881 h 1449421"/>
              <a:gd name="connsiteX33" fmla="*/ 384243 w 915754"/>
              <a:gd name="connsiteY33" fmla="*/ 364787 h 1449421"/>
              <a:gd name="connsiteX34" fmla="*/ 355060 w 915754"/>
              <a:gd name="connsiteY34" fmla="*/ 325876 h 1449421"/>
              <a:gd name="connsiteX35" fmla="*/ 355060 w 915754"/>
              <a:gd name="connsiteY35" fmla="*/ 218872 h 1449421"/>
              <a:gd name="connsiteX36" fmla="*/ 350196 w 915754"/>
              <a:gd name="connsiteY36" fmla="*/ 179961 h 1449421"/>
              <a:gd name="connsiteX37" fmla="*/ 369652 w 915754"/>
              <a:gd name="connsiteY37" fmla="*/ 102140 h 1449421"/>
              <a:gd name="connsiteX38" fmla="*/ 364788 w 915754"/>
              <a:gd name="connsiteY38" fmla="*/ 34047 h 1449421"/>
              <a:gd name="connsiteX39" fmla="*/ 238328 w 915754"/>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75802 w 915754"/>
              <a:gd name="connsiteY16" fmla="*/ 924740 h 1449421"/>
              <a:gd name="connsiteX17" fmla="*/ 851171 w 915754"/>
              <a:gd name="connsiteY17" fmla="*/ 933855 h 1449421"/>
              <a:gd name="connsiteX18" fmla="*/ 821988 w 915754"/>
              <a:gd name="connsiteY18" fmla="*/ 963038 h 1449421"/>
              <a:gd name="connsiteX19" fmla="*/ 783077 w 915754"/>
              <a:gd name="connsiteY19" fmla="*/ 972766 h 1449421"/>
              <a:gd name="connsiteX20" fmla="*/ 749030 w 915754"/>
              <a:gd name="connsiteY20" fmla="*/ 953310 h 1449421"/>
              <a:gd name="connsiteX21" fmla="*/ 666345 w 915754"/>
              <a:gd name="connsiteY21" fmla="*/ 967902 h 1449421"/>
              <a:gd name="connsiteX22" fmla="*/ 607979 w 915754"/>
              <a:gd name="connsiteY22" fmla="*/ 914400 h 1449421"/>
              <a:gd name="connsiteX23" fmla="*/ 583660 w 915754"/>
              <a:gd name="connsiteY23" fmla="*/ 890081 h 1449421"/>
              <a:gd name="connsiteX24" fmla="*/ 588524 w 915754"/>
              <a:gd name="connsiteY24" fmla="*/ 841442 h 1449421"/>
              <a:gd name="connsiteX25" fmla="*/ 564205 w 915754"/>
              <a:gd name="connsiteY25" fmla="*/ 792804 h 1449421"/>
              <a:gd name="connsiteX26" fmla="*/ 564205 w 915754"/>
              <a:gd name="connsiteY26" fmla="*/ 763621 h 1449421"/>
              <a:gd name="connsiteX27" fmla="*/ 544749 w 915754"/>
              <a:gd name="connsiteY27" fmla="*/ 700391 h 1449421"/>
              <a:gd name="connsiteX28" fmla="*/ 466928 w 915754"/>
              <a:gd name="connsiteY28" fmla="*/ 705255 h 1449421"/>
              <a:gd name="connsiteX29" fmla="*/ 462064 w 915754"/>
              <a:gd name="connsiteY29" fmla="*/ 661481 h 1449421"/>
              <a:gd name="connsiteX30" fmla="*/ 491247 w 915754"/>
              <a:gd name="connsiteY30" fmla="*/ 646889 h 1449421"/>
              <a:gd name="connsiteX31" fmla="*/ 481520 w 915754"/>
              <a:gd name="connsiteY31" fmla="*/ 588523 h 1449421"/>
              <a:gd name="connsiteX32" fmla="*/ 505839 w 915754"/>
              <a:gd name="connsiteY32" fmla="*/ 510702 h 1449421"/>
              <a:gd name="connsiteX33" fmla="*/ 428018 w 915754"/>
              <a:gd name="connsiteY33" fmla="*/ 432881 h 1449421"/>
              <a:gd name="connsiteX34" fmla="*/ 384243 w 915754"/>
              <a:gd name="connsiteY34" fmla="*/ 364787 h 1449421"/>
              <a:gd name="connsiteX35" fmla="*/ 355060 w 915754"/>
              <a:gd name="connsiteY35" fmla="*/ 325876 h 1449421"/>
              <a:gd name="connsiteX36" fmla="*/ 355060 w 915754"/>
              <a:gd name="connsiteY36" fmla="*/ 218872 h 1449421"/>
              <a:gd name="connsiteX37" fmla="*/ 350196 w 915754"/>
              <a:gd name="connsiteY37" fmla="*/ 179961 h 1449421"/>
              <a:gd name="connsiteX38" fmla="*/ 369652 w 915754"/>
              <a:gd name="connsiteY38" fmla="*/ 102140 h 1449421"/>
              <a:gd name="connsiteX39" fmla="*/ 364788 w 915754"/>
              <a:gd name="connsiteY39" fmla="*/ 34047 h 1449421"/>
              <a:gd name="connsiteX40" fmla="*/ 238328 w 915754"/>
              <a:gd name="connsiteY40" fmla="*/ 0 h 1449421"/>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64788 w 915754"/>
              <a:gd name="connsiteY39" fmla="*/ 34047 h 1458979"/>
              <a:gd name="connsiteX40" fmla="*/ 238328 w 915754"/>
              <a:gd name="connsiteY40" fmla="*/ 0 h 1458979"/>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88379 w 915754"/>
              <a:gd name="connsiteY39" fmla="*/ 29286 h 1458979"/>
              <a:gd name="connsiteX40" fmla="*/ 238328 w 915754"/>
              <a:gd name="connsiteY40" fmla="*/ 0 h 145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5754" h="1458979">
                <a:moveTo>
                  <a:pt x="238328" y="0"/>
                </a:moveTo>
                <a:lnTo>
                  <a:pt x="141052" y="549613"/>
                </a:lnTo>
                <a:lnTo>
                  <a:pt x="160507" y="569068"/>
                </a:lnTo>
                <a:lnTo>
                  <a:pt x="175098" y="593387"/>
                </a:lnTo>
                <a:lnTo>
                  <a:pt x="175098" y="671208"/>
                </a:lnTo>
                <a:lnTo>
                  <a:pt x="126460" y="700391"/>
                </a:lnTo>
                <a:lnTo>
                  <a:pt x="107005" y="792804"/>
                </a:lnTo>
                <a:lnTo>
                  <a:pt x="58366" y="817123"/>
                </a:lnTo>
                <a:lnTo>
                  <a:pt x="53503" y="880353"/>
                </a:lnTo>
                <a:lnTo>
                  <a:pt x="58366" y="899808"/>
                </a:lnTo>
                <a:lnTo>
                  <a:pt x="72958" y="894944"/>
                </a:lnTo>
                <a:lnTo>
                  <a:pt x="82686" y="919264"/>
                </a:lnTo>
                <a:lnTo>
                  <a:pt x="43775" y="997085"/>
                </a:lnTo>
                <a:lnTo>
                  <a:pt x="0" y="1293779"/>
                </a:lnTo>
                <a:lnTo>
                  <a:pt x="852966" y="1458979"/>
                </a:lnTo>
                <a:lnTo>
                  <a:pt x="915754" y="970305"/>
                </a:lnTo>
                <a:cubicBezTo>
                  <a:pt x="897677" y="959085"/>
                  <a:pt x="893879" y="935960"/>
                  <a:pt x="875802" y="924740"/>
                </a:cubicBezTo>
                <a:lnTo>
                  <a:pt x="851171" y="933855"/>
                </a:lnTo>
                <a:lnTo>
                  <a:pt x="821988" y="963038"/>
                </a:lnTo>
                <a:lnTo>
                  <a:pt x="783077" y="972766"/>
                </a:lnTo>
                <a:lnTo>
                  <a:pt x="749030" y="953310"/>
                </a:lnTo>
                <a:lnTo>
                  <a:pt x="666345" y="967902"/>
                </a:lnTo>
                <a:lnTo>
                  <a:pt x="607979" y="914400"/>
                </a:lnTo>
                <a:lnTo>
                  <a:pt x="583660" y="890081"/>
                </a:lnTo>
                <a:lnTo>
                  <a:pt x="588524" y="841442"/>
                </a:lnTo>
                <a:lnTo>
                  <a:pt x="564205" y="792804"/>
                </a:lnTo>
                <a:lnTo>
                  <a:pt x="564205" y="763621"/>
                </a:lnTo>
                <a:lnTo>
                  <a:pt x="544749" y="700391"/>
                </a:lnTo>
                <a:lnTo>
                  <a:pt x="466928" y="705255"/>
                </a:lnTo>
                <a:lnTo>
                  <a:pt x="462064" y="661481"/>
                </a:lnTo>
                <a:lnTo>
                  <a:pt x="491247" y="646889"/>
                </a:lnTo>
                <a:lnTo>
                  <a:pt x="481520" y="588523"/>
                </a:lnTo>
                <a:lnTo>
                  <a:pt x="505839" y="510702"/>
                </a:lnTo>
                <a:lnTo>
                  <a:pt x="428018" y="432881"/>
                </a:lnTo>
                <a:lnTo>
                  <a:pt x="384243" y="364787"/>
                </a:lnTo>
                <a:lnTo>
                  <a:pt x="355060" y="325876"/>
                </a:lnTo>
                <a:lnTo>
                  <a:pt x="355060" y="218872"/>
                </a:lnTo>
                <a:lnTo>
                  <a:pt x="350196" y="179961"/>
                </a:lnTo>
                <a:lnTo>
                  <a:pt x="369652" y="102140"/>
                </a:lnTo>
                <a:lnTo>
                  <a:pt x="388379" y="29286"/>
                </a:lnTo>
                <a:lnTo>
                  <a:pt x="238328" y="0"/>
                </a:lnTo>
                <a:close/>
              </a:path>
            </a:pathLst>
          </a:custGeom>
          <a:solidFill>
            <a:schemeClr val="accent3">
              <a:lumMod val="75000"/>
            </a:schemeClr>
          </a:solidFill>
          <a:ln w="12700" cap="flat" cmpd="sng" algn="ctr">
            <a:solidFill>
              <a:schemeClr val="tx1"/>
            </a:solidFill>
            <a:prstDash val="solid"/>
          </a:ln>
          <a:effectLst/>
        </p:spPr>
        <p:txBody>
          <a:bodyPr/>
          <a:lstStyle/>
          <a:p>
            <a:pPr defTabSz="457200" fontAlgn="base">
              <a:spcBef>
                <a:spcPct val="0"/>
              </a:spcBef>
              <a:spcAft>
                <a:spcPct val="0"/>
              </a:spcAft>
              <a:defRPr/>
            </a:pPr>
            <a:endParaRPr lang="en-GB" sz="2400" kern="0">
              <a:solidFill>
                <a:srgbClr val="000000"/>
              </a:solidFill>
              <a:latin typeface="Arial"/>
              <a:cs typeface="Lucida Sans Unicode"/>
            </a:endParaRPr>
          </a:p>
        </p:txBody>
      </p:sp>
      <p:sp>
        <p:nvSpPr>
          <p:cNvPr id="5" name="Freeform 4"/>
          <p:cNvSpPr/>
          <p:nvPr/>
        </p:nvSpPr>
        <p:spPr>
          <a:xfrm>
            <a:off x="537121" y="968964"/>
            <a:ext cx="1117090" cy="834211"/>
          </a:xfrm>
          <a:custGeom>
            <a:avLst/>
            <a:gdLst>
              <a:gd name="connsiteX0" fmla="*/ 992221 w 992221"/>
              <a:gd name="connsiteY0" fmla="*/ 184826 h 749030"/>
              <a:gd name="connsiteX1" fmla="*/ 262647 w 992221"/>
              <a:gd name="connsiteY1" fmla="*/ 0 h 749030"/>
              <a:gd name="connsiteX2" fmla="*/ 291830 w 992221"/>
              <a:gd name="connsiteY2" fmla="*/ 24319 h 749030"/>
              <a:gd name="connsiteX3" fmla="*/ 325877 w 992221"/>
              <a:gd name="connsiteY3" fmla="*/ 63230 h 749030"/>
              <a:gd name="connsiteX4" fmla="*/ 296694 w 992221"/>
              <a:gd name="connsiteY4" fmla="*/ 102141 h 749030"/>
              <a:gd name="connsiteX5" fmla="*/ 316149 w 992221"/>
              <a:gd name="connsiteY5" fmla="*/ 136187 h 749030"/>
              <a:gd name="connsiteX6" fmla="*/ 296694 w 992221"/>
              <a:gd name="connsiteY6" fmla="*/ 160506 h 749030"/>
              <a:gd name="connsiteX7" fmla="*/ 321013 w 992221"/>
              <a:gd name="connsiteY7" fmla="*/ 189689 h 749030"/>
              <a:gd name="connsiteX8" fmla="*/ 321013 w 992221"/>
              <a:gd name="connsiteY8" fmla="*/ 233464 h 749030"/>
              <a:gd name="connsiteX9" fmla="*/ 282102 w 992221"/>
              <a:gd name="connsiteY9" fmla="*/ 243192 h 749030"/>
              <a:gd name="connsiteX10" fmla="*/ 277239 w 992221"/>
              <a:gd name="connsiteY10" fmla="*/ 291830 h 749030"/>
              <a:gd name="connsiteX11" fmla="*/ 218873 w 992221"/>
              <a:gd name="connsiteY11" fmla="*/ 350196 h 749030"/>
              <a:gd name="connsiteX12" fmla="*/ 189690 w 992221"/>
              <a:gd name="connsiteY12" fmla="*/ 335604 h 749030"/>
              <a:gd name="connsiteX13" fmla="*/ 189690 w 992221"/>
              <a:gd name="connsiteY13" fmla="*/ 335604 h 749030"/>
              <a:gd name="connsiteX14" fmla="*/ 238328 w 992221"/>
              <a:gd name="connsiteY14" fmla="*/ 291830 h 749030"/>
              <a:gd name="connsiteX15" fmla="*/ 248056 w 992221"/>
              <a:gd name="connsiteY15" fmla="*/ 262647 h 749030"/>
              <a:gd name="connsiteX16" fmla="*/ 218873 w 992221"/>
              <a:gd name="connsiteY16" fmla="*/ 233464 h 749030"/>
              <a:gd name="connsiteX17" fmla="*/ 252919 w 992221"/>
              <a:gd name="connsiteY17" fmla="*/ 204281 h 749030"/>
              <a:gd name="connsiteX18" fmla="*/ 238328 w 992221"/>
              <a:gd name="connsiteY18" fmla="*/ 175098 h 749030"/>
              <a:gd name="connsiteX19" fmla="*/ 199417 w 992221"/>
              <a:gd name="connsiteY19" fmla="*/ 145915 h 749030"/>
              <a:gd name="connsiteX20" fmla="*/ 34047 w 992221"/>
              <a:gd name="connsiteY20" fmla="*/ 63230 h 749030"/>
              <a:gd name="connsiteX21" fmla="*/ 0 w 992221"/>
              <a:gd name="connsiteY21" fmla="*/ 92413 h 749030"/>
              <a:gd name="connsiteX22" fmla="*/ 29183 w 992221"/>
              <a:gd name="connsiteY22" fmla="*/ 189689 h 749030"/>
              <a:gd name="connsiteX23" fmla="*/ 24319 w 992221"/>
              <a:gd name="connsiteY23" fmla="*/ 223736 h 749030"/>
              <a:gd name="connsiteX24" fmla="*/ 9728 w 992221"/>
              <a:gd name="connsiteY24" fmla="*/ 286966 h 749030"/>
              <a:gd name="connsiteX25" fmla="*/ 14592 w 992221"/>
              <a:gd name="connsiteY25" fmla="*/ 306421 h 749030"/>
              <a:gd name="connsiteX26" fmla="*/ 34047 w 992221"/>
              <a:gd name="connsiteY26" fmla="*/ 306421 h 749030"/>
              <a:gd name="connsiteX27" fmla="*/ 48639 w 992221"/>
              <a:gd name="connsiteY27" fmla="*/ 325877 h 749030"/>
              <a:gd name="connsiteX28" fmla="*/ 43775 w 992221"/>
              <a:gd name="connsiteY28" fmla="*/ 345332 h 749030"/>
              <a:gd name="connsiteX29" fmla="*/ 14592 w 992221"/>
              <a:gd name="connsiteY29" fmla="*/ 345332 h 749030"/>
              <a:gd name="connsiteX30" fmla="*/ 29183 w 992221"/>
              <a:gd name="connsiteY30" fmla="*/ 379379 h 749030"/>
              <a:gd name="connsiteX31" fmla="*/ 0 w 992221"/>
              <a:gd name="connsiteY31" fmla="*/ 413426 h 749030"/>
              <a:gd name="connsiteX32" fmla="*/ 4864 w 992221"/>
              <a:gd name="connsiteY32" fmla="*/ 452336 h 749030"/>
              <a:gd name="connsiteX33" fmla="*/ 43775 w 992221"/>
              <a:gd name="connsiteY33" fmla="*/ 457200 h 749030"/>
              <a:gd name="connsiteX34" fmla="*/ 58366 w 992221"/>
              <a:gd name="connsiteY34" fmla="*/ 476655 h 749030"/>
              <a:gd name="connsiteX35" fmla="*/ 136187 w 992221"/>
              <a:gd name="connsiteY35" fmla="*/ 515566 h 749030"/>
              <a:gd name="connsiteX36" fmla="*/ 145915 w 992221"/>
              <a:gd name="connsiteY36" fmla="*/ 627434 h 749030"/>
              <a:gd name="connsiteX37" fmla="*/ 145915 w 992221"/>
              <a:gd name="connsiteY37" fmla="*/ 627434 h 749030"/>
              <a:gd name="connsiteX38" fmla="*/ 199417 w 992221"/>
              <a:gd name="connsiteY38" fmla="*/ 622570 h 749030"/>
              <a:gd name="connsiteX39" fmla="*/ 223736 w 992221"/>
              <a:gd name="connsiteY39" fmla="*/ 617706 h 749030"/>
              <a:gd name="connsiteX40" fmla="*/ 248056 w 992221"/>
              <a:gd name="connsiteY40" fmla="*/ 617706 h 749030"/>
              <a:gd name="connsiteX41" fmla="*/ 272375 w 992221"/>
              <a:gd name="connsiteY41" fmla="*/ 603115 h 749030"/>
              <a:gd name="connsiteX42" fmla="*/ 330741 w 992221"/>
              <a:gd name="connsiteY42" fmla="*/ 661481 h 749030"/>
              <a:gd name="connsiteX43" fmla="*/ 389107 w 992221"/>
              <a:gd name="connsiteY43" fmla="*/ 637162 h 749030"/>
              <a:gd name="connsiteX44" fmla="*/ 452336 w 992221"/>
              <a:gd name="connsiteY44" fmla="*/ 680936 h 749030"/>
              <a:gd name="connsiteX45" fmla="*/ 515566 w 992221"/>
              <a:gd name="connsiteY45" fmla="*/ 676072 h 749030"/>
              <a:gd name="connsiteX46" fmla="*/ 569068 w 992221"/>
              <a:gd name="connsiteY46" fmla="*/ 680936 h 749030"/>
              <a:gd name="connsiteX47" fmla="*/ 598251 w 992221"/>
              <a:gd name="connsiteY47" fmla="*/ 690664 h 749030"/>
              <a:gd name="connsiteX48" fmla="*/ 642026 w 992221"/>
              <a:gd name="connsiteY48" fmla="*/ 676072 h 749030"/>
              <a:gd name="connsiteX49" fmla="*/ 710119 w 992221"/>
              <a:gd name="connsiteY49" fmla="*/ 700392 h 749030"/>
              <a:gd name="connsiteX50" fmla="*/ 749030 w 992221"/>
              <a:gd name="connsiteY50" fmla="*/ 695528 h 749030"/>
              <a:gd name="connsiteX51" fmla="*/ 797668 w 992221"/>
              <a:gd name="connsiteY51" fmla="*/ 719847 h 749030"/>
              <a:gd name="connsiteX52" fmla="*/ 846307 w 992221"/>
              <a:gd name="connsiteY52" fmla="*/ 729575 h 749030"/>
              <a:gd name="connsiteX53" fmla="*/ 870626 w 992221"/>
              <a:gd name="connsiteY53" fmla="*/ 724711 h 749030"/>
              <a:gd name="connsiteX54" fmla="*/ 894945 w 992221"/>
              <a:gd name="connsiteY54" fmla="*/ 739302 h 749030"/>
              <a:gd name="connsiteX55" fmla="*/ 919264 w 992221"/>
              <a:gd name="connsiteY55" fmla="*/ 749030 h 749030"/>
              <a:gd name="connsiteX56" fmla="*/ 992221 w 992221"/>
              <a:gd name="connsiteY56" fmla="*/ 184826 h 749030"/>
              <a:gd name="connsiteX0" fmla="*/ 1006541 w 1006541"/>
              <a:gd name="connsiteY0" fmla="*/ 182379 h 749030"/>
              <a:gd name="connsiteX1" fmla="*/ 262647 w 1006541"/>
              <a:gd name="connsiteY1" fmla="*/ 0 h 749030"/>
              <a:gd name="connsiteX2" fmla="*/ 291830 w 1006541"/>
              <a:gd name="connsiteY2" fmla="*/ 24319 h 749030"/>
              <a:gd name="connsiteX3" fmla="*/ 325877 w 1006541"/>
              <a:gd name="connsiteY3" fmla="*/ 63230 h 749030"/>
              <a:gd name="connsiteX4" fmla="*/ 296694 w 1006541"/>
              <a:gd name="connsiteY4" fmla="*/ 102141 h 749030"/>
              <a:gd name="connsiteX5" fmla="*/ 316149 w 1006541"/>
              <a:gd name="connsiteY5" fmla="*/ 136187 h 749030"/>
              <a:gd name="connsiteX6" fmla="*/ 296694 w 1006541"/>
              <a:gd name="connsiteY6" fmla="*/ 160506 h 749030"/>
              <a:gd name="connsiteX7" fmla="*/ 321013 w 1006541"/>
              <a:gd name="connsiteY7" fmla="*/ 189689 h 749030"/>
              <a:gd name="connsiteX8" fmla="*/ 321013 w 1006541"/>
              <a:gd name="connsiteY8" fmla="*/ 233464 h 749030"/>
              <a:gd name="connsiteX9" fmla="*/ 282102 w 1006541"/>
              <a:gd name="connsiteY9" fmla="*/ 243192 h 749030"/>
              <a:gd name="connsiteX10" fmla="*/ 277239 w 1006541"/>
              <a:gd name="connsiteY10" fmla="*/ 291830 h 749030"/>
              <a:gd name="connsiteX11" fmla="*/ 218873 w 1006541"/>
              <a:gd name="connsiteY11" fmla="*/ 350196 h 749030"/>
              <a:gd name="connsiteX12" fmla="*/ 189690 w 1006541"/>
              <a:gd name="connsiteY12" fmla="*/ 335604 h 749030"/>
              <a:gd name="connsiteX13" fmla="*/ 189690 w 1006541"/>
              <a:gd name="connsiteY13" fmla="*/ 335604 h 749030"/>
              <a:gd name="connsiteX14" fmla="*/ 238328 w 1006541"/>
              <a:gd name="connsiteY14" fmla="*/ 291830 h 749030"/>
              <a:gd name="connsiteX15" fmla="*/ 248056 w 1006541"/>
              <a:gd name="connsiteY15" fmla="*/ 262647 h 749030"/>
              <a:gd name="connsiteX16" fmla="*/ 218873 w 1006541"/>
              <a:gd name="connsiteY16" fmla="*/ 233464 h 749030"/>
              <a:gd name="connsiteX17" fmla="*/ 252919 w 1006541"/>
              <a:gd name="connsiteY17" fmla="*/ 204281 h 749030"/>
              <a:gd name="connsiteX18" fmla="*/ 238328 w 1006541"/>
              <a:gd name="connsiteY18" fmla="*/ 175098 h 749030"/>
              <a:gd name="connsiteX19" fmla="*/ 199417 w 1006541"/>
              <a:gd name="connsiteY19" fmla="*/ 145915 h 749030"/>
              <a:gd name="connsiteX20" fmla="*/ 34047 w 1006541"/>
              <a:gd name="connsiteY20" fmla="*/ 63230 h 749030"/>
              <a:gd name="connsiteX21" fmla="*/ 0 w 1006541"/>
              <a:gd name="connsiteY21" fmla="*/ 92413 h 749030"/>
              <a:gd name="connsiteX22" fmla="*/ 29183 w 1006541"/>
              <a:gd name="connsiteY22" fmla="*/ 189689 h 749030"/>
              <a:gd name="connsiteX23" fmla="*/ 24319 w 1006541"/>
              <a:gd name="connsiteY23" fmla="*/ 223736 h 749030"/>
              <a:gd name="connsiteX24" fmla="*/ 9728 w 1006541"/>
              <a:gd name="connsiteY24" fmla="*/ 286966 h 749030"/>
              <a:gd name="connsiteX25" fmla="*/ 14592 w 1006541"/>
              <a:gd name="connsiteY25" fmla="*/ 306421 h 749030"/>
              <a:gd name="connsiteX26" fmla="*/ 34047 w 1006541"/>
              <a:gd name="connsiteY26" fmla="*/ 306421 h 749030"/>
              <a:gd name="connsiteX27" fmla="*/ 48639 w 1006541"/>
              <a:gd name="connsiteY27" fmla="*/ 325877 h 749030"/>
              <a:gd name="connsiteX28" fmla="*/ 43775 w 1006541"/>
              <a:gd name="connsiteY28" fmla="*/ 345332 h 749030"/>
              <a:gd name="connsiteX29" fmla="*/ 14592 w 1006541"/>
              <a:gd name="connsiteY29" fmla="*/ 345332 h 749030"/>
              <a:gd name="connsiteX30" fmla="*/ 29183 w 1006541"/>
              <a:gd name="connsiteY30" fmla="*/ 379379 h 749030"/>
              <a:gd name="connsiteX31" fmla="*/ 0 w 1006541"/>
              <a:gd name="connsiteY31" fmla="*/ 413426 h 749030"/>
              <a:gd name="connsiteX32" fmla="*/ 4864 w 1006541"/>
              <a:gd name="connsiteY32" fmla="*/ 452336 h 749030"/>
              <a:gd name="connsiteX33" fmla="*/ 43775 w 1006541"/>
              <a:gd name="connsiteY33" fmla="*/ 457200 h 749030"/>
              <a:gd name="connsiteX34" fmla="*/ 58366 w 1006541"/>
              <a:gd name="connsiteY34" fmla="*/ 476655 h 749030"/>
              <a:gd name="connsiteX35" fmla="*/ 136187 w 1006541"/>
              <a:gd name="connsiteY35" fmla="*/ 515566 h 749030"/>
              <a:gd name="connsiteX36" fmla="*/ 145915 w 1006541"/>
              <a:gd name="connsiteY36" fmla="*/ 627434 h 749030"/>
              <a:gd name="connsiteX37" fmla="*/ 145915 w 1006541"/>
              <a:gd name="connsiteY37" fmla="*/ 627434 h 749030"/>
              <a:gd name="connsiteX38" fmla="*/ 199417 w 1006541"/>
              <a:gd name="connsiteY38" fmla="*/ 622570 h 749030"/>
              <a:gd name="connsiteX39" fmla="*/ 223736 w 1006541"/>
              <a:gd name="connsiteY39" fmla="*/ 617706 h 749030"/>
              <a:gd name="connsiteX40" fmla="*/ 248056 w 1006541"/>
              <a:gd name="connsiteY40" fmla="*/ 617706 h 749030"/>
              <a:gd name="connsiteX41" fmla="*/ 272375 w 1006541"/>
              <a:gd name="connsiteY41" fmla="*/ 603115 h 749030"/>
              <a:gd name="connsiteX42" fmla="*/ 330741 w 1006541"/>
              <a:gd name="connsiteY42" fmla="*/ 661481 h 749030"/>
              <a:gd name="connsiteX43" fmla="*/ 389107 w 1006541"/>
              <a:gd name="connsiteY43" fmla="*/ 637162 h 749030"/>
              <a:gd name="connsiteX44" fmla="*/ 452336 w 1006541"/>
              <a:gd name="connsiteY44" fmla="*/ 680936 h 749030"/>
              <a:gd name="connsiteX45" fmla="*/ 515566 w 1006541"/>
              <a:gd name="connsiteY45" fmla="*/ 676072 h 749030"/>
              <a:gd name="connsiteX46" fmla="*/ 569068 w 1006541"/>
              <a:gd name="connsiteY46" fmla="*/ 680936 h 749030"/>
              <a:gd name="connsiteX47" fmla="*/ 598251 w 1006541"/>
              <a:gd name="connsiteY47" fmla="*/ 690664 h 749030"/>
              <a:gd name="connsiteX48" fmla="*/ 642026 w 1006541"/>
              <a:gd name="connsiteY48" fmla="*/ 676072 h 749030"/>
              <a:gd name="connsiteX49" fmla="*/ 710119 w 1006541"/>
              <a:gd name="connsiteY49" fmla="*/ 700392 h 749030"/>
              <a:gd name="connsiteX50" fmla="*/ 749030 w 1006541"/>
              <a:gd name="connsiteY50" fmla="*/ 695528 h 749030"/>
              <a:gd name="connsiteX51" fmla="*/ 797668 w 1006541"/>
              <a:gd name="connsiteY51" fmla="*/ 719847 h 749030"/>
              <a:gd name="connsiteX52" fmla="*/ 846307 w 1006541"/>
              <a:gd name="connsiteY52" fmla="*/ 729575 h 749030"/>
              <a:gd name="connsiteX53" fmla="*/ 870626 w 1006541"/>
              <a:gd name="connsiteY53" fmla="*/ 724711 h 749030"/>
              <a:gd name="connsiteX54" fmla="*/ 894945 w 1006541"/>
              <a:gd name="connsiteY54" fmla="*/ 739302 h 749030"/>
              <a:gd name="connsiteX55" fmla="*/ 919264 w 1006541"/>
              <a:gd name="connsiteY55" fmla="*/ 749030 h 749030"/>
              <a:gd name="connsiteX56" fmla="*/ 1006541 w 1006541"/>
              <a:gd name="connsiteY56" fmla="*/ 182379 h 74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06541" h="749030">
                <a:moveTo>
                  <a:pt x="1006541" y="182379"/>
                </a:moveTo>
                <a:lnTo>
                  <a:pt x="262647" y="0"/>
                </a:lnTo>
                <a:lnTo>
                  <a:pt x="291830" y="24319"/>
                </a:lnTo>
                <a:lnTo>
                  <a:pt x="325877" y="63230"/>
                </a:lnTo>
                <a:lnTo>
                  <a:pt x="296694" y="102141"/>
                </a:lnTo>
                <a:lnTo>
                  <a:pt x="316149" y="136187"/>
                </a:lnTo>
                <a:lnTo>
                  <a:pt x="296694" y="160506"/>
                </a:lnTo>
                <a:lnTo>
                  <a:pt x="321013" y="189689"/>
                </a:lnTo>
                <a:lnTo>
                  <a:pt x="321013" y="233464"/>
                </a:lnTo>
                <a:lnTo>
                  <a:pt x="282102" y="243192"/>
                </a:lnTo>
                <a:lnTo>
                  <a:pt x="277239" y="291830"/>
                </a:lnTo>
                <a:lnTo>
                  <a:pt x="218873" y="350196"/>
                </a:lnTo>
                <a:lnTo>
                  <a:pt x="189690" y="335604"/>
                </a:lnTo>
                <a:lnTo>
                  <a:pt x="189690" y="335604"/>
                </a:lnTo>
                <a:lnTo>
                  <a:pt x="238328" y="291830"/>
                </a:lnTo>
                <a:lnTo>
                  <a:pt x="248056" y="262647"/>
                </a:lnTo>
                <a:lnTo>
                  <a:pt x="218873" y="233464"/>
                </a:lnTo>
                <a:lnTo>
                  <a:pt x="252919" y="204281"/>
                </a:lnTo>
                <a:lnTo>
                  <a:pt x="238328" y="175098"/>
                </a:lnTo>
                <a:lnTo>
                  <a:pt x="199417" y="145915"/>
                </a:lnTo>
                <a:lnTo>
                  <a:pt x="34047" y="63230"/>
                </a:lnTo>
                <a:lnTo>
                  <a:pt x="0" y="92413"/>
                </a:lnTo>
                <a:lnTo>
                  <a:pt x="29183" y="189689"/>
                </a:lnTo>
                <a:lnTo>
                  <a:pt x="24319" y="223736"/>
                </a:lnTo>
                <a:lnTo>
                  <a:pt x="9728" y="286966"/>
                </a:lnTo>
                <a:lnTo>
                  <a:pt x="14592" y="306421"/>
                </a:lnTo>
                <a:lnTo>
                  <a:pt x="34047" y="306421"/>
                </a:lnTo>
                <a:lnTo>
                  <a:pt x="48639" y="325877"/>
                </a:lnTo>
                <a:lnTo>
                  <a:pt x="43775" y="345332"/>
                </a:lnTo>
                <a:lnTo>
                  <a:pt x="14592" y="345332"/>
                </a:lnTo>
                <a:lnTo>
                  <a:pt x="29183" y="379379"/>
                </a:lnTo>
                <a:lnTo>
                  <a:pt x="0" y="413426"/>
                </a:lnTo>
                <a:lnTo>
                  <a:pt x="4864" y="452336"/>
                </a:lnTo>
                <a:lnTo>
                  <a:pt x="43775" y="457200"/>
                </a:lnTo>
                <a:lnTo>
                  <a:pt x="58366" y="476655"/>
                </a:lnTo>
                <a:lnTo>
                  <a:pt x="136187" y="515566"/>
                </a:lnTo>
                <a:lnTo>
                  <a:pt x="145915" y="627434"/>
                </a:lnTo>
                <a:lnTo>
                  <a:pt x="145915" y="627434"/>
                </a:lnTo>
                <a:lnTo>
                  <a:pt x="199417" y="622570"/>
                </a:lnTo>
                <a:lnTo>
                  <a:pt x="223736" y="617706"/>
                </a:lnTo>
                <a:lnTo>
                  <a:pt x="248056" y="617706"/>
                </a:lnTo>
                <a:lnTo>
                  <a:pt x="272375" y="603115"/>
                </a:lnTo>
                <a:lnTo>
                  <a:pt x="330741" y="661481"/>
                </a:lnTo>
                <a:lnTo>
                  <a:pt x="389107" y="637162"/>
                </a:lnTo>
                <a:lnTo>
                  <a:pt x="452336" y="680936"/>
                </a:lnTo>
                <a:lnTo>
                  <a:pt x="515566" y="676072"/>
                </a:lnTo>
                <a:lnTo>
                  <a:pt x="569068" y="680936"/>
                </a:lnTo>
                <a:lnTo>
                  <a:pt x="598251" y="690664"/>
                </a:lnTo>
                <a:lnTo>
                  <a:pt x="642026" y="676072"/>
                </a:lnTo>
                <a:lnTo>
                  <a:pt x="710119" y="700392"/>
                </a:lnTo>
                <a:lnTo>
                  <a:pt x="749030" y="695528"/>
                </a:lnTo>
                <a:lnTo>
                  <a:pt x="797668" y="719847"/>
                </a:lnTo>
                <a:lnTo>
                  <a:pt x="846307" y="729575"/>
                </a:lnTo>
                <a:lnTo>
                  <a:pt x="870626" y="724711"/>
                </a:lnTo>
                <a:lnTo>
                  <a:pt x="894945" y="739302"/>
                </a:lnTo>
                <a:lnTo>
                  <a:pt x="919264" y="749030"/>
                </a:lnTo>
                <a:lnTo>
                  <a:pt x="1006541" y="182379"/>
                </a:lnTo>
                <a:close/>
              </a:path>
            </a:pathLst>
          </a:custGeom>
          <a:solidFill>
            <a:schemeClr val="accent3">
              <a:lumMod val="75000"/>
            </a:schemeClr>
          </a:solidFill>
          <a:ln w="12700" cap="flat" cmpd="sng" algn="ctr">
            <a:solidFill>
              <a:schemeClr val="tx1"/>
            </a:solidFill>
            <a:prstDash val="solid"/>
          </a:ln>
          <a:effectLst/>
        </p:spPr>
        <p:txBody>
          <a:bodyPr/>
          <a:lstStyle/>
          <a:p>
            <a:pPr defTabSz="457200" fontAlgn="base">
              <a:spcBef>
                <a:spcPct val="0"/>
              </a:spcBef>
              <a:spcAft>
                <a:spcPct val="0"/>
              </a:spcAft>
              <a:defRPr/>
            </a:pPr>
            <a:endParaRPr lang="en-GB" sz="2400" kern="0">
              <a:solidFill>
                <a:srgbClr val="000000"/>
              </a:solidFill>
              <a:latin typeface="Arial"/>
              <a:cs typeface="Lucida Sans Unicode"/>
            </a:endParaRPr>
          </a:p>
        </p:txBody>
      </p:sp>
      <p:sp>
        <p:nvSpPr>
          <p:cNvPr id="6" name="Freeform 5"/>
          <p:cNvSpPr/>
          <p:nvPr/>
        </p:nvSpPr>
        <p:spPr>
          <a:xfrm>
            <a:off x="249920" y="1458533"/>
            <a:ext cx="1339098" cy="1150575"/>
          </a:xfrm>
          <a:custGeom>
            <a:avLst/>
            <a:gdLst>
              <a:gd name="connsiteX0" fmla="*/ 265568 w 1195057"/>
              <a:gd name="connsiteY0" fmla="*/ 0 h 1013988"/>
              <a:gd name="connsiteX1" fmla="*/ 250479 w 1195057"/>
              <a:gd name="connsiteY1" fmla="*/ 72428 h 1013988"/>
              <a:gd name="connsiteX2" fmla="*/ 250479 w 1195057"/>
              <a:gd name="connsiteY2" fmla="*/ 114677 h 1013988"/>
              <a:gd name="connsiteX3" fmla="*/ 232372 w 1195057"/>
              <a:gd name="connsiteY3" fmla="*/ 132784 h 1013988"/>
              <a:gd name="connsiteX4" fmla="*/ 217283 w 1195057"/>
              <a:gd name="connsiteY4" fmla="*/ 193140 h 1013988"/>
              <a:gd name="connsiteX5" fmla="*/ 172016 w 1195057"/>
              <a:gd name="connsiteY5" fmla="*/ 238408 h 1013988"/>
              <a:gd name="connsiteX6" fmla="*/ 162962 w 1195057"/>
              <a:gd name="connsiteY6" fmla="*/ 325925 h 1013988"/>
              <a:gd name="connsiteX7" fmla="*/ 54321 w 1195057"/>
              <a:gd name="connsiteY7" fmla="*/ 476816 h 1013988"/>
              <a:gd name="connsiteX8" fmla="*/ 54321 w 1195057"/>
              <a:gd name="connsiteY8" fmla="*/ 519065 h 1013988"/>
              <a:gd name="connsiteX9" fmla="*/ 21125 w 1195057"/>
              <a:gd name="connsiteY9" fmla="*/ 558297 h 1013988"/>
              <a:gd name="connsiteX10" fmla="*/ 15089 w 1195057"/>
              <a:gd name="connsiteY10" fmla="*/ 615636 h 1013988"/>
              <a:gd name="connsiteX11" fmla="*/ 0 w 1195057"/>
              <a:gd name="connsiteY11" fmla="*/ 688063 h 1013988"/>
              <a:gd name="connsiteX12" fmla="*/ 6036 w 1195057"/>
              <a:gd name="connsiteY12" fmla="*/ 748420 h 1013988"/>
              <a:gd name="connsiteX13" fmla="*/ 591493 w 1195057"/>
              <a:gd name="connsiteY13" fmla="*/ 917418 h 1013988"/>
              <a:gd name="connsiteX14" fmla="*/ 1029077 w 1195057"/>
              <a:gd name="connsiteY14" fmla="*/ 1013988 h 1013988"/>
              <a:gd name="connsiteX15" fmla="*/ 1071327 w 1195057"/>
              <a:gd name="connsiteY15" fmla="*/ 712206 h 1013988"/>
              <a:gd name="connsiteX16" fmla="*/ 1107541 w 1195057"/>
              <a:gd name="connsiteY16" fmla="*/ 642796 h 1013988"/>
              <a:gd name="connsiteX17" fmla="*/ 1092452 w 1195057"/>
              <a:gd name="connsiteY17" fmla="*/ 612618 h 1013988"/>
              <a:gd name="connsiteX18" fmla="*/ 1083398 w 1195057"/>
              <a:gd name="connsiteY18" fmla="*/ 615636 h 1013988"/>
              <a:gd name="connsiteX19" fmla="*/ 1083398 w 1195057"/>
              <a:gd name="connsiteY19" fmla="*/ 543208 h 1013988"/>
              <a:gd name="connsiteX20" fmla="*/ 1134701 w 1195057"/>
              <a:gd name="connsiteY20" fmla="*/ 519065 h 1013988"/>
              <a:gd name="connsiteX21" fmla="*/ 1149790 w 1195057"/>
              <a:gd name="connsiteY21" fmla="*/ 419477 h 1013988"/>
              <a:gd name="connsiteX22" fmla="*/ 1195057 w 1195057"/>
              <a:gd name="connsiteY22" fmla="*/ 392317 h 1013988"/>
              <a:gd name="connsiteX23" fmla="*/ 1195057 w 1195057"/>
              <a:gd name="connsiteY23" fmla="*/ 322907 h 1013988"/>
              <a:gd name="connsiteX24" fmla="*/ 1182986 w 1195057"/>
              <a:gd name="connsiteY24" fmla="*/ 292729 h 1013988"/>
              <a:gd name="connsiteX25" fmla="*/ 1164879 w 1195057"/>
              <a:gd name="connsiteY25" fmla="*/ 292729 h 1013988"/>
              <a:gd name="connsiteX26" fmla="*/ 1131683 w 1195057"/>
              <a:gd name="connsiteY26" fmla="*/ 271604 h 1013988"/>
              <a:gd name="connsiteX27" fmla="*/ 1089434 w 1195057"/>
              <a:gd name="connsiteY27" fmla="*/ 271604 h 1013988"/>
              <a:gd name="connsiteX28" fmla="*/ 1059256 w 1195057"/>
              <a:gd name="connsiteY28" fmla="*/ 268586 h 1013988"/>
              <a:gd name="connsiteX29" fmla="*/ 998899 w 1195057"/>
              <a:gd name="connsiteY29" fmla="*/ 235390 h 1013988"/>
              <a:gd name="connsiteX30" fmla="*/ 968721 w 1195057"/>
              <a:gd name="connsiteY30" fmla="*/ 247461 h 1013988"/>
              <a:gd name="connsiteX31" fmla="*/ 908364 w 1195057"/>
              <a:gd name="connsiteY31" fmla="*/ 220301 h 1013988"/>
              <a:gd name="connsiteX32" fmla="*/ 854044 w 1195057"/>
              <a:gd name="connsiteY32" fmla="*/ 235390 h 1013988"/>
              <a:gd name="connsiteX33" fmla="*/ 832919 w 1195057"/>
              <a:gd name="connsiteY33" fmla="*/ 226336 h 1013988"/>
              <a:gd name="connsiteX34" fmla="*/ 715224 w 1195057"/>
              <a:gd name="connsiteY34" fmla="*/ 226336 h 1013988"/>
              <a:gd name="connsiteX35" fmla="*/ 648832 w 1195057"/>
              <a:gd name="connsiteY35" fmla="*/ 181069 h 1013988"/>
              <a:gd name="connsiteX36" fmla="*/ 588475 w 1195057"/>
              <a:gd name="connsiteY36" fmla="*/ 208230 h 1013988"/>
              <a:gd name="connsiteX37" fmla="*/ 531137 w 1195057"/>
              <a:gd name="connsiteY37" fmla="*/ 144855 h 1013988"/>
              <a:gd name="connsiteX38" fmla="*/ 407406 w 1195057"/>
              <a:gd name="connsiteY38" fmla="*/ 172016 h 1013988"/>
              <a:gd name="connsiteX39" fmla="*/ 392317 w 1195057"/>
              <a:gd name="connsiteY39" fmla="*/ 60356 h 1013988"/>
              <a:gd name="connsiteX40" fmla="*/ 265568 w 1195057"/>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195057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23384 w 1206976"/>
              <a:gd name="connsiteY33" fmla="*/ 219195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88475 w 1206976"/>
              <a:gd name="connsiteY36" fmla="*/ 227272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7263 w 1206976"/>
              <a:gd name="connsiteY25" fmla="*/ 287969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06976" h="1033030">
                <a:moveTo>
                  <a:pt x="275103" y="0"/>
                </a:moveTo>
                <a:lnTo>
                  <a:pt x="250479" y="91470"/>
                </a:lnTo>
                <a:lnTo>
                  <a:pt x="250479" y="133719"/>
                </a:lnTo>
                <a:lnTo>
                  <a:pt x="232372" y="151826"/>
                </a:lnTo>
                <a:lnTo>
                  <a:pt x="217283" y="212182"/>
                </a:lnTo>
                <a:lnTo>
                  <a:pt x="172016" y="257450"/>
                </a:lnTo>
                <a:lnTo>
                  <a:pt x="162962" y="344967"/>
                </a:lnTo>
                <a:lnTo>
                  <a:pt x="54321" y="495858"/>
                </a:lnTo>
                <a:lnTo>
                  <a:pt x="54321" y="538107"/>
                </a:lnTo>
                <a:lnTo>
                  <a:pt x="21125" y="577339"/>
                </a:lnTo>
                <a:lnTo>
                  <a:pt x="15089" y="634678"/>
                </a:lnTo>
                <a:lnTo>
                  <a:pt x="0" y="707105"/>
                </a:lnTo>
                <a:lnTo>
                  <a:pt x="6036" y="767462"/>
                </a:lnTo>
                <a:lnTo>
                  <a:pt x="591493" y="936460"/>
                </a:lnTo>
                <a:lnTo>
                  <a:pt x="1029077" y="1033030"/>
                </a:lnTo>
                <a:lnTo>
                  <a:pt x="1071327" y="731248"/>
                </a:lnTo>
                <a:lnTo>
                  <a:pt x="1107541" y="661838"/>
                </a:lnTo>
                <a:lnTo>
                  <a:pt x="1092452" y="631660"/>
                </a:lnTo>
                <a:lnTo>
                  <a:pt x="1083398" y="634678"/>
                </a:lnTo>
                <a:lnTo>
                  <a:pt x="1083398" y="562250"/>
                </a:lnTo>
                <a:lnTo>
                  <a:pt x="1134701" y="538107"/>
                </a:lnTo>
                <a:lnTo>
                  <a:pt x="1149790" y="438519"/>
                </a:lnTo>
                <a:lnTo>
                  <a:pt x="1206976" y="411359"/>
                </a:lnTo>
                <a:cubicBezTo>
                  <a:pt x="1206181" y="388222"/>
                  <a:pt x="1205387" y="365086"/>
                  <a:pt x="1204592" y="341949"/>
                </a:cubicBezTo>
                <a:lnTo>
                  <a:pt x="1182986" y="311771"/>
                </a:lnTo>
                <a:lnTo>
                  <a:pt x="1167263" y="287969"/>
                </a:lnTo>
                <a:lnTo>
                  <a:pt x="1131683" y="290646"/>
                </a:lnTo>
                <a:lnTo>
                  <a:pt x="1089434" y="290646"/>
                </a:lnTo>
                <a:lnTo>
                  <a:pt x="1061640" y="275727"/>
                </a:lnTo>
                <a:lnTo>
                  <a:pt x="1006050" y="247291"/>
                </a:lnTo>
                <a:lnTo>
                  <a:pt x="968721" y="266503"/>
                </a:lnTo>
                <a:cubicBezTo>
                  <a:pt x="965502" y="266267"/>
                  <a:pt x="969436" y="261270"/>
                  <a:pt x="966217" y="261034"/>
                </a:cubicBezTo>
                <a:lnTo>
                  <a:pt x="908364" y="239343"/>
                </a:lnTo>
                <a:lnTo>
                  <a:pt x="854044" y="254432"/>
                </a:lnTo>
                <a:lnTo>
                  <a:pt x="823384" y="238237"/>
                </a:lnTo>
                <a:lnTo>
                  <a:pt x="717607" y="233477"/>
                </a:lnTo>
                <a:lnTo>
                  <a:pt x="648832" y="200111"/>
                </a:lnTo>
                <a:lnTo>
                  <a:pt x="593242" y="215370"/>
                </a:lnTo>
                <a:lnTo>
                  <a:pt x="531137" y="163897"/>
                </a:lnTo>
                <a:lnTo>
                  <a:pt x="407406" y="191058"/>
                </a:lnTo>
                <a:lnTo>
                  <a:pt x="392317" y="79398"/>
                </a:lnTo>
                <a:lnTo>
                  <a:pt x="275103"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7" name="Freeform 6"/>
          <p:cNvSpPr/>
          <p:nvPr/>
        </p:nvSpPr>
        <p:spPr>
          <a:xfrm>
            <a:off x="773225" y="2508367"/>
            <a:ext cx="1087137" cy="1666654"/>
          </a:xfrm>
          <a:custGeom>
            <a:avLst/>
            <a:gdLst>
              <a:gd name="connsiteX0" fmla="*/ 111660 w 965703"/>
              <a:gd name="connsiteY0" fmla="*/ 0 h 1481751"/>
              <a:gd name="connsiteX1" fmla="*/ 0 w 965703"/>
              <a:gd name="connsiteY1" fmla="*/ 552262 h 1481751"/>
              <a:gd name="connsiteX2" fmla="*/ 669957 w 965703"/>
              <a:gd name="connsiteY2" fmla="*/ 1481751 h 1481751"/>
              <a:gd name="connsiteX3" fmla="*/ 700135 w 965703"/>
              <a:gd name="connsiteY3" fmla="*/ 1421394 h 1481751"/>
              <a:gd name="connsiteX4" fmla="*/ 688064 w 965703"/>
              <a:gd name="connsiteY4" fmla="*/ 1351984 h 1481751"/>
              <a:gd name="connsiteX5" fmla="*/ 712206 w 965703"/>
              <a:gd name="connsiteY5" fmla="*/ 1276539 h 1481751"/>
              <a:gd name="connsiteX6" fmla="*/ 808777 w 965703"/>
              <a:gd name="connsiteY6" fmla="*/ 1309735 h 1481751"/>
              <a:gd name="connsiteX7" fmla="*/ 965703 w 965703"/>
              <a:gd name="connsiteY7" fmla="*/ 178052 h 1481751"/>
              <a:gd name="connsiteX8" fmla="*/ 111660 w 965703"/>
              <a:gd name="connsiteY8" fmla="*/ 0 h 1481751"/>
              <a:gd name="connsiteX0" fmla="*/ 125955 w 979998"/>
              <a:gd name="connsiteY0" fmla="*/ 0 h 1481751"/>
              <a:gd name="connsiteX1" fmla="*/ 0 w 979998"/>
              <a:gd name="connsiteY1" fmla="*/ 552491 h 1481751"/>
              <a:gd name="connsiteX2" fmla="*/ 684252 w 979998"/>
              <a:gd name="connsiteY2" fmla="*/ 1481751 h 1481751"/>
              <a:gd name="connsiteX3" fmla="*/ 714430 w 979998"/>
              <a:gd name="connsiteY3" fmla="*/ 1421394 h 1481751"/>
              <a:gd name="connsiteX4" fmla="*/ 702359 w 979998"/>
              <a:gd name="connsiteY4" fmla="*/ 1351984 h 1481751"/>
              <a:gd name="connsiteX5" fmla="*/ 726501 w 979998"/>
              <a:gd name="connsiteY5" fmla="*/ 1276539 h 1481751"/>
              <a:gd name="connsiteX6" fmla="*/ 823072 w 979998"/>
              <a:gd name="connsiteY6" fmla="*/ 1309735 h 1481751"/>
              <a:gd name="connsiteX7" fmla="*/ 979998 w 979998"/>
              <a:gd name="connsiteY7" fmla="*/ 178052 h 1481751"/>
              <a:gd name="connsiteX8" fmla="*/ 125955 w 979998"/>
              <a:gd name="connsiteY8" fmla="*/ 0 h 1481751"/>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02359 w 979998"/>
              <a:gd name="connsiteY4" fmla="*/ 1351984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43557 w 979998"/>
              <a:gd name="connsiteY5" fmla="*/ 1288979 h 1496659"/>
              <a:gd name="connsiteX6" fmla="*/ 823072 w 979998"/>
              <a:gd name="connsiteY6" fmla="*/ 1309735 h 1496659"/>
              <a:gd name="connsiteX7" fmla="*/ 979998 w 979998"/>
              <a:gd name="connsiteY7" fmla="*/ 178052 h 1496659"/>
              <a:gd name="connsiteX8" fmla="*/ 125955 w 979998"/>
              <a:gd name="connsiteY8" fmla="*/ 0 h 149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998" h="1496659">
                <a:moveTo>
                  <a:pt x="125955" y="0"/>
                </a:moveTo>
                <a:lnTo>
                  <a:pt x="0" y="552491"/>
                </a:lnTo>
                <a:lnTo>
                  <a:pt x="684608" y="1496659"/>
                </a:lnTo>
                <a:lnTo>
                  <a:pt x="714430" y="1421394"/>
                </a:lnTo>
                <a:lnTo>
                  <a:pt x="712255" y="1359690"/>
                </a:lnTo>
                <a:lnTo>
                  <a:pt x="743557" y="1288979"/>
                </a:lnTo>
                <a:lnTo>
                  <a:pt x="823072" y="1309735"/>
                </a:lnTo>
                <a:lnTo>
                  <a:pt x="979998" y="178052"/>
                </a:lnTo>
                <a:lnTo>
                  <a:pt x="125955"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8" name="Freeform 7"/>
          <p:cNvSpPr/>
          <p:nvPr/>
        </p:nvSpPr>
        <p:spPr>
          <a:xfrm>
            <a:off x="1712356" y="2706315"/>
            <a:ext cx="928558" cy="1198295"/>
          </a:xfrm>
          <a:custGeom>
            <a:avLst/>
            <a:gdLst>
              <a:gd name="connsiteX0" fmla="*/ 132784 w 835937"/>
              <a:gd name="connsiteY0" fmla="*/ 0 h 1059255"/>
              <a:gd name="connsiteX1" fmla="*/ 0 w 835937"/>
              <a:gd name="connsiteY1" fmla="*/ 956649 h 1059255"/>
              <a:gd name="connsiteX2" fmla="*/ 775580 w 835937"/>
              <a:gd name="connsiteY2" fmla="*/ 1059255 h 1059255"/>
              <a:gd name="connsiteX3" fmla="*/ 835937 w 835937"/>
              <a:gd name="connsiteY3" fmla="*/ 286693 h 1059255"/>
              <a:gd name="connsiteX4" fmla="*/ 540190 w 835937"/>
              <a:gd name="connsiteY4" fmla="*/ 250479 h 1059255"/>
              <a:gd name="connsiteX5" fmla="*/ 555279 w 835937"/>
              <a:gd name="connsiteY5" fmla="*/ 69410 h 1059255"/>
              <a:gd name="connsiteX6" fmla="*/ 132784 w 835937"/>
              <a:gd name="connsiteY6" fmla="*/ 0 h 1059255"/>
              <a:gd name="connsiteX0" fmla="*/ 132784 w 835937"/>
              <a:gd name="connsiteY0" fmla="*/ 0 h 1075929"/>
              <a:gd name="connsiteX1" fmla="*/ 0 w 835937"/>
              <a:gd name="connsiteY1" fmla="*/ 956649 h 1075929"/>
              <a:gd name="connsiteX2" fmla="*/ 763683 w 835937"/>
              <a:gd name="connsiteY2" fmla="*/ 1075929 h 1075929"/>
              <a:gd name="connsiteX3" fmla="*/ 835937 w 835937"/>
              <a:gd name="connsiteY3" fmla="*/ 286693 h 1075929"/>
              <a:gd name="connsiteX4" fmla="*/ 540190 w 835937"/>
              <a:gd name="connsiteY4" fmla="*/ 250479 h 1075929"/>
              <a:gd name="connsiteX5" fmla="*/ 555279 w 835937"/>
              <a:gd name="connsiteY5" fmla="*/ 69410 h 1075929"/>
              <a:gd name="connsiteX6" fmla="*/ 132784 w 835937"/>
              <a:gd name="connsiteY6" fmla="*/ 0 h 107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937" h="1075929">
                <a:moveTo>
                  <a:pt x="132784" y="0"/>
                </a:moveTo>
                <a:lnTo>
                  <a:pt x="0" y="956649"/>
                </a:lnTo>
                <a:lnTo>
                  <a:pt x="763683" y="1075929"/>
                </a:lnTo>
                <a:lnTo>
                  <a:pt x="835937" y="286693"/>
                </a:lnTo>
                <a:lnTo>
                  <a:pt x="540190" y="250479"/>
                </a:lnTo>
                <a:lnTo>
                  <a:pt x="555279" y="69410"/>
                </a:lnTo>
                <a:lnTo>
                  <a:pt x="132784"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9" name="Freeform 8"/>
          <p:cNvSpPr/>
          <p:nvPr/>
        </p:nvSpPr>
        <p:spPr>
          <a:xfrm>
            <a:off x="1465680" y="3773823"/>
            <a:ext cx="1101231" cy="1337919"/>
          </a:xfrm>
          <a:custGeom>
            <a:avLst/>
            <a:gdLst>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45268 w 995882"/>
              <a:gd name="connsiteY12" fmla="*/ 802741 h 1201093"/>
              <a:gd name="connsiteX13" fmla="*/ 21125 w 995882"/>
              <a:gd name="connsiteY13" fmla="*/ 787652 h 1201093"/>
              <a:gd name="connsiteX14" fmla="*/ 0 w 995882"/>
              <a:gd name="connsiteY14" fmla="*/ 811794 h 1201093"/>
              <a:gd name="connsiteX15" fmla="*/ 0 w 995882"/>
              <a:gd name="connsiteY15" fmla="*/ 838955 h 1201093"/>
              <a:gd name="connsiteX16" fmla="*/ 576404 w 995882"/>
              <a:gd name="connsiteY16" fmla="*/ 1170915 h 1201093"/>
              <a:gd name="connsiteX17" fmla="*/ 908365 w 995882"/>
              <a:gd name="connsiteY17" fmla="*/ 1201093 h 1201093"/>
              <a:gd name="connsiteX18" fmla="*/ 995882 w 995882"/>
              <a:gd name="connsiteY18" fmla="*/ 102606 h 1201093"/>
              <a:gd name="connsiteX19" fmla="*/ 223319 w 995882"/>
              <a:gd name="connsiteY19" fmla="*/ 0 h 1201093"/>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21125 w 995882"/>
              <a:gd name="connsiteY12" fmla="*/ 787652 h 1201093"/>
              <a:gd name="connsiteX13" fmla="*/ 0 w 995882"/>
              <a:gd name="connsiteY13" fmla="*/ 811794 h 1201093"/>
              <a:gd name="connsiteX14" fmla="*/ 0 w 995882"/>
              <a:gd name="connsiteY14" fmla="*/ 838955 h 1201093"/>
              <a:gd name="connsiteX15" fmla="*/ 576404 w 995882"/>
              <a:gd name="connsiteY15" fmla="*/ 1170915 h 1201093"/>
              <a:gd name="connsiteX16" fmla="*/ 908365 w 995882"/>
              <a:gd name="connsiteY16" fmla="*/ 1201093 h 1201093"/>
              <a:gd name="connsiteX17" fmla="*/ 995882 w 995882"/>
              <a:gd name="connsiteY17" fmla="*/ 102606 h 1201093"/>
              <a:gd name="connsiteX18" fmla="*/ 223319 w 995882"/>
              <a:gd name="connsiteY18" fmla="*/ 0 h 1201093"/>
              <a:gd name="connsiteX0" fmla="*/ 223319 w 991638"/>
              <a:gd name="connsiteY0" fmla="*/ 0 h 1201093"/>
              <a:gd name="connsiteX1" fmla="*/ 199177 w 991638"/>
              <a:gd name="connsiteY1" fmla="*/ 172016 h 1201093"/>
              <a:gd name="connsiteX2" fmla="*/ 108642 w 991638"/>
              <a:gd name="connsiteY2" fmla="*/ 147873 h 1201093"/>
              <a:gd name="connsiteX3" fmla="*/ 75446 w 991638"/>
              <a:gd name="connsiteY3" fmla="*/ 223319 h 1201093"/>
              <a:gd name="connsiteX4" fmla="*/ 84499 w 991638"/>
              <a:gd name="connsiteY4" fmla="*/ 286693 h 1201093"/>
              <a:gd name="connsiteX5" fmla="*/ 66392 w 991638"/>
              <a:gd name="connsiteY5" fmla="*/ 344032 h 1201093"/>
              <a:gd name="connsiteX6" fmla="*/ 78464 w 991638"/>
              <a:gd name="connsiteY6" fmla="*/ 383264 h 1201093"/>
              <a:gd name="connsiteX7" fmla="*/ 132785 w 991638"/>
              <a:gd name="connsiteY7" fmla="*/ 510012 h 1201093"/>
              <a:gd name="connsiteX8" fmla="*/ 132785 w 991638"/>
              <a:gd name="connsiteY8" fmla="*/ 528119 h 1201093"/>
              <a:gd name="connsiteX9" fmla="*/ 78464 w 991638"/>
              <a:gd name="connsiteY9" fmla="*/ 552262 h 1201093"/>
              <a:gd name="connsiteX10" fmla="*/ 66392 w 991638"/>
              <a:gd name="connsiteY10" fmla="*/ 633743 h 1201093"/>
              <a:gd name="connsiteX11" fmla="*/ 15089 w 991638"/>
              <a:gd name="connsiteY11" fmla="*/ 715224 h 1201093"/>
              <a:gd name="connsiteX12" fmla="*/ 21125 w 991638"/>
              <a:gd name="connsiteY12" fmla="*/ 787652 h 1201093"/>
              <a:gd name="connsiteX13" fmla="*/ 0 w 991638"/>
              <a:gd name="connsiteY13" fmla="*/ 811794 h 1201093"/>
              <a:gd name="connsiteX14" fmla="*/ 0 w 991638"/>
              <a:gd name="connsiteY14" fmla="*/ 838955 h 1201093"/>
              <a:gd name="connsiteX15" fmla="*/ 576404 w 991638"/>
              <a:gd name="connsiteY15" fmla="*/ 1170915 h 1201093"/>
              <a:gd name="connsiteX16" fmla="*/ 908365 w 991638"/>
              <a:gd name="connsiteY16" fmla="*/ 1201093 h 1201093"/>
              <a:gd name="connsiteX17" fmla="*/ 991638 w 991638"/>
              <a:gd name="connsiteY17" fmla="*/ 112071 h 1201093"/>
              <a:gd name="connsiteX18" fmla="*/ 223319 w 991638"/>
              <a:gd name="connsiteY18" fmla="*/ 0 h 120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1638" h="1201093">
                <a:moveTo>
                  <a:pt x="223319" y="0"/>
                </a:moveTo>
                <a:lnTo>
                  <a:pt x="199177" y="172016"/>
                </a:lnTo>
                <a:lnTo>
                  <a:pt x="108642" y="147873"/>
                </a:lnTo>
                <a:lnTo>
                  <a:pt x="75446" y="223319"/>
                </a:lnTo>
                <a:lnTo>
                  <a:pt x="84499" y="286693"/>
                </a:lnTo>
                <a:lnTo>
                  <a:pt x="66392" y="344032"/>
                </a:lnTo>
                <a:lnTo>
                  <a:pt x="78464" y="383264"/>
                </a:lnTo>
                <a:lnTo>
                  <a:pt x="132785" y="510012"/>
                </a:lnTo>
                <a:lnTo>
                  <a:pt x="132785" y="528119"/>
                </a:lnTo>
                <a:lnTo>
                  <a:pt x="78464" y="552262"/>
                </a:lnTo>
                <a:lnTo>
                  <a:pt x="66392" y="633743"/>
                </a:lnTo>
                <a:lnTo>
                  <a:pt x="15089" y="715224"/>
                </a:lnTo>
                <a:lnTo>
                  <a:pt x="21125" y="787652"/>
                </a:lnTo>
                <a:lnTo>
                  <a:pt x="0" y="811794"/>
                </a:lnTo>
                <a:lnTo>
                  <a:pt x="0" y="838955"/>
                </a:lnTo>
                <a:lnTo>
                  <a:pt x="576404" y="1170915"/>
                </a:lnTo>
                <a:lnTo>
                  <a:pt x="908365" y="1201093"/>
                </a:lnTo>
                <a:lnTo>
                  <a:pt x="991638" y="112071"/>
                </a:lnTo>
                <a:lnTo>
                  <a:pt x="223319"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10" name="Freeform 9"/>
          <p:cNvSpPr/>
          <p:nvPr/>
        </p:nvSpPr>
        <p:spPr>
          <a:xfrm>
            <a:off x="2466480" y="3895773"/>
            <a:ext cx="1138233" cy="1231876"/>
          </a:xfrm>
          <a:custGeom>
            <a:avLst/>
            <a:gdLst>
              <a:gd name="connsiteX0" fmla="*/ 87517 w 1026059"/>
              <a:gd name="connsiteY0" fmla="*/ 0 h 1107540"/>
              <a:gd name="connsiteX1" fmla="*/ 0 w 1026059"/>
              <a:gd name="connsiteY1" fmla="*/ 1098487 h 1107540"/>
              <a:gd name="connsiteX2" fmla="*/ 165980 w 1026059"/>
              <a:gd name="connsiteY2" fmla="*/ 1107540 h 1107540"/>
              <a:gd name="connsiteX3" fmla="*/ 172016 w 1026059"/>
              <a:gd name="connsiteY3" fmla="*/ 1029077 h 1107540"/>
              <a:gd name="connsiteX4" fmla="*/ 416459 w 1026059"/>
              <a:gd name="connsiteY4" fmla="*/ 1032095 h 1107540"/>
              <a:gd name="connsiteX5" fmla="*/ 425513 w 1026059"/>
              <a:gd name="connsiteY5" fmla="*/ 992863 h 1107540"/>
              <a:gd name="connsiteX6" fmla="*/ 1010970 w 1026059"/>
              <a:gd name="connsiteY6" fmla="*/ 1020023 h 1107540"/>
              <a:gd name="connsiteX7" fmla="*/ 1026059 w 1026059"/>
              <a:gd name="connsiteY7" fmla="*/ 54321 h 1107540"/>
              <a:gd name="connsiteX8" fmla="*/ 377228 w 1026059"/>
              <a:gd name="connsiteY8" fmla="*/ 24142 h 1107540"/>
              <a:gd name="connsiteX9" fmla="*/ 238408 w 1026059"/>
              <a:gd name="connsiteY9" fmla="*/ 9053 h 1107540"/>
              <a:gd name="connsiteX10" fmla="*/ 87517 w 1026059"/>
              <a:gd name="connsiteY10" fmla="*/ 0 h 110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059" h="1107540">
                <a:moveTo>
                  <a:pt x="87517" y="0"/>
                </a:moveTo>
                <a:lnTo>
                  <a:pt x="0" y="1098487"/>
                </a:lnTo>
                <a:lnTo>
                  <a:pt x="165980" y="1107540"/>
                </a:lnTo>
                <a:lnTo>
                  <a:pt x="172016" y="1029077"/>
                </a:lnTo>
                <a:lnTo>
                  <a:pt x="416459" y="1032095"/>
                </a:lnTo>
                <a:lnTo>
                  <a:pt x="425513" y="992863"/>
                </a:lnTo>
                <a:lnTo>
                  <a:pt x="1010970" y="1020023"/>
                </a:lnTo>
                <a:lnTo>
                  <a:pt x="1026059" y="54321"/>
                </a:lnTo>
                <a:lnTo>
                  <a:pt x="377228" y="24142"/>
                </a:lnTo>
                <a:lnTo>
                  <a:pt x="238408" y="9053"/>
                </a:lnTo>
                <a:lnTo>
                  <a:pt x="87517"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11" name="Freeform 10"/>
          <p:cNvSpPr/>
          <p:nvPr/>
        </p:nvSpPr>
        <p:spPr>
          <a:xfrm>
            <a:off x="2561627" y="3024447"/>
            <a:ext cx="1217522" cy="934952"/>
          </a:xfrm>
          <a:custGeom>
            <a:avLst/>
            <a:gdLst>
              <a:gd name="connsiteX0" fmla="*/ 54321 w 1083398"/>
              <a:gd name="connsiteY0" fmla="*/ 0 h 838954"/>
              <a:gd name="connsiteX1" fmla="*/ 0 w 1083398"/>
              <a:gd name="connsiteY1" fmla="*/ 778598 h 838954"/>
              <a:gd name="connsiteX2" fmla="*/ 359121 w 1083398"/>
              <a:gd name="connsiteY2" fmla="*/ 811794 h 838954"/>
              <a:gd name="connsiteX3" fmla="*/ 926471 w 1083398"/>
              <a:gd name="connsiteY3" fmla="*/ 838954 h 838954"/>
              <a:gd name="connsiteX4" fmla="*/ 1071327 w 1083398"/>
              <a:gd name="connsiteY4" fmla="*/ 832919 h 838954"/>
              <a:gd name="connsiteX5" fmla="*/ 1083398 w 1083398"/>
              <a:gd name="connsiteY5" fmla="*/ 69410 h 838954"/>
              <a:gd name="connsiteX6" fmla="*/ 639778 w 1083398"/>
              <a:gd name="connsiteY6" fmla="*/ 45267 h 838954"/>
              <a:gd name="connsiteX7" fmla="*/ 416460 w 1083398"/>
              <a:gd name="connsiteY7" fmla="*/ 27160 h 838954"/>
              <a:gd name="connsiteX8" fmla="*/ 54321 w 1083398"/>
              <a:gd name="connsiteY8" fmla="*/ 0 h 838954"/>
              <a:gd name="connsiteX0" fmla="*/ 68618 w 1097695"/>
              <a:gd name="connsiteY0" fmla="*/ 0 h 838954"/>
              <a:gd name="connsiteX1" fmla="*/ 0 w 1097695"/>
              <a:gd name="connsiteY1" fmla="*/ 780977 h 838954"/>
              <a:gd name="connsiteX2" fmla="*/ 373418 w 1097695"/>
              <a:gd name="connsiteY2" fmla="*/ 811794 h 838954"/>
              <a:gd name="connsiteX3" fmla="*/ 940768 w 1097695"/>
              <a:gd name="connsiteY3" fmla="*/ 838954 h 838954"/>
              <a:gd name="connsiteX4" fmla="*/ 1085624 w 1097695"/>
              <a:gd name="connsiteY4" fmla="*/ 832919 h 838954"/>
              <a:gd name="connsiteX5" fmla="*/ 1097695 w 1097695"/>
              <a:gd name="connsiteY5" fmla="*/ 69410 h 838954"/>
              <a:gd name="connsiteX6" fmla="*/ 654075 w 1097695"/>
              <a:gd name="connsiteY6" fmla="*/ 45267 h 838954"/>
              <a:gd name="connsiteX7" fmla="*/ 430757 w 1097695"/>
              <a:gd name="connsiteY7" fmla="*/ 27160 h 838954"/>
              <a:gd name="connsiteX8" fmla="*/ 68618 w 1097695"/>
              <a:gd name="connsiteY8" fmla="*/ 0 h 83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695" h="838954">
                <a:moveTo>
                  <a:pt x="68618" y="0"/>
                </a:moveTo>
                <a:lnTo>
                  <a:pt x="0" y="780977"/>
                </a:lnTo>
                <a:lnTo>
                  <a:pt x="373418" y="811794"/>
                </a:lnTo>
                <a:lnTo>
                  <a:pt x="940768" y="838954"/>
                </a:lnTo>
                <a:lnTo>
                  <a:pt x="1085624" y="832919"/>
                </a:lnTo>
                <a:lnTo>
                  <a:pt x="1097695" y="69410"/>
                </a:lnTo>
                <a:lnTo>
                  <a:pt x="654075" y="45267"/>
                </a:lnTo>
                <a:lnTo>
                  <a:pt x="430757" y="27160"/>
                </a:lnTo>
                <a:lnTo>
                  <a:pt x="68618"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12" name="Freeform 11"/>
          <p:cNvSpPr/>
          <p:nvPr/>
        </p:nvSpPr>
        <p:spPr>
          <a:xfrm>
            <a:off x="2318474" y="2144283"/>
            <a:ext cx="1162901" cy="947325"/>
          </a:xfrm>
          <a:custGeom>
            <a:avLst/>
            <a:gdLst>
              <a:gd name="connsiteX0" fmla="*/ 81481 w 1047184"/>
              <a:gd name="connsiteY0" fmla="*/ 0 h 851025"/>
              <a:gd name="connsiteX1" fmla="*/ 12071 w 1047184"/>
              <a:gd name="connsiteY1" fmla="*/ 576404 h 851025"/>
              <a:gd name="connsiteX2" fmla="*/ 0 w 1047184"/>
              <a:gd name="connsiteY2" fmla="*/ 751437 h 851025"/>
              <a:gd name="connsiteX3" fmla="*/ 289711 w 1047184"/>
              <a:gd name="connsiteY3" fmla="*/ 796705 h 851025"/>
              <a:gd name="connsiteX4" fmla="*/ 1017006 w 1047184"/>
              <a:gd name="connsiteY4" fmla="*/ 851025 h 851025"/>
              <a:gd name="connsiteX5" fmla="*/ 1047184 w 1047184"/>
              <a:gd name="connsiteY5" fmla="*/ 78463 h 851025"/>
              <a:gd name="connsiteX6" fmla="*/ 81481 w 1047184"/>
              <a:gd name="connsiteY6" fmla="*/ 0 h 8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184" h="851025">
                <a:moveTo>
                  <a:pt x="81481" y="0"/>
                </a:moveTo>
                <a:lnTo>
                  <a:pt x="12071" y="576404"/>
                </a:lnTo>
                <a:lnTo>
                  <a:pt x="0" y="751437"/>
                </a:lnTo>
                <a:lnTo>
                  <a:pt x="289711" y="796705"/>
                </a:lnTo>
                <a:lnTo>
                  <a:pt x="1017006" y="851025"/>
                </a:lnTo>
                <a:lnTo>
                  <a:pt x="1047184" y="78463"/>
                </a:lnTo>
                <a:lnTo>
                  <a:pt x="81481"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13" name="Freeform 12"/>
          <p:cNvSpPr/>
          <p:nvPr/>
        </p:nvSpPr>
        <p:spPr>
          <a:xfrm>
            <a:off x="1777549" y="1196959"/>
            <a:ext cx="1747875" cy="1060438"/>
          </a:xfrm>
          <a:custGeom>
            <a:avLst/>
            <a:gdLst>
              <a:gd name="connsiteX0" fmla="*/ 27160 w 1572285"/>
              <a:gd name="connsiteY0" fmla="*/ 0 h 944578"/>
              <a:gd name="connsiteX1" fmla="*/ 24142 w 1572285"/>
              <a:gd name="connsiteY1" fmla="*/ 63374 h 944578"/>
              <a:gd name="connsiteX2" fmla="*/ 0 w 1572285"/>
              <a:gd name="connsiteY2" fmla="*/ 129766 h 944578"/>
              <a:gd name="connsiteX3" fmla="*/ 12071 w 1572285"/>
              <a:gd name="connsiteY3" fmla="*/ 301782 h 944578"/>
              <a:gd name="connsiteX4" fmla="*/ 69410 w 1572285"/>
              <a:gd name="connsiteY4" fmla="*/ 374210 h 944578"/>
              <a:gd name="connsiteX5" fmla="*/ 93552 w 1572285"/>
              <a:gd name="connsiteY5" fmla="*/ 422495 h 944578"/>
              <a:gd name="connsiteX6" fmla="*/ 132784 w 1572285"/>
              <a:gd name="connsiteY6" fmla="*/ 455691 h 944578"/>
              <a:gd name="connsiteX7" fmla="*/ 162962 w 1572285"/>
              <a:gd name="connsiteY7" fmla="*/ 485869 h 944578"/>
              <a:gd name="connsiteX8" fmla="*/ 135802 w 1572285"/>
              <a:gd name="connsiteY8" fmla="*/ 567350 h 944578"/>
              <a:gd name="connsiteX9" fmla="*/ 144855 w 1572285"/>
              <a:gd name="connsiteY9" fmla="*/ 618653 h 944578"/>
              <a:gd name="connsiteX10" fmla="*/ 111659 w 1572285"/>
              <a:gd name="connsiteY10" fmla="*/ 645814 h 944578"/>
              <a:gd name="connsiteX11" fmla="*/ 117695 w 1572285"/>
              <a:gd name="connsiteY11" fmla="*/ 679010 h 944578"/>
              <a:gd name="connsiteX12" fmla="*/ 190122 w 1572285"/>
              <a:gd name="connsiteY12" fmla="*/ 675992 h 944578"/>
              <a:gd name="connsiteX13" fmla="*/ 208229 w 1572285"/>
              <a:gd name="connsiteY13" fmla="*/ 739366 h 944578"/>
              <a:gd name="connsiteX14" fmla="*/ 214265 w 1572285"/>
              <a:gd name="connsiteY14" fmla="*/ 775580 h 944578"/>
              <a:gd name="connsiteX15" fmla="*/ 235390 w 1572285"/>
              <a:gd name="connsiteY15" fmla="*/ 817830 h 944578"/>
              <a:gd name="connsiteX16" fmla="*/ 235390 w 1572285"/>
              <a:gd name="connsiteY16" fmla="*/ 848008 h 944578"/>
              <a:gd name="connsiteX17" fmla="*/ 307817 w 1572285"/>
              <a:gd name="connsiteY17" fmla="*/ 935525 h 944578"/>
              <a:gd name="connsiteX18" fmla="*/ 404388 w 1572285"/>
              <a:gd name="connsiteY18" fmla="*/ 917418 h 944578"/>
              <a:gd name="connsiteX19" fmla="*/ 422495 w 1572285"/>
              <a:gd name="connsiteY19" fmla="*/ 938542 h 944578"/>
              <a:gd name="connsiteX20" fmla="*/ 506994 w 1572285"/>
              <a:gd name="connsiteY20" fmla="*/ 899311 h 944578"/>
              <a:gd name="connsiteX21" fmla="*/ 546225 w 1572285"/>
              <a:gd name="connsiteY21" fmla="*/ 944578 h 944578"/>
              <a:gd name="connsiteX22" fmla="*/ 564332 w 1572285"/>
              <a:gd name="connsiteY22" fmla="*/ 844990 h 944578"/>
              <a:gd name="connsiteX23" fmla="*/ 1530035 w 1572285"/>
              <a:gd name="connsiteY23" fmla="*/ 935525 h 944578"/>
              <a:gd name="connsiteX24" fmla="*/ 1572285 w 1572285"/>
              <a:gd name="connsiteY24" fmla="*/ 190123 h 944578"/>
              <a:gd name="connsiteX25" fmla="*/ 1189021 w 1572285"/>
              <a:gd name="connsiteY25" fmla="*/ 156927 h 944578"/>
              <a:gd name="connsiteX26" fmla="*/ 1007952 w 1572285"/>
              <a:gd name="connsiteY26" fmla="*/ 141837 h 944578"/>
              <a:gd name="connsiteX27" fmla="*/ 908364 w 1572285"/>
              <a:gd name="connsiteY27" fmla="*/ 138820 h 944578"/>
              <a:gd name="connsiteX28" fmla="*/ 742384 w 1572285"/>
              <a:gd name="connsiteY28" fmla="*/ 111659 h 944578"/>
              <a:gd name="connsiteX29" fmla="*/ 597528 w 1572285"/>
              <a:gd name="connsiteY29" fmla="*/ 93552 h 944578"/>
              <a:gd name="connsiteX30" fmla="*/ 27160 w 1572285"/>
              <a:gd name="connsiteY30" fmla="*/ 0 h 944578"/>
              <a:gd name="connsiteX0" fmla="*/ 27160 w 1572285"/>
              <a:gd name="connsiteY0" fmla="*/ 0 h 944594"/>
              <a:gd name="connsiteX1" fmla="*/ 24142 w 1572285"/>
              <a:gd name="connsiteY1" fmla="*/ 63374 h 944594"/>
              <a:gd name="connsiteX2" fmla="*/ 0 w 1572285"/>
              <a:gd name="connsiteY2" fmla="*/ 129766 h 944594"/>
              <a:gd name="connsiteX3" fmla="*/ 12071 w 1572285"/>
              <a:gd name="connsiteY3" fmla="*/ 301782 h 944594"/>
              <a:gd name="connsiteX4" fmla="*/ 69410 w 1572285"/>
              <a:gd name="connsiteY4" fmla="*/ 374210 h 944594"/>
              <a:gd name="connsiteX5" fmla="*/ 93552 w 1572285"/>
              <a:gd name="connsiteY5" fmla="*/ 422495 h 944594"/>
              <a:gd name="connsiteX6" fmla="*/ 132784 w 1572285"/>
              <a:gd name="connsiteY6" fmla="*/ 455691 h 944594"/>
              <a:gd name="connsiteX7" fmla="*/ 162962 w 1572285"/>
              <a:gd name="connsiteY7" fmla="*/ 485869 h 944594"/>
              <a:gd name="connsiteX8" fmla="*/ 135802 w 1572285"/>
              <a:gd name="connsiteY8" fmla="*/ 567350 h 944594"/>
              <a:gd name="connsiteX9" fmla="*/ 144855 w 1572285"/>
              <a:gd name="connsiteY9" fmla="*/ 618653 h 944594"/>
              <a:gd name="connsiteX10" fmla="*/ 111659 w 1572285"/>
              <a:gd name="connsiteY10" fmla="*/ 645814 h 944594"/>
              <a:gd name="connsiteX11" fmla="*/ 117695 w 1572285"/>
              <a:gd name="connsiteY11" fmla="*/ 679010 h 944594"/>
              <a:gd name="connsiteX12" fmla="*/ 190122 w 1572285"/>
              <a:gd name="connsiteY12" fmla="*/ 675992 h 944594"/>
              <a:gd name="connsiteX13" fmla="*/ 208229 w 1572285"/>
              <a:gd name="connsiteY13" fmla="*/ 739366 h 944594"/>
              <a:gd name="connsiteX14" fmla="*/ 214265 w 1572285"/>
              <a:gd name="connsiteY14" fmla="*/ 775580 h 944594"/>
              <a:gd name="connsiteX15" fmla="*/ 235390 w 1572285"/>
              <a:gd name="connsiteY15" fmla="*/ 817830 h 944594"/>
              <a:gd name="connsiteX16" fmla="*/ 235390 w 1572285"/>
              <a:gd name="connsiteY16" fmla="*/ 848008 h 944594"/>
              <a:gd name="connsiteX17" fmla="*/ 307817 w 1572285"/>
              <a:gd name="connsiteY17" fmla="*/ 935525 h 944594"/>
              <a:gd name="connsiteX18" fmla="*/ 404388 w 1572285"/>
              <a:gd name="connsiteY18" fmla="*/ 917418 h 944594"/>
              <a:gd name="connsiteX19" fmla="*/ 422495 w 1572285"/>
              <a:gd name="connsiteY19" fmla="*/ 938542 h 944594"/>
              <a:gd name="connsiteX20" fmla="*/ 506994 w 1572285"/>
              <a:gd name="connsiteY20" fmla="*/ 899311 h 944594"/>
              <a:gd name="connsiteX21" fmla="*/ 557802 w 1572285"/>
              <a:gd name="connsiteY21" fmla="*/ 944594 h 944594"/>
              <a:gd name="connsiteX22" fmla="*/ 564332 w 1572285"/>
              <a:gd name="connsiteY22" fmla="*/ 844990 h 944594"/>
              <a:gd name="connsiteX23" fmla="*/ 1530035 w 1572285"/>
              <a:gd name="connsiteY23" fmla="*/ 935525 h 944594"/>
              <a:gd name="connsiteX24" fmla="*/ 1572285 w 1572285"/>
              <a:gd name="connsiteY24" fmla="*/ 190123 h 944594"/>
              <a:gd name="connsiteX25" fmla="*/ 1189021 w 1572285"/>
              <a:gd name="connsiteY25" fmla="*/ 156927 h 944594"/>
              <a:gd name="connsiteX26" fmla="*/ 1007952 w 1572285"/>
              <a:gd name="connsiteY26" fmla="*/ 141837 h 944594"/>
              <a:gd name="connsiteX27" fmla="*/ 908364 w 1572285"/>
              <a:gd name="connsiteY27" fmla="*/ 138820 h 944594"/>
              <a:gd name="connsiteX28" fmla="*/ 742384 w 1572285"/>
              <a:gd name="connsiteY28" fmla="*/ 111659 h 944594"/>
              <a:gd name="connsiteX29" fmla="*/ 597528 w 1572285"/>
              <a:gd name="connsiteY29" fmla="*/ 93552 h 944594"/>
              <a:gd name="connsiteX30" fmla="*/ 27160 w 1572285"/>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71625 w 1574500"/>
              <a:gd name="connsiteY4" fmla="*/ 374210 h 944594"/>
              <a:gd name="connsiteX5" fmla="*/ 95767 w 1574500"/>
              <a:gd name="connsiteY5" fmla="*/ 422495 h 944594"/>
              <a:gd name="connsiteX6" fmla="*/ 134999 w 1574500"/>
              <a:gd name="connsiteY6" fmla="*/ 455691 h 944594"/>
              <a:gd name="connsiteX7" fmla="*/ 165177 w 1574500"/>
              <a:gd name="connsiteY7" fmla="*/ 485869 h 944594"/>
              <a:gd name="connsiteX8" fmla="*/ 138017 w 1574500"/>
              <a:gd name="connsiteY8" fmla="*/ 567350 h 944594"/>
              <a:gd name="connsiteX9" fmla="*/ 147070 w 1574500"/>
              <a:gd name="connsiteY9" fmla="*/ 618653 h 944594"/>
              <a:gd name="connsiteX10" fmla="*/ 113874 w 1574500"/>
              <a:gd name="connsiteY10" fmla="*/ 645814 h 944594"/>
              <a:gd name="connsiteX11" fmla="*/ 119910 w 1574500"/>
              <a:gd name="connsiteY11" fmla="*/ 679010 h 944594"/>
              <a:gd name="connsiteX12" fmla="*/ 192337 w 1574500"/>
              <a:gd name="connsiteY12" fmla="*/ 675992 h 944594"/>
              <a:gd name="connsiteX13" fmla="*/ 210444 w 1574500"/>
              <a:gd name="connsiteY13" fmla="*/ 739366 h 944594"/>
              <a:gd name="connsiteX14" fmla="*/ 216480 w 1574500"/>
              <a:gd name="connsiteY14" fmla="*/ 775580 h 944594"/>
              <a:gd name="connsiteX15" fmla="*/ 237605 w 1574500"/>
              <a:gd name="connsiteY15" fmla="*/ 817830 h 944594"/>
              <a:gd name="connsiteX16" fmla="*/ 237605 w 1574500"/>
              <a:gd name="connsiteY16" fmla="*/ 848008 h 944594"/>
              <a:gd name="connsiteX17" fmla="*/ 310032 w 1574500"/>
              <a:gd name="connsiteY17" fmla="*/ 935525 h 944594"/>
              <a:gd name="connsiteX18" fmla="*/ 406603 w 1574500"/>
              <a:gd name="connsiteY18" fmla="*/ 917418 h 944594"/>
              <a:gd name="connsiteX19" fmla="*/ 424710 w 1574500"/>
              <a:gd name="connsiteY19" fmla="*/ 938542 h 944594"/>
              <a:gd name="connsiteX20" fmla="*/ 509209 w 1574500"/>
              <a:gd name="connsiteY20" fmla="*/ 899311 h 944594"/>
              <a:gd name="connsiteX21" fmla="*/ 560017 w 1574500"/>
              <a:gd name="connsiteY21" fmla="*/ 944594 h 944594"/>
              <a:gd name="connsiteX22" fmla="*/ 566547 w 1574500"/>
              <a:gd name="connsiteY22" fmla="*/ 844990 h 944594"/>
              <a:gd name="connsiteX23" fmla="*/ 1532250 w 1574500"/>
              <a:gd name="connsiteY23" fmla="*/ 935525 h 944594"/>
              <a:gd name="connsiteX24" fmla="*/ 1574500 w 1574500"/>
              <a:gd name="connsiteY24" fmla="*/ 190123 h 944594"/>
              <a:gd name="connsiteX25" fmla="*/ 1191236 w 1574500"/>
              <a:gd name="connsiteY25" fmla="*/ 156927 h 944594"/>
              <a:gd name="connsiteX26" fmla="*/ 1010167 w 1574500"/>
              <a:gd name="connsiteY26" fmla="*/ 141837 h 944594"/>
              <a:gd name="connsiteX27" fmla="*/ 910579 w 1574500"/>
              <a:gd name="connsiteY27" fmla="*/ 138820 h 944594"/>
              <a:gd name="connsiteX28" fmla="*/ 744599 w 1574500"/>
              <a:gd name="connsiteY28" fmla="*/ 111659 h 944594"/>
              <a:gd name="connsiteX29" fmla="*/ 599743 w 1574500"/>
              <a:gd name="connsiteY29" fmla="*/ 93552 h 944594"/>
              <a:gd name="connsiteX30" fmla="*/ 29375 w 1574500"/>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34999 w 1574500"/>
              <a:gd name="connsiteY5" fmla="*/ 455691 h 944594"/>
              <a:gd name="connsiteX6" fmla="*/ 165177 w 1574500"/>
              <a:gd name="connsiteY6" fmla="*/ 485869 h 944594"/>
              <a:gd name="connsiteX7" fmla="*/ 138017 w 1574500"/>
              <a:gd name="connsiteY7" fmla="*/ 567350 h 944594"/>
              <a:gd name="connsiteX8" fmla="*/ 147070 w 1574500"/>
              <a:gd name="connsiteY8" fmla="*/ 618653 h 944594"/>
              <a:gd name="connsiteX9" fmla="*/ 113874 w 1574500"/>
              <a:gd name="connsiteY9" fmla="*/ 645814 h 944594"/>
              <a:gd name="connsiteX10" fmla="*/ 119910 w 1574500"/>
              <a:gd name="connsiteY10" fmla="*/ 679010 h 944594"/>
              <a:gd name="connsiteX11" fmla="*/ 192337 w 1574500"/>
              <a:gd name="connsiteY11" fmla="*/ 675992 h 944594"/>
              <a:gd name="connsiteX12" fmla="*/ 210444 w 1574500"/>
              <a:gd name="connsiteY12" fmla="*/ 739366 h 944594"/>
              <a:gd name="connsiteX13" fmla="*/ 216480 w 1574500"/>
              <a:gd name="connsiteY13" fmla="*/ 775580 h 944594"/>
              <a:gd name="connsiteX14" fmla="*/ 237605 w 1574500"/>
              <a:gd name="connsiteY14" fmla="*/ 817830 h 944594"/>
              <a:gd name="connsiteX15" fmla="*/ 237605 w 1574500"/>
              <a:gd name="connsiteY15" fmla="*/ 848008 h 944594"/>
              <a:gd name="connsiteX16" fmla="*/ 310032 w 1574500"/>
              <a:gd name="connsiteY16" fmla="*/ 935525 h 944594"/>
              <a:gd name="connsiteX17" fmla="*/ 406603 w 1574500"/>
              <a:gd name="connsiteY17" fmla="*/ 917418 h 944594"/>
              <a:gd name="connsiteX18" fmla="*/ 424710 w 1574500"/>
              <a:gd name="connsiteY18" fmla="*/ 938542 h 944594"/>
              <a:gd name="connsiteX19" fmla="*/ 509209 w 1574500"/>
              <a:gd name="connsiteY19" fmla="*/ 899311 h 944594"/>
              <a:gd name="connsiteX20" fmla="*/ 560017 w 1574500"/>
              <a:gd name="connsiteY20" fmla="*/ 944594 h 944594"/>
              <a:gd name="connsiteX21" fmla="*/ 566547 w 1574500"/>
              <a:gd name="connsiteY21" fmla="*/ 844990 h 944594"/>
              <a:gd name="connsiteX22" fmla="*/ 1532250 w 1574500"/>
              <a:gd name="connsiteY22" fmla="*/ 935525 h 944594"/>
              <a:gd name="connsiteX23" fmla="*/ 1574500 w 1574500"/>
              <a:gd name="connsiteY23" fmla="*/ 190123 h 944594"/>
              <a:gd name="connsiteX24" fmla="*/ 1191236 w 1574500"/>
              <a:gd name="connsiteY24" fmla="*/ 156927 h 944594"/>
              <a:gd name="connsiteX25" fmla="*/ 1010167 w 1574500"/>
              <a:gd name="connsiteY25" fmla="*/ 141837 h 944594"/>
              <a:gd name="connsiteX26" fmla="*/ 910579 w 1574500"/>
              <a:gd name="connsiteY26" fmla="*/ 138820 h 944594"/>
              <a:gd name="connsiteX27" fmla="*/ 744599 w 1574500"/>
              <a:gd name="connsiteY27" fmla="*/ 111659 h 944594"/>
              <a:gd name="connsiteX28" fmla="*/ 599743 w 1574500"/>
              <a:gd name="connsiteY28" fmla="*/ 93552 h 944594"/>
              <a:gd name="connsiteX29" fmla="*/ 29375 w 1574500"/>
              <a:gd name="connsiteY29"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27946 w 1574500"/>
              <a:gd name="connsiteY14" fmla="*/ 874216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52209"/>
              <a:gd name="connsiteX1" fmla="*/ 26357 w 1574500"/>
              <a:gd name="connsiteY1" fmla="*/ 63374 h 952209"/>
              <a:gd name="connsiteX2" fmla="*/ 2215 w 1574500"/>
              <a:gd name="connsiteY2" fmla="*/ 129766 h 952209"/>
              <a:gd name="connsiteX3" fmla="*/ 0 w 1574500"/>
              <a:gd name="connsiteY3" fmla="*/ 308931 h 952209"/>
              <a:gd name="connsiteX4" fmla="*/ 86191 w 1574500"/>
              <a:gd name="connsiteY4" fmla="*/ 429646 h 952209"/>
              <a:gd name="connsiteX5" fmla="*/ 148421 w 1574500"/>
              <a:gd name="connsiteY5" fmla="*/ 485877 h 952209"/>
              <a:gd name="connsiteX6" fmla="*/ 123656 w 1574500"/>
              <a:gd name="connsiteY6" fmla="*/ 567360 h 952209"/>
              <a:gd name="connsiteX7" fmla="*/ 132705 w 1574500"/>
              <a:gd name="connsiteY7" fmla="*/ 618663 h 952209"/>
              <a:gd name="connsiteX8" fmla="*/ 113874 w 1574500"/>
              <a:gd name="connsiteY8" fmla="*/ 645814 h 952209"/>
              <a:gd name="connsiteX9" fmla="*/ 119910 w 1574500"/>
              <a:gd name="connsiteY9" fmla="*/ 679010 h 952209"/>
              <a:gd name="connsiteX10" fmla="*/ 192337 w 1574500"/>
              <a:gd name="connsiteY10" fmla="*/ 675992 h 952209"/>
              <a:gd name="connsiteX11" fmla="*/ 210444 w 1574500"/>
              <a:gd name="connsiteY11" fmla="*/ 739366 h 952209"/>
              <a:gd name="connsiteX12" fmla="*/ 216480 w 1574500"/>
              <a:gd name="connsiteY12" fmla="*/ 775580 h 952209"/>
              <a:gd name="connsiteX13" fmla="*/ 237605 w 1574500"/>
              <a:gd name="connsiteY13" fmla="*/ 817830 h 952209"/>
              <a:gd name="connsiteX14" fmla="*/ 227946 w 1574500"/>
              <a:gd name="connsiteY14" fmla="*/ 874216 h 952209"/>
              <a:gd name="connsiteX15" fmla="*/ 312230 w 1574500"/>
              <a:gd name="connsiteY15" fmla="*/ 952209 h 952209"/>
              <a:gd name="connsiteX16" fmla="*/ 406603 w 1574500"/>
              <a:gd name="connsiteY16" fmla="*/ 917418 h 952209"/>
              <a:gd name="connsiteX17" fmla="*/ 424710 w 1574500"/>
              <a:gd name="connsiteY17" fmla="*/ 938542 h 952209"/>
              <a:gd name="connsiteX18" fmla="*/ 509209 w 1574500"/>
              <a:gd name="connsiteY18" fmla="*/ 899311 h 952209"/>
              <a:gd name="connsiteX19" fmla="*/ 560017 w 1574500"/>
              <a:gd name="connsiteY19" fmla="*/ 944594 h 952209"/>
              <a:gd name="connsiteX20" fmla="*/ 566547 w 1574500"/>
              <a:gd name="connsiteY20" fmla="*/ 844990 h 952209"/>
              <a:gd name="connsiteX21" fmla="*/ 1532250 w 1574500"/>
              <a:gd name="connsiteY21" fmla="*/ 935525 h 952209"/>
              <a:gd name="connsiteX22" fmla="*/ 1574500 w 1574500"/>
              <a:gd name="connsiteY22" fmla="*/ 190123 h 952209"/>
              <a:gd name="connsiteX23" fmla="*/ 1191236 w 1574500"/>
              <a:gd name="connsiteY23" fmla="*/ 156927 h 952209"/>
              <a:gd name="connsiteX24" fmla="*/ 1010167 w 1574500"/>
              <a:gd name="connsiteY24" fmla="*/ 141837 h 952209"/>
              <a:gd name="connsiteX25" fmla="*/ 910579 w 1574500"/>
              <a:gd name="connsiteY25" fmla="*/ 138820 h 952209"/>
              <a:gd name="connsiteX26" fmla="*/ 744599 w 1574500"/>
              <a:gd name="connsiteY26" fmla="*/ 111659 h 952209"/>
              <a:gd name="connsiteX27" fmla="*/ 599743 w 1574500"/>
              <a:gd name="connsiteY27" fmla="*/ 93552 h 952209"/>
              <a:gd name="connsiteX28" fmla="*/ 29375 w 1574500"/>
              <a:gd name="connsiteY28" fmla="*/ 0 h 952209"/>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406603 w 1574500"/>
              <a:gd name="connsiteY16" fmla="*/ 917418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13669 w 1574500"/>
              <a:gd name="connsiteY18" fmla="*/ 904089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4500" h="952845">
                <a:moveTo>
                  <a:pt x="29375" y="0"/>
                </a:moveTo>
                <a:lnTo>
                  <a:pt x="26357" y="63374"/>
                </a:lnTo>
                <a:lnTo>
                  <a:pt x="2215" y="129766"/>
                </a:lnTo>
                <a:cubicBezTo>
                  <a:pt x="1477" y="189488"/>
                  <a:pt x="738" y="249209"/>
                  <a:pt x="0" y="308931"/>
                </a:cubicBezTo>
                <a:lnTo>
                  <a:pt x="86191" y="429646"/>
                </a:lnTo>
                <a:lnTo>
                  <a:pt x="148421" y="485877"/>
                </a:lnTo>
                <a:lnTo>
                  <a:pt x="123656" y="567360"/>
                </a:lnTo>
                <a:lnTo>
                  <a:pt x="132705" y="618663"/>
                </a:lnTo>
                <a:lnTo>
                  <a:pt x="113874" y="645814"/>
                </a:lnTo>
                <a:lnTo>
                  <a:pt x="119910" y="679010"/>
                </a:lnTo>
                <a:lnTo>
                  <a:pt x="192337" y="675992"/>
                </a:lnTo>
                <a:lnTo>
                  <a:pt x="210444" y="739366"/>
                </a:lnTo>
                <a:lnTo>
                  <a:pt x="216480" y="775580"/>
                </a:lnTo>
                <a:lnTo>
                  <a:pt x="237605" y="817830"/>
                </a:lnTo>
                <a:lnTo>
                  <a:pt x="227946" y="874216"/>
                </a:lnTo>
                <a:lnTo>
                  <a:pt x="312230" y="952209"/>
                </a:lnTo>
                <a:lnTo>
                  <a:pt x="396844" y="938866"/>
                </a:lnTo>
                <a:lnTo>
                  <a:pt x="455399" y="952845"/>
                </a:lnTo>
                <a:lnTo>
                  <a:pt x="513669" y="904089"/>
                </a:lnTo>
                <a:lnTo>
                  <a:pt x="560017" y="944594"/>
                </a:lnTo>
                <a:lnTo>
                  <a:pt x="566547" y="844990"/>
                </a:lnTo>
                <a:lnTo>
                  <a:pt x="1532250" y="935525"/>
                </a:lnTo>
                <a:lnTo>
                  <a:pt x="1574500" y="190123"/>
                </a:lnTo>
                <a:lnTo>
                  <a:pt x="1191236" y="156927"/>
                </a:lnTo>
                <a:lnTo>
                  <a:pt x="1010167" y="141837"/>
                </a:lnTo>
                <a:lnTo>
                  <a:pt x="910579" y="138820"/>
                </a:lnTo>
                <a:lnTo>
                  <a:pt x="744599" y="111659"/>
                </a:lnTo>
                <a:lnTo>
                  <a:pt x="599743" y="93552"/>
                </a:lnTo>
                <a:lnTo>
                  <a:pt x="29375"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14" name="Freeform 13"/>
          <p:cNvSpPr/>
          <p:nvPr/>
        </p:nvSpPr>
        <p:spPr>
          <a:xfrm>
            <a:off x="3491947" y="1382535"/>
            <a:ext cx="1111803" cy="664541"/>
          </a:xfrm>
          <a:custGeom>
            <a:avLst/>
            <a:gdLst>
              <a:gd name="connsiteX0" fmla="*/ 27160 w 1001916"/>
              <a:gd name="connsiteY0" fmla="*/ 18107 h 597529"/>
              <a:gd name="connsiteX1" fmla="*/ 0 w 1001916"/>
              <a:gd name="connsiteY1" fmla="*/ 597529 h 597529"/>
              <a:gd name="connsiteX2" fmla="*/ 998899 w 1001916"/>
              <a:gd name="connsiteY2" fmla="*/ 588475 h 597529"/>
              <a:gd name="connsiteX3" fmla="*/ 1001916 w 1001916"/>
              <a:gd name="connsiteY3" fmla="*/ 537172 h 597529"/>
              <a:gd name="connsiteX4" fmla="*/ 974756 w 1001916"/>
              <a:gd name="connsiteY4" fmla="*/ 416459 h 597529"/>
              <a:gd name="connsiteX5" fmla="*/ 971738 w 1001916"/>
              <a:gd name="connsiteY5" fmla="*/ 316871 h 597529"/>
              <a:gd name="connsiteX6" fmla="*/ 932506 w 1001916"/>
              <a:gd name="connsiteY6" fmla="*/ 223319 h 597529"/>
              <a:gd name="connsiteX7" fmla="*/ 905346 w 1001916"/>
              <a:gd name="connsiteY7" fmla="*/ 196158 h 597529"/>
              <a:gd name="connsiteX8" fmla="*/ 911382 w 1001916"/>
              <a:gd name="connsiteY8" fmla="*/ 78463 h 597529"/>
              <a:gd name="connsiteX9" fmla="*/ 878186 w 1001916"/>
              <a:gd name="connsiteY9" fmla="*/ 0 h 597529"/>
              <a:gd name="connsiteX10" fmla="*/ 485869 w 1001916"/>
              <a:gd name="connsiteY10" fmla="*/ 27160 h 597529"/>
              <a:gd name="connsiteX11" fmla="*/ 350067 w 1001916"/>
              <a:gd name="connsiteY11" fmla="*/ 30178 h 597529"/>
              <a:gd name="connsiteX12" fmla="*/ 27160 w 1001916"/>
              <a:gd name="connsiteY12" fmla="*/ 18107 h 5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916" h="597529">
                <a:moveTo>
                  <a:pt x="27160" y="18107"/>
                </a:moveTo>
                <a:lnTo>
                  <a:pt x="0" y="597529"/>
                </a:lnTo>
                <a:lnTo>
                  <a:pt x="998899" y="588475"/>
                </a:lnTo>
                <a:lnTo>
                  <a:pt x="1001916" y="537172"/>
                </a:lnTo>
                <a:lnTo>
                  <a:pt x="974756" y="416459"/>
                </a:lnTo>
                <a:lnTo>
                  <a:pt x="971738" y="316871"/>
                </a:lnTo>
                <a:lnTo>
                  <a:pt x="932506" y="223319"/>
                </a:lnTo>
                <a:lnTo>
                  <a:pt x="905346" y="196158"/>
                </a:lnTo>
                <a:lnTo>
                  <a:pt x="911382" y="78463"/>
                </a:lnTo>
                <a:lnTo>
                  <a:pt x="878186" y="0"/>
                </a:lnTo>
                <a:lnTo>
                  <a:pt x="485869" y="27160"/>
                </a:lnTo>
                <a:lnTo>
                  <a:pt x="350067" y="30178"/>
                </a:lnTo>
                <a:lnTo>
                  <a:pt x="27160" y="18107"/>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15" name="Freeform 14"/>
          <p:cNvSpPr/>
          <p:nvPr/>
        </p:nvSpPr>
        <p:spPr>
          <a:xfrm>
            <a:off x="3458469" y="2027635"/>
            <a:ext cx="1219284" cy="724633"/>
          </a:xfrm>
          <a:custGeom>
            <a:avLst/>
            <a:gdLst>
              <a:gd name="connsiteX0" fmla="*/ 36214 w 1095470"/>
              <a:gd name="connsiteY0" fmla="*/ 12071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36214 w 1095470"/>
              <a:gd name="connsiteY19" fmla="*/ 12071 h 636760"/>
              <a:gd name="connsiteX0" fmla="*/ 26691 w 1095470"/>
              <a:gd name="connsiteY0" fmla="*/ 4928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26691 w 1095470"/>
              <a:gd name="connsiteY19" fmla="*/ 4928 h 636760"/>
              <a:gd name="connsiteX0" fmla="*/ 26691 w 1095470"/>
              <a:gd name="connsiteY0" fmla="*/ 16837 h 648669"/>
              <a:gd name="connsiteX1" fmla="*/ 0 w 1095470"/>
              <a:gd name="connsiteY1" fmla="*/ 567188 h 648669"/>
              <a:gd name="connsiteX2" fmla="*/ 437584 w 1095470"/>
              <a:gd name="connsiteY2" fmla="*/ 582277 h 648669"/>
              <a:gd name="connsiteX3" fmla="*/ 642796 w 1095470"/>
              <a:gd name="connsiteY3" fmla="*/ 579259 h 648669"/>
              <a:gd name="connsiteX4" fmla="*/ 772563 w 1095470"/>
              <a:gd name="connsiteY4" fmla="*/ 576242 h 648669"/>
              <a:gd name="connsiteX5" fmla="*/ 811794 w 1095470"/>
              <a:gd name="connsiteY5" fmla="*/ 582277 h 648669"/>
              <a:gd name="connsiteX6" fmla="*/ 863097 w 1095470"/>
              <a:gd name="connsiteY6" fmla="*/ 600384 h 648669"/>
              <a:gd name="connsiteX7" fmla="*/ 923454 w 1095470"/>
              <a:gd name="connsiteY7" fmla="*/ 579259 h 648669"/>
              <a:gd name="connsiteX8" fmla="*/ 974757 w 1095470"/>
              <a:gd name="connsiteY8" fmla="*/ 600384 h 648669"/>
              <a:gd name="connsiteX9" fmla="*/ 989846 w 1095470"/>
              <a:gd name="connsiteY9" fmla="*/ 621509 h 648669"/>
              <a:gd name="connsiteX10" fmla="*/ 1035113 w 1095470"/>
              <a:gd name="connsiteY10" fmla="*/ 615473 h 648669"/>
              <a:gd name="connsiteX11" fmla="*/ 1095470 w 1095470"/>
              <a:gd name="connsiteY11" fmla="*/ 648669 h 648669"/>
              <a:gd name="connsiteX12" fmla="*/ 1086416 w 1095470"/>
              <a:gd name="connsiteY12" fmla="*/ 597366 h 648669"/>
              <a:gd name="connsiteX13" fmla="*/ 1095470 w 1095470"/>
              <a:gd name="connsiteY13" fmla="*/ 540028 h 648669"/>
              <a:gd name="connsiteX14" fmla="*/ 1077363 w 1095470"/>
              <a:gd name="connsiteY14" fmla="*/ 473636 h 648669"/>
              <a:gd name="connsiteX15" fmla="*/ 1065291 w 1095470"/>
              <a:gd name="connsiteY15" fmla="*/ 123568 h 648669"/>
              <a:gd name="connsiteX16" fmla="*/ 1020024 w 1095470"/>
              <a:gd name="connsiteY16" fmla="*/ 93390 h 648669"/>
              <a:gd name="connsiteX17" fmla="*/ 1023042 w 1095470"/>
              <a:gd name="connsiteY17" fmla="*/ 57176 h 648669"/>
              <a:gd name="connsiteX18" fmla="*/ 1034566 w 1095470"/>
              <a:gd name="connsiteY18" fmla="*/ 0 h 648669"/>
              <a:gd name="connsiteX19" fmla="*/ 26691 w 1095470"/>
              <a:gd name="connsiteY19" fmla="*/ 16837 h 648669"/>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23042 w 1095470"/>
              <a:gd name="connsiteY17" fmla="*/ 59559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77291 w 1095470"/>
              <a:gd name="connsiteY15" fmla="*/ 125985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8889"/>
              <a:gd name="connsiteY0" fmla="*/ 19220 h 651052"/>
              <a:gd name="connsiteX1" fmla="*/ 0 w 1098889"/>
              <a:gd name="connsiteY1" fmla="*/ 569571 h 651052"/>
              <a:gd name="connsiteX2" fmla="*/ 437584 w 1098889"/>
              <a:gd name="connsiteY2" fmla="*/ 584660 h 651052"/>
              <a:gd name="connsiteX3" fmla="*/ 642796 w 1098889"/>
              <a:gd name="connsiteY3" fmla="*/ 581642 h 651052"/>
              <a:gd name="connsiteX4" fmla="*/ 772563 w 1098889"/>
              <a:gd name="connsiteY4" fmla="*/ 578625 h 651052"/>
              <a:gd name="connsiteX5" fmla="*/ 811794 w 1098889"/>
              <a:gd name="connsiteY5" fmla="*/ 584660 h 651052"/>
              <a:gd name="connsiteX6" fmla="*/ 863097 w 1098889"/>
              <a:gd name="connsiteY6" fmla="*/ 602767 h 651052"/>
              <a:gd name="connsiteX7" fmla="*/ 923454 w 1098889"/>
              <a:gd name="connsiteY7" fmla="*/ 581642 h 651052"/>
              <a:gd name="connsiteX8" fmla="*/ 974757 w 1098889"/>
              <a:gd name="connsiteY8" fmla="*/ 602767 h 651052"/>
              <a:gd name="connsiteX9" fmla="*/ 989846 w 1098889"/>
              <a:gd name="connsiteY9" fmla="*/ 623892 h 651052"/>
              <a:gd name="connsiteX10" fmla="*/ 1035113 w 1098889"/>
              <a:gd name="connsiteY10" fmla="*/ 617856 h 651052"/>
              <a:gd name="connsiteX11" fmla="*/ 1095470 w 1098889"/>
              <a:gd name="connsiteY11" fmla="*/ 651052 h 651052"/>
              <a:gd name="connsiteX12" fmla="*/ 1086416 w 1098889"/>
              <a:gd name="connsiteY12" fmla="*/ 599749 h 651052"/>
              <a:gd name="connsiteX13" fmla="*/ 1095470 w 1098889"/>
              <a:gd name="connsiteY13" fmla="*/ 542411 h 651052"/>
              <a:gd name="connsiteX14" fmla="*/ 1098889 w 1098889"/>
              <a:gd name="connsiteY14" fmla="*/ 476148 h 651052"/>
              <a:gd name="connsiteX15" fmla="*/ 1077291 w 1098889"/>
              <a:gd name="connsiteY15" fmla="*/ 125985 h 651052"/>
              <a:gd name="connsiteX16" fmla="*/ 1020024 w 1098889"/>
              <a:gd name="connsiteY16" fmla="*/ 95773 h 651052"/>
              <a:gd name="connsiteX17" fmla="*/ 1035038 w 1098889"/>
              <a:gd name="connsiteY17" fmla="*/ 59575 h 651052"/>
              <a:gd name="connsiteX18" fmla="*/ 1044182 w 1098889"/>
              <a:gd name="connsiteY18" fmla="*/ 0 h 651052"/>
              <a:gd name="connsiteX19" fmla="*/ 26691 w 1098889"/>
              <a:gd name="connsiteY19" fmla="*/ 19220 h 65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8889" h="651052">
                <a:moveTo>
                  <a:pt x="26691" y="19220"/>
                </a:moveTo>
                <a:lnTo>
                  <a:pt x="0" y="569571"/>
                </a:lnTo>
                <a:lnTo>
                  <a:pt x="437584" y="584660"/>
                </a:lnTo>
                <a:lnTo>
                  <a:pt x="642796" y="581642"/>
                </a:lnTo>
                <a:lnTo>
                  <a:pt x="772563" y="578625"/>
                </a:lnTo>
                <a:lnTo>
                  <a:pt x="811794" y="584660"/>
                </a:lnTo>
                <a:lnTo>
                  <a:pt x="863097" y="602767"/>
                </a:lnTo>
                <a:lnTo>
                  <a:pt x="923454" y="581642"/>
                </a:lnTo>
                <a:lnTo>
                  <a:pt x="974757" y="602767"/>
                </a:lnTo>
                <a:lnTo>
                  <a:pt x="989846" y="623892"/>
                </a:lnTo>
                <a:lnTo>
                  <a:pt x="1035113" y="617856"/>
                </a:lnTo>
                <a:lnTo>
                  <a:pt x="1095470" y="651052"/>
                </a:lnTo>
                <a:lnTo>
                  <a:pt x="1086416" y="599749"/>
                </a:lnTo>
                <a:lnTo>
                  <a:pt x="1095470" y="542411"/>
                </a:lnTo>
                <a:lnTo>
                  <a:pt x="1098889" y="476148"/>
                </a:lnTo>
                <a:lnTo>
                  <a:pt x="1077291" y="125985"/>
                </a:lnTo>
                <a:lnTo>
                  <a:pt x="1020024" y="95773"/>
                </a:lnTo>
                <a:lnTo>
                  <a:pt x="1035038" y="59575"/>
                </a:lnTo>
                <a:lnTo>
                  <a:pt x="1044182" y="0"/>
                </a:lnTo>
                <a:lnTo>
                  <a:pt x="26691" y="1922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16" name="Freeform 15"/>
          <p:cNvSpPr/>
          <p:nvPr/>
        </p:nvSpPr>
        <p:spPr>
          <a:xfrm>
            <a:off x="3444374" y="2658595"/>
            <a:ext cx="1441292" cy="641566"/>
          </a:xfrm>
          <a:custGeom>
            <a:avLst/>
            <a:gdLst>
              <a:gd name="connsiteX0" fmla="*/ 9054 w 1297663"/>
              <a:gd name="connsiteY0" fmla="*/ 0 h 567350"/>
              <a:gd name="connsiteX1" fmla="*/ 0 w 1297663"/>
              <a:gd name="connsiteY1" fmla="*/ 377227 h 567350"/>
              <a:gd name="connsiteX2" fmla="*/ 298764 w 1297663"/>
              <a:gd name="connsiteY2" fmla="*/ 404388 h 567350"/>
              <a:gd name="connsiteX3" fmla="*/ 301782 w 1297663"/>
              <a:gd name="connsiteY3" fmla="*/ 567350 h 567350"/>
              <a:gd name="connsiteX4" fmla="*/ 754455 w 1297663"/>
              <a:gd name="connsiteY4" fmla="*/ 555279 h 567350"/>
              <a:gd name="connsiteX5" fmla="*/ 838955 w 1297663"/>
              <a:gd name="connsiteY5" fmla="*/ 555279 h 567350"/>
              <a:gd name="connsiteX6" fmla="*/ 1219200 w 1297663"/>
              <a:gd name="connsiteY6" fmla="*/ 534154 h 567350"/>
              <a:gd name="connsiteX7" fmla="*/ 1282574 w 1297663"/>
              <a:gd name="connsiteY7" fmla="*/ 534154 h 567350"/>
              <a:gd name="connsiteX8" fmla="*/ 1297663 w 1297663"/>
              <a:gd name="connsiteY8" fmla="*/ 534154 h 567350"/>
              <a:gd name="connsiteX9" fmla="*/ 1249378 w 1297663"/>
              <a:gd name="connsiteY9" fmla="*/ 467762 h 567350"/>
              <a:gd name="connsiteX10" fmla="*/ 1222218 w 1297663"/>
              <a:gd name="connsiteY10" fmla="*/ 413441 h 567350"/>
              <a:gd name="connsiteX11" fmla="*/ 1222218 w 1297663"/>
              <a:gd name="connsiteY11" fmla="*/ 334978 h 567350"/>
              <a:gd name="connsiteX12" fmla="*/ 1201093 w 1297663"/>
              <a:gd name="connsiteY12" fmla="*/ 283675 h 567350"/>
              <a:gd name="connsiteX13" fmla="*/ 1201093 w 1297663"/>
              <a:gd name="connsiteY13" fmla="*/ 256515 h 567350"/>
              <a:gd name="connsiteX14" fmla="*/ 1173933 w 1297663"/>
              <a:gd name="connsiteY14" fmla="*/ 229354 h 567350"/>
              <a:gd name="connsiteX15" fmla="*/ 1170915 w 1297663"/>
              <a:gd name="connsiteY15" fmla="*/ 202194 h 567350"/>
              <a:gd name="connsiteX16" fmla="*/ 1134701 w 1297663"/>
              <a:gd name="connsiteY16" fmla="*/ 147873 h 567350"/>
              <a:gd name="connsiteX17" fmla="*/ 1113576 w 1297663"/>
              <a:gd name="connsiteY17" fmla="*/ 75445 h 567350"/>
              <a:gd name="connsiteX18" fmla="*/ 1056238 w 1297663"/>
              <a:gd name="connsiteY18" fmla="*/ 45267 h 567350"/>
              <a:gd name="connsiteX19" fmla="*/ 1001917 w 1297663"/>
              <a:gd name="connsiteY19" fmla="*/ 48285 h 567350"/>
              <a:gd name="connsiteX20" fmla="*/ 983810 w 1297663"/>
              <a:gd name="connsiteY20" fmla="*/ 27160 h 567350"/>
              <a:gd name="connsiteX21" fmla="*/ 935525 w 1297663"/>
              <a:gd name="connsiteY21" fmla="*/ 9053 h 567350"/>
              <a:gd name="connsiteX22" fmla="*/ 872151 w 1297663"/>
              <a:gd name="connsiteY22" fmla="*/ 33196 h 567350"/>
              <a:gd name="connsiteX23" fmla="*/ 802741 w 1297663"/>
              <a:gd name="connsiteY23" fmla="*/ 0 h 567350"/>
              <a:gd name="connsiteX24" fmla="*/ 9054 w 1297663"/>
              <a:gd name="connsiteY24" fmla="*/ 0 h 567350"/>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2151 w 1297663"/>
              <a:gd name="connsiteY22" fmla="*/ 42731 h 576885"/>
              <a:gd name="connsiteX23" fmla="*/ 802741 w 1297663"/>
              <a:gd name="connsiteY23" fmla="*/ 9535 h 576885"/>
              <a:gd name="connsiteX24" fmla="*/ 13813 w 1297663"/>
              <a:gd name="connsiteY24" fmla="*/ 0 h 576885"/>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4530 w 1297663"/>
              <a:gd name="connsiteY22" fmla="*/ 30812 h 576885"/>
              <a:gd name="connsiteX23" fmla="*/ 802741 w 1297663"/>
              <a:gd name="connsiteY23" fmla="*/ 9535 h 576885"/>
              <a:gd name="connsiteX24" fmla="*/ 13813 w 1297663"/>
              <a:gd name="connsiteY24" fmla="*/ 0 h 5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7663" h="576885">
                <a:moveTo>
                  <a:pt x="13813" y="0"/>
                </a:moveTo>
                <a:lnTo>
                  <a:pt x="0" y="386762"/>
                </a:lnTo>
                <a:lnTo>
                  <a:pt x="298764" y="413923"/>
                </a:lnTo>
                <a:lnTo>
                  <a:pt x="301782" y="576885"/>
                </a:lnTo>
                <a:lnTo>
                  <a:pt x="754455" y="564814"/>
                </a:lnTo>
                <a:lnTo>
                  <a:pt x="838955" y="564814"/>
                </a:lnTo>
                <a:lnTo>
                  <a:pt x="1219200" y="543689"/>
                </a:lnTo>
                <a:lnTo>
                  <a:pt x="1282574" y="543689"/>
                </a:lnTo>
                <a:lnTo>
                  <a:pt x="1297663" y="543689"/>
                </a:lnTo>
                <a:lnTo>
                  <a:pt x="1249378" y="477297"/>
                </a:lnTo>
                <a:lnTo>
                  <a:pt x="1222218" y="422976"/>
                </a:lnTo>
                <a:lnTo>
                  <a:pt x="1222218" y="344513"/>
                </a:lnTo>
                <a:lnTo>
                  <a:pt x="1201093" y="293210"/>
                </a:lnTo>
                <a:lnTo>
                  <a:pt x="1201093" y="266050"/>
                </a:lnTo>
                <a:lnTo>
                  <a:pt x="1173933" y="238889"/>
                </a:lnTo>
                <a:lnTo>
                  <a:pt x="1170915" y="211729"/>
                </a:lnTo>
                <a:lnTo>
                  <a:pt x="1134701" y="157408"/>
                </a:lnTo>
                <a:lnTo>
                  <a:pt x="1113576" y="84980"/>
                </a:lnTo>
                <a:lnTo>
                  <a:pt x="1056238" y="54802"/>
                </a:lnTo>
                <a:lnTo>
                  <a:pt x="1001917" y="57820"/>
                </a:lnTo>
                <a:lnTo>
                  <a:pt x="983810" y="36695"/>
                </a:lnTo>
                <a:lnTo>
                  <a:pt x="935525" y="18588"/>
                </a:lnTo>
                <a:lnTo>
                  <a:pt x="874530" y="30812"/>
                </a:lnTo>
                <a:lnTo>
                  <a:pt x="802741" y="9535"/>
                </a:lnTo>
                <a:lnTo>
                  <a:pt x="13813"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17" name="Freeform 16"/>
          <p:cNvSpPr/>
          <p:nvPr/>
        </p:nvSpPr>
        <p:spPr>
          <a:xfrm>
            <a:off x="3759767" y="3259510"/>
            <a:ext cx="1298572" cy="699889"/>
          </a:xfrm>
          <a:custGeom>
            <a:avLst/>
            <a:gdLst>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43755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87505 w 1170915"/>
              <a:gd name="connsiteY7" fmla="*/ 98350 h 618653"/>
              <a:gd name="connsiteX8" fmla="*/ 1068309 w 1170915"/>
              <a:gd name="connsiteY8" fmla="*/ 93552 h 618653"/>
              <a:gd name="connsiteX9" fmla="*/ 1080380 w 1170915"/>
              <a:gd name="connsiteY9" fmla="*/ 45267 h 618653"/>
              <a:gd name="connsiteX10" fmla="*/ 1017006 w 1170915"/>
              <a:gd name="connsiteY10" fmla="*/ 0 h 618653"/>
              <a:gd name="connsiteX11" fmla="*/ 15089 w 1170915"/>
              <a:gd name="connsiteY11" fmla="*/ 21125 h 618653"/>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68309 w 1170915"/>
              <a:gd name="connsiteY8" fmla="*/ 103070 h 628171"/>
              <a:gd name="connsiteX9" fmla="*/ 1080380 w 1170915"/>
              <a:gd name="connsiteY9" fmla="*/ 54785 h 628171"/>
              <a:gd name="connsiteX10" fmla="*/ 1021773 w 1170915"/>
              <a:gd name="connsiteY10" fmla="*/ 0 h 628171"/>
              <a:gd name="connsiteX11" fmla="*/ 15089 w 1170915"/>
              <a:gd name="connsiteY11" fmla="*/ 30643 h 628171"/>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80380 w 1170915"/>
              <a:gd name="connsiteY8" fmla="*/ 54785 h 628171"/>
              <a:gd name="connsiteX9" fmla="*/ 1021773 w 1170915"/>
              <a:gd name="connsiteY9" fmla="*/ 0 h 628171"/>
              <a:gd name="connsiteX10" fmla="*/ 15089 w 1170915"/>
              <a:gd name="connsiteY10" fmla="*/ 30643 h 6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915" h="628171">
                <a:moveTo>
                  <a:pt x="15089" y="30643"/>
                </a:moveTo>
                <a:lnTo>
                  <a:pt x="0" y="628171"/>
                </a:lnTo>
                <a:lnTo>
                  <a:pt x="467763" y="625154"/>
                </a:lnTo>
                <a:lnTo>
                  <a:pt x="636761" y="622136"/>
                </a:lnTo>
                <a:lnTo>
                  <a:pt x="887240" y="597993"/>
                </a:lnTo>
                <a:lnTo>
                  <a:pt x="1170915" y="570833"/>
                </a:lnTo>
                <a:lnTo>
                  <a:pt x="1153288" y="178516"/>
                </a:lnTo>
                <a:cubicBezTo>
                  <a:pt x="1128183" y="154967"/>
                  <a:pt x="1112610" y="131417"/>
                  <a:pt x="1087505" y="107868"/>
                </a:cubicBezTo>
                <a:lnTo>
                  <a:pt x="1080380" y="54785"/>
                </a:lnTo>
                <a:lnTo>
                  <a:pt x="1021773" y="0"/>
                </a:lnTo>
                <a:lnTo>
                  <a:pt x="15089" y="30643"/>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18" name="Freeform 17"/>
          <p:cNvSpPr/>
          <p:nvPr/>
        </p:nvSpPr>
        <p:spPr>
          <a:xfrm>
            <a:off x="3601190" y="3899307"/>
            <a:ext cx="1543487" cy="754679"/>
          </a:xfrm>
          <a:custGeom>
            <a:avLst/>
            <a:gdLst>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9600 w 1376126"/>
              <a:gd name="connsiteY8" fmla="*/ 540190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6187 w 1376126"/>
              <a:gd name="connsiteY10" fmla="*/ 589252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70091 w 1390176"/>
              <a:gd name="connsiteY26" fmla="*/ 353085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62384 w 1390176"/>
              <a:gd name="connsiteY27" fmla="*/ 196260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924"/>
              <a:gd name="connsiteX1" fmla="*/ 3017 w 1390176"/>
              <a:gd name="connsiteY1" fmla="*/ 147873 h 677924"/>
              <a:gd name="connsiteX2" fmla="*/ 464744 w 1390176"/>
              <a:gd name="connsiteY2" fmla="*/ 156926 h 677924"/>
              <a:gd name="connsiteX3" fmla="*/ 461726 w 1390176"/>
              <a:gd name="connsiteY3" fmla="*/ 513029 h 677924"/>
              <a:gd name="connsiteX4" fmla="*/ 482851 w 1390176"/>
              <a:gd name="connsiteY4" fmla="*/ 525101 h 677924"/>
              <a:gd name="connsiteX5" fmla="*/ 525101 w 1390176"/>
              <a:gd name="connsiteY5" fmla="*/ 528118 h 677924"/>
              <a:gd name="connsiteX6" fmla="*/ 549243 w 1390176"/>
              <a:gd name="connsiteY6" fmla="*/ 534154 h 677924"/>
              <a:gd name="connsiteX7" fmla="*/ 564332 w 1390176"/>
              <a:gd name="connsiteY7" fmla="*/ 546225 h 677924"/>
              <a:gd name="connsiteX8" fmla="*/ 607114 w 1390176"/>
              <a:gd name="connsiteY8" fmla="*/ 550001 h 677924"/>
              <a:gd name="connsiteX9" fmla="*/ 633742 w 1390176"/>
              <a:gd name="connsiteY9" fmla="*/ 585457 h 677924"/>
              <a:gd name="connsiteX10" fmla="*/ 666187 w 1390176"/>
              <a:gd name="connsiteY10" fmla="*/ 589252 h 677924"/>
              <a:gd name="connsiteX11" fmla="*/ 691081 w 1390176"/>
              <a:gd name="connsiteY11" fmla="*/ 597528 h 677924"/>
              <a:gd name="connsiteX12" fmla="*/ 757473 w 1390176"/>
              <a:gd name="connsiteY12" fmla="*/ 585457 h 677924"/>
              <a:gd name="connsiteX13" fmla="*/ 841972 w 1390176"/>
              <a:gd name="connsiteY13" fmla="*/ 630724 h 677924"/>
              <a:gd name="connsiteX14" fmla="*/ 884221 w 1390176"/>
              <a:gd name="connsiteY14" fmla="*/ 615635 h 677924"/>
              <a:gd name="connsiteX15" fmla="*/ 920435 w 1390176"/>
              <a:gd name="connsiteY15" fmla="*/ 642796 h 677924"/>
              <a:gd name="connsiteX16" fmla="*/ 962685 w 1390176"/>
              <a:gd name="connsiteY16" fmla="*/ 636760 h 677924"/>
              <a:gd name="connsiteX17" fmla="*/ 1001917 w 1390176"/>
              <a:gd name="connsiteY17" fmla="*/ 648831 h 677924"/>
              <a:gd name="connsiteX18" fmla="*/ 1038130 w 1390176"/>
              <a:gd name="connsiteY18" fmla="*/ 645813 h 677924"/>
              <a:gd name="connsiteX19" fmla="*/ 1074344 w 1390176"/>
              <a:gd name="connsiteY19" fmla="*/ 663920 h 677924"/>
              <a:gd name="connsiteX20" fmla="*/ 1100043 w 1390176"/>
              <a:gd name="connsiteY20" fmla="*/ 677924 h 677924"/>
              <a:gd name="connsiteX21" fmla="*/ 1146772 w 1390176"/>
              <a:gd name="connsiteY21" fmla="*/ 624689 h 677924"/>
              <a:gd name="connsiteX22" fmla="*/ 1186004 w 1390176"/>
              <a:gd name="connsiteY22" fmla="*/ 615635 h 677924"/>
              <a:gd name="connsiteX23" fmla="*/ 1237307 w 1390176"/>
              <a:gd name="connsiteY23" fmla="*/ 621671 h 677924"/>
              <a:gd name="connsiteX24" fmla="*/ 1270503 w 1390176"/>
              <a:gd name="connsiteY24" fmla="*/ 609600 h 677924"/>
              <a:gd name="connsiteX25" fmla="*/ 1390176 w 1390176"/>
              <a:gd name="connsiteY25" fmla="*/ 677287 h 677924"/>
              <a:gd name="connsiteX26" fmla="*/ 1381761 w 1390176"/>
              <a:gd name="connsiteY26" fmla="*/ 353269 h 677924"/>
              <a:gd name="connsiteX27" fmla="*/ 1362384 w 1390176"/>
              <a:gd name="connsiteY27" fmla="*/ 196260 h 677924"/>
              <a:gd name="connsiteX28" fmla="*/ 1333877 w 1390176"/>
              <a:gd name="connsiteY28" fmla="*/ 90534 h 677924"/>
              <a:gd name="connsiteX29" fmla="*/ 1312752 w 1390176"/>
              <a:gd name="connsiteY29" fmla="*/ 0 h 677924"/>
              <a:gd name="connsiteX30" fmla="*/ 742384 w 1390176"/>
              <a:gd name="connsiteY30" fmla="*/ 45267 h 677924"/>
              <a:gd name="connsiteX31" fmla="*/ 0 w 1390176"/>
              <a:gd name="connsiteY31" fmla="*/ 51303 h 67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0176" h="677924">
                <a:moveTo>
                  <a:pt x="0" y="51303"/>
                </a:moveTo>
                <a:cubicBezTo>
                  <a:pt x="1006" y="83493"/>
                  <a:pt x="2011" y="115683"/>
                  <a:pt x="3017" y="147873"/>
                </a:cubicBezTo>
                <a:lnTo>
                  <a:pt x="464744" y="156926"/>
                </a:lnTo>
                <a:lnTo>
                  <a:pt x="461726" y="513029"/>
                </a:lnTo>
                <a:lnTo>
                  <a:pt x="482851" y="525101"/>
                </a:lnTo>
                <a:lnTo>
                  <a:pt x="525101" y="528118"/>
                </a:lnTo>
                <a:lnTo>
                  <a:pt x="549243" y="534154"/>
                </a:lnTo>
                <a:lnTo>
                  <a:pt x="564332" y="546225"/>
                </a:lnTo>
                <a:lnTo>
                  <a:pt x="607114" y="550001"/>
                </a:lnTo>
                <a:lnTo>
                  <a:pt x="633742" y="585457"/>
                </a:lnTo>
                <a:lnTo>
                  <a:pt x="666187" y="589252"/>
                </a:lnTo>
                <a:lnTo>
                  <a:pt x="691081" y="597528"/>
                </a:lnTo>
                <a:lnTo>
                  <a:pt x="757473" y="585457"/>
                </a:lnTo>
                <a:lnTo>
                  <a:pt x="841972" y="630724"/>
                </a:lnTo>
                <a:lnTo>
                  <a:pt x="884221" y="615635"/>
                </a:lnTo>
                <a:lnTo>
                  <a:pt x="920435" y="642796"/>
                </a:lnTo>
                <a:lnTo>
                  <a:pt x="962685" y="636760"/>
                </a:lnTo>
                <a:lnTo>
                  <a:pt x="1001917" y="648831"/>
                </a:lnTo>
                <a:lnTo>
                  <a:pt x="1038130" y="645813"/>
                </a:lnTo>
                <a:lnTo>
                  <a:pt x="1074344" y="663920"/>
                </a:lnTo>
                <a:lnTo>
                  <a:pt x="1100043" y="677924"/>
                </a:lnTo>
                <a:lnTo>
                  <a:pt x="1146772" y="624689"/>
                </a:lnTo>
                <a:lnTo>
                  <a:pt x="1186004" y="615635"/>
                </a:lnTo>
                <a:lnTo>
                  <a:pt x="1237307" y="621671"/>
                </a:lnTo>
                <a:lnTo>
                  <a:pt x="1270503" y="609600"/>
                </a:lnTo>
                <a:lnTo>
                  <a:pt x="1390176" y="677287"/>
                </a:lnTo>
                <a:lnTo>
                  <a:pt x="1381761" y="353269"/>
                </a:lnTo>
                <a:lnTo>
                  <a:pt x="1362384" y="196260"/>
                </a:lnTo>
                <a:lnTo>
                  <a:pt x="1333877" y="90534"/>
                </a:lnTo>
                <a:lnTo>
                  <a:pt x="1312752" y="0"/>
                </a:lnTo>
                <a:lnTo>
                  <a:pt x="742384" y="45267"/>
                </a:lnTo>
                <a:lnTo>
                  <a:pt x="0" y="51303"/>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19" name="Freeform 18"/>
          <p:cNvSpPr/>
          <p:nvPr/>
        </p:nvSpPr>
        <p:spPr>
          <a:xfrm>
            <a:off x="5090055" y="3932889"/>
            <a:ext cx="833413" cy="825374"/>
          </a:xfrm>
          <a:custGeom>
            <a:avLst/>
            <a:gdLst>
              <a:gd name="connsiteX0" fmla="*/ 0 w 751437"/>
              <a:gd name="connsiteY0" fmla="*/ 75445 h 742384"/>
              <a:gd name="connsiteX1" fmla="*/ 36213 w 751437"/>
              <a:gd name="connsiteY1" fmla="*/ 347049 h 742384"/>
              <a:gd name="connsiteX2" fmla="*/ 42249 w 751437"/>
              <a:gd name="connsiteY2" fmla="*/ 633742 h 742384"/>
              <a:gd name="connsiteX3" fmla="*/ 96570 w 751437"/>
              <a:gd name="connsiteY3" fmla="*/ 618653 h 742384"/>
              <a:gd name="connsiteX4" fmla="*/ 114677 w 751437"/>
              <a:gd name="connsiteY4" fmla="*/ 636760 h 742384"/>
              <a:gd name="connsiteX5" fmla="*/ 123730 w 751437"/>
              <a:gd name="connsiteY5" fmla="*/ 742384 h 742384"/>
              <a:gd name="connsiteX6" fmla="*/ 407405 w 751437"/>
              <a:gd name="connsiteY6" fmla="*/ 712206 h 742384"/>
              <a:gd name="connsiteX7" fmla="*/ 579421 w 751437"/>
              <a:gd name="connsiteY7" fmla="*/ 685045 h 742384"/>
              <a:gd name="connsiteX8" fmla="*/ 588475 w 751437"/>
              <a:gd name="connsiteY8" fmla="*/ 700134 h 742384"/>
              <a:gd name="connsiteX9" fmla="*/ 597528 w 751437"/>
              <a:gd name="connsiteY9" fmla="*/ 597528 h 742384"/>
              <a:gd name="connsiteX10" fmla="*/ 573386 w 751437"/>
              <a:gd name="connsiteY10" fmla="*/ 537172 h 742384"/>
              <a:gd name="connsiteX11" fmla="*/ 594510 w 751437"/>
              <a:gd name="connsiteY11" fmla="*/ 473798 h 742384"/>
              <a:gd name="connsiteX12" fmla="*/ 642796 w 751437"/>
              <a:gd name="connsiteY12" fmla="*/ 395334 h 742384"/>
              <a:gd name="connsiteX13" fmla="*/ 651849 w 751437"/>
              <a:gd name="connsiteY13" fmla="*/ 365156 h 742384"/>
              <a:gd name="connsiteX14" fmla="*/ 648831 w 751437"/>
              <a:gd name="connsiteY14" fmla="*/ 341014 h 742384"/>
              <a:gd name="connsiteX15" fmla="*/ 691081 w 751437"/>
              <a:gd name="connsiteY15" fmla="*/ 274622 h 742384"/>
              <a:gd name="connsiteX16" fmla="*/ 700134 w 751437"/>
              <a:gd name="connsiteY16" fmla="*/ 223319 h 742384"/>
              <a:gd name="connsiteX17" fmla="*/ 694099 w 751437"/>
              <a:gd name="connsiteY17" fmla="*/ 205212 h 742384"/>
              <a:gd name="connsiteX18" fmla="*/ 727295 w 751437"/>
              <a:gd name="connsiteY18" fmla="*/ 172016 h 742384"/>
              <a:gd name="connsiteX19" fmla="*/ 718241 w 751437"/>
              <a:gd name="connsiteY19" fmla="*/ 141837 h 742384"/>
              <a:gd name="connsiteX20" fmla="*/ 751437 w 751437"/>
              <a:gd name="connsiteY20" fmla="*/ 72427 h 742384"/>
              <a:gd name="connsiteX21" fmla="*/ 685045 w 751437"/>
              <a:gd name="connsiteY21" fmla="*/ 72427 h 742384"/>
              <a:gd name="connsiteX22" fmla="*/ 660903 w 751437"/>
              <a:gd name="connsiteY22" fmla="*/ 57338 h 742384"/>
              <a:gd name="connsiteX23" fmla="*/ 669956 w 751437"/>
              <a:gd name="connsiteY23" fmla="*/ 0 h 742384"/>
              <a:gd name="connsiteX24" fmla="*/ 669956 w 751437"/>
              <a:gd name="connsiteY24" fmla="*/ 0 h 742384"/>
              <a:gd name="connsiteX25" fmla="*/ 322906 w 751437"/>
              <a:gd name="connsiteY25" fmla="*/ 30178 h 742384"/>
              <a:gd name="connsiteX26" fmla="*/ 162962 w 751437"/>
              <a:gd name="connsiteY26" fmla="*/ 48285 h 742384"/>
              <a:gd name="connsiteX27" fmla="*/ 0 w 751437"/>
              <a:gd name="connsiteY27"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6570 w 751437"/>
              <a:gd name="connsiteY4" fmla="*/ 618653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1803 w 751437"/>
              <a:gd name="connsiteY4" fmla="*/ 628191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437" h="742384">
                <a:moveTo>
                  <a:pt x="0" y="75445"/>
                </a:moveTo>
                <a:lnTo>
                  <a:pt x="36213" y="347049"/>
                </a:lnTo>
                <a:lnTo>
                  <a:pt x="42249" y="633742"/>
                </a:lnTo>
                <a:cubicBezTo>
                  <a:pt x="44847" y="632598"/>
                  <a:pt x="52211" y="645762"/>
                  <a:pt x="54809" y="644618"/>
                </a:cubicBezTo>
                <a:lnTo>
                  <a:pt x="91803" y="628191"/>
                </a:lnTo>
                <a:lnTo>
                  <a:pt x="114677" y="636760"/>
                </a:lnTo>
                <a:lnTo>
                  <a:pt x="123730" y="742384"/>
                </a:lnTo>
                <a:lnTo>
                  <a:pt x="407405" y="712206"/>
                </a:lnTo>
                <a:lnTo>
                  <a:pt x="579421" y="685045"/>
                </a:lnTo>
                <a:lnTo>
                  <a:pt x="588475" y="700134"/>
                </a:lnTo>
                <a:lnTo>
                  <a:pt x="597528" y="597528"/>
                </a:lnTo>
                <a:lnTo>
                  <a:pt x="573386" y="537172"/>
                </a:lnTo>
                <a:lnTo>
                  <a:pt x="594510" y="473798"/>
                </a:lnTo>
                <a:lnTo>
                  <a:pt x="642796" y="395334"/>
                </a:lnTo>
                <a:lnTo>
                  <a:pt x="651849" y="365156"/>
                </a:lnTo>
                <a:lnTo>
                  <a:pt x="648831" y="341014"/>
                </a:lnTo>
                <a:lnTo>
                  <a:pt x="691081" y="274622"/>
                </a:lnTo>
                <a:lnTo>
                  <a:pt x="700134" y="223319"/>
                </a:lnTo>
                <a:lnTo>
                  <a:pt x="694099" y="205212"/>
                </a:lnTo>
                <a:lnTo>
                  <a:pt x="727295" y="172016"/>
                </a:lnTo>
                <a:lnTo>
                  <a:pt x="718241" y="141837"/>
                </a:lnTo>
                <a:lnTo>
                  <a:pt x="751437" y="72427"/>
                </a:lnTo>
                <a:lnTo>
                  <a:pt x="685045" y="72427"/>
                </a:lnTo>
                <a:lnTo>
                  <a:pt x="660903" y="57338"/>
                </a:lnTo>
                <a:lnTo>
                  <a:pt x="669956" y="0"/>
                </a:lnTo>
                <a:lnTo>
                  <a:pt x="669956" y="0"/>
                </a:lnTo>
                <a:lnTo>
                  <a:pt x="322906" y="30178"/>
                </a:lnTo>
                <a:lnTo>
                  <a:pt x="162962" y="48285"/>
                </a:lnTo>
                <a:lnTo>
                  <a:pt x="0" y="75445"/>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20" name="Freeform 19"/>
          <p:cNvSpPr/>
          <p:nvPr/>
        </p:nvSpPr>
        <p:spPr>
          <a:xfrm>
            <a:off x="5708507" y="4173254"/>
            <a:ext cx="586736" cy="1079879"/>
          </a:xfrm>
          <a:custGeom>
            <a:avLst/>
            <a:gdLst>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63374 w 528118"/>
              <a:gd name="connsiteY7" fmla="*/ 600546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49101 w 528118"/>
              <a:gd name="connsiteY7" fmla="*/ 593411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8118" h="968721">
                <a:moveTo>
                  <a:pt x="132784" y="54321"/>
                </a:moveTo>
                <a:lnTo>
                  <a:pt x="87516" y="126748"/>
                </a:lnTo>
                <a:lnTo>
                  <a:pt x="93552" y="162962"/>
                </a:lnTo>
                <a:lnTo>
                  <a:pt x="30178" y="265568"/>
                </a:lnTo>
                <a:lnTo>
                  <a:pt x="9053" y="322907"/>
                </a:lnTo>
                <a:lnTo>
                  <a:pt x="36213" y="392317"/>
                </a:lnTo>
                <a:lnTo>
                  <a:pt x="42249" y="494923"/>
                </a:lnTo>
                <a:lnTo>
                  <a:pt x="49101" y="593411"/>
                </a:lnTo>
                <a:lnTo>
                  <a:pt x="39231" y="621671"/>
                </a:lnTo>
                <a:lnTo>
                  <a:pt x="54320" y="669956"/>
                </a:lnTo>
                <a:lnTo>
                  <a:pt x="27160" y="703152"/>
                </a:lnTo>
                <a:lnTo>
                  <a:pt x="21124" y="718242"/>
                </a:lnTo>
                <a:lnTo>
                  <a:pt x="3017" y="742384"/>
                </a:lnTo>
                <a:cubicBezTo>
                  <a:pt x="2011" y="774574"/>
                  <a:pt x="1006" y="806764"/>
                  <a:pt x="0" y="838954"/>
                </a:cubicBezTo>
                <a:lnTo>
                  <a:pt x="3017" y="851026"/>
                </a:lnTo>
                <a:lnTo>
                  <a:pt x="238407" y="826883"/>
                </a:lnTo>
                <a:lnTo>
                  <a:pt x="280657" y="817830"/>
                </a:lnTo>
                <a:lnTo>
                  <a:pt x="298764" y="838954"/>
                </a:lnTo>
                <a:lnTo>
                  <a:pt x="301782" y="866115"/>
                </a:lnTo>
                <a:lnTo>
                  <a:pt x="298764" y="902329"/>
                </a:lnTo>
                <a:lnTo>
                  <a:pt x="325924" y="923453"/>
                </a:lnTo>
                <a:lnTo>
                  <a:pt x="334978" y="962685"/>
                </a:lnTo>
                <a:lnTo>
                  <a:pt x="347049" y="968721"/>
                </a:lnTo>
                <a:lnTo>
                  <a:pt x="425512" y="917418"/>
                </a:lnTo>
                <a:lnTo>
                  <a:pt x="446637" y="911382"/>
                </a:lnTo>
                <a:lnTo>
                  <a:pt x="476815" y="905346"/>
                </a:lnTo>
                <a:lnTo>
                  <a:pt x="506994" y="914400"/>
                </a:lnTo>
                <a:lnTo>
                  <a:pt x="528118" y="887240"/>
                </a:lnTo>
                <a:lnTo>
                  <a:pt x="494922" y="488887"/>
                </a:lnTo>
                <a:lnTo>
                  <a:pt x="485869" y="277640"/>
                </a:lnTo>
                <a:lnTo>
                  <a:pt x="455691" y="0"/>
                </a:lnTo>
                <a:lnTo>
                  <a:pt x="446637" y="15089"/>
                </a:lnTo>
                <a:lnTo>
                  <a:pt x="404388" y="12071"/>
                </a:lnTo>
                <a:lnTo>
                  <a:pt x="132784" y="54321"/>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21" name="Freeform 20"/>
          <p:cNvSpPr/>
          <p:nvPr/>
        </p:nvSpPr>
        <p:spPr>
          <a:xfrm>
            <a:off x="4820474" y="3098677"/>
            <a:ext cx="1210474" cy="924348"/>
          </a:xfrm>
          <a:custGeom>
            <a:avLst/>
            <a:gdLst>
              <a:gd name="connsiteX0" fmla="*/ 0 w 1089433"/>
              <a:gd name="connsiteY0" fmla="*/ 63374 h 826883"/>
              <a:gd name="connsiteX1" fmla="*/ 57338 w 1089433"/>
              <a:gd name="connsiteY1" fmla="*/ 159945 h 826883"/>
              <a:gd name="connsiteX2" fmla="*/ 117695 w 1089433"/>
              <a:gd name="connsiteY2" fmla="*/ 202194 h 826883"/>
              <a:gd name="connsiteX3" fmla="*/ 120713 w 1089433"/>
              <a:gd name="connsiteY3" fmla="*/ 262550 h 826883"/>
              <a:gd name="connsiteX4" fmla="*/ 193140 w 1089433"/>
              <a:gd name="connsiteY4" fmla="*/ 331960 h 826883"/>
              <a:gd name="connsiteX5" fmla="*/ 214265 w 1089433"/>
              <a:gd name="connsiteY5" fmla="*/ 721259 h 826883"/>
              <a:gd name="connsiteX6" fmla="*/ 247461 w 1089433"/>
              <a:gd name="connsiteY6" fmla="*/ 826883 h 826883"/>
              <a:gd name="connsiteX7" fmla="*/ 905346 w 1089433"/>
              <a:gd name="connsiteY7" fmla="*/ 754455 h 826883"/>
              <a:gd name="connsiteX8" fmla="*/ 908364 w 1089433"/>
              <a:gd name="connsiteY8" fmla="*/ 805758 h 826883"/>
              <a:gd name="connsiteX9" fmla="*/ 932507 w 1089433"/>
              <a:gd name="connsiteY9" fmla="*/ 823865 h 826883"/>
              <a:gd name="connsiteX10" fmla="*/ 989845 w 1089433"/>
              <a:gd name="connsiteY10" fmla="*/ 823865 h 826883"/>
              <a:gd name="connsiteX11" fmla="*/ 998899 w 1089433"/>
              <a:gd name="connsiteY11" fmla="*/ 799723 h 826883"/>
              <a:gd name="connsiteX12" fmla="*/ 995881 w 1089433"/>
              <a:gd name="connsiteY12" fmla="*/ 772562 h 826883"/>
              <a:gd name="connsiteX13" fmla="*/ 1029077 w 1089433"/>
              <a:gd name="connsiteY13" fmla="*/ 700135 h 826883"/>
              <a:gd name="connsiteX14" fmla="*/ 1056237 w 1089433"/>
              <a:gd name="connsiteY14" fmla="*/ 675992 h 826883"/>
              <a:gd name="connsiteX15" fmla="*/ 1089433 w 1089433"/>
              <a:gd name="connsiteY15" fmla="*/ 682028 h 826883"/>
              <a:gd name="connsiteX16" fmla="*/ 1068309 w 1089433"/>
              <a:gd name="connsiteY16" fmla="*/ 648832 h 826883"/>
              <a:gd name="connsiteX17" fmla="*/ 1065291 w 1089433"/>
              <a:gd name="connsiteY17" fmla="*/ 597529 h 826883"/>
              <a:gd name="connsiteX18" fmla="*/ 1035113 w 1089433"/>
              <a:gd name="connsiteY18" fmla="*/ 588475 h 826883"/>
              <a:gd name="connsiteX19" fmla="*/ 1001917 w 1089433"/>
              <a:gd name="connsiteY19" fmla="*/ 576404 h 826883"/>
              <a:gd name="connsiteX20" fmla="*/ 977774 w 1089433"/>
              <a:gd name="connsiteY20" fmla="*/ 528119 h 826883"/>
              <a:gd name="connsiteX21" fmla="*/ 965703 w 1089433"/>
              <a:gd name="connsiteY21" fmla="*/ 479834 h 826883"/>
              <a:gd name="connsiteX22" fmla="*/ 935525 w 1089433"/>
              <a:gd name="connsiteY22" fmla="*/ 461727 h 826883"/>
              <a:gd name="connsiteX23" fmla="*/ 872150 w 1089433"/>
              <a:gd name="connsiteY23" fmla="*/ 422495 h 826883"/>
              <a:gd name="connsiteX24" fmla="*/ 829901 w 1089433"/>
              <a:gd name="connsiteY24" fmla="*/ 356103 h 826883"/>
              <a:gd name="connsiteX25" fmla="*/ 838954 w 1089433"/>
              <a:gd name="connsiteY25" fmla="*/ 328943 h 826883"/>
              <a:gd name="connsiteX26" fmla="*/ 866115 w 1089433"/>
              <a:gd name="connsiteY26" fmla="*/ 301782 h 826883"/>
              <a:gd name="connsiteX27" fmla="*/ 817830 w 1089433"/>
              <a:gd name="connsiteY27" fmla="*/ 256515 h 826883"/>
              <a:gd name="connsiteX28" fmla="*/ 805758 w 1089433"/>
              <a:gd name="connsiteY28" fmla="*/ 271604 h 826883"/>
              <a:gd name="connsiteX29" fmla="*/ 787651 w 1089433"/>
              <a:gd name="connsiteY29" fmla="*/ 277640 h 826883"/>
              <a:gd name="connsiteX30" fmla="*/ 766527 w 1089433"/>
              <a:gd name="connsiteY30" fmla="*/ 241426 h 826883"/>
              <a:gd name="connsiteX31" fmla="*/ 745402 w 1089433"/>
              <a:gd name="connsiteY31" fmla="*/ 181069 h 826883"/>
              <a:gd name="connsiteX32" fmla="*/ 712206 w 1089433"/>
              <a:gd name="connsiteY32" fmla="*/ 168998 h 826883"/>
              <a:gd name="connsiteX33" fmla="*/ 675992 w 1089433"/>
              <a:gd name="connsiteY33" fmla="*/ 156927 h 826883"/>
              <a:gd name="connsiteX34" fmla="*/ 657885 w 1089433"/>
              <a:gd name="connsiteY34" fmla="*/ 141838 h 826883"/>
              <a:gd name="connsiteX35" fmla="*/ 648831 w 1089433"/>
              <a:gd name="connsiteY35" fmla="*/ 90535 h 826883"/>
              <a:gd name="connsiteX36" fmla="*/ 639778 w 1089433"/>
              <a:gd name="connsiteY36" fmla="*/ 57339 h 826883"/>
              <a:gd name="connsiteX37" fmla="*/ 633742 w 1089433"/>
              <a:gd name="connsiteY37" fmla="*/ 24143 h 826883"/>
              <a:gd name="connsiteX38" fmla="*/ 576404 w 1089433"/>
              <a:gd name="connsiteY38" fmla="*/ 0 h 826883"/>
              <a:gd name="connsiteX39" fmla="*/ 0 w 1089433"/>
              <a:gd name="connsiteY39" fmla="*/ 63374 h 826883"/>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56237 w 1089433"/>
              <a:gd name="connsiteY14" fmla="*/ 675992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60995 w 1089433"/>
              <a:gd name="connsiteY14" fmla="*/ 687895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89433" h="829264">
                <a:moveTo>
                  <a:pt x="0" y="63374"/>
                </a:moveTo>
                <a:lnTo>
                  <a:pt x="57338" y="159945"/>
                </a:lnTo>
                <a:lnTo>
                  <a:pt x="117695" y="202194"/>
                </a:lnTo>
                <a:lnTo>
                  <a:pt x="120713" y="262550"/>
                </a:lnTo>
                <a:lnTo>
                  <a:pt x="193140" y="331960"/>
                </a:lnTo>
                <a:lnTo>
                  <a:pt x="214265" y="721259"/>
                </a:lnTo>
                <a:lnTo>
                  <a:pt x="235568" y="829264"/>
                </a:lnTo>
                <a:lnTo>
                  <a:pt x="905346" y="754455"/>
                </a:lnTo>
                <a:lnTo>
                  <a:pt x="908364" y="805758"/>
                </a:lnTo>
                <a:lnTo>
                  <a:pt x="932507" y="823865"/>
                </a:lnTo>
                <a:lnTo>
                  <a:pt x="989845" y="823865"/>
                </a:lnTo>
                <a:lnTo>
                  <a:pt x="998899" y="799723"/>
                </a:lnTo>
                <a:lnTo>
                  <a:pt x="995881" y="772562"/>
                </a:lnTo>
                <a:lnTo>
                  <a:pt x="1029077" y="700135"/>
                </a:lnTo>
                <a:lnTo>
                  <a:pt x="1060995" y="687895"/>
                </a:lnTo>
                <a:lnTo>
                  <a:pt x="1089433" y="682028"/>
                </a:lnTo>
                <a:lnTo>
                  <a:pt x="1068309" y="648832"/>
                </a:lnTo>
                <a:lnTo>
                  <a:pt x="1065291" y="597529"/>
                </a:lnTo>
                <a:lnTo>
                  <a:pt x="1035113" y="588475"/>
                </a:lnTo>
                <a:lnTo>
                  <a:pt x="1001917" y="576404"/>
                </a:lnTo>
                <a:lnTo>
                  <a:pt x="977774" y="528119"/>
                </a:lnTo>
                <a:lnTo>
                  <a:pt x="965703" y="479834"/>
                </a:lnTo>
                <a:lnTo>
                  <a:pt x="935525" y="461727"/>
                </a:lnTo>
                <a:lnTo>
                  <a:pt x="872150" y="422495"/>
                </a:lnTo>
                <a:lnTo>
                  <a:pt x="829901" y="356103"/>
                </a:lnTo>
                <a:lnTo>
                  <a:pt x="838954" y="328943"/>
                </a:lnTo>
                <a:lnTo>
                  <a:pt x="866115" y="301782"/>
                </a:lnTo>
                <a:lnTo>
                  <a:pt x="817830" y="256515"/>
                </a:lnTo>
                <a:lnTo>
                  <a:pt x="805758" y="271604"/>
                </a:lnTo>
                <a:lnTo>
                  <a:pt x="787651" y="277640"/>
                </a:lnTo>
                <a:lnTo>
                  <a:pt x="766527" y="241426"/>
                </a:lnTo>
                <a:lnTo>
                  <a:pt x="745402" y="181069"/>
                </a:lnTo>
                <a:lnTo>
                  <a:pt x="712206" y="168998"/>
                </a:lnTo>
                <a:lnTo>
                  <a:pt x="675992" y="156927"/>
                </a:lnTo>
                <a:lnTo>
                  <a:pt x="657885" y="141838"/>
                </a:lnTo>
                <a:lnTo>
                  <a:pt x="648831" y="90535"/>
                </a:lnTo>
                <a:lnTo>
                  <a:pt x="639778" y="57339"/>
                </a:lnTo>
                <a:lnTo>
                  <a:pt x="633742" y="24143"/>
                </a:lnTo>
                <a:lnTo>
                  <a:pt x="576404" y="0"/>
                </a:lnTo>
                <a:lnTo>
                  <a:pt x="0" y="63374"/>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22" name="Freeform 21"/>
          <p:cNvSpPr/>
          <p:nvPr/>
        </p:nvSpPr>
        <p:spPr>
          <a:xfrm>
            <a:off x="5157010" y="1751921"/>
            <a:ext cx="919749" cy="917278"/>
          </a:xfrm>
          <a:custGeom>
            <a:avLst/>
            <a:gdLst>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56515 w 829901"/>
              <a:gd name="connsiteY14" fmla="*/ 561315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0221 w 829901"/>
              <a:gd name="connsiteY10" fmla="*/ 468870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27160 w 829901"/>
              <a:gd name="connsiteY6" fmla="*/ 380246 h 823866"/>
              <a:gd name="connsiteX7" fmla="*/ 36214 w 829901"/>
              <a:gd name="connsiteY7" fmla="*/ 446638 h 823866"/>
              <a:gd name="connsiteX8" fmla="*/ 75446 w 829901"/>
              <a:gd name="connsiteY8" fmla="*/ 449656 h 823866"/>
              <a:gd name="connsiteX9" fmla="*/ 100221 w 829901"/>
              <a:gd name="connsiteY9" fmla="*/ 468870 h 823866"/>
              <a:gd name="connsiteX10" fmla="*/ 138967 w 829901"/>
              <a:gd name="connsiteY10" fmla="*/ 486341 h 823866"/>
              <a:gd name="connsiteX11" fmla="*/ 175815 w 829901"/>
              <a:gd name="connsiteY11" fmla="*/ 538280 h 823866"/>
              <a:gd name="connsiteX12" fmla="*/ 220301 w 829901"/>
              <a:gd name="connsiteY12" fmla="*/ 537173 h 823866"/>
              <a:gd name="connsiteX13" fmla="*/ 249361 w 829901"/>
              <a:gd name="connsiteY13" fmla="*/ 585126 h 823866"/>
              <a:gd name="connsiteX14" fmla="*/ 277640 w 829901"/>
              <a:gd name="connsiteY14" fmla="*/ 564333 h 823866"/>
              <a:gd name="connsiteX15" fmla="*/ 292729 w 829901"/>
              <a:gd name="connsiteY15" fmla="*/ 618654 h 823866"/>
              <a:gd name="connsiteX16" fmla="*/ 292729 w 829901"/>
              <a:gd name="connsiteY16" fmla="*/ 636761 h 823866"/>
              <a:gd name="connsiteX17" fmla="*/ 301782 w 829901"/>
              <a:gd name="connsiteY17" fmla="*/ 666939 h 823866"/>
              <a:gd name="connsiteX18" fmla="*/ 298764 w 829901"/>
              <a:gd name="connsiteY18" fmla="*/ 682028 h 823866"/>
              <a:gd name="connsiteX19" fmla="*/ 304800 w 829901"/>
              <a:gd name="connsiteY19" fmla="*/ 697117 h 823866"/>
              <a:gd name="connsiteX20" fmla="*/ 301782 w 829901"/>
              <a:gd name="connsiteY20" fmla="*/ 763509 h 823866"/>
              <a:gd name="connsiteX21" fmla="*/ 337996 w 829901"/>
              <a:gd name="connsiteY21" fmla="*/ 793688 h 823866"/>
              <a:gd name="connsiteX22" fmla="*/ 380246 w 829901"/>
              <a:gd name="connsiteY22" fmla="*/ 808777 h 823866"/>
              <a:gd name="connsiteX23" fmla="*/ 404388 w 829901"/>
              <a:gd name="connsiteY23" fmla="*/ 823866 h 823866"/>
              <a:gd name="connsiteX24" fmla="*/ 473798 w 829901"/>
              <a:gd name="connsiteY24" fmla="*/ 808777 h 823866"/>
              <a:gd name="connsiteX25" fmla="*/ 790669 w 829901"/>
              <a:gd name="connsiteY25" fmla="*/ 751438 h 823866"/>
              <a:gd name="connsiteX26" fmla="*/ 802741 w 829901"/>
              <a:gd name="connsiteY26" fmla="*/ 751438 h 823866"/>
              <a:gd name="connsiteX27" fmla="*/ 802741 w 829901"/>
              <a:gd name="connsiteY27" fmla="*/ 688064 h 823866"/>
              <a:gd name="connsiteX28" fmla="*/ 766527 w 829901"/>
              <a:gd name="connsiteY28" fmla="*/ 579422 h 823866"/>
              <a:gd name="connsiteX29" fmla="*/ 772562 w 829901"/>
              <a:gd name="connsiteY29" fmla="*/ 522084 h 823866"/>
              <a:gd name="connsiteX30" fmla="*/ 757473 w 829901"/>
              <a:gd name="connsiteY30" fmla="*/ 473798 h 823866"/>
              <a:gd name="connsiteX31" fmla="*/ 778598 w 829901"/>
              <a:gd name="connsiteY31" fmla="*/ 443620 h 823866"/>
              <a:gd name="connsiteX32" fmla="*/ 781616 w 829901"/>
              <a:gd name="connsiteY32" fmla="*/ 407406 h 823866"/>
              <a:gd name="connsiteX33" fmla="*/ 772562 w 829901"/>
              <a:gd name="connsiteY33" fmla="*/ 353086 h 823866"/>
              <a:gd name="connsiteX34" fmla="*/ 811794 w 829901"/>
              <a:gd name="connsiteY34" fmla="*/ 292729 h 823866"/>
              <a:gd name="connsiteX35" fmla="*/ 829901 w 829901"/>
              <a:gd name="connsiteY35" fmla="*/ 226337 h 823866"/>
              <a:gd name="connsiteX36" fmla="*/ 823865 w 829901"/>
              <a:gd name="connsiteY36" fmla="*/ 220301 h 823866"/>
              <a:gd name="connsiteX37" fmla="*/ 805758 w 829901"/>
              <a:gd name="connsiteY37" fmla="*/ 235391 h 823866"/>
              <a:gd name="connsiteX38" fmla="*/ 787651 w 829901"/>
              <a:gd name="connsiteY38" fmla="*/ 271604 h 823866"/>
              <a:gd name="connsiteX39" fmla="*/ 769545 w 829901"/>
              <a:gd name="connsiteY39" fmla="*/ 307818 h 823866"/>
              <a:gd name="connsiteX40" fmla="*/ 751438 w 829901"/>
              <a:gd name="connsiteY40" fmla="*/ 316872 h 823866"/>
              <a:gd name="connsiteX41" fmla="*/ 745402 w 829901"/>
              <a:gd name="connsiteY41" fmla="*/ 341014 h 823866"/>
              <a:gd name="connsiteX42" fmla="*/ 727295 w 829901"/>
              <a:gd name="connsiteY42" fmla="*/ 362139 h 823866"/>
              <a:gd name="connsiteX43" fmla="*/ 715224 w 829901"/>
              <a:gd name="connsiteY43" fmla="*/ 371193 h 823866"/>
              <a:gd name="connsiteX44" fmla="*/ 715224 w 829901"/>
              <a:gd name="connsiteY44" fmla="*/ 371193 h 823866"/>
              <a:gd name="connsiteX45" fmla="*/ 715224 w 829901"/>
              <a:gd name="connsiteY45" fmla="*/ 371193 h 823866"/>
              <a:gd name="connsiteX46" fmla="*/ 721259 w 829901"/>
              <a:gd name="connsiteY46" fmla="*/ 316872 h 823866"/>
              <a:gd name="connsiteX47" fmla="*/ 718242 w 829901"/>
              <a:gd name="connsiteY47" fmla="*/ 301783 h 823866"/>
              <a:gd name="connsiteX48" fmla="*/ 730313 w 829901"/>
              <a:gd name="connsiteY48" fmla="*/ 265569 h 823866"/>
              <a:gd name="connsiteX49" fmla="*/ 727295 w 829901"/>
              <a:gd name="connsiteY49" fmla="*/ 226337 h 823866"/>
              <a:gd name="connsiteX50" fmla="*/ 703152 w 829901"/>
              <a:gd name="connsiteY50" fmla="*/ 193141 h 823866"/>
              <a:gd name="connsiteX51" fmla="*/ 697117 w 829901"/>
              <a:gd name="connsiteY51" fmla="*/ 178052 h 823866"/>
              <a:gd name="connsiteX52" fmla="*/ 706170 w 829901"/>
              <a:gd name="connsiteY52" fmla="*/ 162963 h 823866"/>
              <a:gd name="connsiteX53" fmla="*/ 709188 w 829901"/>
              <a:gd name="connsiteY53" fmla="*/ 147874 h 823866"/>
              <a:gd name="connsiteX54" fmla="*/ 691081 w 829901"/>
              <a:gd name="connsiteY54" fmla="*/ 147874 h 823866"/>
              <a:gd name="connsiteX55" fmla="*/ 672974 w 829901"/>
              <a:gd name="connsiteY55" fmla="*/ 147874 h 823866"/>
              <a:gd name="connsiteX56" fmla="*/ 654867 w 829901"/>
              <a:gd name="connsiteY56" fmla="*/ 117695 h 823866"/>
              <a:gd name="connsiteX57" fmla="*/ 615636 w 829901"/>
              <a:gd name="connsiteY57" fmla="*/ 117695 h 823866"/>
              <a:gd name="connsiteX58" fmla="*/ 564333 w 829901"/>
              <a:gd name="connsiteY58" fmla="*/ 111660 h 823866"/>
              <a:gd name="connsiteX59" fmla="*/ 497941 w 829901"/>
              <a:gd name="connsiteY59" fmla="*/ 99589 h 823866"/>
              <a:gd name="connsiteX60" fmla="*/ 443620 w 829901"/>
              <a:gd name="connsiteY60" fmla="*/ 99589 h 823866"/>
              <a:gd name="connsiteX61" fmla="*/ 401370 w 829901"/>
              <a:gd name="connsiteY61" fmla="*/ 93553 h 823866"/>
              <a:gd name="connsiteX62" fmla="*/ 347049 w 829901"/>
              <a:gd name="connsiteY62" fmla="*/ 72428 h 823866"/>
              <a:gd name="connsiteX63" fmla="*/ 328943 w 829901"/>
              <a:gd name="connsiteY63" fmla="*/ 48286 h 823866"/>
              <a:gd name="connsiteX64" fmla="*/ 250479 w 829901"/>
              <a:gd name="connsiteY64" fmla="*/ 51303 h 823866"/>
              <a:gd name="connsiteX65" fmla="*/ 235390 w 829901"/>
              <a:gd name="connsiteY65" fmla="*/ 0 h 823866"/>
              <a:gd name="connsiteX66" fmla="*/ 168998 w 829901"/>
              <a:gd name="connsiteY66" fmla="*/ 30179 h 823866"/>
              <a:gd name="connsiteX67" fmla="*/ 84499 w 829901"/>
              <a:gd name="connsiteY67" fmla="*/ 33196 h 82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29901" h="823866">
                <a:moveTo>
                  <a:pt x="84499" y="33196"/>
                </a:moveTo>
                <a:lnTo>
                  <a:pt x="57339" y="96571"/>
                </a:lnTo>
                <a:lnTo>
                  <a:pt x="66392" y="175034"/>
                </a:lnTo>
                <a:lnTo>
                  <a:pt x="0" y="259533"/>
                </a:lnTo>
                <a:lnTo>
                  <a:pt x="33196" y="301783"/>
                </a:lnTo>
                <a:lnTo>
                  <a:pt x="45267" y="331961"/>
                </a:lnTo>
                <a:lnTo>
                  <a:pt x="27160" y="380246"/>
                </a:lnTo>
                <a:lnTo>
                  <a:pt x="36214" y="446638"/>
                </a:lnTo>
                <a:lnTo>
                  <a:pt x="75446" y="449656"/>
                </a:lnTo>
                <a:lnTo>
                  <a:pt x="100221" y="468870"/>
                </a:lnTo>
                <a:lnTo>
                  <a:pt x="138967" y="486341"/>
                </a:lnTo>
                <a:lnTo>
                  <a:pt x="175815" y="538280"/>
                </a:lnTo>
                <a:lnTo>
                  <a:pt x="220301" y="537173"/>
                </a:lnTo>
                <a:lnTo>
                  <a:pt x="249361" y="585126"/>
                </a:lnTo>
                <a:lnTo>
                  <a:pt x="277640" y="564333"/>
                </a:lnTo>
                <a:lnTo>
                  <a:pt x="292729" y="618654"/>
                </a:lnTo>
                <a:lnTo>
                  <a:pt x="292729" y="636761"/>
                </a:lnTo>
                <a:lnTo>
                  <a:pt x="301782" y="666939"/>
                </a:lnTo>
                <a:lnTo>
                  <a:pt x="298764" y="682028"/>
                </a:lnTo>
                <a:lnTo>
                  <a:pt x="304800" y="697117"/>
                </a:lnTo>
                <a:lnTo>
                  <a:pt x="301782" y="763509"/>
                </a:lnTo>
                <a:lnTo>
                  <a:pt x="337996" y="793688"/>
                </a:lnTo>
                <a:lnTo>
                  <a:pt x="380246" y="808777"/>
                </a:lnTo>
                <a:lnTo>
                  <a:pt x="404388" y="823866"/>
                </a:lnTo>
                <a:lnTo>
                  <a:pt x="473798" y="808777"/>
                </a:lnTo>
                <a:lnTo>
                  <a:pt x="790669" y="751438"/>
                </a:lnTo>
                <a:lnTo>
                  <a:pt x="802741" y="751438"/>
                </a:lnTo>
                <a:lnTo>
                  <a:pt x="802741" y="688064"/>
                </a:lnTo>
                <a:lnTo>
                  <a:pt x="766527" y="579422"/>
                </a:lnTo>
                <a:lnTo>
                  <a:pt x="772562" y="522084"/>
                </a:lnTo>
                <a:lnTo>
                  <a:pt x="757473" y="473798"/>
                </a:lnTo>
                <a:lnTo>
                  <a:pt x="778598" y="443620"/>
                </a:lnTo>
                <a:lnTo>
                  <a:pt x="781616" y="407406"/>
                </a:lnTo>
                <a:lnTo>
                  <a:pt x="772562" y="353086"/>
                </a:lnTo>
                <a:lnTo>
                  <a:pt x="811794" y="292729"/>
                </a:lnTo>
                <a:lnTo>
                  <a:pt x="829901" y="226337"/>
                </a:lnTo>
                <a:lnTo>
                  <a:pt x="823865" y="220301"/>
                </a:lnTo>
                <a:lnTo>
                  <a:pt x="805758" y="235391"/>
                </a:lnTo>
                <a:lnTo>
                  <a:pt x="787651" y="271604"/>
                </a:lnTo>
                <a:lnTo>
                  <a:pt x="769545" y="307818"/>
                </a:lnTo>
                <a:lnTo>
                  <a:pt x="751438" y="316872"/>
                </a:lnTo>
                <a:lnTo>
                  <a:pt x="745402" y="341014"/>
                </a:lnTo>
                <a:lnTo>
                  <a:pt x="727295" y="362139"/>
                </a:lnTo>
                <a:lnTo>
                  <a:pt x="715224" y="371193"/>
                </a:lnTo>
                <a:lnTo>
                  <a:pt x="715224" y="371193"/>
                </a:lnTo>
                <a:lnTo>
                  <a:pt x="715224" y="371193"/>
                </a:lnTo>
                <a:lnTo>
                  <a:pt x="721259" y="316872"/>
                </a:lnTo>
                <a:lnTo>
                  <a:pt x="718242" y="301783"/>
                </a:lnTo>
                <a:lnTo>
                  <a:pt x="730313" y="265569"/>
                </a:lnTo>
                <a:lnTo>
                  <a:pt x="727295" y="226337"/>
                </a:lnTo>
                <a:lnTo>
                  <a:pt x="703152" y="193141"/>
                </a:lnTo>
                <a:lnTo>
                  <a:pt x="697117" y="178052"/>
                </a:lnTo>
                <a:lnTo>
                  <a:pt x="706170" y="162963"/>
                </a:lnTo>
                <a:lnTo>
                  <a:pt x="709188" y="147874"/>
                </a:lnTo>
                <a:lnTo>
                  <a:pt x="691081" y="147874"/>
                </a:lnTo>
                <a:lnTo>
                  <a:pt x="672974" y="147874"/>
                </a:lnTo>
                <a:lnTo>
                  <a:pt x="654867" y="117695"/>
                </a:lnTo>
                <a:lnTo>
                  <a:pt x="615636" y="117695"/>
                </a:lnTo>
                <a:lnTo>
                  <a:pt x="564333" y="111660"/>
                </a:lnTo>
                <a:lnTo>
                  <a:pt x="497941" y="99589"/>
                </a:lnTo>
                <a:lnTo>
                  <a:pt x="443620" y="99589"/>
                </a:lnTo>
                <a:lnTo>
                  <a:pt x="401370" y="93553"/>
                </a:lnTo>
                <a:lnTo>
                  <a:pt x="347049" y="72428"/>
                </a:lnTo>
                <a:lnTo>
                  <a:pt x="328943" y="48286"/>
                </a:lnTo>
                <a:lnTo>
                  <a:pt x="250479" y="51303"/>
                </a:lnTo>
                <a:lnTo>
                  <a:pt x="235390" y="0"/>
                </a:lnTo>
                <a:lnTo>
                  <a:pt x="168998" y="30179"/>
                </a:lnTo>
                <a:lnTo>
                  <a:pt x="84499" y="33196"/>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23" name="Freeform 22"/>
          <p:cNvSpPr/>
          <p:nvPr/>
        </p:nvSpPr>
        <p:spPr>
          <a:xfrm>
            <a:off x="5518214" y="2584364"/>
            <a:ext cx="683645" cy="1177086"/>
          </a:xfrm>
          <a:custGeom>
            <a:avLst/>
            <a:gdLst>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89711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09918 w 615635"/>
              <a:gd name="connsiteY8" fmla="*/ 648656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15635" h="1056238">
                <a:moveTo>
                  <a:pt x="78463" y="78464"/>
                </a:moveTo>
                <a:lnTo>
                  <a:pt x="147873" y="159945"/>
                </a:lnTo>
                <a:lnTo>
                  <a:pt x="150891" y="202194"/>
                </a:lnTo>
                <a:lnTo>
                  <a:pt x="93552" y="280658"/>
                </a:lnTo>
                <a:lnTo>
                  <a:pt x="27160" y="277816"/>
                </a:lnTo>
                <a:lnTo>
                  <a:pt x="54321" y="356103"/>
                </a:lnTo>
                <a:lnTo>
                  <a:pt x="0" y="431549"/>
                </a:lnTo>
                <a:lnTo>
                  <a:pt x="30178" y="620855"/>
                </a:lnTo>
                <a:lnTo>
                  <a:pt x="109918" y="648656"/>
                </a:lnTo>
                <a:lnTo>
                  <a:pt x="156926" y="739367"/>
                </a:lnTo>
                <a:lnTo>
                  <a:pt x="196158" y="727295"/>
                </a:lnTo>
                <a:lnTo>
                  <a:pt x="223319" y="760491"/>
                </a:lnTo>
                <a:lnTo>
                  <a:pt x="205212" y="793687"/>
                </a:lnTo>
                <a:lnTo>
                  <a:pt x="196330" y="814173"/>
                </a:lnTo>
                <a:lnTo>
                  <a:pt x="247461" y="902329"/>
                </a:lnTo>
                <a:lnTo>
                  <a:pt x="337996" y="944578"/>
                </a:lnTo>
                <a:lnTo>
                  <a:pt x="359292" y="1043351"/>
                </a:lnTo>
                <a:lnTo>
                  <a:pt x="431548" y="1056238"/>
                </a:lnTo>
                <a:lnTo>
                  <a:pt x="437584" y="1020024"/>
                </a:lnTo>
                <a:lnTo>
                  <a:pt x="478558" y="1036038"/>
                </a:lnTo>
                <a:lnTo>
                  <a:pt x="525101" y="1032095"/>
                </a:lnTo>
                <a:lnTo>
                  <a:pt x="534154" y="1017006"/>
                </a:lnTo>
                <a:lnTo>
                  <a:pt x="525101" y="983810"/>
                </a:lnTo>
                <a:lnTo>
                  <a:pt x="587665" y="967266"/>
                </a:lnTo>
                <a:lnTo>
                  <a:pt x="579422" y="920436"/>
                </a:lnTo>
                <a:lnTo>
                  <a:pt x="579422" y="893275"/>
                </a:lnTo>
                <a:lnTo>
                  <a:pt x="573386" y="866115"/>
                </a:lnTo>
                <a:lnTo>
                  <a:pt x="576404" y="826883"/>
                </a:lnTo>
                <a:lnTo>
                  <a:pt x="579422" y="802741"/>
                </a:lnTo>
                <a:lnTo>
                  <a:pt x="586390" y="787012"/>
                </a:lnTo>
                <a:lnTo>
                  <a:pt x="603564" y="748420"/>
                </a:lnTo>
                <a:lnTo>
                  <a:pt x="606582" y="715224"/>
                </a:lnTo>
                <a:lnTo>
                  <a:pt x="615635" y="703153"/>
                </a:lnTo>
                <a:lnTo>
                  <a:pt x="609600" y="672974"/>
                </a:lnTo>
                <a:lnTo>
                  <a:pt x="597528" y="624689"/>
                </a:lnTo>
                <a:lnTo>
                  <a:pt x="597528" y="582440"/>
                </a:lnTo>
                <a:lnTo>
                  <a:pt x="615635" y="519066"/>
                </a:lnTo>
                <a:lnTo>
                  <a:pt x="579422" y="334978"/>
                </a:lnTo>
                <a:lnTo>
                  <a:pt x="570368" y="307818"/>
                </a:lnTo>
                <a:lnTo>
                  <a:pt x="561315" y="250479"/>
                </a:lnTo>
                <a:lnTo>
                  <a:pt x="552261" y="202194"/>
                </a:lnTo>
                <a:lnTo>
                  <a:pt x="540190" y="141838"/>
                </a:lnTo>
                <a:lnTo>
                  <a:pt x="531136" y="126749"/>
                </a:lnTo>
                <a:lnTo>
                  <a:pt x="488887" y="63374"/>
                </a:lnTo>
                <a:lnTo>
                  <a:pt x="479833" y="21125"/>
                </a:lnTo>
                <a:lnTo>
                  <a:pt x="473798" y="0"/>
                </a:lnTo>
                <a:lnTo>
                  <a:pt x="78463" y="78464"/>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24" name="Freeform 23"/>
          <p:cNvSpPr/>
          <p:nvPr/>
        </p:nvSpPr>
        <p:spPr>
          <a:xfrm>
            <a:off x="6210668" y="4090186"/>
            <a:ext cx="660740" cy="1085182"/>
          </a:xfrm>
          <a:custGeom>
            <a:avLst/>
            <a:gdLst>
              <a:gd name="connsiteX0" fmla="*/ 0 w 594511"/>
              <a:gd name="connsiteY0" fmla="*/ 84499 h 974757"/>
              <a:gd name="connsiteX1" fmla="*/ 69410 w 594511"/>
              <a:gd name="connsiteY1" fmla="*/ 962686 h 974757"/>
              <a:gd name="connsiteX2" fmla="*/ 87517 w 594511"/>
              <a:gd name="connsiteY2" fmla="*/ 962686 h 974757"/>
              <a:gd name="connsiteX3" fmla="*/ 111659 w 594511"/>
              <a:gd name="connsiteY3" fmla="*/ 962686 h 974757"/>
              <a:gd name="connsiteX4" fmla="*/ 132784 w 594511"/>
              <a:gd name="connsiteY4" fmla="*/ 941561 h 974757"/>
              <a:gd name="connsiteX5" fmla="*/ 129766 w 594511"/>
              <a:gd name="connsiteY5" fmla="*/ 902329 h 974757"/>
              <a:gd name="connsiteX6" fmla="*/ 184087 w 594511"/>
              <a:gd name="connsiteY6" fmla="*/ 974757 h 974757"/>
              <a:gd name="connsiteX7" fmla="*/ 220301 w 594511"/>
              <a:gd name="connsiteY7" fmla="*/ 959668 h 974757"/>
              <a:gd name="connsiteX8" fmla="*/ 217283 w 594511"/>
              <a:gd name="connsiteY8" fmla="*/ 908365 h 974757"/>
              <a:gd name="connsiteX9" fmla="*/ 214265 w 594511"/>
              <a:gd name="connsiteY9" fmla="*/ 878187 h 974757"/>
              <a:gd name="connsiteX10" fmla="*/ 193140 w 594511"/>
              <a:gd name="connsiteY10" fmla="*/ 851026 h 974757"/>
              <a:gd name="connsiteX11" fmla="*/ 588475 w 594511"/>
              <a:gd name="connsiteY11" fmla="*/ 751438 h 974757"/>
              <a:gd name="connsiteX12" fmla="*/ 591493 w 594511"/>
              <a:gd name="connsiteY12" fmla="*/ 685046 h 974757"/>
              <a:gd name="connsiteX13" fmla="*/ 582439 w 594511"/>
              <a:gd name="connsiteY13" fmla="*/ 633743 h 974757"/>
              <a:gd name="connsiteX14" fmla="*/ 588475 w 594511"/>
              <a:gd name="connsiteY14" fmla="*/ 585458 h 974757"/>
              <a:gd name="connsiteX15" fmla="*/ 570368 w 594511"/>
              <a:gd name="connsiteY15" fmla="*/ 528119 h 974757"/>
              <a:gd name="connsiteX16" fmla="*/ 576404 w 594511"/>
              <a:gd name="connsiteY16" fmla="*/ 510012 h 974757"/>
              <a:gd name="connsiteX17" fmla="*/ 594511 w 594511"/>
              <a:gd name="connsiteY17" fmla="*/ 488888 h 974757"/>
              <a:gd name="connsiteX18" fmla="*/ 588475 w 594511"/>
              <a:gd name="connsiteY18" fmla="*/ 467763 h 974757"/>
              <a:gd name="connsiteX19" fmla="*/ 543208 w 594511"/>
              <a:gd name="connsiteY19" fmla="*/ 425513 h 974757"/>
              <a:gd name="connsiteX20" fmla="*/ 470780 w 594511"/>
              <a:gd name="connsiteY20" fmla="*/ 162963 h 974757"/>
              <a:gd name="connsiteX21" fmla="*/ 449655 w 594511"/>
              <a:gd name="connsiteY21" fmla="*/ 111660 h 974757"/>
              <a:gd name="connsiteX22" fmla="*/ 410424 w 594511"/>
              <a:gd name="connsiteY22" fmla="*/ 0 h 974757"/>
              <a:gd name="connsiteX23" fmla="*/ 202194 w 594511"/>
              <a:gd name="connsiteY23" fmla="*/ 51303 h 974757"/>
              <a:gd name="connsiteX24" fmla="*/ 114677 w 594511"/>
              <a:gd name="connsiteY24" fmla="*/ 66392 h 974757"/>
              <a:gd name="connsiteX25" fmla="*/ 96570 w 594511"/>
              <a:gd name="connsiteY25" fmla="*/ 51303 h 974757"/>
              <a:gd name="connsiteX26" fmla="*/ 0 w 594511"/>
              <a:gd name="connsiteY26" fmla="*/ 84499 h 97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4511" h="974757">
                <a:moveTo>
                  <a:pt x="0" y="84499"/>
                </a:moveTo>
                <a:lnTo>
                  <a:pt x="69410" y="962686"/>
                </a:lnTo>
                <a:lnTo>
                  <a:pt x="87517" y="962686"/>
                </a:lnTo>
                <a:lnTo>
                  <a:pt x="111659" y="962686"/>
                </a:lnTo>
                <a:lnTo>
                  <a:pt x="132784" y="941561"/>
                </a:lnTo>
                <a:lnTo>
                  <a:pt x="129766" y="902329"/>
                </a:lnTo>
                <a:lnTo>
                  <a:pt x="184087" y="974757"/>
                </a:lnTo>
                <a:lnTo>
                  <a:pt x="220301" y="959668"/>
                </a:lnTo>
                <a:lnTo>
                  <a:pt x="217283" y="908365"/>
                </a:lnTo>
                <a:lnTo>
                  <a:pt x="214265" y="878187"/>
                </a:lnTo>
                <a:lnTo>
                  <a:pt x="193140" y="851026"/>
                </a:lnTo>
                <a:lnTo>
                  <a:pt x="588475" y="751438"/>
                </a:lnTo>
                <a:lnTo>
                  <a:pt x="591493" y="685046"/>
                </a:lnTo>
                <a:lnTo>
                  <a:pt x="582439" y="633743"/>
                </a:lnTo>
                <a:lnTo>
                  <a:pt x="588475" y="585458"/>
                </a:lnTo>
                <a:lnTo>
                  <a:pt x="570368" y="528119"/>
                </a:lnTo>
                <a:lnTo>
                  <a:pt x="576404" y="510012"/>
                </a:lnTo>
                <a:lnTo>
                  <a:pt x="594511" y="488888"/>
                </a:lnTo>
                <a:lnTo>
                  <a:pt x="588475" y="467763"/>
                </a:lnTo>
                <a:lnTo>
                  <a:pt x="543208" y="425513"/>
                </a:lnTo>
                <a:lnTo>
                  <a:pt x="470780" y="162963"/>
                </a:lnTo>
                <a:lnTo>
                  <a:pt x="449655" y="111660"/>
                </a:lnTo>
                <a:lnTo>
                  <a:pt x="410424" y="0"/>
                </a:lnTo>
                <a:lnTo>
                  <a:pt x="202194" y="51303"/>
                </a:lnTo>
                <a:lnTo>
                  <a:pt x="114677" y="66392"/>
                </a:lnTo>
                <a:lnTo>
                  <a:pt x="96570" y="51303"/>
                </a:lnTo>
                <a:lnTo>
                  <a:pt x="0" y="84499"/>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25" name="Freeform 24"/>
          <p:cNvSpPr/>
          <p:nvPr/>
        </p:nvSpPr>
        <p:spPr>
          <a:xfrm>
            <a:off x="6659972" y="3992980"/>
            <a:ext cx="917986" cy="970300"/>
          </a:xfrm>
          <a:custGeom>
            <a:avLst/>
            <a:gdLst>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5034 w 832919"/>
              <a:gd name="connsiteY9" fmla="*/ 829901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64744 h 872150"/>
              <a:gd name="connsiteX23" fmla="*/ 805758 w 832919"/>
              <a:gd name="connsiteY23" fmla="*/ 461726 h 872150"/>
              <a:gd name="connsiteX24" fmla="*/ 793687 w 832919"/>
              <a:gd name="connsiteY24" fmla="*/ 431548 h 872150"/>
              <a:gd name="connsiteX25" fmla="*/ 724277 w 832919"/>
              <a:gd name="connsiteY25" fmla="*/ 359120 h 872150"/>
              <a:gd name="connsiteX26" fmla="*/ 712206 w 832919"/>
              <a:gd name="connsiteY26" fmla="*/ 307817 h 872150"/>
              <a:gd name="connsiteX27" fmla="*/ 636760 w 832919"/>
              <a:gd name="connsiteY27" fmla="*/ 271604 h 872150"/>
              <a:gd name="connsiteX28" fmla="*/ 564333 w 832919"/>
              <a:gd name="connsiteY28" fmla="*/ 196158 h 872150"/>
              <a:gd name="connsiteX29" fmla="*/ 531137 w 832919"/>
              <a:gd name="connsiteY29" fmla="*/ 175033 h 872150"/>
              <a:gd name="connsiteX30" fmla="*/ 488887 w 832919"/>
              <a:gd name="connsiteY30" fmla="*/ 156926 h 872150"/>
              <a:gd name="connsiteX31" fmla="*/ 470780 w 832919"/>
              <a:gd name="connsiteY31" fmla="*/ 150891 h 872150"/>
              <a:gd name="connsiteX32" fmla="*/ 434566 w 832919"/>
              <a:gd name="connsiteY32" fmla="*/ 99588 h 872150"/>
              <a:gd name="connsiteX33" fmla="*/ 377228 w 832919"/>
              <a:gd name="connsiteY33" fmla="*/ 63374 h 872150"/>
              <a:gd name="connsiteX34" fmla="*/ 371192 w 832919"/>
              <a:gd name="connsiteY34" fmla="*/ 36213 h 872150"/>
              <a:gd name="connsiteX35" fmla="*/ 371192 w 832919"/>
              <a:gd name="connsiteY35" fmla="*/ 0 h 872150"/>
              <a:gd name="connsiteX36" fmla="*/ 205212 w 832919"/>
              <a:gd name="connsiteY36" fmla="*/ 45267 h 872150"/>
              <a:gd name="connsiteX37" fmla="*/ 0 w 832919"/>
              <a:gd name="connsiteY37" fmla="*/ 87516 h 872150"/>
              <a:gd name="connsiteX0" fmla="*/ 0 w 825779"/>
              <a:gd name="connsiteY0" fmla="*/ 87516 h 872150"/>
              <a:gd name="connsiteX1" fmla="*/ 69410 w 825779"/>
              <a:gd name="connsiteY1" fmla="*/ 262550 h 872150"/>
              <a:gd name="connsiteX2" fmla="*/ 141838 w 825779"/>
              <a:gd name="connsiteY2" fmla="*/ 510011 h 872150"/>
              <a:gd name="connsiteX3" fmla="*/ 187105 w 825779"/>
              <a:gd name="connsiteY3" fmla="*/ 576404 h 872150"/>
              <a:gd name="connsiteX4" fmla="*/ 165980 w 825779"/>
              <a:gd name="connsiteY4" fmla="*/ 618653 h 872150"/>
              <a:gd name="connsiteX5" fmla="*/ 175034 w 825779"/>
              <a:gd name="connsiteY5" fmla="*/ 672974 h 872150"/>
              <a:gd name="connsiteX6" fmla="*/ 184087 w 825779"/>
              <a:gd name="connsiteY6" fmla="*/ 688063 h 872150"/>
              <a:gd name="connsiteX7" fmla="*/ 178051 w 825779"/>
              <a:gd name="connsiteY7" fmla="*/ 733330 h 872150"/>
              <a:gd name="connsiteX8" fmla="*/ 187105 w 825779"/>
              <a:gd name="connsiteY8" fmla="*/ 781615 h 872150"/>
              <a:gd name="connsiteX9" fmla="*/ 172655 w 825779"/>
              <a:gd name="connsiteY9" fmla="*/ 848965 h 872150"/>
              <a:gd name="connsiteX10" fmla="*/ 259533 w 825779"/>
              <a:gd name="connsiteY10" fmla="*/ 872150 h 872150"/>
              <a:gd name="connsiteX11" fmla="*/ 383263 w 825779"/>
              <a:gd name="connsiteY11" fmla="*/ 863097 h 872150"/>
              <a:gd name="connsiteX12" fmla="*/ 652953 w 825779"/>
              <a:gd name="connsiteY12" fmla="*/ 841180 h 872150"/>
              <a:gd name="connsiteX13" fmla="*/ 700135 w 825779"/>
              <a:gd name="connsiteY13" fmla="*/ 851025 h 872150"/>
              <a:gd name="connsiteX14" fmla="*/ 706170 w 825779"/>
              <a:gd name="connsiteY14" fmla="*/ 772562 h 872150"/>
              <a:gd name="connsiteX15" fmla="*/ 724277 w 825779"/>
              <a:gd name="connsiteY15" fmla="*/ 751437 h 872150"/>
              <a:gd name="connsiteX16" fmla="*/ 764958 w 825779"/>
              <a:gd name="connsiteY16" fmla="*/ 776057 h 872150"/>
              <a:gd name="connsiteX17" fmla="*/ 805758 w 825779"/>
              <a:gd name="connsiteY17" fmla="*/ 757473 h 872150"/>
              <a:gd name="connsiteX18" fmla="*/ 784634 w 825779"/>
              <a:gd name="connsiteY18" fmla="*/ 651849 h 872150"/>
              <a:gd name="connsiteX19" fmla="*/ 796705 w 825779"/>
              <a:gd name="connsiteY19" fmla="*/ 642796 h 872150"/>
              <a:gd name="connsiteX20" fmla="*/ 796705 w 825779"/>
              <a:gd name="connsiteY20" fmla="*/ 585457 h 872150"/>
              <a:gd name="connsiteX21" fmla="*/ 817830 w 825779"/>
              <a:gd name="connsiteY21" fmla="*/ 519065 h 872150"/>
              <a:gd name="connsiteX22" fmla="*/ 825779 w 825779"/>
              <a:gd name="connsiteY22" fmla="*/ 469510 h 872150"/>
              <a:gd name="connsiteX23" fmla="*/ 805758 w 825779"/>
              <a:gd name="connsiteY23" fmla="*/ 461726 h 872150"/>
              <a:gd name="connsiteX24" fmla="*/ 793687 w 825779"/>
              <a:gd name="connsiteY24" fmla="*/ 431548 h 872150"/>
              <a:gd name="connsiteX25" fmla="*/ 724277 w 825779"/>
              <a:gd name="connsiteY25" fmla="*/ 359120 h 872150"/>
              <a:gd name="connsiteX26" fmla="*/ 712206 w 825779"/>
              <a:gd name="connsiteY26" fmla="*/ 307817 h 872150"/>
              <a:gd name="connsiteX27" fmla="*/ 636760 w 825779"/>
              <a:gd name="connsiteY27" fmla="*/ 271604 h 872150"/>
              <a:gd name="connsiteX28" fmla="*/ 564333 w 825779"/>
              <a:gd name="connsiteY28" fmla="*/ 196158 h 872150"/>
              <a:gd name="connsiteX29" fmla="*/ 531137 w 825779"/>
              <a:gd name="connsiteY29" fmla="*/ 175033 h 872150"/>
              <a:gd name="connsiteX30" fmla="*/ 488887 w 825779"/>
              <a:gd name="connsiteY30" fmla="*/ 156926 h 872150"/>
              <a:gd name="connsiteX31" fmla="*/ 470780 w 825779"/>
              <a:gd name="connsiteY31" fmla="*/ 150891 h 872150"/>
              <a:gd name="connsiteX32" fmla="*/ 434566 w 825779"/>
              <a:gd name="connsiteY32" fmla="*/ 99588 h 872150"/>
              <a:gd name="connsiteX33" fmla="*/ 377228 w 825779"/>
              <a:gd name="connsiteY33" fmla="*/ 63374 h 872150"/>
              <a:gd name="connsiteX34" fmla="*/ 371192 w 825779"/>
              <a:gd name="connsiteY34" fmla="*/ 36213 h 872150"/>
              <a:gd name="connsiteX35" fmla="*/ 371192 w 825779"/>
              <a:gd name="connsiteY35" fmla="*/ 0 h 872150"/>
              <a:gd name="connsiteX36" fmla="*/ 205212 w 825779"/>
              <a:gd name="connsiteY36" fmla="*/ 45267 h 872150"/>
              <a:gd name="connsiteX37" fmla="*/ 0 w 825779"/>
              <a:gd name="connsiteY37" fmla="*/ 87516 h 87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5779" h="872150">
                <a:moveTo>
                  <a:pt x="0" y="87516"/>
                </a:moveTo>
                <a:lnTo>
                  <a:pt x="69410" y="262550"/>
                </a:lnTo>
                <a:lnTo>
                  <a:pt x="141838" y="510011"/>
                </a:lnTo>
                <a:lnTo>
                  <a:pt x="187105" y="576404"/>
                </a:lnTo>
                <a:lnTo>
                  <a:pt x="165980" y="618653"/>
                </a:lnTo>
                <a:lnTo>
                  <a:pt x="175034" y="672974"/>
                </a:lnTo>
                <a:lnTo>
                  <a:pt x="184087" y="688063"/>
                </a:lnTo>
                <a:lnTo>
                  <a:pt x="178051" y="733330"/>
                </a:lnTo>
                <a:lnTo>
                  <a:pt x="187105" y="781615"/>
                </a:lnTo>
                <a:lnTo>
                  <a:pt x="172655" y="848965"/>
                </a:lnTo>
                <a:lnTo>
                  <a:pt x="259533" y="872150"/>
                </a:lnTo>
                <a:lnTo>
                  <a:pt x="383263" y="863097"/>
                </a:lnTo>
                <a:lnTo>
                  <a:pt x="652953" y="841180"/>
                </a:lnTo>
                <a:lnTo>
                  <a:pt x="700135" y="851025"/>
                </a:lnTo>
                <a:lnTo>
                  <a:pt x="706170" y="772562"/>
                </a:lnTo>
                <a:lnTo>
                  <a:pt x="724277" y="751437"/>
                </a:lnTo>
                <a:lnTo>
                  <a:pt x="764958" y="776057"/>
                </a:lnTo>
                <a:lnTo>
                  <a:pt x="805758" y="757473"/>
                </a:lnTo>
                <a:lnTo>
                  <a:pt x="784634" y="651849"/>
                </a:lnTo>
                <a:lnTo>
                  <a:pt x="796705" y="642796"/>
                </a:lnTo>
                <a:lnTo>
                  <a:pt x="796705" y="585457"/>
                </a:lnTo>
                <a:lnTo>
                  <a:pt x="817830" y="519065"/>
                </a:lnTo>
                <a:lnTo>
                  <a:pt x="825779" y="469510"/>
                </a:lnTo>
                <a:lnTo>
                  <a:pt x="805758" y="461726"/>
                </a:lnTo>
                <a:lnTo>
                  <a:pt x="793687" y="431548"/>
                </a:lnTo>
                <a:lnTo>
                  <a:pt x="724277" y="359120"/>
                </a:lnTo>
                <a:lnTo>
                  <a:pt x="712206" y="307817"/>
                </a:lnTo>
                <a:lnTo>
                  <a:pt x="636760" y="271604"/>
                </a:lnTo>
                <a:lnTo>
                  <a:pt x="564333" y="196158"/>
                </a:lnTo>
                <a:lnTo>
                  <a:pt x="531137" y="175033"/>
                </a:lnTo>
                <a:lnTo>
                  <a:pt x="488887" y="156926"/>
                </a:lnTo>
                <a:lnTo>
                  <a:pt x="470780" y="150891"/>
                </a:lnTo>
                <a:lnTo>
                  <a:pt x="434566" y="99588"/>
                </a:lnTo>
                <a:lnTo>
                  <a:pt x="377228" y="63374"/>
                </a:lnTo>
                <a:lnTo>
                  <a:pt x="371192" y="36213"/>
                </a:lnTo>
                <a:lnTo>
                  <a:pt x="371192" y="0"/>
                </a:lnTo>
                <a:lnTo>
                  <a:pt x="205212" y="45267"/>
                </a:lnTo>
                <a:lnTo>
                  <a:pt x="0" y="87516"/>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26" name="Freeform 25"/>
          <p:cNvSpPr/>
          <p:nvPr/>
        </p:nvSpPr>
        <p:spPr>
          <a:xfrm>
            <a:off x="7072273" y="3862193"/>
            <a:ext cx="843984" cy="650402"/>
          </a:xfrm>
          <a:custGeom>
            <a:avLst/>
            <a:gdLst>
              <a:gd name="connsiteX0" fmla="*/ 0 w 760491"/>
              <a:gd name="connsiteY0" fmla="*/ 111659 h 585457"/>
              <a:gd name="connsiteX1" fmla="*/ 9054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 name="connsiteX0" fmla="*/ 0 w 760491"/>
              <a:gd name="connsiteY0" fmla="*/ 111659 h 585457"/>
              <a:gd name="connsiteX1" fmla="*/ 1909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491" h="585457">
                <a:moveTo>
                  <a:pt x="0" y="111659"/>
                </a:moveTo>
                <a:cubicBezTo>
                  <a:pt x="636" y="135802"/>
                  <a:pt x="1273" y="159944"/>
                  <a:pt x="1909" y="184087"/>
                </a:cubicBezTo>
                <a:lnTo>
                  <a:pt x="57339" y="217283"/>
                </a:lnTo>
                <a:lnTo>
                  <a:pt x="99588" y="277639"/>
                </a:lnTo>
                <a:lnTo>
                  <a:pt x="190123" y="307817"/>
                </a:lnTo>
                <a:lnTo>
                  <a:pt x="262551" y="395334"/>
                </a:lnTo>
                <a:lnTo>
                  <a:pt x="344032" y="422495"/>
                </a:lnTo>
                <a:lnTo>
                  <a:pt x="359121" y="491904"/>
                </a:lnTo>
                <a:lnTo>
                  <a:pt x="434566" y="576403"/>
                </a:lnTo>
                <a:lnTo>
                  <a:pt x="455691" y="585457"/>
                </a:lnTo>
                <a:lnTo>
                  <a:pt x="473798" y="540190"/>
                </a:lnTo>
                <a:lnTo>
                  <a:pt x="470780" y="500958"/>
                </a:lnTo>
                <a:lnTo>
                  <a:pt x="500958" y="513029"/>
                </a:lnTo>
                <a:lnTo>
                  <a:pt x="510012" y="473798"/>
                </a:lnTo>
                <a:lnTo>
                  <a:pt x="546226" y="470780"/>
                </a:lnTo>
                <a:lnTo>
                  <a:pt x="594511" y="425512"/>
                </a:lnTo>
                <a:lnTo>
                  <a:pt x="609600" y="374209"/>
                </a:lnTo>
                <a:lnTo>
                  <a:pt x="639778" y="362138"/>
                </a:lnTo>
                <a:lnTo>
                  <a:pt x="651850" y="331960"/>
                </a:lnTo>
                <a:lnTo>
                  <a:pt x="672974" y="271603"/>
                </a:lnTo>
                <a:lnTo>
                  <a:pt x="709188" y="256514"/>
                </a:lnTo>
                <a:lnTo>
                  <a:pt x="733331" y="193140"/>
                </a:lnTo>
                <a:lnTo>
                  <a:pt x="760491" y="135801"/>
                </a:lnTo>
                <a:lnTo>
                  <a:pt x="564333" y="0"/>
                </a:lnTo>
                <a:lnTo>
                  <a:pt x="416459" y="45267"/>
                </a:lnTo>
                <a:lnTo>
                  <a:pt x="386281" y="51302"/>
                </a:lnTo>
                <a:lnTo>
                  <a:pt x="377228" y="48285"/>
                </a:lnTo>
                <a:lnTo>
                  <a:pt x="347050" y="24142"/>
                </a:lnTo>
                <a:lnTo>
                  <a:pt x="322907" y="12071"/>
                </a:lnTo>
                <a:lnTo>
                  <a:pt x="280657" y="18106"/>
                </a:lnTo>
                <a:lnTo>
                  <a:pt x="229354" y="27160"/>
                </a:lnTo>
                <a:lnTo>
                  <a:pt x="187105" y="27160"/>
                </a:lnTo>
                <a:lnTo>
                  <a:pt x="147873" y="45267"/>
                </a:lnTo>
                <a:lnTo>
                  <a:pt x="0" y="111659"/>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27" name="Freeform 26"/>
          <p:cNvSpPr/>
          <p:nvPr/>
        </p:nvSpPr>
        <p:spPr>
          <a:xfrm>
            <a:off x="6000994" y="3176443"/>
            <a:ext cx="1145281" cy="682215"/>
          </a:xfrm>
          <a:custGeom>
            <a:avLst/>
            <a:gdLst>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881204 w 1023042"/>
              <a:gd name="connsiteY16" fmla="*/ 404388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64267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89846 w 1032573"/>
              <a:gd name="connsiteY19" fmla="*/ 274622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77639 h 612618"/>
              <a:gd name="connsiteX46" fmla="*/ 356103 w 1032573"/>
              <a:gd name="connsiteY46" fmla="*/ 298764 h 612618"/>
              <a:gd name="connsiteX47" fmla="*/ 334978 w 1032573"/>
              <a:gd name="connsiteY47" fmla="*/ 286693 h 612618"/>
              <a:gd name="connsiteX48" fmla="*/ 316871 w 1032573"/>
              <a:gd name="connsiteY48" fmla="*/ 283675 h 612618"/>
              <a:gd name="connsiteX49" fmla="*/ 277640 w 1032573"/>
              <a:gd name="connsiteY49" fmla="*/ 316871 h 612618"/>
              <a:gd name="connsiteX50" fmla="*/ 262551 w 1032573"/>
              <a:gd name="connsiteY50" fmla="*/ 328942 h 612618"/>
              <a:gd name="connsiteX51" fmla="*/ 229355 w 1032573"/>
              <a:gd name="connsiteY51" fmla="*/ 334978 h 612618"/>
              <a:gd name="connsiteX52" fmla="*/ 211248 w 1032573"/>
              <a:gd name="connsiteY52" fmla="*/ 316871 h 612618"/>
              <a:gd name="connsiteX53" fmla="*/ 196158 w 1032573"/>
              <a:gd name="connsiteY53" fmla="*/ 310836 h 612618"/>
              <a:gd name="connsiteX54" fmla="*/ 132784 w 1032573"/>
              <a:gd name="connsiteY54"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02586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2573" h="612618">
                <a:moveTo>
                  <a:pt x="132784" y="350067"/>
                </a:moveTo>
                <a:lnTo>
                  <a:pt x="141838" y="425513"/>
                </a:lnTo>
                <a:lnTo>
                  <a:pt x="93553" y="452673"/>
                </a:lnTo>
                <a:lnTo>
                  <a:pt x="90535" y="488887"/>
                </a:lnTo>
                <a:lnTo>
                  <a:pt x="90535" y="503976"/>
                </a:lnTo>
                <a:lnTo>
                  <a:pt x="0" y="482851"/>
                </a:lnTo>
                <a:lnTo>
                  <a:pt x="0" y="570368"/>
                </a:lnTo>
                <a:lnTo>
                  <a:pt x="15089" y="612618"/>
                </a:lnTo>
                <a:lnTo>
                  <a:pt x="75446" y="609600"/>
                </a:lnTo>
                <a:lnTo>
                  <a:pt x="135802" y="597529"/>
                </a:lnTo>
                <a:lnTo>
                  <a:pt x="208230" y="564333"/>
                </a:lnTo>
                <a:lnTo>
                  <a:pt x="310836" y="549243"/>
                </a:lnTo>
                <a:lnTo>
                  <a:pt x="449656" y="522083"/>
                </a:lnTo>
                <a:lnTo>
                  <a:pt x="624689" y="488887"/>
                </a:lnTo>
                <a:lnTo>
                  <a:pt x="781616" y="464744"/>
                </a:lnTo>
                <a:lnTo>
                  <a:pt x="841972" y="446637"/>
                </a:lnTo>
                <a:lnTo>
                  <a:pt x="919330" y="406769"/>
                </a:lnTo>
                <a:lnTo>
                  <a:pt x="951092" y="356103"/>
                </a:lnTo>
                <a:lnTo>
                  <a:pt x="969834" y="308924"/>
                </a:lnTo>
                <a:lnTo>
                  <a:pt x="999378" y="281763"/>
                </a:lnTo>
                <a:lnTo>
                  <a:pt x="1032573" y="255709"/>
                </a:lnTo>
                <a:lnTo>
                  <a:pt x="1018118" y="180601"/>
                </a:lnTo>
                <a:lnTo>
                  <a:pt x="959667" y="156927"/>
                </a:lnTo>
                <a:lnTo>
                  <a:pt x="932507" y="57338"/>
                </a:lnTo>
                <a:lnTo>
                  <a:pt x="917418" y="54321"/>
                </a:lnTo>
                <a:lnTo>
                  <a:pt x="899311" y="33196"/>
                </a:lnTo>
                <a:lnTo>
                  <a:pt x="878186" y="27160"/>
                </a:lnTo>
                <a:lnTo>
                  <a:pt x="860079" y="0"/>
                </a:lnTo>
                <a:lnTo>
                  <a:pt x="817830" y="21125"/>
                </a:lnTo>
                <a:lnTo>
                  <a:pt x="754456" y="30178"/>
                </a:lnTo>
                <a:lnTo>
                  <a:pt x="715224" y="30178"/>
                </a:lnTo>
                <a:lnTo>
                  <a:pt x="654867" y="36214"/>
                </a:lnTo>
                <a:lnTo>
                  <a:pt x="618654" y="18107"/>
                </a:lnTo>
                <a:lnTo>
                  <a:pt x="582440" y="6036"/>
                </a:lnTo>
                <a:lnTo>
                  <a:pt x="561315" y="27160"/>
                </a:lnTo>
                <a:lnTo>
                  <a:pt x="576561" y="60356"/>
                </a:lnTo>
                <a:lnTo>
                  <a:pt x="579579" y="79738"/>
                </a:lnTo>
                <a:lnTo>
                  <a:pt x="546226" y="96570"/>
                </a:lnTo>
                <a:lnTo>
                  <a:pt x="513030" y="108641"/>
                </a:lnTo>
                <a:lnTo>
                  <a:pt x="459502" y="112933"/>
                </a:lnTo>
                <a:lnTo>
                  <a:pt x="464267" y="181069"/>
                </a:lnTo>
                <a:lnTo>
                  <a:pt x="437584" y="214265"/>
                </a:lnTo>
                <a:lnTo>
                  <a:pt x="416459" y="247461"/>
                </a:lnTo>
                <a:lnTo>
                  <a:pt x="392317" y="259533"/>
                </a:lnTo>
                <a:lnTo>
                  <a:pt x="353242" y="223486"/>
                </a:lnTo>
                <a:lnTo>
                  <a:pt x="356103" y="298764"/>
                </a:lnTo>
                <a:lnTo>
                  <a:pt x="334978" y="286693"/>
                </a:lnTo>
                <a:lnTo>
                  <a:pt x="316871" y="283675"/>
                </a:lnTo>
                <a:lnTo>
                  <a:pt x="277640" y="302586"/>
                </a:lnTo>
                <a:lnTo>
                  <a:pt x="262551" y="317039"/>
                </a:lnTo>
                <a:lnTo>
                  <a:pt x="229355" y="334978"/>
                </a:lnTo>
                <a:lnTo>
                  <a:pt x="211248" y="316871"/>
                </a:lnTo>
                <a:lnTo>
                  <a:pt x="196158" y="310836"/>
                </a:lnTo>
                <a:lnTo>
                  <a:pt x="132784" y="350067"/>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28" name="Freeform 27"/>
          <p:cNvSpPr/>
          <p:nvPr/>
        </p:nvSpPr>
        <p:spPr>
          <a:xfrm>
            <a:off x="5851226" y="3556432"/>
            <a:ext cx="1451864" cy="682215"/>
          </a:xfrm>
          <a:custGeom>
            <a:avLst/>
            <a:gdLst>
              <a:gd name="connsiteX0" fmla="*/ 129766 w 1273521"/>
              <a:gd name="connsiteY0" fmla="*/ 238408 h 585458"/>
              <a:gd name="connsiteX1" fmla="*/ 63374 w 1273521"/>
              <a:gd name="connsiteY1" fmla="*/ 331961 h 585458"/>
              <a:gd name="connsiteX2" fmla="*/ 63374 w 1273521"/>
              <a:gd name="connsiteY2" fmla="*/ 368174 h 585458"/>
              <a:gd name="connsiteX3" fmla="*/ 33196 w 1273521"/>
              <a:gd name="connsiteY3" fmla="*/ 452673 h 585458"/>
              <a:gd name="connsiteX4" fmla="*/ 33196 w 1273521"/>
              <a:gd name="connsiteY4" fmla="*/ 488887 h 585458"/>
              <a:gd name="connsiteX5" fmla="*/ 6036 w 1273521"/>
              <a:gd name="connsiteY5" fmla="*/ 525101 h 585458"/>
              <a:gd name="connsiteX6" fmla="*/ 6036 w 1273521"/>
              <a:gd name="connsiteY6" fmla="*/ 555279 h 585458"/>
              <a:gd name="connsiteX7" fmla="*/ 0 w 1273521"/>
              <a:gd name="connsiteY7" fmla="*/ 585458 h 585458"/>
              <a:gd name="connsiteX8" fmla="*/ 283675 w 1273521"/>
              <a:gd name="connsiteY8" fmla="*/ 540190 h 585458"/>
              <a:gd name="connsiteX9" fmla="*/ 328942 w 1273521"/>
              <a:gd name="connsiteY9" fmla="*/ 549244 h 585458"/>
              <a:gd name="connsiteX10" fmla="*/ 334978 w 1273521"/>
              <a:gd name="connsiteY10" fmla="*/ 531137 h 585458"/>
              <a:gd name="connsiteX11" fmla="*/ 365156 w 1273521"/>
              <a:gd name="connsiteY11" fmla="*/ 525101 h 585458"/>
              <a:gd name="connsiteX12" fmla="*/ 419477 w 1273521"/>
              <a:gd name="connsiteY12" fmla="*/ 497941 h 585458"/>
              <a:gd name="connsiteX13" fmla="*/ 452673 w 1273521"/>
              <a:gd name="connsiteY13" fmla="*/ 516048 h 585458"/>
              <a:gd name="connsiteX14" fmla="*/ 932507 w 1273521"/>
              <a:gd name="connsiteY14" fmla="*/ 413442 h 585458"/>
              <a:gd name="connsiteX15" fmla="*/ 905346 w 1273521"/>
              <a:gd name="connsiteY15" fmla="*/ 371192 h 585458"/>
              <a:gd name="connsiteX16" fmla="*/ 941560 w 1273521"/>
              <a:gd name="connsiteY16" fmla="*/ 344032 h 585458"/>
              <a:gd name="connsiteX17" fmla="*/ 956649 w 1273521"/>
              <a:gd name="connsiteY17" fmla="*/ 307818 h 585458"/>
              <a:gd name="connsiteX18" fmla="*/ 1017006 w 1273521"/>
              <a:gd name="connsiteY18" fmla="*/ 250479 h 585458"/>
              <a:gd name="connsiteX19" fmla="*/ 1068309 w 1273521"/>
              <a:gd name="connsiteY19" fmla="*/ 220301 h 585458"/>
              <a:gd name="connsiteX20" fmla="*/ 1101505 w 1273521"/>
              <a:gd name="connsiteY20" fmla="*/ 187105 h 585458"/>
              <a:gd name="connsiteX21" fmla="*/ 1122630 w 1273521"/>
              <a:gd name="connsiteY21" fmla="*/ 144856 h 585458"/>
              <a:gd name="connsiteX22" fmla="*/ 1167897 w 1273521"/>
              <a:gd name="connsiteY22" fmla="*/ 141838 h 585458"/>
              <a:gd name="connsiteX23" fmla="*/ 1192040 w 1273521"/>
              <a:gd name="connsiteY23" fmla="*/ 108642 h 585458"/>
              <a:gd name="connsiteX24" fmla="*/ 1207129 w 1273521"/>
              <a:gd name="connsiteY24" fmla="*/ 90535 h 585458"/>
              <a:gd name="connsiteX25" fmla="*/ 1240325 w 1273521"/>
              <a:gd name="connsiteY25" fmla="*/ 96570 h 585458"/>
              <a:gd name="connsiteX26" fmla="*/ 1270503 w 1273521"/>
              <a:gd name="connsiteY26" fmla="*/ 57339 h 585458"/>
              <a:gd name="connsiteX27" fmla="*/ 1273521 w 1273521"/>
              <a:gd name="connsiteY27" fmla="*/ 0 h 585458"/>
              <a:gd name="connsiteX28" fmla="*/ 980792 w 1273521"/>
              <a:gd name="connsiteY28" fmla="*/ 78463 h 585458"/>
              <a:gd name="connsiteX29" fmla="*/ 334978 w 1273521"/>
              <a:gd name="connsiteY29" fmla="*/ 199176 h 585458"/>
              <a:gd name="connsiteX30" fmla="*/ 274622 w 1273521"/>
              <a:gd name="connsiteY30" fmla="*/ 235390 h 585458"/>
              <a:gd name="connsiteX31" fmla="*/ 235390 w 1273521"/>
              <a:gd name="connsiteY31" fmla="*/ 238408 h 585458"/>
              <a:gd name="connsiteX32" fmla="*/ 129766 w 1273521"/>
              <a:gd name="connsiteY32" fmla="*/ 238408 h 585458"/>
              <a:gd name="connsiteX0" fmla="*/ 129766 w 1278631"/>
              <a:gd name="connsiteY0" fmla="*/ 252687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129766 w 1278631"/>
              <a:gd name="connsiteY32" fmla="*/ 252687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2445 w 1278631"/>
              <a:gd name="connsiteY12" fmla="*/ 511932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77209 w 1278631"/>
              <a:gd name="connsiteY22" fmla="*/ 135183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78631" h="599737">
                <a:moveTo>
                  <a:pt x="98837" y="262065"/>
                </a:moveTo>
                <a:lnTo>
                  <a:pt x="63374" y="346240"/>
                </a:lnTo>
                <a:lnTo>
                  <a:pt x="63374" y="382453"/>
                </a:lnTo>
                <a:lnTo>
                  <a:pt x="33196" y="466952"/>
                </a:lnTo>
                <a:lnTo>
                  <a:pt x="33196" y="503166"/>
                </a:lnTo>
                <a:lnTo>
                  <a:pt x="6036" y="539380"/>
                </a:lnTo>
                <a:lnTo>
                  <a:pt x="6036" y="569558"/>
                </a:lnTo>
                <a:lnTo>
                  <a:pt x="0" y="599737"/>
                </a:lnTo>
                <a:lnTo>
                  <a:pt x="283675" y="554469"/>
                </a:lnTo>
                <a:lnTo>
                  <a:pt x="328942" y="563523"/>
                </a:lnTo>
                <a:lnTo>
                  <a:pt x="334978" y="545416"/>
                </a:lnTo>
                <a:lnTo>
                  <a:pt x="365156" y="539380"/>
                </a:lnTo>
                <a:lnTo>
                  <a:pt x="414939" y="521164"/>
                </a:lnTo>
                <a:lnTo>
                  <a:pt x="443268" y="539549"/>
                </a:lnTo>
                <a:lnTo>
                  <a:pt x="932507" y="427721"/>
                </a:lnTo>
                <a:lnTo>
                  <a:pt x="905346" y="385471"/>
                </a:lnTo>
                <a:lnTo>
                  <a:pt x="941560" y="358311"/>
                </a:lnTo>
                <a:lnTo>
                  <a:pt x="956649" y="322097"/>
                </a:lnTo>
                <a:lnTo>
                  <a:pt x="1017006" y="264758"/>
                </a:lnTo>
                <a:lnTo>
                  <a:pt x="1068309" y="234580"/>
                </a:lnTo>
                <a:lnTo>
                  <a:pt x="1099176" y="173472"/>
                </a:lnTo>
                <a:lnTo>
                  <a:pt x="1141254" y="170765"/>
                </a:lnTo>
                <a:lnTo>
                  <a:pt x="1177209" y="135183"/>
                </a:lnTo>
                <a:lnTo>
                  <a:pt x="1192040" y="122921"/>
                </a:lnTo>
                <a:lnTo>
                  <a:pt x="1211785" y="123423"/>
                </a:lnTo>
                <a:lnTo>
                  <a:pt x="1240325" y="110849"/>
                </a:lnTo>
                <a:lnTo>
                  <a:pt x="1270503" y="71618"/>
                </a:lnTo>
                <a:lnTo>
                  <a:pt x="1278631" y="0"/>
                </a:lnTo>
                <a:lnTo>
                  <a:pt x="980792" y="92742"/>
                </a:lnTo>
                <a:lnTo>
                  <a:pt x="334978" y="213455"/>
                </a:lnTo>
                <a:lnTo>
                  <a:pt x="274622" y="249669"/>
                </a:lnTo>
                <a:lnTo>
                  <a:pt x="235390" y="252687"/>
                </a:lnTo>
                <a:lnTo>
                  <a:pt x="98837" y="262065"/>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dirty="0">
              <a:solidFill>
                <a:srgbClr val="FFFFFF"/>
              </a:solidFill>
              <a:latin typeface="Arial"/>
              <a:ea typeface="ＭＳ Ｐゴシック" charset="-128"/>
              <a:cs typeface="Lucida Sans Unicode"/>
            </a:endParaRPr>
          </a:p>
        </p:txBody>
      </p:sp>
      <p:sp>
        <p:nvSpPr>
          <p:cNvPr id="29" name="Freeform 28"/>
          <p:cNvSpPr/>
          <p:nvPr/>
        </p:nvSpPr>
        <p:spPr>
          <a:xfrm>
            <a:off x="6104950" y="2628550"/>
            <a:ext cx="551498" cy="927883"/>
          </a:xfrm>
          <a:custGeom>
            <a:avLst/>
            <a:gdLst>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48285 w 497940"/>
              <a:gd name="connsiteY10" fmla="*/ 832919 h 832919"/>
              <a:gd name="connsiteX11" fmla="*/ 108641 w 497940"/>
              <a:gd name="connsiteY11" fmla="*/ 808776 h 832919"/>
              <a:gd name="connsiteX12" fmla="*/ 135802 w 497940"/>
              <a:gd name="connsiteY12" fmla="*/ 826883 h 832919"/>
              <a:gd name="connsiteX13" fmla="*/ 214265 w 497940"/>
              <a:gd name="connsiteY13" fmla="*/ 790669 h 832919"/>
              <a:gd name="connsiteX14" fmla="*/ 229354 w 497940"/>
              <a:gd name="connsiteY14" fmla="*/ 772562 h 832919"/>
              <a:gd name="connsiteX15" fmla="*/ 262550 w 497940"/>
              <a:gd name="connsiteY15" fmla="*/ 790669 h 832919"/>
              <a:gd name="connsiteX16" fmla="*/ 262550 w 497940"/>
              <a:gd name="connsiteY16" fmla="*/ 736348 h 832919"/>
              <a:gd name="connsiteX17" fmla="*/ 265568 w 497940"/>
              <a:gd name="connsiteY17" fmla="*/ 727295 h 832919"/>
              <a:gd name="connsiteX18" fmla="*/ 298764 w 497940"/>
              <a:gd name="connsiteY18" fmla="*/ 748420 h 832919"/>
              <a:gd name="connsiteX19" fmla="*/ 310835 w 497940"/>
              <a:gd name="connsiteY19" fmla="*/ 748420 h 832919"/>
              <a:gd name="connsiteX20" fmla="*/ 322906 w 497940"/>
              <a:gd name="connsiteY20" fmla="*/ 736348 h 832919"/>
              <a:gd name="connsiteX21" fmla="*/ 368174 w 497940"/>
              <a:gd name="connsiteY21" fmla="*/ 679010 h 832919"/>
              <a:gd name="connsiteX22" fmla="*/ 377227 w 497940"/>
              <a:gd name="connsiteY22" fmla="*/ 603564 h 832919"/>
              <a:gd name="connsiteX23" fmla="*/ 393738 w 497940"/>
              <a:gd name="connsiteY23" fmla="*/ 619533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940" h="832919">
                <a:moveTo>
                  <a:pt x="0" y="102606"/>
                </a:moveTo>
                <a:lnTo>
                  <a:pt x="84499" y="482851"/>
                </a:lnTo>
                <a:lnTo>
                  <a:pt x="78463" y="522083"/>
                </a:lnTo>
                <a:lnTo>
                  <a:pt x="66392" y="567350"/>
                </a:lnTo>
                <a:lnTo>
                  <a:pt x="77340" y="633742"/>
                </a:lnTo>
                <a:lnTo>
                  <a:pt x="87516" y="672974"/>
                </a:lnTo>
                <a:lnTo>
                  <a:pt x="80358" y="672974"/>
                </a:lnTo>
                <a:lnTo>
                  <a:pt x="63514" y="712845"/>
                </a:lnTo>
                <a:lnTo>
                  <a:pt x="42249" y="751438"/>
                </a:lnTo>
                <a:lnTo>
                  <a:pt x="46037" y="773028"/>
                </a:lnTo>
                <a:cubicBezTo>
                  <a:pt x="46786" y="792992"/>
                  <a:pt x="47536" y="812955"/>
                  <a:pt x="48285" y="832919"/>
                </a:cubicBezTo>
                <a:lnTo>
                  <a:pt x="108641" y="808776"/>
                </a:lnTo>
                <a:lnTo>
                  <a:pt x="135802" y="826883"/>
                </a:lnTo>
                <a:lnTo>
                  <a:pt x="214265" y="790669"/>
                </a:lnTo>
                <a:lnTo>
                  <a:pt x="229354" y="772562"/>
                </a:lnTo>
                <a:lnTo>
                  <a:pt x="262550" y="790669"/>
                </a:lnTo>
                <a:lnTo>
                  <a:pt x="262550" y="736348"/>
                </a:lnTo>
                <a:lnTo>
                  <a:pt x="265568" y="727295"/>
                </a:lnTo>
                <a:lnTo>
                  <a:pt x="298764" y="748420"/>
                </a:lnTo>
                <a:lnTo>
                  <a:pt x="310835" y="748420"/>
                </a:lnTo>
                <a:lnTo>
                  <a:pt x="322906" y="736348"/>
                </a:lnTo>
                <a:lnTo>
                  <a:pt x="368174" y="679010"/>
                </a:lnTo>
                <a:lnTo>
                  <a:pt x="377227" y="603564"/>
                </a:lnTo>
                <a:cubicBezTo>
                  <a:pt x="380345" y="603334"/>
                  <a:pt x="390620" y="619763"/>
                  <a:pt x="393738" y="619533"/>
                </a:cubicBezTo>
                <a:lnTo>
                  <a:pt x="497940" y="573386"/>
                </a:lnTo>
                <a:lnTo>
                  <a:pt x="476815" y="525101"/>
                </a:lnTo>
                <a:lnTo>
                  <a:pt x="494922" y="494923"/>
                </a:lnTo>
                <a:lnTo>
                  <a:pt x="380245" y="12071"/>
                </a:lnTo>
                <a:lnTo>
                  <a:pt x="368174" y="0"/>
                </a:lnTo>
                <a:lnTo>
                  <a:pt x="184087" y="45267"/>
                </a:lnTo>
                <a:lnTo>
                  <a:pt x="126748" y="54321"/>
                </a:lnTo>
                <a:lnTo>
                  <a:pt x="105623" y="51303"/>
                </a:lnTo>
                <a:lnTo>
                  <a:pt x="57338" y="87517"/>
                </a:lnTo>
                <a:lnTo>
                  <a:pt x="0" y="102606"/>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dirty="0">
              <a:solidFill>
                <a:srgbClr val="FFFFFF"/>
              </a:solidFill>
              <a:latin typeface="Arial"/>
              <a:ea typeface="ＭＳ Ｐゴシック" charset="-128"/>
              <a:cs typeface="Lucida Sans Unicode"/>
            </a:endParaRPr>
          </a:p>
        </p:txBody>
      </p:sp>
      <p:sp>
        <p:nvSpPr>
          <p:cNvPr id="30" name="Freeform 29"/>
          <p:cNvSpPr/>
          <p:nvPr/>
        </p:nvSpPr>
        <p:spPr>
          <a:xfrm>
            <a:off x="2928117" y="4063676"/>
            <a:ext cx="2417425" cy="2271104"/>
          </a:xfrm>
          <a:custGeom>
            <a:avLst/>
            <a:gdLst>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56502 w 2168610"/>
              <a:gd name="connsiteY101" fmla="*/ 6179 h 2032687"/>
              <a:gd name="connsiteX102" fmla="*/ 586946 w 2168610"/>
              <a:gd name="connsiteY102" fmla="*/ 0 h 2032687"/>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86946 w 2168610"/>
              <a:gd name="connsiteY102" fmla="*/ 0 h 2032687"/>
              <a:gd name="connsiteX0" fmla="*/ 598875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98875 w 2168610"/>
              <a:gd name="connsiteY102" fmla="*/ 0 h 203268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36821 w 2168610"/>
              <a:gd name="connsiteY96" fmla="*/ 402557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40486 w 2168610"/>
              <a:gd name="connsiteY94" fmla="*/ 432292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602245 w 2171957"/>
              <a:gd name="connsiteY0" fmla="*/ 0 h 2039827"/>
              <a:gd name="connsiteX1" fmla="*/ 584114 w 2171957"/>
              <a:gd name="connsiteY1" fmla="*/ 872113 h 2039827"/>
              <a:gd name="connsiteX2" fmla="*/ 0 w 2171957"/>
              <a:gd name="connsiteY2" fmla="*/ 841299 h 2039827"/>
              <a:gd name="connsiteX3" fmla="*/ 3347 w 2171957"/>
              <a:gd name="connsiteY3" fmla="*/ 890649 h 2039827"/>
              <a:gd name="connsiteX4" fmla="*/ 52774 w 2171957"/>
              <a:gd name="connsiteY4" fmla="*/ 921540 h 2039827"/>
              <a:gd name="connsiteX5" fmla="*/ 108379 w 2171957"/>
              <a:gd name="connsiteY5" fmla="*/ 989503 h 2039827"/>
              <a:gd name="connsiteX6" fmla="*/ 157806 w 2171957"/>
              <a:gd name="connsiteY6" fmla="*/ 1063643 h 2039827"/>
              <a:gd name="connsiteX7" fmla="*/ 207233 w 2171957"/>
              <a:gd name="connsiteY7" fmla="*/ 1076000 h 2039827"/>
              <a:gd name="connsiteX8" fmla="*/ 244303 w 2171957"/>
              <a:gd name="connsiteY8" fmla="*/ 1125427 h 2039827"/>
              <a:gd name="connsiteX9" fmla="*/ 275195 w 2171957"/>
              <a:gd name="connsiteY9" fmla="*/ 1174854 h 2039827"/>
              <a:gd name="connsiteX10" fmla="*/ 299909 w 2171957"/>
              <a:gd name="connsiteY10" fmla="*/ 1230459 h 2039827"/>
              <a:gd name="connsiteX11" fmla="*/ 312266 w 2171957"/>
              <a:gd name="connsiteY11" fmla="*/ 1304600 h 2039827"/>
              <a:gd name="connsiteX12" fmla="*/ 330801 w 2171957"/>
              <a:gd name="connsiteY12" fmla="*/ 1329313 h 2039827"/>
              <a:gd name="connsiteX13" fmla="*/ 435833 w 2171957"/>
              <a:gd name="connsiteY13" fmla="*/ 1409632 h 2039827"/>
              <a:gd name="connsiteX14" fmla="*/ 442012 w 2171957"/>
              <a:gd name="connsiteY14" fmla="*/ 1384919 h 2039827"/>
              <a:gd name="connsiteX15" fmla="*/ 577936 w 2171957"/>
              <a:gd name="connsiteY15" fmla="*/ 1452881 h 2039827"/>
              <a:gd name="connsiteX16" fmla="*/ 577936 w 2171957"/>
              <a:gd name="connsiteY16" fmla="*/ 1452881 h 2039827"/>
              <a:gd name="connsiteX17" fmla="*/ 608828 w 2171957"/>
              <a:gd name="connsiteY17" fmla="*/ 1397276 h 2039827"/>
              <a:gd name="connsiteX18" fmla="*/ 664433 w 2171957"/>
              <a:gd name="connsiteY18" fmla="*/ 1329313 h 2039827"/>
              <a:gd name="connsiteX19" fmla="*/ 732395 w 2171957"/>
              <a:gd name="connsiteY19" fmla="*/ 1310778 h 2039827"/>
              <a:gd name="connsiteX20" fmla="*/ 825071 w 2171957"/>
              <a:gd name="connsiteY20" fmla="*/ 1323135 h 2039827"/>
              <a:gd name="connsiteX21" fmla="*/ 905390 w 2171957"/>
              <a:gd name="connsiteY21" fmla="*/ 1384919 h 2039827"/>
              <a:gd name="connsiteX22" fmla="*/ 960995 w 2171957"/>
              <a:gd name="connsiteY22" fmla="*/ 1465238 h 2039827"/>
              <a:gd name="connsiteX23" fmla="*/ 1016601 w 2171957"/>
              <a:gd name="connsiteY23" fmla="*/ 1545557 h 2039827"/>
              <a:gd name="connsiteX24" fmla="*/ 1066028 w 2171957"/>
              <a:gd name="connsiteY24" fmla="*/ 1632054 h 2039827"/>
              <a:gd name="connsiteX25" fmla="*/ 1121633 w 2171957"/>
              <a:gd name="connsiteY25" fmla="*/ 1700016 h 2039827"/>
              <a:gd name="connsiteX26" fmla="*/ 1171060 w 2171957"/>
              <a:gd name="connsiteY26" fmla="*/ 1737086 h 2039827"/>
              <a:gd name="connsiteX27" fmla="*/ 1201952 w 2171957"/>
              <a:gd name="connsiteY27" fmla="*/ 1817405 h 2039827"/>
              <a:gd name="connsiteX28" fmla="*/ 1226666 w 2171957"/>
              <a:gd name="connsiteY28" fmla="*/ 1879189 h 2039827"/>
              <a:gd name="connsiteX29" fmla="*/ 1251379 w 2171957"/>
              <a:gd name="connsiteY29" fmla="*/ 1940973 h 2039827"/>
              <a:gd name="connsiteX30" fmla="*/ 1282271 w 2171957"/>
              <a:gd name="connsiteY30" fmla="*/ 1984222 h 2039827"/>
              <a:gd name="connsiteX31" fmla="*/ 1344055 w 2171957"/>
              <a:gd name="connsiteY31" fmla="*/ 2008935 h 2039827"/>
              <a:gd name="connsiteX32" fmla="*/ 1442909 w 2171957"/>
              <a:gd name="connsiteY32" fmla="*/ 2027470 h 2039827"/>
              <a:gd name="connsiteX33" fmla="*/ 1517049 w 2171957"/>
              <a:gd name="connsiteY33" fmla="*/ 2039827 h 2039827"/>
              <a:gd name="connsiteX34" fmla="*/ 1609725 w 2171957"/>
              <a:gd name="connsiteY34" fmla="*/ 2039827 h 2039827"/>
              <a:gd name="connsiteX35" fmla="*/ 1591190 w 2171957"/>
              <a:gd name="connsiteY35" fmla="*/ 2027470 h 2039827"/>
              <a:gd name="connsiteX36" fmla="*/ 1591190 w 2171957"/>
              <a:gd name="connsiteY36" fmla="*/ 2027470 h 2039827"/>
              <a:gd name="connsiteX37" fmla="*/ 1578833 w 2171957"/>
              <a:gd name="connsiteY37" fmla="*/ 1959508 h 2039827"/>
              <a:gd name="connsiteX38" fmla="*/ 1554120 w 2171957"/>
              <a:gd name="connsiteY38" fmla="*/ 1928616 h 2039827"/>
              <a:gd name="connsiteX39" fmla="*/ 1547941 w 2171957"/>
              <a:gd name="connsiteY39" fmla="*/ 1891546 h 2039827"/>
              <a:gd name="connsiteX40" fmla="*/ 1529406 w 2171957"/>
              <a:gd name="connsiteY40" fmla="*/ 1848297 h 2039827"/>
              <a:gd name="connsiteX41" fmla="*/ 1541763 w 2171957"/>
              <a:gd name="connsiteY41" fmla="*/ 1817405 h 2039827"/>
              <a:gd name="connsiteX42" fmla="*/ 1535584 w 2171957"/>
              <a:gd name="connsiteY42" fmla="*/ 1798870 h 2039827"/>
              <a:gd name="connsiteX43" fmla="*/ 1492336 w 2171957"/>
              <a:gd name="connsiteY43" fmla="*/ 1774157 h 2039827"/>
              <a:gd name="connsiteX44" fmla="*/ 1541763 w 2171957"/>
              <a:gd name="connsiteY44" fmla="*/ 1743265 h 2039827"/>
              <a:gd name="connsiteX45" fmla="*/ 1547941 w 2171957"/>
              <a:gd name="connsiteY45" fmla="*/ 1730908 h 2039827"/>
              <a:gd name="connsiteX46" fmla="*/ 1554120 w 2171957"/>
              <a:gd name="connsiteY46" fmla="*/ 1700016 h 2039827"/>
              <a:gd name="connsiteX47" fmla="*/ 1529406 w 2171957"/>
              <a:gd name="connsiteY47" fmla="*/ 1669124 h 2039827"/>
              <a:gd name="connsiteX48" fmla="*/ 1554120 w 2171957"/>
              <a:gd name="connsiteY48" fmla="*/ 1669124 h 2039827"/>
              <a:gd name="connsiteX49" fmla="*/ 1578833 w 2171957"/>
              <a:gd name="connsiteY49" fmla="*/ 1650589 h 2039827"/>
              <a:gd name="connsiteX50" fmla="*/ 1554120 w 2171957"/>
              <a:gd name="connsiteY50" fmla="*/ 1594984 h 2039827"/>
              <a:gd name="connsiteX51" fmla="*/ 1554120 w 2171957"/>
              <a:gd name="connsiteY51" fmla="*/ 1594984 h 2039827"/>
              <a:gd name="connsiteX52" fmla="*/ 1622082 w 2171957"/>
              <a:gd name="connsiteY52" fmla="*/ 1594984 h 2039827"/>
              <a:gd name="connsiteX53" fmla="*/ 1634439 w 2171957"/>
              <a:gd name="connsiteY53" fmla="*/ 1582627 h 2039827"/>
              <a:gd name="connsiteX54" fmla="*/ 1652974 w 2171957"/>
              <a:gd name="connsiteY54" fmla="*/ 1533200 h 2039827"/>
              <a:gd name="connsiteX55" fmla="*/ 1690044 w 2171957"/>
              <a:gd name="connsiteY55" fmla="*/ 1533200 h 2039827"/>
              <a:gd name="connsiteX56" fmla="*/ 1708579 w 2171957"/>
              <a:gd name="connsiteY56" fmla="*/ 1533200 h 2039827"/>
              <a:gd name="connsiteX57" fmla="*/ 1708579 w 2171957"/>
              <a:gd name="connsiteY57" fmla="*/ 1502308 h 2039827"/>
              <a:gd name="connsiteX58" fmla="*/ 1702401 w 2171957"/>
              <a:gd name="connsiteY58" fmla="*/ 1483773 h 2039827"/>
              <a:gd name="connsiteX59" fmla="*/ 1702401 w 2171957"/>
              <a:gd name="connsiteY59" fmla="*/ 1483773 h 2039827"/>
              <a:gd name="connsiteX60" fmla="*/ 1776541 w 2171957"/>
              <a:gd name="connsiteY60" fmla="*/ 1489951 h 2039827"/>
              <a:gd name="connsiteX61" fmla="*/ 1838325 w 2171957"/>
              <a:gd name="connsiteY61" fmla="*/ 1477595 h 2039827"/>
              <a:gd name="connsiteX62" fmla="*/ 1900109 w 2171957"/>
              <a:gd name="connsiteY62" fmla="*/ 1421989 h 2039827"/>
              <a:gd name="connsiteX63" fmla="*/ 1900109 w 2171957"/>
              <a:gd name="connsiteY63" fmla="*/ 1378740 h 2039827"/>
              <a:gd name="connsiteX64" fmla="*/ 1949536 w 2171957"/>
              <a:gd name="connsiteY64" fmla="*/ 1347849 h 2039827"/>
              <a:gd name="connsiteX65" fmla="*/ 1943357 w 2171957"/>
              <a:gd name="connsiteY65" fmla="*/ 1286065 h 2039827"/>
              <a:gd name="connsiteX66" fmla="*/ 1986606 w 2171957"/>
              <a:gd name="connsiteY66" fmla="*/ 1267530 h 2039827"/>
              <a:gd name="connsiteX67" fmla="*/ 2011320 w 2171957"/>
              <a:gd name="connsiteY67" fmla="*/ 1329313 h 2039827"/>
              <a:gd name="connsiteX68" fmla="*/ 2147244 w 2171957"/>
              <a:gd name="connsiteY68" fmla="*/ 1255173 h 2039827"/>
              <a:gd name="connsiteX69" fmla="*/ 2159601 w 2171957"/>
              <a:gd name="connsiteY69" fmla="*/ 1168676 h 2039827"/>
              <a:gd name="connsiteX70" fmla="*/ 2147244 w 2171957"/>
              <a:gd name="connsiteY70" fmla="*/ 1131605 h 2039827"/>
              <a:gd name="connsiteX71" fmla="*/ 2141066 w 2171957"/>
              <a:gd name="connsiteY71" fmla="*/ 1094535 h 2039827"/>
              <a:gd name="connsiteX72" fmla="*/ 2153422 w 2171957"/>
              <a:gd name="connsiteY72" fmla="*/ 1051286 h 2039827"/>
              <a:gd name="connsiteX73" fmla="*/ 2171957 w 2171957"/>
              <a:gd name="connsiteY73" fmla="*/ 1014216 h 2039827"/>
              <a:gd name="connsiteX74" fmla="*/ 2134887 w 2171957"/>
              <a:gd name="connsiteY74" fmla="*/ 903005 h 2039827"/>
              <a:gd name="connsiteX75" fmla="*/ 2103995 w 2171957"/>
              <a:gd name="connsiteY75" fmla="*/ 872113 h 2039827"/>
              <a:gd name="connsiteX76" fmla="*/ 2079282 w 2171957"/>
              <a:gd name="connsiteY76" fmla="*/ 791795 h 2039827"/>
              <a:gd name="connsiteX77" fmla="*/ 2066925 w 2171957"/>
              <a:gd name="connsiteY77" fmla="*/ 618800 h 2039827"/>
              <a:gd name="connsiteX78" fmla="*/ 2054568 w 2171957"/>
              <a:gd name="connsiteY78" fmla="*/ 519946 h 2039827"/>
              <a:gd name="connsiteX79" fmla="*/ 2036033 w 2171957"/>
              <a:gd name="connsiteY79" fmla="*/ 501411 h 2039827"/>
              <a:gd name="connsiteX80" fmla="*/ 1986606 w 2171957"/>
              <a:gd name="connsiteY80" fmla="*/ 526124 h 2039827"/>
              <a:gd name="connsiteX81" fmla="*/ 1875395 w 2171957"/>
              <a:gd name="connsiteY81" fmla="*/ 470519 h 2039827"/>
              <a:gd name="connsiteX82" fmla="*/ 1838325 w 2171957"/>
              <a:gd name="connsiteY82" fmla="*/ 470519 h 2039827"/>
              <a:gd name="connsiteX83" fmla="*/ 1770363 w 2171957"/>
              <a:gd name="connsiteY83" fmla="*/ 464340 h 2039827"/>
              <a:gd name="connsiteX84" fmla="*/ 1696222 w 2171957"/>
              <a:gd name="connsiteY84" fmla="*/ 519946 h 2039827"/>
              <a:gd name="connsiteX85" fmla="*/ 1634439 w 2171957"/>
              <a:gd name="connsiteY85" fmla="*/ 489054 h 2039827"/>
              <a:gd name="connsiteX86" fmla="*/ 1597368 w 2171957"/>
              <a:gd name="connsiteY86" fmla="*/ 501411 h 2039827"/>
              <a:gd name="connsiteX87" fmla="*/ 1597430 w 2171957"/>
              <a:gd name="connsiteY87" fmla="*/ 489288 h 2039827"/>
              <a:gd name="connsiteX88" fmla="*/ 1523228 w 2171957"/>
              <a:gd name="connsiteY88" fmla="*/ 495232 h 2039827"/>
              <a:gd name="connsiteX89" fmla="*/ 1492336 w 2171957"/>
              <a:gd name="connsiteY89" fmla="*/ 470519 h 2039827"/>
              <a:gd name="connsiteX90" fmla="*/ 1442909 w 2171957"/>
              <a:gd name="connsiteY90" fmla="*/ 489054 h 2039827"/>
              <a:gd name="connsiteX91" fmla="*/ 1365990 w 2171957"/>
              <a:gd name="connsiteY91" fmla="*/ 433707 h 2039827"/>
              <a:gd name="connsiteX92" fmla="*/ 1294628 w 2171957"/>
              <a:gd name="connsiteY92" fmla="*/ 451984 h 2039827"/>
              <a:gd name="connsiteX93" fmla="*/ 1263736 w 2171957"/>
              <a:gd name="connsiteY93" fmla="*/ 439627 h 2039827"/>
              <a:gd name="connsiteX94" fmla="*/ 1243833 w 2171957"/>
              <a:gd name="connsiteY94" fmla="*/ 432292 h 2039827"/>
              <a:gd name="connsiteX95" fmla="*/ 1214309 w 2171957"/>
              <a:gd name="connsiteY95" fmla="*/ 396378 h 2039827"/>
              <a:gd name="connsiteX96" fmla="*/ 1147357 w 2171957"/>
              <a:gd name="connsiteY96" fmla="*/ 390478 h 2039827"/>
              <a:gd name="connsiteX97" fmla="*/ 1109276 w 2171957"/>
              <a:gd name="connsiteY97" fmla="*/ 371665 h 2039827"/>
              <a:gd name="connsiteX98" fmla="*/ 1090741 w 2171957"/>
              <a:gd name="connsiteY98" fmla="*/ 371665 h 2039827"/>
              <a:gd name="connsiteX99" fmla="*/ 1078384 w 2171957"/>
              <a:gd name="connsiteY99" fmla="*/ 359308 h 2039827"/>
              <a:gd name="connsiteX100" fmla="*/ 1066028 w 2171957"/>
              <a:gd name="connsiteY100" fmla="*/ 353130 h 2039827"/>
              <a:gd name="connsiteX101" fmla="*/ 1071797 w 2171957"/>
              <a:gd name="connsiteY101" fmla="*/ 10936 h 2039827"/>
              <a:gd name="connsiteX102" fmla="*/ 602245 w 2171957"/>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49087 w 2178135"/>
              <a:gd name="connsiteY90" fmla="*/ 489054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4028 w 2178135"/>
              <a:gd name="connsiteY81" fmla="*/ 45364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78135" h="2039827">
                <a:moveTo>
                  <a:pt x="608423" y="0"/>
                </a:moveTo>
                <a:cubicBezTo>
                  <a:pt x="606363" y="288324"/>
                  <a:pt x="592352" y="583789"/>
                  <a:pt x="590292" y="872113"/>
                </a:cubicBezTo>
                <a:lnTo>
                  <a:pt x="6178" y="841299"/>
                </a:lnTo>
                <a:lnTo>
                  <a:pt x="0" y="880734"/>
                </a:lnTo>
                <a:lnTo>
                  <a:pt x="58952" y="921540"/>
                </a:lnTo>
                <a:lnTo>
                  <a:pt x="114557" y="989503"/>
                </a:lnTo>
                <a:lnTo>
                  <a:pt x="163984" y="1063643"/>
                </a:lnTo>
                <a:lnTo>
                  <a:pt x="213411" y="1076000"/>
                </a:lnTo>
                <a:lnTo>
                  <a:pt x="250481" y="1125427"/>
                </a:lnTo>
                <a:lnTo>
                  <a:pt x="281373" y="1174854"/>
                </a:lnTo>
                <a:lnTo>
                  <a:pt x="306087" y="1230459"/>
                </a:lnTo>
                <a:lnTo>
                  <a:pt x="318444" y="1304600"/>
                </a:lnTo>
                <a:lnTo>
                  <a:pt x="336979" y="1329313"/>
                </a:lnTo>
                <a:lnTo>
                  <a:pt x="442011" y="1409632"/>
                </a:lnTo>
                <a:lnTo>
                  <a:pt x="448190" y="1384919"/>
                </a:lnTo>
                <a:lnTo>
                  <a:pt x="584114" y="1452881"/>
                </a:lnTo>
                <a:lnTo>
                  <a:pt x="584114" y="1452881"/>
                </a:lnTo>
                <a:lnTo>
                  <a:pt x="615006" y="1397276"/>
                </a:lnTo>
                <a:lnTo>
                  <a:pt x="670611" y="1329313"/>
                </a:lnTo>
                <a:lnTo>
                  <a:pt x="738573" y="1310778"/>
                </a:lnTo>
                <a:lnTo>
                  <a:pt x="831249" y="1323135"/>
                </a:lnTo>
                <a:lnTo>
                  <a:pt x="911568" y="1384919"/>
                </a:lnTo>
                <a:lnTo>
                  <a:pt x="967173" y="1465238"/>
                </a:lnTo>
                <a:lnTo>
                  <a:pt x="1022779" y="1545557"/>
                </a:lnTo>
                <a:lnTo>
                  <a:pt x="1072206" y="1632054"/>
                </a:lnTo>
                <a:lnTo>
                  <a:pt x="1127811" y="1700016"/>
                </a:lnTo>
                <a:lnTo>
                  <a:pt x="1177238" y="1737086"/>
                </a:lnTo>
                <a:lnTo>
                  <a:pt x="1208130" y="1817405"/>
                </a:lnTo>
                <a:lnTo>
                  <a:pt x="1232844" y="1879189"/>
                </a:lnTo>
                <a:lnTo>
                  <a:pt x="1257557" y="1940973"/>
                </a:lnTo>
                <a:lnTo>
                  <a:pt x="1288449" y="1984222"/>
                </a:lnTo>
                <a:lnTo>
                  <a:pt x="1350233" y="2008935"/>
                </a:lnTo>
                <a:lnTo>
                  <a:pt x="1449087" y="2027470"/>
                </a:lnTo>
                <a:lnTo>
                  <a:pt x="1523227" y="2039827"/>
                </a:lnTo>
                <a:lnTo>
                  <a:pt x="1615903" y="2039827"/>
                </a:lnTo>
                <a:lnTo>
                  <a:pt x="1597368" y="2027470"/>
                </a:lnTo>
                <a:lnTo>
                  <a:pt x="1597368" y="2027470"/>
                </a:lnTo>
                <a:lnTo>
                  <a:pt x="1585011" y="1959508"/>
                </a:lnTo>
                <a:lnTo>
                  <a:pt x="1560298" y="1928616"/>
                </a:lnTo>
                <a:lnTo>
                  <a:pt x="1554119" y="1891546"/>
                </a:lnTo>
                <a:lnTo>
                  <a:pt x="1535584" y="1848297"/>
                </a:lnTo>
                <a:lnTo>
                  <a:pt x="1547941" y="1817405"/>
                </a:lnTo>
                <a:lnTo>
                  <a:pt x="1541762" y="1798870"/>
                </a:lnTo>
                <a:lnTo>
                  <a:pt x="1498514" y="1774157"/>
                </a:lnTo>
                <a:lnTo>
                  <a:pt x="1547941" y="1743265"/>
                </a:lnTo>
                <a:lnTo>
                  <a:pt x="1554119" y="1730908"/>
                </a:lnTo>
                <a:lnTo>
                  <a:pt x="1560298" y="1700016"/>
                </a:lnTo>
                <a:lnTo>
                  <a:pt x="1535584" y="1669124"/>
                </a:lnTo>
                <a:lnTo>
                  <a:pt x="1560298" y="1669124"/>
                </a:lnTo>
                <a:lnTo>
                  <a:pt x="1585011" y="1650589"/>
                </a:lnTo>
                <a:lnTo>
                  <a:pt x="1560298" y="1594984"/>
                </a:lnTo>
                <a:lnTo>
                  <a:pt x="1560298" y="1594984"/>
                </a:lnTo>
                <a:lnTo>
                  <a:pt x="1628260" y="1594984"/>
                </a:lnTo>
                <a:lnTo>
                  <a:pt x="1640617" y="1582627"/>
                </a:lnTo>
                <a:lnTo>
                  <a:pt x="1659152" y="1533200"/>
                </a:lnTo>
                <a:lnTo>
                  <a:pt x="1696222" y="1533200"/>
                </a:lnTo>
                <a:lnTo>
                  <a:pt x="1714757" y="1533200"/>
                </a:lnTo>
                <a:lnTo>
                  <a:pt x="1714757" y="1502308"/>
                </a:lnTo>
                <a:lnTo>
                  <a:pt x="1708579" y="1483773"/>
                </a:lnTo>
                <a:lnTo>
                  <a:pt x="1708579" y="1483773"/>
                </a:lnTo>
                <a:lnTo>
                  <a:pt x="1782719" y="1489951"/>
                </a:lnTo>
                <a:lnTo>
                  <a:pt x="1844503" y="1477595"/>
                </a:lnTo>
                <a:lnTo>
                  <a:pt x="1906287" y="1421989"/>
                </a:lnTo>
                <a:lnTo>
                  <a:pt x="1906287" y="1378740"/>
                </a:lnTo>
                <a:lnTo>
                  <a:pt x="1955714" y="1347849"/>
                </a:lnTo>
                <a:lnTo>
                  <a:pt x="1949535" y="1286065"/>
                </a:lnTo>
                <a:lnTo>
                  <a:pt x="1992784" y="1267530"/>
                </a:lnTo>
                <a:lnTo>
                  <a:pt x="2017498" y="1329313"/>
                </a:lnTo>
                <a:lnTo>
                  <a:pt x="2153422" y="1255173"/>
                </a:lnTo>
                <a:lnTo>
                  <a:pt x="2165779" y="1168676"/>
                </a:lnTo>
                <a:lnTo>
                  <a:pt x="2153422" y="1131605"/>
                </a:lnTo>
                <a:lnTo>
                  <a:pt x="2147244" y="1094535"/>
                </a:lnTo>
                <a:lnTo>
                  <a:pt x="2159600" y="1051286"/>
                </a:lnTo>
                <a:lnTo>
                  <a:pt x="2178135" y="1014216"/>
                </a:lnTo>
                <a:lnTo>
                  <a:pt x="2141065" y="903005"/>
                </a:lnTo>
                <a:lnTo>
                  <a:pt x="2110173" y="872113"/>
                </a:lnTo>
                <a:lnTo>
                  <a:pt x="2085460" y="791795"/>
                </a:lnTo>
                <a:lnTo>
                  <a:pt x="2073103" y="618800"/>
                </a:lnTo>
                <a:lnTo>
                  <a:pt x="2060746" y="519946"/>
                </a:lnTo>
                <a:lnTo>
                  <a:pt x="2042211" y="501411"/>
                </a:lnTo>
                <a:lnTo>
                  <a:pt x="1992784" y="526124"/>
                </a:lnTo>
                <a:lnTo>
                  <a:pt x="1884028" y="453649"/>
                </a:lnTo>
                <a:lnTo>
                  <a:pt x="1844503" y="470519"/>
                </a:lnTo>
                <a:lnTo>
                  <a:pt x="1776541" y="464340"/>
                </a:lnTo>
                <a:lnTo>
                  <a:pt x="1702400" y="519946"/>
                </a:lnTo>
                <a:lnTo>
                  <a:pt x="1640617" y="489054"/>
                </a:lnTo>
                <a:lnTo>
                  <a:pt x="1603546" y="501411"/>
                </a:lnTo>
                <a:cubicBezTo>
                  <a:pt x="1603567" y="497370"/>
                  <a:pt x="1603587" y="493329"/>
                  <a:pt x="1603608" y="489288"/>
                </a:cubicBezTo>
                <a:lnTo>
                  <a:pt x="1529406" y="495232"/>
                </a:lnTo>
                <a:lnTo>
                  <a:pt x="1498514" y="470519"/>
                </a:lnTo>
                <a:lnTo>
                  <a:pt x="1451525" y="481697"/>
                </a:lnTo>
                <a:lnTo>
                  <a:pt x="1372168" y="433707"/>
                </a:lnTo>
                <a:lnTo>
                  <a:pt x="1300806" y="451984"/>
                </a:lnTo>
                <a:lnTo>
                  <a:pt x="1269914" y="439627"/>
                </a:lnTo>
                <a:lnTo>
                  <a:pt x="1250011" y="432292"/>
                </a:lnTo>
                <a:lnTo>
                  <a:pt x="1220487" y="396378"/>
                </a:lnTo>
                <a:lnTo>
                  <a:pt x="1153535" y="390478"/>
                </a:lnTo>
                <a:lnTo>
                  <a:pt x="1115454" y="371665"/>
                </a:lnTo>
                <a:lnTo>
                  <a:pt x="1096919" y="371665"/>
                </a:lnTo>
                <a:lnTo>
                  <a:pt x="1084562" y="359308"/>
                </a:lnTo>
                <a:lnTo>
                  <a:pt x="1072206" y="353130"/>
                </a:lnTo>
                <a:lnTo>
                  <a:pt x="1077975" y="10936"/>
                </a:lnTo>
                <a:lnTo>
                  <a:pt x="608423"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31" name="Freeform 30"/>
          <p:cNvSpPr/>
          <p:nvPr/>
        </p:nvSpPr>
        <p:spPr>
          <a:xfrm>
            <a:off x="140678" y="2313953"/>
            <a:ext cx="1480056" cy="2364777"/>
          </a:xfrm>
          <a:custGeom>
            <a:avLst/>
            <a:gdLst>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87185 w 1313411"/>
              <a:gd name="connsiteY59" fmla="*/ 177338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64016 w 1313411"/>
              <a:gd name="connsiteY60" fmla="*/ 45720 h 2116975"/>
              <a:gd name="connsiteX61" fmla="*/ 99753 w 1313411"/>
              <a:gd name="connsiteY61"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56872 w 1313411"/>
              <a:gd name="connsiteY60" fmla="*/ 36195 h 2116975"/>
              <a:gd name="connsiteX61" fmla="*/ 99753 w 1313411"/>
              <a:gd name="connsiteY61" fmla="*/ 0 h 2116975"/>
              <a:gd name="connsiteX0" fmla="*/ 106896 w 1313411"/>
              <a:gd name="connsiteY0" fmla="*/ 0 h 2124119"/>
              <a:gd name="connsiteX1" fmla="*/ 99753 w 1313411"/>
              <a:gd name="connsiteY1" fmla="*/ 68104 h 2124119"/>
              <a:gd name="connsiteX2" fmla="*/ 94211 w 1313411"/>
              <a:gd name="connsiteY2" fmla="*/ 106897 h 2124119"/>
              <a:gd name="connsiteX3" fmla="*/ 72043 w 1313411"/>
              <a:gd name="connsiteY3" fmla="*/ 145689 h 2124119"/>
              <a:gd name="connsiteX4" fmla="*/ 83127 w 1313411"/>
              <a:gd name="connsiteY4" fmla="*/ 201108 h 2124119"/>
              <a:gd name="connsiteX5" fmla="*/ 0 w 1313411"/>
              <a:gd name="connsiteY5" fmla="*/ 262068 h 2124119"/>
              <a:gd name="connsiteX6" fmla="*/ 0 w 1313411"/>
              <a:gd name="connsiteY6" fmla="*/ 306402 h 2124119"/>
              <a:gd name="connsiteX7" fmla="*/ 38793 w 1313411"/>
              <a:gd name="connsiteY7" fmla="*/ 395071 h 2124119"/>
              <a:gd name="connsiteX8" fmla="*/ 38793 w 1313411"/>
              <a:gd name="connsiteY8" fmla="*/ 433864 h 2124119"/>
              <a:gd name="connsiteX9" fmla="*/ 22167 w 1313411"/>
              <a:gd name="connsiteY9" fmla="*/ 583493 h 2124119"/>
              <a:gd name="connsiteX10" fmla="*/ 49876 w 1313411"/>
              <a:gd name="connsiteY10" fmla="*/ 677704 h 2124119"/>
              <a:gd name="connsiteX11" fmla="*/ 77585 w 1313411"/>
              <a:gd name="connsiteY11" fmla="*/ 710955 h 2124119"/>
              <a:gd name="connsiteX12" fmla="*/ 83127 w 1313411"/>
              <a:gd name="connsiteY12" fmla="*/ 749748 h 2124119"/>
              <a:gd name="connsiteX13" fmla="*/ 72043 w 1313411"/>
              <a:gd name="connsiteY13" fmla="*/ 821791 h 2124119"/>
              <a:gd name="connsiteX14" fmla="*/ 121920 w 1313411"/>
              <a:gd name="connsiteY14" fmla="*/ 832875 h 2124119"/>
              <a:gd name="connsiteX15" fmla="*/ 144087 w 1313411"/>
              <a:gd name="connsiteY15" fmla="*/ 832875 h 2124119"/>
              <a:gd name="connsiteX16" fmla="*/ 166254 w 1313411"/>
              <a:gd name="connsiteY16" fmla="*/ 799624 h 2124119"/>
              <a:gd name="connsiteX17" fmla="*/ 182880 w 1313411"/>
              <a:gd name="connsiteY17" fmla="*/ 788540 h 2124119"/>
              <a:gd name="connsiteX18" fmla="*/ 193963 w 1313411"/>
              <a:gd name="connsiteY18" fmla="*/ 832875 h 2124119"/>
              <a:gd name="connsiteX19" fmla="*/ 188422 w 1313411"/>
              <a:gd name="connsiteY19" fmla="*/ 882751 h 2124119"/>
              <a:gd name="connsiteX20" fmla="*/ 182880 w 1313411"/>
              <a:gd name="connsiteY20" fmla="*/ 899377 h 2124119"/>
              <a:gd name="connsiteX21" fmla="*/ 149629 w 1313411"/>
              <a:gd name="connsiteY21" fmla="*/ 893835 h 2124119"/>
              <a:gd name="connsiteX22" fmla="*/ 133003 w 1313411"/>
              <a:gd name="connsiteY22" fmla="*/ 949253 h 2124119"/>
              <a:gd name="connsiteX23" fmla="*/ 144087 w 1313411"/>
              <a:gd name="connsiteY23" fmla="*/ 1004671 h 2124119"/>
              <a:gd name="connsiteX24" fmla="*/ 171796 w 1313411"/>
              <a:gd name="connsiteY24" fmla="*/ 1032380 h 2124119"/>
              <a:gd name="connsiteX25" fmla="*/ 205047 w 1313411"/>
              <a:gd name="connsiteY25" fmla="*/ 1071173 h 2124119"/>
              <a:gd name="connsiteX26" fmla="*/ 205047 w 1313411"/>
              <a:gd name="connsiteY26" fmla="*/ 1109966 h 2124119"/>
              <a:gd name="connsiteX27" fmla="*/ 182880 w 1313411"/>
              <a:gd name="connsiteY27" fmla="*/ 1126591 h 2124119"/>
              <a:gd name="connsiteX28" fmla="*/ 182880 w 1313411"/>
              <a:gd name="connsiteY28" fmla="*/ 1126591 h 2124119"/>
              <a:gd name="connsiteX29" fmla="*/ 238298 w 1313411"/>
              <a:gd name="connsiteY29" fmla="*/ 1237428 h 2124119"/>
              <a:gd name="connsiteX30" fmla="*/ 249382 w 1313411"/>
              <a:gd name="connsiteY30" fmla="*/ 1326097 h 2124119"/>
              <a:gd name="connsiteX31" fmla="*/ 282633 w 1313411"/>
              <a:gd name="connsiteY31" fmla="*/ 1348264 h 2124119"/>
              <a:gd name="connsiteX32" fmla="*/ 282633 w 1313411"/>
              <a:gd name="connsiteY32" fmla="*/ 1348264 h 2124119"/>
              <a:gd name="connsiteX33" fmla="*/ 304800 w 1313411"/>
              <a:gd name="connsiteY33" fmla="*/ 1398140 h 2124119"/>
              <a:gd name="connsiteX34" fmla="*/ 321425 w 1313411"/>
              <a:gd name="connsiteY34" fmla="*/ 1425849 h 2124119"/>
              <a:gd name="connsiteX35" fmla="*/ 326967 w 1313411"/>
              <a:gd name="connsiteY35" fmla="*/ 1470184 h 2124119"/>
              <a:gd name="connsiteX36" fmla="*/ 299258 w 1313411"/>
              <a:gd name="connsiteY36" fmla="*/ 1514519 h 2124119"/>
              <a:gd name="connsiteX37" fmla="*/ 315883 w 1313411"/>
              <a:gd name="connsiteY37" fmla="*/ 1553311 h 2124119"/>
              <a:gd name="connsiteX38" fmla="*/ 410094 w 1313411"/>
              <a:gd name="connsiteY38" fmla="*/ 1619813 h 2124119"/>
              <a:gd name="connsiteX39" fmla="*/ 459971 w 1313411"/>
              <a:gd name="connsiteY39" fmla="*/ 1630897 h 2124119"/>
              <a:gd name="connsiteX40" fmla="*/ 465513 w 1313411"/>
              <a:gd name="connsiteY40" fmla="*/ 1614271 h 2124119"/>
              <a:gd name="connsiteX41" fmla="*/ 465513 w 1313411"/>
              <a:gd name="connsiteY41" fmla="*/ 1614271 h 2124119"/>
              <a:gd name="connsiteX42" fmla="*/ 543098 w 1313411"/>
              <a:gd name="connsiteY42" fmla="*/ 1719566 h 2124119"/>
              <a:gd name="connsiteX43" fmla="*/ 604058 w 1313411"/>
              <a:gd name="connsiteY43" fmla="*/ 1741733 h 2124119"/>
              <a:gd name="connsiteX44" fmla="*/ 604058 w 1313411"/>
              <a:gd name="connsiteY44" fmla="*/ 1741733 h 2124119"/>
              <a:gd name="connsiteX45" fmla="*/ 642851 w 1313411"/>
              <a:gd name="connsiteY45" fmla="*/ 1802693 h 2124119"/>
              <a:gd name="connsiteX46" fmla="*/ 703811 w 1313411"/>
              <a:gd name="connsiteY46" fmla="*/ 1841486 h 2124119"/>
              <a:gd name="connsiteX47" fmla="*/ 775854 w 1313411"/>
              <a:gd name="connsiteY47" fmla="*/ 1930155 h 2124119"/>
              <a:gd name="connsiteX48" fmla="*/ 786938 w 1313411"/>
              <a:gd name="connsiteY48" fmla="*/ 2024366 h 2124119"/>
              <a:gd name="connsiteX49" fmla="*/ 803563 w 1313411"/>
              <a:gd name="connsiteY49" fmla="*/ 2057617 h 2124119"/>
              <a:gd name="connsiteX50" fmla="*/ 809105 w 1313411"/>
              <a:gd name="connsiteY50" fmla="*/ 2090868 h 2124119"/>
              <a:gd name="connsiteX51" fmla="*/ 1197033 w 1313411"/>
              <a:gd name="connsiteY51" fmla="*/ 2124119 h 2124119"/>
              <a:gd name="connsiteX52" fmla="*/ 1230283 w 1313411"/>
              <a:gd name="connsiteY52" fmla="*/ 2096409 h 2124119"/>
              <a:gd name="connsiteX53" fmla="*/ 1213658 w 1313411"/>
              <a:gd name="connsiteY53" fmla="*/ 2018824 h 2124119"/>
              <a:gd name="connsiteX54" fmla="*/ 1263534 w 1313411"/>
              <a:gd name="connsiteY54" fmla="*/ 1913529 h 2124119"/>
              <a:gd name="connsiteX55" fmla="*/ 1285702 w 1313411"/>
              <a:gd name="connsiteY55" fmla="*/ 1874737 h 2124119"/>
              <a:gd name="connsiteX56" fmla="*/ 1313411 w 1313411"/>
              <a:gd name="connsiteY56" fmla="*/ 1813777 h 2124119"/>
              <a:gd name="connsiteX57" fmla="*/ 1252451 w 1313411"/>
              <a:gd name="connsiteY57" fmla="*/ 1664148 h 2124119"/>
              <a:gd name="connsiteX58" fmla="*/ 576349 w 1313411"/>
              <a:gd name="connsiteY58" fmla="*/ 722039 h 2124119"/>
              <a:gd name="connsiteX59" fmla="*/ 696710 w 1313411"/>
              <a:gd name="connsiteY59" fmla="*/ 167813 h 2124119"/>
              <a:gd name="connsiteX60" fmla="*/ 256872 w 1313411"/>
              <a:gd name="connsiteY60" fmla="*/ 43339 h 2124119"/>
              <a:gd name="connsiteX61" fmla="*/ 106896 w 1313411"/>
              <a:gd name="connsiteY61" fmla="*/ 0 h 2124119"/>
              <a:gd name="connsiteX0" fmla="*/ 106896 w 1313411"/>
              <a:gd name="connsiteY0" fmla="*/ 0 h 2124119"/>
              <a:gd name="connsiteX1" fmla="*/ 102091 w 1313411"/>
              <a:gd name="connsiteY1" fmla="*/ 29052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13411"/>
              <a:gd name="connsiteY0" fmla="*/ 0 h 2124119"/>
              <a:gd name="connsiteX1" fmla="*/ 83041 w 1313411"/>
              <a:gd name="connsiteY1" fmla="*/ 21908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52451 w 1333018"/>
              <a:gd name="connsiteY58" fmla="*/ 1664148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4062 w 1333018"/>
              <a:gd name="connsiteY55" fmla="*/ 1946907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33018" h="2124119">
                <a:moveTo>
                  <a:pt x="106896" y="0"/>
                </a:moveTo>
                <a:lnTo>
                  <a:pt x="83041" y="21908"/>
                </a:lnTo>
                <a:lnTo>
                  <a:pt x="99753" y="68104"/>
                </a:lnTo>
                <a:lnTo>
                  <a:pt x="94211" y="106897"/>
                </a:lnTo>
                <a:lnTo>
                  <a:pt x="72043" y="145689"/>
                </a:lnTo>
                <a:lnTo>
                  <a:pt x="83127" y="201108"/>
                </a:lnTo>
                <a:lnTo>
                  <a:pt x="0" y="262068"/>
                </a:lnTo>
                <a:lnTo>
                  <a:pt x="0" y="306402"/>
                </a:lnTo>
                <a:lnTo>
                  <a:pt x="38793" y="395071"/>
                </a:lnTo>
                <a:lnTo>
                  <a:pt x="38793" y="433864"/>
                </a:lnTo>
                <a:lnTo>
                  <a:pt x="22167" y="583493"/>
                </a:lnTo>
                <a:lnTo>
                  <a:pt x="49876" y="677704"/>
                </a:lnTo>
                <a:lnTo>
                  <a:pt x="77585" y="710955"/>
                </a:lnTo>
                <a:lnTo>
                  <a:pt x="83127" y="749748"/>
                </a:lnTo>
                <a:lnTo>
                  <a:pt x="72043" y="821791"/>
                </a:lnTo>
                <a:lnTo>
                  <a:pt x="121920" y="832875"/>
                </a:lnTo>
                <a:lnTo>
                  <a:pt x="144087" y="832875"/>
                </a:lnTo>
                <a:lnTo>
                  <a:pt x="166254" y="799624"/>
                </a:lnTo>
                <a:lnTo>
                  <a:pt x="182880" y="788540"/>
                </a:lnTo>
                <a:lnTo>
                  <a:pt x="193963" y="832875"/>
                </a:lnTo>
                <a:lnTo>
                  <a:pt x="188422" y="882751"/>
                </a:lnTo>
                <a:lnTo>
                  <a:pt x="182880" y="899377"/>
                </a:lnTo>
                <a:lnTo>
                  <a:pt x="149629" y="893835"/>
                </a:lnTo>
                <a:lnTo>
                  <a:pt x="133003" y="949253"/>
                </a:lnTo>
                <a:lnTo>
                  <a:pt x="144087" y="1004671"/>
                </a:lnTo>
                <a:lnTo>
                  <a:pt x="171796" y="1032380"/>
                </a:lnTo>
                <a:lnTo>
                  <a:pt x="205047" y="1071173"/>
                </a:lnTo>
                <a:lnTo>
                  <a:pt x="205047" y="1109966"/>
                </a:lnTo>
                <a:lnTo>
                  <a:pt x="182880" y="1126591"/>
                </a:lnTo>
                <a:lnTo>
                  <a:pt x="182880" y="1126591"/>
                </a:lnTo>
                <a:lnTo>
                  <a:pt x="238298" y="1237428"/>
                </a:lnTo>
                <a:lnTo>
                  <a:pt x="249382" y="1326097"/>
                </a:lnTo>
                <a:lnTo>
                  <a:pt x="282633" y="1348264"/>
                </a:lnTo>
                <a:lnTo>
                  <a:pt x="282633" y="1348264"/>
                </a:lnTo>
                <a:lnTo>
                  <a:pt x="304800" y="1398140"/>
                </a:lnTo>
                <a:lnTo>
                  <a:pt x="321425" y="1425849"/>
                </a:lnTo>
                <a:lnTo>
                  <a:pt x="326967" y="1470184"/>
                </a:lnTo>
                <a:lnTo>
                  <a:pt x="299258" y="1514519"/>
                </a:lnTo>
                <a:lnTo>
                  <a:pt x="315883" y="1553311"/>
                </a:lnTo>
                <a:lnTo>
                  <a:pt x="410094" y="1619813"/>
                </a:lnTo>
                <a:lnTo>
                  <a:pt x="459971" y="1630897"/>
                </a:lnTo>
                <a:lnTo>
                  <a:pt x="465513" y="1614271"/>
                </a:lnTo>
                <a:lnTo>
                  <a:pt x="465513" y="1614271"/>
                </a:lnTo>
                <a:lnTo>
                  <a:pt x="543098" y="1719566"/>
                </a:lnTo>
                <a:lnTo>
                  <a:pt x="604058" y="1741733"/>
                </a:lnTo>
                <a:lnTo>
                  <a:pt x="604058" y="1741733"/>
                </a:lnTo>
                <a:lnTo>
                  <a:pt x="642851" y="1802693"/>
                </a:lnTo>
                <a:lnTo>
                  <a:pt x="703811" y="1841486"/>
                </a:lnTo>
                <a:lnTo>
                  <a:pt x="775854" y="1930155"/>
                </a:lnTo>
                <a:lnTo>
                  <a:pt x="786938" y="2024366"/>
                </a:lnTo>
                <a:lnTo>
                  <a:pt x="803563" y="2057617"/>
                </a:lnTo>
                <a:lnTo>
                  <a:pt x="809105" y="2090868"/>
                </a:lnTo>
                <a:lnTo>
                  <a:pt x="1197033" y="2124119"/>
                </a:lnTo>
                <a:lnTo>
                  <a:pt x="1230283" y="2096409"/>
                </a:lnTo>
                <a:lnTo>
                  <a:pt x="1213658" y="2018824"/>
                </a:lnTo>
                <a:lnTo>
                  <a:pt x="1264062" y="1946907"/>
                </a:lnTo>
                <a:lnTo>
                  <a:pt x="1285702" y="1874737"/>
                </a:lnTo>
                <a:lnTo>
                  <a:pt x="1333018" y="1835246"/>
                </a:lnTo>
                <a:lnTo>
                  <a:pt x="1262504" y="1661801"/>
                </a:lnTo>
                <a:lnTo>
                  <a:pt x="576349" y="722039"/>
                </a:lnTo>
                <a:lnTo>
                  <a:pt x="696710" y="167813"/>
                </a:lnTo>
                <a:lnTo>
                  <a:pt x="256872" y="43339"/>
                </a:lnTo>
                <a:lnTo>
                  <a:pt x="106896"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32" name="Freeform 31"/>
          <p:cNvSpPr/>
          <p:nvPr/>
        </p:nvSpPr>
        <p:spPr>
          <a:xfrm>
            <a:off x="5223965" y="4685799"/>
            <a:ext cx="979656" cy="864256"/>
          </a:xfrm>
          <a:custGeom>
            <a:avLst/>
            <a:gdLst>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84178 w 883066"/>
              <a:gd name="connsiteY9" fmla="*/ 697179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3066" h="774819">
                <a:moveTo>
                  <a:pt x="0" y="62670"/>
                </a:moveTo>
                <a:lnTo>
                  <a:pt x="14243" y="188008"/>
                </a:lnTo>
                <a:lnTo>
                  <a:pt x="17092" y="253526"/>
                </a:lnTo>
                <a:lnTo>
                  <a:pt x="39881" y="313346"/>
                </a:lnTo>
                <a:lnTo>
                  <a:pt x="76912" y="361772"/>
                </a:lnTo>
                <a:lnTo>
                  <a:pt x="108247" y="450079"/>
                </a:lnTo>
                <a:lnTo>
                  <a:pt x="79761" y="526991"/>
                </a:lnTo>
                <a:lnTo>
                  <a:pt x="82610" y="561174"/>
                </a:lnTo>
                <a:cubicBezTo>
                  <a:pt x="82904" y="579215"/>
                  <a:pt x="83197" y="597257"/>
                  <a:pt x="83491" y="615298"/>
                </a:cubicBezTo>
                <a:lnTo>
                  <a:pt x="84178" y="697179"/>
                </a:lnTo>
                <a:lnTo>
                  <a:pt x="136733" y="686513"/>
                </a:lnTo>
                <a:lnTo>
                  <a:pt x="182311" y="669421"/>
                </a:lnTo>
                <a:lnTo>
                  <a:pt x="236434" y="677967"/>
                </a:lnTo>
                <a:lnTo>
                  <a:pt x="296254" y="703604"/>
                </a:lnTo>
                <a:lnTo>
                  <a:pt x="358924" y="703604"/>
                </a:lnTo>
                <a:lnTo>
                  <a:pt x="361772" y="660875"/>
                </a:lnTo>
                <a:lnTo>
                  <a:pt x="387410" y="646632"/>
                </a:lnTo>
                <a:lnTo>
                  <a:pt x="424441" y="649481"/>
                </a:lnTo>
                <a:lnTo>
                  <a:pt x="447230" y="658027"/>
                </a:lnTo>
                <a:lnTo>
                  <a:pt x="492808" y="692210"/>
                </a:lnTo>
                <a:lnTo>
                  <a:pt x="501354" y="649481"/>
                </a:lnTo>
                <a:lnTo>
                  <a:pt x="467170" y="612449"/>
                </a:lnTo>
                <a:lnTo>
                  <a:pt x="458625" y="595357"/>
                </a:lnTo>
                <a:lnTo>
                  <a:pt x="472868" y="589660"/>
                </a:lnTo>
                <a:lnTo>
                  <a:pt x="492808" y="592509"/>
                </a:lnTo>
                <a:lnTo>
                  <a:pt x="535537" y="643784"/>
                </a:lnTo>
                <a:lnTo>
                  <a:pt x="524142" y="675118"/>
                </a:lnTo>
                <a:lnTo>
                  <a:pt x="529840" y="746333"/>
                </a:lnTo>
                <a:lnTo>
                  <a:pt x="589660" y="774819"/>
                </a:lnTo>
                <a:lnTo>
                  <a:pt x="620995" y="732090"/>
                </a:lnTo>
                <a:lnTo>
                  <a:pt x="683664" y="746333"/>
                </a:lnTo>
                <a:lnTo>
                  <a:pt x="709301" y="717847"/>
                </a:lnTo>
                <a:lnTo>
                  <a:pt x="700755" y="663724"/>
                </a:lnTo>
                <a:lnTo>
                  <a:pt x="680815" y="640935"/>
                </a:lnTo>
                <a:lnTo>
                  <a:pt x="683664" y="618146"/>
                </a:lnTo>
                <a:lnTo>
                  <a:pt x="734939" y="646632"/>
                </a:lnTo>
                <a:lnTo>
                  <a:pt x="757727" y="683664"/>
                </a:lnTo>
                <a:lnTo>
                  <a:pt x="803305" y="695058"/>
                </a:lnTo>
                <a:lnTo>
                  <a:pt x="848883" y="734939"/>
                </a:lnTo>
                <a:lnTo>
                  <a:pt x="883066" y="714999"/>
                </a:lnTo>
                <a:lnTo>
                  <a:pt x="883066" y="689361"/>
                </a:lnTo>
                <a:lnTo>
                  <a:pt x="846034" y="646632"/>
                </a:lnTo>
                <a:lnTo>
                  <a:pt x="817548" y="632389"/>
                </a:lnTo>
                <a:lnTo>
                  <a:pt x="791911" y="609600"/>
                </a:lnTo>
                <a:lnTo>
                  <a:pt x="803305" y="586812"/>
                </a:lnTo>
                <a:lnTo>
                  <a:pt x="817548" y="583963"/>
                </a:lnTo>
                <a:lnTo>
                  <a:pt x="837488" y="583963"/>
                </a:lnTo>
                <a:lnTo>
                  <a:pt x="848883" y="555477"/>
                </a:lnTo>
                <a:lnTo>
                  <a:pt x="846034" y="541234"/>
                </a:lnTo>
                <a:lnTo>
                  <a:pt x="806154" y="529840"/>
                </a:lnTo>
                <a:lnTo>
                  <a:pt x="771970" y="555477"/>
                </a:lnTo>
                <a:lnTo>
                  <a:pt x="752030" y="544083"/>
                </a:lnTo>
                <a:lnTo>
                  <a:pt x="740636" y="515597"/>
                </a:lnTo>
                <a:lnTo>
                  <a:pt x="709301" y="518445"/>
                </a:lnTo>
                <a:lnTo>
                  <a:pt x="712150" y="546931"/>
                </a:lnTo>
                <a:lnTo>
                  <a:pt x="675118" y="566872"/>
                </a:lnTo>
                <a:lnTo>
                  <a:pt x="655178" y="566872"/>
                </a:lnTo>
                <a:lnTo>
                  <a:pt x="632389" y="558326"/>
                </a:lnTo>
                <a:lnTo>
                  <a:pt x="635238" y="529840"/>
                </a:lnTo>
                <a:lnTo>
                  <a:pt x="603903" y="498505"/>
                </a:lnTo>
                <a:lnTo>
                  <a:pt x="620995" y="487111"/>
                </a:lnTo>
                <a:lnTo>
                  <a:pt x="660875" y="492808"/>
                </a:lnTo>
                <a:lnTo>
                  <a:pt x="683664" y="472868"/>
                </a:lnTo>
                <a:lnTo>
                  <a:pt x="729241" y="487111"/>
                </a:lnTo>
                <a:lnTo>
                  <a:pt x="729241" y="487111"/>
                </a:lnTo>
                <a:lnTo>
                  <a:pt x="766273" y="495657"/>
                </a:lnTo>
                <a:lnTo>
                  <a:pt x="766273" y="455776"/>
                </a:lnTo>
                <a:lnTo>
                  <a:pt x="734939" y="444382"/>
                </a:lnTo>
                <a:lnTo>
                  <a:pt x="734939" y="378864"/>
                </a:lnTo>
                <a:lnTo>
                  <a:pt x="723544" y="356075"/>
                </a:lnTo>
                <a:lnTo>
                  <a:pt x="438684" y="381713"/>
                </a:lnTo>
                <a:lnTo>
                  <a:pt x="444382" y="273466"/>
                </a:lnTo>
                <a:lnTo>
                  <a:pt x="492808" y="202251"/>
                </a:lnTo>
                <a:lnTo>
                  <a:pt x="481413" y="150976"/>
                </a:lnTo>
                <a:lnTo>
                  <a:pt x="495656" y="119642"/>
                </a:lnTo>
                <a:lnTo>
                  <a:pt x="475716" y="0"/>
                </a:lnTo>
                <a:lnTo>
                  <a:pt x="0" y="6267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33" name="Freeform 32"/>
          <p:cNvSpPr/>
          <p:nvPr/>
        </p:nvSpPr>
        <p:spPr>
          <a:xfrm>
            <a:off x="6423868" y="4828958"/>
            <a:ext cx="1531152" cy="1194760"/>
          </a:xfrm>
          <a:custGeom>
            <a:avLst/>
            <a:gdLst>
              <a:gd name="connsiteX0" fmla="*/ 0 w 1379716"/>
              <a:gd name="connsiteY0" fmla="*/ 183962 h 1074014"/>
              <a:gd name="connsiteX1" fmla="*/ 27054 w 1379716"/>
              <a:gd name="connsiteY1" fmla="*/ 302996 h 1074014"/>
              <a:gd name="connsiteX2" fmla="*/ 48696 w 1379716"/>
              <a:gd name="connsiteY2" fmla="*/ 294880 h 1074014"/>
              <a:gd name="connsiteX3" fmla="*/ 64928 w 1379716"/>
              <a:gd name="connsiteY3" fmla="*/ 278648 h 1074014"/>
              <a:gd name="connsiteX4" fmla="*/ 70339 w 1379716"/>
              <a:gd name="connsiteY4" fmla="*/ 246185 h 1074014"/>
              <a:gd name="connsiteX5" fmla="*/ 105508 w 1379716"/>
              <a:gd name="connsiteY5" fmla="*/ 246185 h 1074014"/>
              <a:gd name="connsiteX6" fmla="*/ 135267 w 1379716"/>
              <a:gd name="connsiteY6" fmla="*/ 265122 h 1074014"/>
              <a:gd name="connsiteX7" fmla="*/ 208310 w 1379716"/>
              <a:gd name="connsiteY7" fmla="*/ 238069 h 1074014"/>
              <a:gd name="connsiteX8" fmla="*/ 257006 w 1379716"/>
              <a:gd name="connsiteY8" fmla="*/ 257006 h 1074014"/>
              <a:gd name="connsiteX9" fmla="*/ 281354 w 1379716"/>
              <a:gd name="connsiteY9" fmla="*/ 257006 h 1074014"/>
              <a:gd name="connsiteX10" fmla="*/ 327345 w 1379716"/>
              <a:gd name="connsiteY10" fmla="*/ 243479 h 1074014"/>
              <a:gd name="connsiteX11" fmla="*/ 348987 w 1379716"/>
              <a:gd name="connsiteY11" fmla="*/ 267827 h 1074014"/>
              <a:gd name="connsiteX12" fmla="*/ 351693 w 1379716"/>
              <a:gd name="connsiteY12" fmla="*/ 292175 h 1074014"/>
              <a:gd name="connsiteX13" fmla="*/ 373335 w 1379716"/>
              <a:gd name="connsiteY13" fmla="*/ 297586 h 1074014"/>
              <a:gd name="connsiteX14" fmla="*/ 416621 w 1379716"/>
              <a:gd name="connsiteY14" fmla="*/ 338166 h 1074014"/>
              <a:gd name="connsiteX15" fmla="*/ 435558 w 1379716"/>
              <a:gd name="connsiteY15" fmla="*/ 319228 h 1074014"/>
              <a:gd name="connsiteX16" fmla="*/ 478843 w 1379716"/>
              <a:gd name="connsiteY16" fmla="*/ 321934 h 1074014"/>
              <a:gd name="connsiteX17" fmla="*/ 541065 w 1379716"/>
              <a:gd name="connsiteY17" fmla="*/ 278648 h 1074014"/>
              <a:gd name="connsiteX18" fmla="*/ 554592 w 1379716"/>
              <a:gd name="connsiteY18" fmla="*/ 246185 h 1074014"/>
              <a:gd name="connsiteX19" fmla="*/ 578940 w 1379716"/>
              <a:gd name="connsiteY19" fmla="*/ 227247 h 1074014"/>
              <a:gd name="connsiteX20" fmla="*/ 646573 w 1379716"/>
              <a:gd name="connsiteY20" fmla="*/ 238069 h 1074014"/>
              <a:gd name="connsiteX21" fmla="*/ 692564 w 1379716"/>
              <a:gd name="connsiteY21" fmla="*/ 265122 h 1074014"/>
              <a:gd name="connsiteX22" fmla="*/ 711501 w 1379716"/>
              <a:gd name="connsiteY22" fmla="*/ 324639 h 1074014"/>
              <a:gd name="connsiteX23" fmla="*/ 825125 w 1379716"/>
              <a:gd name="connsiteY23" fmla="*/ 376040 h 1074014"/>
              <a:gd name="connsiteX24" fmla="*/ 854883 w 1379716"/>
              <a:gd name="connsiteY24" fmla="*/ 435557 h 1074014"/>
              <a:gd name="connsiteX25" fmla="*/ 862999 w 1379716"/>
              <a:gd name="connsiteY25" fmla="*/ 568118 h 1074014"/>
              <a:gd name="connsiteX26" fmla="*/ 887347 w 1379716"/>
              <a:gd name="connsiteY26" fmla="*/ 611403 h 1074014"/>
              <a:gd name="connsiteX27" fmla="*/ 906284 w 1379716"/>
              <a:gd name="connsiteY27" fmla="*/ 592466 h 1074014"/>
              <a:gd name="connsiteX28" fmla="*/ 933338 w 1379716"/>
              <a:gd name="connsiteY28" fmla="*/ 624930 h 1074014"/>
              <a:gd name="connsiteX29" fmla="*/ 919811 w 1379716"/>
              <a:gd name="connsiteY29" fmla="*/ 662805 h 1074014"/>
              <a:gd name="connsiteX30" fmla="*/ 919811 w 1379716"/>
              <a:gd name="connsiteY30" fmla="*/ 684447 h 1074014"/>
              <a:gd name="connsiteX31" fmla="*/ 1009087 w 1379716"/>
              <a:gd name="connsiteY31" fmla="*/ 773723 h 1074014"/>
              <a:gd name="connsiteX32" fmla="*/ 1022613 w 1379716"/>
              <a:gd name="connsiteY32" fmla="*/ 754786 h 1074014"/>
              <a:gd name="connsiteX33" fmla="*/ 1030729 w 1379716"/>
              <a:gd name="connsiteY33" fmla="*/ 754786 h 1074014"/>
              <a:gd name="connsiteX34" fmla="*/ 1038845 w 1379716"/>
              <a:gd name="connsiteY34" fmla="*/ 787250 h 1074014"/>
              <a:gd name="connsiteX35" fmla="*/ 1068604 w 1379716"/>
              <a:gd name="connsiteY35" fmla="*/ 819714 h 1074014"/>
              <a:gd name="connsiteX36" fmla="*/ 1068604 w 1379716"/>
              <a:gd name="connsiteY36" fmla="*/ 844061 h 1074014"/>
              <a:gd name="connsiteX37" fmla="*/ 1106478 w 1379716"/>
              <a:gd name="connsiteY37" fmla="*/ 881936 h 1074014"/>
              <a:gd name="connsiteX38" fmla="*/ 1120005 w 1379716"/>
              <a:gd name="connsiteY38" fmla="*/ 922516 h 1074014"/>
              <a:gd name="connsiteX39" fmla="*/ 1152469 w 1379716"/>
              <a:gd name="connsiteY39" fmla="*/ 944158 h 1074014"/>
              <a:gd name="connsiteX40" fmla="*/ 1176817 w 1379716"/>
              <a:gd name="connsiteY40" fmla="*/ 941453 h 1074014"/>
              <a:gd name="connsiteX41" fmla="*/ 1211986 w 1379716"/>
              <a:gd name="connsiteY41" fmla="*/ 998265 h 1074014"/>
              <a:gd name="connsiteX42" fmla="*/ 1241745 w 1379716"/>
              <a:gd name="connsiteY42" fmla="*/ 1014497 h 1074014"/>
              <a:gd name="connsiteX43" fmla="*/ 1260682 w 1379716"/>
              <a:gd name="connsiteY43" fmla="*/ 1030729 h 1074014"/>
              <a:gd name="connsiteX44" fmla="*/ 1266093 w 1379716"/>
              <a:gd name="connsiteY44" fmla="*/ 1038845 h 1074014"/>
              <a:gd name="connsiteX45" fmla="*/ 1252566 w 1379716"/>
              <a:gd name="connsiteY45" fmla="*/ 1046961 h 1074014"/>
              <a:gd name="connsiteX46" fmla="*/ 1247155 w 1379716"/>
              <a:gd name="connsiteY46" fmla="*/ 1055077 h 1074014"/>
              <a:gd name="connsiteX47" fmla="*/ 1268798 w 1379716"/>
              <a:gd name="connsiteY47" fmla="*/ 1074014 h 1074014"/>
              <a:gd name="connsiteX48" fmla="*/ 1282325 w 1379716"/>
              <a:gd name="connsiteY48" fmla="*/ 1068603 h 1074014"/>
              <a:gd name="connsiteX49" fmla="*/ 1298557 w 1379716"/>
              <a:gd name="connsiteY49" fmla="*/ 1052371 h 1074014"/>
              <a:gd name="connsiteX50" fmla="*/ 1314789 w 1379716"/>
              <a:gd name="connsiteY50" fmla="*/ 1033434 h 1074014"/>
              <a:gd name="connsiteX51" fmla="*/ 1341842 w 1379716"/>
              <a:gd name="connsiteY51" fmla="*/ 1038845 h 1074014"/>
              <a:gd name="connsiteX52" fmla="*/ 1349958 w 1379716"/>
              <a:gd name="connsiteY52" fmla="*/ 1014497 h 1074014"/>
              <a:gd name="connsiteX53" fmla="*/ 1363484 w 1379716"/>
              <a:gd name="connsiteY53" fmla="*/ 979328 h 1074014"/>
              <a:gd name="connsiteX54" fmla="*/ 1355368 w 1379716"/>
              <a:gd name="connsiteY54" fmla="*/ 949569 h 1074014"/>
              <a:gd name="connsiteX55" fmla="*/ 1360779 w 1379716"/>
              <a:gd name="connsiteY55" fmla="*/ 925221 h 1074014"/>
              <a:gd name="connsiteX56" fmla="*/ 1368895 w 1379716"/>
              <a:gd name="connsiteY56" fmla="*/ 890052 h 1074014"/>
              <a:gd name="connsiteX57" fmla="*/ 1379716 w 1379716"/>
              <a:gd name="connsiteY57" fmla="*/ 830535 h 1074014"/>
              <a:gd name="connsiteX58" fmla="*/ 1377011 w 1379716"/>
              <a:gd name="connsiteY58" fmla="*/ 752080 h 1074014"/>
              <a:gd name="connsiteX59" fmla="*/ 1352663 w 1379716"/>
              <a:gd name="connsiteY59" fmla="*/ 673626 h 1074014"/>
              <a:gd name="connsiteX60" fmla="*/ 1325610 w 1379716"/>
              <a:gd name="connsiteY60" fmla="*/ 614109 h 1074014"/>
              <a:gd name="connsiteX61" fmla="*/ 1328315 w 1379716"/>
              <a:gd name="connsiteY61" fmla="*/ 603287 h 1074014"/>
              <a:gd name="connsiteX62" fmla="*/ 1306673 w 1379716"/>
              <a:gd name="connsiteY62" fmla="*/ 560002 h 1074014"/>
              <a:gd name="connsiteX63" fmla="*/ 1266093 w 1379716"/>
              <a:gd name="connsiteY63" fmla="*/ 508601 h 1074014"/>
              <a:gd name="connsiteX64" fmla="*/ 1195754 w 1379716"/>
              <a:gd name="connsiteY64" fmla="*/ 403093 h 1074014"/>
              <a:gd name="connsiteX65" fmla="*/ 1184933 w 1379716"/>
              <a:gd name="connsiteY65" fmla="*/ 378745 h 1074014"/>
              <a:gd name="connsiteX66" fmla="*/ 1203870 w 1379716"/>
              <a:gd name="connsiteY66" fmla="*/ 373335 h 1074014"/>
              <a:gd name="connsiteX67" fmla="*/ 1230923 w 1379716"/>
              <a:gd name="connsiteY67" fmla="*/ 392272 h 1074014"/>
              <a:gd name="connsiteX68" fmla="*/ 1257977 w 1379716"/>
              <a:gd name="connsiteY68" fmla="*/ 470727 h 1074014"/>
              <a:gd name="connsiteX69" fmla="*/ 1217397 w 1379716"/>
              <a:gd name="connsiteY69" fmla="*/ 362514 h 1074014"/>
              <a:gd name="connsiteX70" fmla="*/ 1138942 w 1379716"/>
              <a:gd name="connsiteY70" fmla="*/ 286764 h 1074014"/>
              <a:gd name="connsiteX71" fmla="*/ 1117300 w 1379716"/>
              <a:gd name="connsiteY71" fmla="*/ 224542 h 1074014"/>
              <a:gd name="connsiteX72" fmla="*/ 1076720 w 1379716"/>
              <a:gd name="connsiteY72" fmla="*/ 175846 h 1074014"/>
              <a:gd name="connsiteX73" fmla="*/ 1057783 w 1379716"/>
              <a:gd name="connsiteY73" fmla="*/ 129856 h 1074014"/>
              <a:gd name="connsiteX74" fmla="*/ 1028024 w 1379716"/>
              <a:gd name="connsiteY74" fmla="*/ 67633 h 1074014"/>
              <a:gd name="connsiteX75" fmla="*/ 1011792 w 1379716"/>
              <a:gd name="connsiteY75" fmla="*/ 81160 h 1074014"/>
              <a:gd name="connsiteX76" fmla="*/ 1017203 w 1379716"/>
              <a:gd name="connsiteY76" fmla="*/ 119034 h 1074014"/>
              <a:gd name="connsiteX77" fmla="*/ 1025319 w 1379716"/>
              <a:gd name="connsiteY77" fmla="*/ 148793 h 1074014"/>
              <a:gd name="connsiteX78" fmla="*/ 1025319 w 1379716"/>
              <a:gd name="connsiteY78" fmla="*/ 165025 h 1074014"/>
              <a:gd name="connsiteX79" fmla="*/ 995560 w 1379716"/>
              <a:gd name="connsiteY79" fmla="*/ 143382 h 1074014"/>
              <a:gd name="connsiteX80" fmla="*/ 990149 w 1379716"/>
              <a:gd name="connsiteY80" fmla="*/ 110918 h 1074014"/>
              <a:gd name="connsiteX81" fmla="*/ 987444 w 1379716"/>
              <a:gd name="connsiteY81" fmla="*/ 83865 h 1074014"/>
              <a:gd name="connsiteX82" fmla="*/ 1006381 w 1379716"/>
              <a:gd name="connsiteY82" fmla="*/ 54106 h 1074014"/>
              <a:gd name="connsiteX83" fmla="*/ 1025319 w 1379716"/>
              <a:gd name="connsiteY83" fmla="*/ 13527 h 1074014"/>
              <a:gd name="connsiteX84" fmla="*/ 968507 w 1379716"/>
              <a:gd name="connsiteY84" fmla="*/ 13527 h 1074014"/>
              <a:gd name="connsiteX85" fmla="*/ 941454 w 1379716"/>
              <a:gd name="connsiteY85" fmla="*/ 0 h 1074014"/>
              <a:gd name="connsiteX86" fmla="*/ 917106 w 1379716"/>
              <a:gd name="connsiteY86" fmla="*/ 18937 h 1074014"/>
              <a:gd name="connsiteX87" fmla="*/ 911695 w 1379716"/>
              <a:gd name="connsiteY87" fmla="*/ 97392 h 1074014"/>
              <a:gd name="connsiteX88" fmla="*/ 862999 w 1379716"/>
              <a:gd name="connsiteY88" fmla="*/ 81160 h 1074014"/>
              <a:gd name="connsiteX89" fmla="*/ 465316 w 1379716"/>
              <a:gd name="connsiteY89" fmla="*/ 119034 h 1074014"/>
              <a:gd name="connsiteX90" fmla="*/ 392273 w 1379716"/>
              <a:gd name="connsiteY90" fmla="*/ 91981 h 1074014"/>
              <a:gd name="connsiteX91" fmla="*/ 0 w 1379716"/>
              <a:gd name="connsiteY91" fmla="*/ 183962 h 1074014"/>
              <a:gd name="connsiteX0" fmla="*/ 0 w 1379716"/>
              <a:gd name="connsiteY0" fmla="*/ 184734 h 1074786"/>
              <a:gd name="connsiteX1" fmla="*/ 27054 w 1379716"/>
              <a:gd name="connsiteY1" fmla="*/ 303768 h 1074786"/>
              <a:gd name="connsiteX2" fmla="*/ 48696 w 1379716"/>
              <a:gd name="connsiteY2" fmla="*/ 295652 h 1074786"/>
              <a:gd name="connsiteX3" fmla="*/ 64928 w 1379716"/>
              <a:gd name="connsiteY3" fmla="*/ 279420 h 1074786"/>
              <a:gd name="connsiteX4" fmla="*/ 70339 w 1379716"/>
              <a:gd name="connsiteY4" fmla="*/ 246957 h 1074786"/>
              <a:gd name="connsiteX5" fmla="*/ 105508 w 1379716"/>
              <a:gd name="connsiteY5" fmla="*/ 246957 h 1074786"/>
              <a:gd name="connsiteX6" fmla="*/ 135267 w 1379716"/>
              <a:gd name="connsiteY6" fmla="*/ 265894 h 1074786"/>
              <a:gd name="connsiteX7" fmla="*/ 208310 w 1379716"/>
              <a:gd name="connsiteY7" fmla="*/ 238841 h 1074786"/>
              <a:gd name="connsiteX8" fmla="*/ 257006 w 1379716"/>
              <a:gd name="connsiteY8" fmla="*/ 257778 h 1074786"/>
              <a:gd name="connsiteX9" fmla="*/ 281354 w 1379716"/>
              <a:gd name="connsiteY9" fmla="*/ 257778 h 1074786"/>
              <a:gd name="connsiteX10" fmla="*/ 327345 w 1379716"/>
              <a:gd name="connsiteY10" fmla="*/ 244251 h 1074786"/>
              <a:gd name="connsiteX11" fmla="*/ 348987 w 1379716"/>
              <a:gd name="connsiteY11" fmla="*/ 268599 h 1074786"/>
              <a:gd name="connsiteX12" fmla="*/ 351693 w 1379716"/>
              <a:gd name="connsiteY12" fmla="*/ 292947 h 1074786"/>
              <a:gd name="connsiteX13" fmla="*/ 373335 w 1379716"/>
              <a:gd name="connsiteY13" fmla="*/ 298358 h 1074786"/>
              <a:gd name="connsiteX14" fmla="*/ 416621 w 1379716"/>
              <a:gd name="connsiteY14" fmla="*/ 338938 h 1074786"/>
              <a:gd name="connsiteX15" fmla="*/ 435558 w 1379716"/>
              <a:gd name="connsiteY15" fmla="*/ 320000 h 1074786"/>
              <a:gd name="connsiteX16" fmla="*/ 478843 w 1379716"/>
              <a:gd name="connsiteY16" fmla="*/ 322706 h 1074786"/>
              <a:gd name="connsiteX17" fmla="*/ 541065 w 1379716"/>
              <a:gd name="connsiteY17" fmla="*/ 279420 h 1074786"/>
              <a:gd name="connsiteX18" fmla="*/ 554592 w 1379716"/>
              <a:gd name="connsiteY18" fmla="*/ 246957 h 1074786"/>
              <a:gd name="connsiteX19" fmla="*/ 578940 w 1379716"/>
              <a:gd name="connsiteY19" fmla="*/ 228019 h 1074786"/>
              <a:gd name="connsiteX20" fmla="*/ 646573 w 1379716"/>
              <a:gd name="connsiteY20" fmla="*/ 238841 h 1074786"/>
              <a:gd name="connsiteX21" fmla="*/ 692564 w 1379716"/>
              <a:gd name="connsiteY21" fmla="*/ 265894 h 1074786"/>
              <a:gd name="connsiteX22" fmla="*/ 711501 w 1379716"/>
              <a:gd name="connsiteY22" fmla="*/ 325411 h 1074786"/>
              <a:gd name="connsiteX23" fmla="*/ 825125 w 1379716"/>
              <a:gd name="connsiteY23" fmla="*/ 376812 h 1074786"/>
              <a:gd name="connsiteX24" fmla="*/ 854883 w 1379716"/>
              <a:gd name="connsiteY24" fmla="*/ 436329 h 1074786"/>
              <a:gd name="connsiteX25" fmla="*/ 862999 w 1379716"/>
              <a:gd name="connsiteY25" fmla="*/ 568890 h 1074786"/>
              <a:gd name="connsiteX26" fmla="*/ 887347 w 1379716"/>
              <a:gd name="connsiteY26" fmla="*/ 612175 h 1074786"/>
              <a:gd name="connsiteX27" fmla="*/ 906284 w 1379716"/>
              <a:gd name="connsiteY27" fmla="*/ 593238 h 1074786"/>
              <a:gd name="connsiteX28" fmla="*/ 933338 w 1379716"/>
              <a:gd name="connsiteY28" fmla="*/ 625702 h 1074786"/>
              <a:gd name="connsiteX29" fmla="*/ 919811 w 1379716"/>
              <a:gd name="connsiteY29" fmla="*/ 663577 h 1074786"/>
              <a:gd name="connsiteX30" fmla="*/ 919811 w 1379716"/>
              <a:gd name="connsiteY30" fmla="*/ 685219 h 1074786"/>
              <a:gd name="connsiteX31" fmla="*/ 1009087 w 1379716"/>
              <a:gd name="connsiteY31" fmla="*/ 774495 h 1074786"/>
              <a:gd name="connsiteX32" fmla="*/ 1022613 w 1379716"/>
              <a:gd name="connsiteY32" fmla="*/ 755558 h 1074786"/>
              <a:gd name="connsiteX33" fmla="*/ 1030729 w 1379716"/>
              <a:gd name="connsiteY33" fmla="*/ 755558 h 1074786"/>
              <a:gd name="connsiteX34" fmla="*/ 1038845 w 1379716"/>
              <a:gd name="connsiteY34" fmla="*/ 788022 h 1074786"/>
              <a:gd name="connsiteX35" fmla="*/ 1068604 w 1379716"/>
              <a:gd name="connsiteY35" fmla="*/ 820486 h 1074786"/>
              <a:gd name="connsiteX36" fmla="*/ 1068604 w 1379716"/>
              <a:gd name="connsiteY36" fmla="*/ 844833 h 1074786"/>
              <a:gd name="connsiteX37" fmla="*/ 1106478 w 1379716"/>
              <a:gd name="connsiteY37" fmla="*/ 882708 h 1074786"/>
              <a:gd name="connsiteX38" fmla="*/ 1120005 w 1379716"/>
              <a:gd name="connsiteY38" fmla="*/ 923288 h 1074786"/>
              <a:gd name="connsiteX39" fmla="*/ 1152469 w 1379716"/>
              <a:gd name="connsiteY39" fmla="*/ 944930 h 1074786"/>
              <a:gd name="connsiteX40" fmla="*/ 1176817 w 1379716"/>
              <a:gd name="connsiteY40" fmla="*/ 942225 h 1074786"/>
              <a:gd name="connsiteX41" fmla="*/ 1211986 w 1379716"/>
              <a:gd name="connsiteY41" fmla="*/ 999037 h 1074786"/>
              <a:gd name="connsiteX42" fmla="*/ 1241745 w 1379716"/>
              <a:gd name="connsiteY42" fmla="*/ 1015269 h 1074786"/>
              <a:gd name="connsiteX43" fmla="*/ 1260682 w 1379716"/>
              <a:gd name="connsiteY43" fmla="*/ 1031501 h 1074786"/>
              <a:gd name="connsiteX44" fmla="*/ 1266093 w 1379716"/>
              <a:gd name="connsiteY44" fmla="*/ 1039617 h 1074786"/>
              <a:gd name="connsiteX45" fmla="*/ 1252566 w 1379716"/>
              <a:gd name="connsiteY45" fmla="*/ 1047733 h 1074786"/>
              <a:gd name="connsiteX46" fmla="*/ 1247155 w 1379716"/>
              <a:gd name="connsiteY46" fmla="*/ 1055849 h 1074786"/>
              <a:gd name="connsiteX47" fmla="*/ 1268798 w 1379716"/>
              <a:gd name="connsiteY47" fmla="*/ 1074786 h 1074786"/>
              <a:gd name="connsiteX48" fmla="*/ 1282325 w 1379716"/>
              <a:gd name="connsiteY48" fmla="*/ 1069375 h 1074786"/>
              <a:gd name="connsiteX49" fmla="*/ 1298557 w 1379716"/>
              <a:gd name="connsiteY49" fmla="*/ 1053143 h 1074786"/>
              <a:gd name="connsiteX50" fmla="*/ 1314789 w 1379716"/>
              <a:gd name="connsiteY50" fmla="*/ 1034206 h 1074786"/>
              <a:gd name="connsiteX51" fmla="*/ 1341842 w 1379716"/>
              <a:gd name="connsiteY51" fmla="*/ 1039617 h 1074786"/>
              <a:gd name="connsiteX52" fmla="*/ 1349958 w 1379716"/>
              <a:gd name="connsiteY52" fmla="*/ 1015269 h 1074786"/>
              <a:gd name="connsiteX53" fmla="*/ 1363484 w 1379716"/>
              <a:gd name="connsiteY53" fmla="*/ 980100 h 1074786"/>
              <a:gd name="connsiteX54" fmla="*/ 1355368 w 1379716"/>
              <a:gd name="connsiteY54" fmla="*/ 950341 h 1074786"/>
              <a:gd name="connsiteX55" fmla="*/ 1360779 w 1379716"/>
              <a:gd name="connsiteY55" fmla="*/ 925993 h 1074786"/>
              <a:gd name="connsiteX56" fmla="*/ 1368895 w 1379716"/>
              <a:gd name="connsiteY56" fmla="*/ 890824 h 1074786"/>
              <a:gd name="connsiteX57" fmla="*/ 1379716 w 1379716"/>
              <a:gd name="connsiteY57" fmla="*/ 831307 h 1074786"/>
              <a:gd name="connsiteX58" fmla="*/ 1377011 w 1379716"/>
              <a:gd name="connsiteY58" fmla="*/ 752852 h 1074786"/>
              <a:gd name="connsiteX59" fmla="*/ 1352663 w 1379716"/>
              <a:gd name="connsiteY59" fmla="*/ 674398 h 1074786"/>
              <a:gd name="connsiteX60" fmla="*/ 1325610 w 1379716"/>
              <a:gd name="connsiteY60" fmla="*/ 614881 h 1074786"/>
              <a:gd name="connsiteX61" fmla="*/ 1328315 w 1379716"/>
              <a:gd name="connsiteY61" fmla="*/ 604059 h 1074786"/>
              <a:gd name="connsiteX62" fmla="*/ 1306673 w 1379716"/>
              <a:gd name="connsiteY62" fmla="*/ 560774 h 1074786"/>
              <a:gd name="connsiteX63" fmla="*/ 1266093 w 1379716"/>
              <a:gd name="connsiteY63" fmla="*/ 509373 h 1074786"/>
              <a:gd name="connsiteX64" fmla="*/ 1195754 w 1379716"/>
              <a:gd name="connsiteY64" fmla="*/ 403865 h 1074786"/>
              <a:gd name="connsiteX65" fmla="*/ 1184933 w 1379716"/>
              <a:gd name="connsiteY65" fmla="*/ 379517 h 1074786"/>
              <a:gd name="connsiteX66" fmla="*/ 1203870 w 1379716"/>
              <a:gd name="connsiteY66" fmla="*/ 374107 h 1074786"/>
              <a:gd name="connsiteX67" fmla="*/ 1230923 w 1379716"/>
              <a:gd name="connsiteY67" fmla="*/ 393044 h 1074786"/>
              <a:gd name="connsiteX68" fmla="*/ 1257977 w 1379716"/>
              <a:gd name="connsiteY68" fmla="*/ 471499 h 1074786"/>
              <a:gd name="connsiteX69" fmla="*/ 1217397 w 1379716"/>
              <a:gd name="connsiteY69" fmla="*/ 363286 h 1074786"/>
              <a:gd name="connsiteX70" fmla="*/ 1138942 w 1379716"/>
              <a:gd name="connsiteY70" fmla="*/ 287536 h 1074786"/>
              <a:gd name="connsiteX71" fmla="*/ 1117300 w 1379716"/>
              <a:gd name="connsiteY71" fmla="*/ 225314 h 1074786"/>
              <a:gd name="connsiteX72" fmla="*/ 1076720 w 1379716"/>
              <a:gd name="connsiteY72" fmla="*/ 176618 h 1074786"/>
              <a:gd name="connsiteX73" fmla="*/ 1057783 w 1379716"/>
              <a:gd name="connsiteY73" fmla="*/ 130628 h 1074786"/>
              <a:gd name="connsiteX74" fmla="*/ 1028024 w 1379716"/>
              <a:gd name="connsiteY74" fmla="*/ 68405 h 1074786"/>
              <a:gd name="connsiteX75" fmla="*/ 1011792 w 1379716"/>
              <a:gd name="connsiteY75" fmla="*/ 81932 h 1074786"/>
              <a:gd name="connsiteX76" fmla="*/ 1017203 w 1379716"/>
              <a:gd name="connsiteY76" fmla="*/ 119806 h 1074786"/>
              <a:gd name="connsiteX77" fmla="*/ 1025319 w 1379716"/>
              <a:gd name="connsiteY77" fmla="*/ 149565 h 1074786"/>
              <a:gd name="connsiteX78" fmla="*/ 1025319 w 1379716"/>
              <a:gd name="connsiteY78" fmla="*/ 165797 h 1074786"/>
              <a:gd name="connsiteX79" fmla="*/ 995560 w 1379716"/>
              <a:gd name="connsiteY79" fmla="*/ 144154 h 1074786"/>
              <a:gd name="connsiteX80" fmla="*/ 990149 w 1379716"/>
              <a:gd name="connsiteY80" fmla="*/ 111690 h 1074786"/>
              <a:gd name="connsiteX81" fmla="*/ 987444 w 1379716"/>
              <a:gd name="connsiteY81" fmla="*/ 84637 h 1074786"/>
              <a:gd name="connsiteX82" fmla="*/ 1006381 w 1379716"/>
              <a:gd name="connsiteY82" fmla="*/ 54878 h 1074786"/>
              <a:gd name="connsiteX83" fmla="*/ 1022938 w 1379716"/>
              <a:gd name="connsiteY83" fmla="*/ 0 h 1074786"/>
              <a:gd name="connsiteX84" fmla="*/ 968507 w 1379716"/>
              <a:gd name="connsiteY84" fmla="*/ 14299 h 1074786"/>
              <a:gd name="connsiteX85" fmla="*/ 941454 w 1379716"/>
              <a:gd name="connsiteY85" fmla="*/ 772 h 1074786"/>
              <a:gd name="connsiteX86" fmla="*/ 917106 w 1379716"/>
              <a:gd name="connsiteY86" fmla="*/ 19709 h 1074786"/>
              <a:gd name="connsiteX87" fmla="*/ 911695 w 1379716"/>
              <a:gd name="connsiteY87" fmla="*/ 98164 h 1074786"/>
              <a:gd name="connsiteX88" fmla="*/ 862999 w 1379716"/>
              <a:gd name="connsiteY88" fmla="*/ 81932 h 1074786"/>
              <a:gd name="connsiteX89" fmla="*/ 465316 w 1379716"/>
              <a:gd name="connsiteY89" fmla="*/ 119806 h 1074786"/>
              <a:gd name="connsiteX90" fmla="*/ 392273 w 1379716"/>
              <a:gd name="connsiteY90" fmla="*/ 92753 h 1074786"/>
              <a:gd name="connsiteX91" fmla="*/ 0 w 1379716"/>
              <a:gd name="connsiteY91" fmla="*/ 184734 h 107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379716" h="1074786">
                <a:moveTo>
                  <a:pt x="0" y="184734"/>
                </a:moveTo>
                <a:lnTo>
                  <a:pt x="27054" y="303768"/>
                </a:lnTo>
                <a:lnTo>
                  <a:pt x="48696" y="295652"/>
                </a:lnTo>
                <a:lnTo>
                  <a:pt x="64928" y="279420"/>
                </a:lnTo>
                <a:lnTo>
                  <a:pt x="70339" y="246957"/>
                </a:lnTo>
                <a:lnTo>
                  <a:pt x="105508" y="246957"/>
                </a:lnTo>
                <a:lnTo>
                  <a:pt x="135267" y="265894"/>
                </a:lnTo>
                <a:lnTo>
                  <a:pt x="208310" y="238841"/>
                </a:lnTo>
                <a:lnTo>
                  <a:pt x="257006" y="257778"/>
                </a:lnTo>
                <a:lnTo>
                  <a:pt x="281354" y="257778"/>
                </a:lnTo>
                <a:lnTo>
                  <a:pt x="327345" y="244251"/>
                </a:lnTo>
                <a:lnTo>
                  <a:pt x="348987" y="268599"/>
                </a:lnTo>
                <a:lnTo>
                  <a:pt x="351693" y="292947"/>
                </a:lnTo>
                <a:lnTo>
                  <a:pt x="373335" y="298358"/>
                </a:lnTo>
                <a:lnTo>
                  <a:pt x="416621" y="338938"/>
                </a:lnTo>
                <a:lnTo>
                  <a:pt x="435558" y="320000"/>
                </a:lnTo>
                <a:lnTo>
                  <a:pt x="478843" y="322706"/>
                </a:lnTo>
                <a:lnTo>
                  <a:pt x="541065" y="279420"/>
                </a:lnTo>
                <a:lnTo>
                  <a:pt x="554592" y="246957"/>
                </a:lnTo>
                <a:lnTo>
                  <a:pt x="578940" y="228019"/>
                </a:lnTo>
                <a:lnTo>
                  <a:pt x="646573" y="238841"/>
                </a:lnTo>
                <a:lnTo>
                  <a:pt x="692564" y="265894"/>
                </a:lnTo>
                <a:lnTo>
                  <a:pt x="711501" y="325411"/>
                </a:lnTo>
                <a:lnTo>
                  <a:pt x="825125" y="376812"/>
                </a:lnTo>
                <a:lnTo>
                  <a:pt x="854883" y="436329"/>
                </a:lnTo>
                <a:lnTo>
                  <a:pt x="862999" y="568890"/>
                </a:lnTo>
                <a:lnTo>
                  <a:pt x="887347" y="612175"/>
                </a:lnTo>
                <a:lnTo>
                  <a:pt x="906284" y="593238"/>
                </a:lnTo>
                <a:lnTo>
                  <a:pt x="933338" y="625702"/>
                </a:lnTo>
                <a:lnTo>
                  <a:pt x="919811" y="663577"/>
                </a:lnTo>
                <a:lnTo>
                  <a:pt x="919811" y="685219"/>
                </a:lnTo>
                <a:lnTo>
                  <a:pt x="1009087" y="774495"/>
                </a:lnTo>
                <a:lnTo>
                  <a:pt x="1022613" y="755558"/>
                </a:lnTo>
                <a:lnTo>
                  <a:pt x="1030729" y="755558"/>
                </a:lnTo>
                <a:lnTo>
                  <a:pt x="1038845" y="788022"/>
                </a:lnTo>
                <a:lnTo>
                  <a:pt x="1068604" y="820486"/>
                </a:lnTo>
                <a:lnTo>
                  <a:pt x="1068604" y="844833"/>
                </a:lnTo>
                <a:lnTo>
                  <a:pt x="1106478" y="882708"/>
                </a:lnTo>
                <a:lnTo>
                  <a:pt x="1120005" y="923288"/>
                </a:lnTo>
                <a:lnTo>
                  <a:pt x="1152469" y="944930"/>
                </a:lnTo>
                <a:lnTo>
                  <a:pt x="1176817" y="942225"/>
                </a:lnTo>
                <a:lnTo>
                  <a:pt x="1211986" y="999037"/>
                </a:lnTo>
                <a:lnTo>
                  <a:pt x="1241745" y="1015269"/>
                </a:lnTo>
                <a:lnTo>
                  <a:pt x="1260682" y="1031501"/>
                </a:lnTo>
                <a:lnTo>
                  <a:pt x="1266093" y="1039617"/>
                </a:lnTo>
                <a:lnTo>
                  <a:pt x="1252566" y="1047733"/>
                </a:lnTo>
                <a:lnTo>
                  <a:pt x="1247155" y="1055849"/>
                </a:lnTo>
                <a:lnTo>
                  <a:pt x="1268798" y="1074786"/>
                </a:lnTo>
                <a:lnTo>
                  <a:pt x="1282325" y="1069375"/>
                </a:lnTo>
                <a:lnTo>
                  <a:pt x="1298557" y="1053143"/>
                </a:lnTo>
                <a:lnTo>
                  <a:pt x="1314789" y="1034206"/>
                </a:lnTo>
                <a:lnTo>
                  <a:pt x="1341842" y="1039617"/>
                </a:lnTo>
                <a:lnTo>
                  <a:pt x="1349958" y="1015269"/>
                </a:lnTo>
                <a:lnTo>
                  <a:pt x="1363484" y="980100"/>
                </a:lnTo>
                <a:lnTo>
                  <a:pt x="1355368" y="950341"/>
                </a:lnTo>
                <a:lnTo>
                  <a:pt x="1360779" y="925993"/>
                </a:lnTo>
                <a:lnTo>
                  <a:pt x="1368895" y="890824"/>
                </a:lnTo>
                <a:lnTo>
                  <a:pt x="1379716" y="831307"/>
                </a:lnTo>
                <a:cubicBezTo>
                  <a:pt x="1378814" y="805155"/>
                  <a:pt x="1377913" y="779004"/>
                  <a:pt x="1377011" y="752852"/>
                </a:cubicBezTo>
                <a:lnTo>
                  <a:pt x="1352663" y="674398"/>
                </a:lnTo>
                <a:lnTo>
                  <a:pt x="1325610" y="614881"/>
                </a:lnTo>
                <a:lnTo>
                  <a:pt x="1328315" y="604059"/>
                </a:lnTo>
                <a:lnTo>
                  <a:pt x="1306673" y="560774"/>
                </a:lnTo>
                <a:lnTo>
                  <a:pt x="1266093" y="509373"/>
                </a:lnTo>
                <a:lnTo>
                  <a:pt x="1195754" y="403865"/>
                </a:lnTo>
                <a:lnTo>
                  <a:pt x="1184933" y="379517"/>
                </a:lnTo>
                <a:lnTo>
                  <a:pt x="1203870" y="374107"/>
                </a:lnTo>
                <a:lnTo>
                  <a:pt x="1230923" y="393044"/>
                </a:lnTo>
                <a:lnTo>
                  <a:pt x="1257977" y="471499"/>
                </a:lnTo>
                <a:lnTo>
                  <a:pt x="1217397" y="363286"/>
                </a:lnTo>
                <a:lnTo>
                  <a:pt x="1138942" y="287536"/>
                </a:lnTo>
                <a:lnTo>
                  <a:pt x="1117300" y="225314"/>
                </a:lnTo>
                <a:lnTo>
                  <a:pt x="1076720" y="176618"/>
                </a:lnTo>
                <a:lnTo>
                  <a:pt x="1057783" y="130628"/>
                </a:lnTo>
                <a:lnTo>
                  <a:pt x="1028024" y="68405"/>
                </a:lnTo>
                <a:lnTo>
                  <a:pt x="1011792" y="81932"/>
                </a:lnTo>
                <a:lnTo>
                  <a:pt x="1017203" y="119806"/>
                </a:lnTo>
                <a:lnTo>
                  <a:pt x="1025319" y="149565"/>
                </a:lnTo>
                <a:lnTo>
                  <a:pt x="1025319" y="165797"/>
                </a:lnTo>
                <a:lnTo>
                  <a:pt x="995560" y="144154"/>
                </a:lnTo>
                <a:lnTo>
                  <a:pt x="990149" y="111690"/>
                </a:lnTo>
                <a:lnTo>
                  <a:pt x="987444" y="84637"/>
                </a:lnTo>
                <a:lnTo>
                  <a:pt x="1006381" y="54878"/>
                </a:lnTo>
                <a:lnTo>
                  <a:pt x="1022938" y="0"/>
                </a:lnTo>
                <a:lnTo>
                  <a:pt x="968507" y="14299"/>
                </a:lnTo>
                <a:lnTo>
                  <a:pt x="941454" y="772"/>
                </a:lnTo>
                <a:lnTo>
                  <a:pt x="917106" y="19709"/>
                </a:lnTo>
                <a:lnTo>
                  <a:pt x="911695" y="98164"/>
                </a:lnTo>
                <a:lnTo>
                  <a:pt x="862999" y="81932"/>
                </a:lnTo>
                <a:lnTo>
                  <a:pt x="465316" y="119806"/>
                </a:lnTo>
                <a:lnTo>
                  <a:pt x="392273" y="92753"/>
                </a:lnTo>
                <a:lnTo>
                  <a:pt x="0" y="184734"/>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34" name="Freeform 33"/>
          <p:cNvSpPr/>
          <p:nvPr/>
        </p:nvSpPr>
        <p:spPr>
          <a:xfrm>
            <a:off x="6853788" y="3261278"/>
            <a:ext cx="1467722" cy="777655"/>
          </a:xfrm>
          <a:custGeom>
            <a:avLst/>
            <a:gdLst>
              <a:gd name="connsiteX0" fmla="*/ 360608 w 1311069"/>
              <a:gd name="connsiteY0" fmla="*/ 293638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93638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1761 w 1311069"/>
              <a:gd name="connsiteY71" fmla="*/ 26346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935101 w 1311069"/>
              <a:gd name="connsiteY71" fmla="*/ 88218 h 698035"/>
              <a:gd name="connsiteX72" fmla="*/ 360608 w 1311069"/>
              <a:gd name="connsiteY72" fmla="*/ 279360 h 698035"/>
              <a:gd name="connsiteX0" fmla="*/ 372512 w 1322973"/>
              <a:gd name="connsiteY0" fmla="*/ 279360 h 698035"/>
              <a:gd name="connsiteX1" fmla="*/ 372512 w 1322973"/>
              <a:gd name="connsiteY1" fmla="*/ 355457 h 698035"/>
              <a:gd name="connsiteX2" fmla="*/ 336451 w 1322973"/>
              <a:gd name="connsiteY2" fmla="*/ 381215 h 698035"/>
              <a:gd name="connsiteX3" fmla="*/ 297815 w 1322973"/>
              <a:gd name="connsiteY3" fmla="*/ 381215 h 698035"/>
              <a:gd name="connsiteX4" fmla="*/ 269481 w 1322973"/>
              <a:gd name="connsiteY4" fmla="*/ 435306 h 698035"/>
              <a:gd name="connsiteX5" fmla="*/ 210238 w 1322973"/>
              <a:gd name="connsiteY5" fmla="*/ 435306 h 698035"/>
              <a:gd name="connsiteX6" fmla="*/ 194784 w 1322973"/>
              <a:gd name="connsiteY6" fmla="*/ 489397 h 698035"/>
              <a:gd name="connsiteX7" fmla="*/ 166450 w 1322973"/>
              <a:gd name="connsiteY7" fmla="*/ 515155 h 698035"/>
              <a:gd name="connsiteX8" fmla="*/ 114935 w 1322973"/>
              <a:gd name="connsiteY8" fmla="*/ 543489 h 698035"/>
              <a:gd name="connsiteX9" fmla="*/ 55692 w 1322973"/>
              <a:gd name="connsiteY9" fmla="*/ 592428 h 698035"/>
              <a:gd name="connsiteX10" fmla="*/ 42813 w 1322973"/>
              <a:gd name="connsiteY10" fmla="*/ 638792 h 698035"/>
              <a:gd name="connsiteX11" fmla="*/ 0 w 1322973"/>
              <a:gd name="connsiteY11" fmla="*/ 664550 h 698035"/>
              <a:gd name="connsiteX12" fmla="*/ 27358 w 1322973"/>
              <a:gd name="connsiteY12" fmla="*/ 698035 h 698035"/>
              <a:gd name="connsiteX13" fmla="*/ 197359 w 1322973"/>
              <a:gd name="connsiteY13" fmla="*/ 664550 h 698035"/>
              <a:gd name="connsiteX14" fmla="*/ 382815 w 1322973"/>
              <a:gd name="connsiteY14" fmla="*/ 569246 h 698035"/>
              <a:gd name="connsiteX15" fmla="*/ 516756 w 1322973"/>
              <a:gd name="connsiteY15" fmla="*/ 558943 h 698035"/>
              <a:gd name="connsiteX16" fmla="*/ 601756 w 1322973"/>
              <a:gd name="connsiteY16" fmla="*/ 600156 h 698035"/>
              <a:gd name="connsiteX17" fmla="*/ 761454 w 1322973"/>
              <a:gd name="connsiteY17" fmla="*/ 546064 h 698035"/>
              <a:gd name="connsiteX18" fmla="*/ 957213 w 1322973"/>
              <a:gd name="connsiteY18" fmla="*/ 677429 h 698035"/>
              <a:gd name="connsiteX19" fmla="*/ 988122 w 1322973"/>
              <a:gd name="connsiteY19" fmla="*/ 651671 h 698035"/>
              <a:gd name="connsiteX20" fmla="*/ 1021607 w 1322973"/>
              <a:gd name="connsiteY20" fmla="*/ 631065 h 698035"/>
              <a:gd name="connsiteX21" fmla="*/ 1062820 w 1322973"/>
              <a:gd name="connsiteY21" fmla="*/ 582125 h 698035"/>
              <a:gd name="connsiteX22" fmla="*/ 1083426 w 1322973"/>
              <a:gd name="connsiteY22" fmla="*/ 530610 h 698035"/>
              <a:gd name="connsiteX23" fmla="*/ 1127214 w 1322973"/>
              <a:gd name="connsiteY23" fmla="*/ 463640 h 698035"/>
              <a:gd name="connsiteX24" fmla="*/ 1163275 w 1322973"/>
              <a:gd name="connsiteY24" fmla="*/ 422427 h 698035"/>
              <a:gd name="connsiteX25" fmla="*/ 1201912 w 1322973"/>
              <a:gd name="connsiteY25" fmla="*/ 412124 h 698035"/>
              <a:gd name="connsiteX26" fmla="*/ 1243124 w 1322973"/>
              <a:gd name="connsiteY26" fmla="*/ 381215 h 698035"/>
              <a:gd name="connsiteX27" fmla="*/ 1250851 w 1322973"/>
              <a:gd name="connsiteY27" fmla="*/ 340002 h 698035"/>
              <a:gd name="connsiteX28" fmla="*/ 1235397 w 1322973"/>
              <a:gd name="connsiteY28" fmla="*/ 337427 h 698035"/>
              <a:gd name="connsiteX29" fmla="*/ 1209639 w 1322973"/>
              <a:gd name="connsiteY29" fmla="*/ 352881 h 698035"/>
              <a:gd name="connsiteX30" fmla="*/ 1196760 w 1322973"/>
              <a:gd name="connsiteY30" fmla="*/ 370912 h 698035"/>
              <a:gd name="connsiteX31" fmla="*/ 1171002 w 1322973"/>
              <a:gd name="connsiteY31" fmla="*/ 378639 h 698035"/>
              <a:gd name="connsiteX32" fmla="*/ 1150396 w 1322973"/>
              <a:gd name="connsiteY32" fmla="*/ 370912 h 698035"/>
              <a:gd name="connsiteX33" fmla="*/ 1145245 w 1322973"/>
              <a:gd name="connsiteY33" fmla="*/ 358033 h 698035"/>
              <a:gd name="connsiteX34" fmla="*/ 1158123 w 1322973"/>
              <a:gd name="connsiteY34" fmla="*/ 350305 h 698035"/>
              <a:gd name="connsiteX35" fmla="*/ 1176154 w 1322973"/>
              <a:gd name="connsiteY35" fmla="*/ 352881 h 698035"/>
              <a:gd name="connsiteX36" fmla="*/ 1189033 w 1322973"/>
              <a:gd name="connsiteY36" fmla="*/ 352881 h 698035"/>
              <a:gd name="connsiteX37" fmla="*/ 1196760 w 1322973"/>
              <a:gd name="connsiteY37" fmla="*/ 332275 h 698035"/>
              <a:gd name="connsiteX38" fmla="*/ 1199336 w 1322973"/>
              <a:gd name="connsiteY38" fmla="*/ 306517 h 698035"/>
              <a:gd name="connsiteX39" fmla="*/ 1181305 w 1322973"/>
              <a:gd name="connsiteY39" fmla="*/ 303941 h 698035"/>
              <a:gd name="connsiteX40" fmla="*/ 1150396 w 1322973"/>
              <a:gd name="connsiteY40" fmla="*/ 301366 h 698035"/>
              <a:gd name="connsiteX41" fmla="*/ 1134941 w 1322973"/>
              <a:gd name="connsiteY41" fmla="*/ 293638 h 698035"/>
              <a:gd name="connsiteX42" fmla="*/ 1147820 w 1322973"/>
              <a:gd name="connsiteY42" fmla="*/ 273032 h 698035"/>
              <a:gd name="connsiteX43" fmla="*/ 1168427 w 1322973"/>
              <a:gd name="connsiteY43" fmla="*/ 273032 h 698035"/>
              <a:gd name="connsiteX44" fmla="*/ 1183881 w 1322973"/>
              <a:gd name="connsiteY44" fmla="*/ 260153 h 698035"/>
              <a:gd name="connsiteX45" fmla="*/ 1207063 w 1322973"/>
              <a:gd name="connsiteY45" fmla="*/ 244699 h 698035"/>
              <a:gd name="connsiteX46" fmla="*/ 1232821 w 1322973"/>
              <a:gd name="connsiteY46" fmla="*/ 262729 h 698035"/>
              <a:gd name="connsiteX47" fmla="*/ 1263730 w 1322973"/>
              <a:gd name="connsiteY47" fmla="*/ 252426 h 698035"/>
              <a:gd name="connsiteX48" fmla="*/ 1281761 w 1322973"/>
              <a:gd name="connsiteY48" fmla="*/ 226668 h 698035"/>
              <a:gd name="connsiteX49" fmla="*/ 1304943 w 1322973"/>
              <a:gd name="connsiteY49" fmla="*/ 190607 h 698035"/>
              <a:gd name="connsiteX50" fmla="*/ 1292064 w 1322973"/>
              <a:gd name="connsiteY50" fmla="*/ 136516 h 698035"/>
              <a:gd name="connsiteX51" fmla="*/ 1268882 w 1322973"/>
              <a:gd name="connsiteY51" fmla="*/ 123637 h 698035"/>
              <a:gd name="connsiteX52" fmla="*/ 1258579 w 1322973"/>
              <a:gd name="connsiteY52" fmla="*/ 149395 h 698035"/>
              <a:gd name="connsiteX53" fmla="*/ 1253427 w 1322973"/>
              <a:gd name="connsiteY53" fmla="*/ 167425 h 698035"/>
              <a:gd name="connsiteX54" fmla="*/ 1212215 w 1322973"/>
              <a:gd name="connsiteY54" fmla="*/ 154547 h 698035"/>
              <a:gd name="connsiteX55" fmla="*/ 1173578 w 1322973"/>
              <a:gd name="connsiteY55" fmla="*/ 162274 h 698035"/>
              <a:gd name="connsiteX56" fmla="*/ 1150396 w 1322973"/>
              <a:gd name="connsiteY56" fmla="*/ 177729 h 698035"/>
              <a:gd name="connsiteX57" fmla="*/ 1140093 w 1322973"/>
              <a:gd name="connsiteY57" fmla="*/ 151971 h 698035"/>
              <a:gd name="connsiteX58" fmla="*/ 1122063 w 1322973"/>
              <a:gd name="connsiteY58" fmla="*/ 123637 h 698035"/>
              <a:gd name="connsiteX59" fmla="*/ 1142669 w 1322973"/>
              <a:gd name="connsiteY59" fmla="*/ 110758 h 698035"/>
              <a:gd name="connsiteX60" fmla="*/ 1171002 w 1322973"/>
              <a:gd name="connsiteY60" fmla="*/ 131365 h 698035"/>
              <a:gd name="connsiteX61" fmla="*/ 1191608 w 1322973"/>
              <a:gd name="connsiteY61" fmla="*/ 121061 h 698035"/>
              <a:gd name="connsiteX62" fmla="*/ 1207063 w 1322973"/>
              <a:gd name="connsiteY62" fmla="*/ 118486 h 698035"/>
              <a:gd name="connsiteX63" fmla="*/ 1232821 w 1322973"/>
              <a:gd name="connsiteY63" fmla="*/ 95304 h 698035"/>
              <a:gd name="connsiteX64" fmla="*/ 1245700 w 1322973"/>
              <a:gd name="connsiteY64" fmla="*/ 95304 h 698035"/>
              <a:gd name="connsiteX65" fmla="*/ 1243124 w 1322973"/>
              <a:gd name="connsiteY65" fmla="*/ 74698 h 698035"/>
              <a:gd name="connsiteX66" fmla="*/ 1227669 w 1322973"/>
              <a:gd name="connsiteY66" fmla="*/ 28334 h 698035"/>
              <a:gd name="connsiteX67" fmla="*/ 1235397 w 1322973"/>
              <a:gd name="connsiteY67" fmla="*/ 25758 h 698035"/>
              <a:gd name="connsiteX68" fmla="*/ 1315246 w 1322973"/>
              <a:gd name="connsiteY68" fmla="*/ 121061 h 698035"/>
              <a:gd name="connsiteX69" fmla="*/ 1322973 w 1322973"/>
              <a:gd name="connsiteY69" fmla="*/ 115910 h 698035"/>
              <a:gd name="connsiteX70" fmla="*/ 1222518 w 1322973"/>
              <a:gd name="connsiteY70" fmla="*/ 0 h 698035"/>
              <a:gd name="connsiteX71" fmla="*/ 947005 w 1322973"/>
              <a:gd name="connsiteY71" fmla="*/ 88218 h 698035"/>
              <a:gd name="connsiteX72" fmla="*/ 372512 w 1322973"/>
              <a:gd name="connsiteY72" fmla="*/ 279360 h 6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22973" h="698035">
                <a:moveTo>
                  <a:pt x="372512" y="279360"/>
                </a:moveTo>
                <a:lnTo>
                  <a:pt x="372512" y="355457"/>
                </a:lnTo>
                <a:lnTo>
                  <a:pt x="336451" y="381215"/>
                </a:lnTo>
                <a:lnTo>
                  <a:pt x="297815" y="381215"/>
                </a:lnTo>
                <a:lnTo>
                  <a:pt x="269481" y="435306"/>
                </a:lnTo>
                <a:lnTo>
                  <a:pt x="210238" y="435306"/>
                </a:lnTo>
                <a:lnTo>
                  <a:pt x="194784" y="489397"/>
                </a:lnTo>
                <a:lnTo>
                  <a:pt x="166450" y="515155"/>
                </a:lnTo>
                <a:lnTo>
                  <a:pt x="114935" y="543489"/>
                </a:lnTo>
                <a:lnTo>
                  <a:pt x="55692" y="592428"/>
                </a:lnTo>
                <a:lnTo>
                  <a:pt x="42813" y="638792"/>
                </a:lnTo>
                <a:lnTo>
                  <a:pt x="0" y="664550"/>
                </a:lnTo>
                <a:lnTo>
                  <a:pt x="27358" y="698035"/>
                </a:lnTo>
                <a:lnTo>
                  <a:pt x="197359" y="664550"/>
                </a:lnTo>
                <a:lnTo>
                  <a:pt x="382815" y="569246"/>
                </a:lnTo>
                <a:lnTo>
                  <a:pt x="516756" y="558943"/>
                </a:lnTo>
                <a:lnTo>
                  <a:pt x="601756" y="600156"/>
                </a:lnTo>
                <a:lnTo>
                  <a:pt x="761454" y="546064"/>
                </a:lnTo>
                <a:lnTo>
                  <a:pt x="957213" y="677429"/>
                </a:lnTo>
                <a:lnTo>
                  <a:pt x="988122" y="651671"/>
                </a:lnTo>
                <a:lnTo>
                  <a:pt x="1021607" y="631065"/>
                </a:lnTo>
                <a:lnTo>
                  <a:pt x="1062820" y="582125"/>
                </a:lnTo>
                <a:lnTo>
                  <a:pt x="1083426" y="530610"/>
                </a:lnTo>
                <a:lnTo>
                  <a:pt x="1127214" y="463640"/>
                </a:lnTo>
                <a:lnTo>
                  <a:pt x="1163275" y="422427"/>
                </a:lnTo>
                <a:lnTo>
                  <a:pt x="1201912" y="412124"/>
                </a:lnTo>
                <a:lnTo>
                  <a:pt x="1243124" y="381215"/>
                </a:lnTo>
                <a:lnTo>
                  <a:pt x="1250851" y="340002"/>
                </a:lnTo>
                <a:lnTo>
                  <a:pt x="1235397" y="337427"/>
                </a:lnTo>
                <a:lnTo>
                  <a:pt x="1209639" y="352881"/>
                </a:lnTo>
                <a:lnTo>
                  <a:pt x="1196760" y="370912"/>
                </a:lnTo>
                <a:lnTo>
                  <a:pt x="1171002" y="378639"/>
                </a:lnTo>
                <a:lnTo>
                  <a:pt x="1150396" y="370912"/>
                </a:lnTo>
                <a:lnTo>
                  <a:pt x="1145245" y="358033"/>
                </a:lnTo>
                <a:lnTo>
                  <a:pt x="1158123" y="350305"/>
                </a:lnTo>
                <a:lnTo>
                  <a:pt x="1176154" y="352881"/>
                </a:lnTo>
                <a:lnTo>
                  <a:pt x="1189033" y="352881"/>
                </a:lnTo>
                <a:lnTo>
                  <a:pt x="1196760" y="332275"/>
                </a:lnTo>
                <a:lnTo>
                  <a:pt x="1199336" y="306517"/>
                </a:lnTo>
                <a:lnTo>
                  <a:pt x="1181305" y="303941"/>
                </a:lnTo>
                <a:lnTo>
                  <a:pt x="1150396" y="301366"/>
                </a:lnTo>
                <a:lnTo>
                  <a:pt x="1134941" y="293638"/>
                </a:lnTo>
                <a:lnTo>
                  <a:pt x="1147820" y="273032"/>
                </a:lnTo>
                <a:lnTo>
                  <a:pt x="1168427" y="273032"/>
                </a:lnTo>
                <a:lnTo>
                  <a:pt x="1183881" y="260153"/>
                </a:lnTo>
                <a:lnTo>
                  <a:pt x="1207063" y="244699"/>
                </a:lnTo>
                <a:lnTo>
                  <a:pt x="1232821" y="262729"/>
                </a:lnTo>
                <a:lnTo>
                  <a:pt x="1263730" y="252426"/>
                </a:lnTo>
                <a:lnTo>
                  <a:pt x="1281761" y="226668"/>
                </a:lnTo>
                <a:lnTo>
                  <a:pt x="1304943" y="190607"/>
                </a:lnTo>
                <a:lnTo>
                  <a:pt x="1292064" y="136516"/>
                </a:lnTo>
                <a:lnTo>
                  <a:pt x="1268882" y="123637"/>
                </a:lnTo>
                <a:lnTo>
                  <a:pt x="1258579" y="149395"/>
                </a:lnTo>
                <a:lnTo>
                  <a:pt x="1253427" y="167425"/>
                </a:lnTo>
                <a:lnTo>
                  <a:pt x="1212215" y="154547"/>
                </a:lnTo>
                <a:lnTo>
                  <a:pt x="1173578" y="162274"/>
                </a:lnTo>
                <a:lnTo>
                  <a:pt x="1150396" y="177729"/>
                </a:lnTo>
                <a:lnTo>
                  <a:pt x="1140093" y="151971"/>
                </a:lnTo>
                <a:lnTo>
                  <a:pt x="1122063" y="123637"/>
                </a:lnTo>
                <a:lnTo>
                  <a:pt x="1142669" y="110758"/>
                </a:lnTo>
                <a:lnTo>
                  <a:pt x="1171002" y="131365"/>
                </a:lnTo>
                <a:lnTo>
                  <a:pt x="1191608" y="121061"/>
                </a:lnTo>
                <a:lnTo>
                  <a:pt x="1207063" y="118486"/>
                </a:lnTo>
                <a:lnTo>
                  <a:pt x="1232821" y="95304"/>
                </a:lnTo>
                <a:lnTo>
                  <a:pt x="1245700" y="95304"/>
                </a:lnTo>
                <a:lnTo>
                  <a:pt x="1243124" y="74698"/>
                </a:lnTo>
                <a:lnTo>
                  <a:pt x="1227669" y="28334"/>
                </a:lnTo>
                <a:lnTo>
                  <a:pt x="1235397" y="25758"/>
                </a:lnTo>
                <a:lnTo>
                  <a:pt x="1315246" y="121061"/>
                </a:lnTo>
                <a:lnTo>
                  <a:pt x="1322973" y="115910"/>
                </a:lnTo>
                <a:lnTo>
                  <a:pt x="1222518" y="0"/>
                </a:lnTo>
                <a:lnTo>
                  <a:pt x="947005" y="88218"/>
                </a:lnTo>
                <a:lnTo>
                  <a:pt x="372512" y="27936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35" name="Freeform 34"/>
          <p:cNvSpPr/>
          <p:nvPr/>
        </p:nvSpPr>
        <p:spPr>
          <a:xfrm>
            <a:off x="8356749" y="726831"/>
            <a:ext cx="611405" cy="952626"/>
          </a:xfrm>
          <a:custGeom>
            <a:avLst/>
            <a:gdLst>
              <a:gd name="connsiteX0" fmla="*/ 57620 w 541125"/>
              <a:gd name="connsiteY0" fmla="*/ 40084 h 856781"/>
              <a:gd name="connsiteX1" fmla="*/ 45094 w 541125"/>
              <a:gd name="connsiteY1" fmla="*/ 125261 h 856781"/>
              <a:gd name="connsiteX2" fmla="*/ 25053 w 541125"/>
              <a:gd name="connsiteY2" fmla="*/ 195406 h 856781"/>
              <a:gd name="connsiteX3" fmla="*/ 32568 w 541125"/>
              <a:gd name="connsiteY3" fmla="*/ 255531 h 856781"/>
              <a:gd name="connsiteX4" fmla="*/ 35073 w 541125"/>
              <a:gd name="connsiteY4" fmla="*/ 333193 h 856781"/>
              <a:gd name="connsiteX5" fmla="*/ 37579 w 541125"/>
              <a:gd name="connsiteY5" fmla="*/ 393318 h 856781"/>
              <a:gd name="connsiteX6" fmla="*/ 15032 w 541125"/>
              <a:gd name="connsiteY6" fmla="*/ 428391 h 856781"/>
              <a:gd name="connsiteX7" fmla="*/ 27558 w 541125"/>
              <a:gd name="connsiteY7" fmla="*/ 460958 h 856781"/>
              <a:gd name="connsiteX8" fmla="*/ 0 w 541125"/>
              <a:gd name="connsiteY8" fmla="*/ 506052 h 856781"/>
              <a:gd name="connsiteX9" fmla="*/ 135282 w 541125"/>
              <a:gd name="connsiteY9" fmla="*/ 809182 h 856781"/>
              <a:gd name="connsiteX10" fmla="*/ 160334 w 541125"/>
              <a:gd name="connsiteY10" fmla="*/ 844255 h 856781"/>
              <a:gd name="connsiteX11" fmla="*/ 182880 w 541125"/>
              <a:gd name="connsiteY11" fmla="*/ 856781 h 856781"/>
              <a:gd name="connsiteX12" fmla="*/ 202922 w 541125"/>
              <a:gd name="connsiteY12" fmla="*/ 794151 h 856781"/>
              <a:gd name="connsiteX13" fmla="*/ 207933 w 541125"/>
              <a:gd name="connsiteY13" fmla="*/ 761583 h 856781"/>
              <a:gd name="connsiteX14" fmla="*/ 237995 w 541125"/>
              <a:gd name="connsiteY14" fmla="*/ 721500 h 856781"/>
              <a:gd name="connsiteX15" fmla="*/ 225469 w 541125"/>
              <a:gd name="connsiteY15" fmla="*/ 701458 h 856781"/>
              <a:gd name="connsiteX16" fmla="*/ 258037 w 541125"/>
              <a:gd name="connsiteY16" fmla="*/ 673901 h 856781"/>
              <a:gd name="connsiteX17" fmla="*/ 288099 w 541125"/>
              <a:gd name="connsiteY17" fmla="*/ 666385 h 856781"/>
              <a:gd name="connsiteX18" fmla="*/ 293110 w 541125"/>
              <a:gd name="connsiteY18" fmla="*/ 628807 h 856781"/>
              <a:gd name="connsiteX19" fmla="*/ 323172 w 541125"/>
              <a:gd name="connsiteY19" fmla="*/ 606260 h 856781"/>
              <a:gd name="connsiteX20" fmla="*/ 338203 w 541125"/>
              <a:gd name="connsiteY20" fmla="*/ 563672 h 856781"/>
              <a:gd name="connsiteX21" fmla="*/ 328182 w 541125"/>
              <a:gd name="connsiteY21" fmla="*/ 513568 h 856781"/>
              <a:gd name="connsiteX22" fmla="*/ 343214 w 541125"/>
              <a:gd name="connsiteY22" fmla="*/ 498536 h 856781"/>
              <a:gd name="connsiteX23" fmla="*/ 365760 w 541125"/>
              <a:gd name="connsiteY23" fmla="*/ 528599 h 856781"/>
              <a:gd name="connsiteX24" fmla="*/ 385802 w 541125"/>
              <a:gd name="connsiteY24" fmla="*/ 543630 h 856781"/>
              <a:gd name="connsiteX25" fmla="*/ 388307 w 541125"/>
              <a:gd name="connsiteY25" fmla="*/ 493526 h 856781"/>
              <a:gd name="connsiteX26" fmla="*/ 420875 w 541125"/>
              <a:gd name="connsiteY26" fmla="*/ 468474 h 856781"/>
              <a:gd name="connsiteX27" fmla="*/ 430896 w 541125"/>
              <a:gd name="connsiteY27" fmla="*/ 465969 h 856781"/>
              <a:gd name="connsiteX28" fmla="*/ 523588 w 541125"/>
              <a:gd name="connsiteY28" fmla="*/ 368266 h 856781"/>
              <a:gd name="connsiteX29" fmla="*/ 526094 w 541125"/>
              <a:gd name="connsiteY29" fmla="*/ 348224 h 856781"/>
              <a:gd name="connsiteX30" fmla="*/ 541125 w 541125"/>
              <a:gd name="connsiteY30" fmla="*/ 330688 h 856781"/>
              <a:gd name="connsiteX31" fmla="*/ 493526 w 541125"/>
              <a:gd name="connsiteY31" fmla="*/ 285594 h 856781"/>
              <a:gd name="connsiteX32" fmla="*/ 460958 w 541125"/>
              <a:gd name="connsiteY32" fmla="*/ 278078 h 856781"/>
              <a:gd name="connsiteX33" fmla="*/ 443422 w 541125"/>
              <a:gd name="connsiteY33" fmla="*/ 275573 h 856781"/>
              <a:gd name="connsiteX34" fmla="*/ 420875 w 541125"/>
              <a:gd name="connsiteY34" fmla="*/ 265552 h 856781"/>
              <a:gd name="connsiteX35" fmla="*/ 405844 w 541125"/>
              <a:gd name="connsiteY35" fmla="*/ 237995 h 856781"/>
              <a:gd name="connsiteX36" fmla="*/ 393318 w 541125"/>
              <a:gd name="connsiteY36" fmla="*/ 230479 h 856781"/>
              <a:gd name="connsiteX37" fmla="*/ 365760 w 541125"/>
              <a:gd name="connsiteY37" fmla="*/ 237995 h 856781"/>
              <a:gd name="connsiteX38" fmla="*/ 353234 w 541125"/>
              <a:gd name="connsiteY38" fmla="*/ 222964 h 856781"/>
              <a:gd name="connsiteX39" fmla="*/ 315656 w 541125"/>
              <a:gd name="connsiteY39" fmla="*/ 117745 h 856781"/>
              <a:gd name="connsiteX40" fmla="*/ 293110 w 541125"/>
              <a:gd name="connsiteY40" fmla="*/ 87683 h 856781"/>
              <a:gd name="connsiteX41" fmla="*/ 268057 w 541125"/>
              <a:gd name="connsiteY41" fmla="*/ 35073 h 856781"/>
              <a:gd name="connsiteX42" fmla="*/ 248016 w 541125"/>
              <a:gd name="connsiteY42" fmla="*/ 2506 h 856781"/>
              <a:gd name="connsiteX43" fmla="*/ 195407 w 541125"/>
              <a:gd name="connsiteY43" fmla="*/ 0 h 856781"/>
              <a:gd name="connsiteX44" fmla="*/ 165344 w 541125"/>
              <a:gd name="connsiteY44" fmla="*/ 20042 h 856781"/>
              <a:gd name="connsiteX45" fmla="*/ 147808 w 541125"/>
              <a:gd name="connsiteY45" fmla="*/ 42589 h 856781"/>
              <a:gd name="connsiteX46" fmla="*/ 120250 w 541125"/>
              <a:gd name="connsiteY46" fmla="*/ 62631 h 856781"/>
              <a:gd name="connsiteX47" fmla="*/ 107724 w 541125"/>
              <a:gd name="connsiteY47" fmla="*/ 70146 h 856781"/>
              <a:gd name="connsiteX48" fmla="*/ 57620 w 541125"/>
              <a:gd name="connsiteY48" fmla="*/ 40084 h 856781"/>
              <a:gd name="connsiteX0" fmla="*/ 67141 w 550646"/>
              <a:gd name="connsiteY0" fmla="*/ 40084 h 856781"/>
              <a:gd name="connsiteX1" fmla="*/ 54615 w 550646"/>
              <a:gd name="connsiteY1" fmla="*/ 125261 h 856781"/>
              <a:gd name="connsiteX2" fmla="*/ 34574 w 550646"/>
              <a:gd name="connsiteY2" fmla="*/ 195406 h 856781"/>
              <a:gd name="connsiteX3" fmla="*/ 42089 w 550646"/>
              <a:gd name="connsiteY3" fmla="*/ 255531 h 856781"/>
              <a:gd name="connsiteX4" fmla="*/ 44594 w 550646"/>
              <a:gd name="connsiteY4" fmla="*/ 333193 h 856781"/>
              <a:gd name="connsiteX5" fmla="*/ 47100 w 550646"/>
              <a:gd name="connsiteY5" fmla="*/ 393318 h 856781"/>
              <a:gd name="connsiteX6" fmla="*/ 24553 w 550646"/>
              <a:gd name="connsiteY6" fmla="*/ 428391 h 856781"/>
              <a:gd name="connsiteX7" fmla="*/ 37079 w 550646"/>
              <a:gd name="connsiteY7" fmla="*/ 460958 h 856781"/>
              <a:gd name="connsiteX8" fmla="*/ 0 w 550646"/>
              <a:gd name="connsiteY8" fmla="*/ 510821 h 856781"/>
              <a:gd name="connsiteX9" fmla="*/ 144803 w 550646"/>
              <a:gd name="connsiteY9" fmla="*/ 809182 h 856781"/>
              <a:gd name="connsiteX10" fmla="*/ 169855 w 550646"/>
              <a:gd name="connsiteY10" fmla="*/ 844255 h 856781"/>
              <a:gd name="connsiteX11" fmla="*/ 192401 w 550646"/>
              <a:gd name="connsiteY11" fmla="*/ 856781 h 856781"/>
              <a:gd name="connsiteX12" fmla="*/ 212443 w 550646"/>
              <a:gd name="connsiteY12" fmla="*/ 794151 h 856781"/>
              <a:gd name="connsiteX13" fmla="*/ 217454 w 550646"/>
              <a:gd name="connsiteY13" fmla="*/ 761583 h 856781"/>
              <a:gd name="connsiteX14" fmla="*/ 247516 w 550646"/>
              <a:gd name="connsiteY14" fmla="*/ 721500 h 856781"/>
              <a:gd name="connsiteX15" fmla="*/ 234990 w 550646"/>
              <a:gd name="connsiteY15" fmla="*/ 701458 h 856781"/>
              <a:gd name="connsiteX16" fmla="*/ 267558 w 550646"/>
              <a:gd name="connsiteY16" fmla="*/ 673901 h 856781"/>
              <a:gd name="connsiteX17" fmla="*/ 297620 w 550646"/>
              <a:gd name="connsiteY17" fmla="*/ 666385 h 856781"/>
              <a:gd name="connsiteX18" fmla="*/ 302631 w 550646"/>
              <a:gd name="connsiteY18" fmla="*/ 628807 h 856781"/>
              <a:gd name="connsiteX19" fmla="*/ 332693 w 550646"/>
              <a:gd name="connsiteY19" fmla="*/ 606260 h 856781"/>
              <a:gd name="connsiteX20" fmla="*/ 347724 w 550646"/>
              <a:gd name="connsiteY20" fmla="*/ 563672 h 856781"/>
              <a:gd name="connsiteX21" fmla="*/ 337703 w 550646"/>
              <a:gd name="connsiteY21" fmla="*/ 513568 h 856781"/>
              <a:gd name="connsiteX22" fmla="*/ 352735 w 550646"/>
              <a:gd name="connsiteY22" fmla="*/ 498536 h 856781"/>
              <a:gd name="connsiteX23" fmla="*/ 375281 w 550646"/>
              <a:gd name="connsiteY23" fmla="*/ 528599 h 856781"/>
              <a:gd name="connsiteX24" fmla="*/ 395323 w 550646"/>
              <a:gd name="connsiteY24" fmla="*/ 543630 h 856781"/>
              <a:gd name="connsiteX25" fmla="*/ 397828 w 550646"/>
              <a:gd name="connsiteY25" fmla="*/ 493526 h 856781"/>
              <a:gd name="connsiteX26" fmla="*/ 430396 w 550646"/>
              <a:gd name="connsiteY26" fmla="*/ 468474 h 856781"/>
              <a:gd name="connsiteX27" fmla="*/ 440417 w 550646"/>
              <a:gd name="connsiteY27" fmla="*/ 465969 h 856781"/>
              <a:gd name="connsiteX28" fmla="*/ 533109 w 550646"/>
              <a:gd name="connsiteY28" fmla="*/ 368266 h 856781"/>
              <a:gd name="connsiteX29" fmla="*/ 535615 w 550646"/>
              <a:gd name="connsiteY29" fmla="*/ 348224 h 856781"/>
              <a:gd name="connsiteX30" fmla="*/ 550646 w 550646"/>
              <a:gd name="connsiteY30" fmla="*/ 330688 h 856781"/>
              <a:gd name="connsiteX31" fmla="*/ 503047 w 550646"/>
              <a:gd name="connsiteY31" fmla="*/ 285594 h 856781"/>
              <a:gd name="connsiteX32" fmla="*/ 470479 w 550646"/>
              <a:gd name="connsiteY32" fmla="*/ 278078 h 856781"/>
              <a:gd name="connsiteX33" fmla="*/ 452943 w 550646"/>
              <a:gd name="connsiteY33" fmla="*/ 275573 h 856781"/>
              <a:gd name="connsiteX34" fmla="*/ 430396 w 550646"/>
              <a:gd name="connsiteY34" fmla="*/ 265552 h 856781"/>
              <a:gd name="connsiteX35" fmla="*/ 415365 w 550646"/>
              <a:gd name="connsiteY35" fmla="*/ 237995 h 856781"/>
              <a:gd name="connsiteX36" fmla="*/ 402839 w 550646"/>
              <a:gd name="connsiteY36" fmla="*/ 230479 h 856781"/>
              <a:gd name="connsiteX37" fmla="*/ 375281 w 550646"/>
              <a:gd name="connsiteY37" fmla="*/ 237995 h 856781"/>
              <a:gd name="connsiteX38" fmla="*/ 362755 w 550646"/>
              <a:gd name="connsiteY38" fmla="*/ 222964 h 856781"/>
              <a:gd name="connsiteX39" fmla="*/ 325177 w 550646"/>
              <a:gd name="connsiteY39" fmla="*/ 117745 h 856781"/>
              <a:gd name="connsiteX40" fmla="*/ 302631 w 550646"/>
              <a:gd name="connsiteY40" fmla="*/ 87683 h 856781"/>
              <a:gd name="connsiteX41" fmla="*/ 277578 w 550646"/>
              <a:gd name="connsiteY41" fmla="*/ 35073 h 856781"/>
              <a:gd name="connsiteX42" fmla="*/ 257537 w 550646"/>
              <a:gd name="connsiteY42" fmla="*/ 2506 h 856781"/>
              <a:gd name="connsiteX43" fmla="*/ 204928 w 550646"/>
              <a:gd name="connsiteY43" fmla="*/ 0 h 856781"/>
              <a:gd name="connsiteX44" fmla="*/ 174865 w 550646"/>
              <a:gd name="connsiteY44" fmla="*/ 20042 h 856781"/>
              <a:gd name="connsiteX45" fmla="*/ 157329 w 550646"/>
              <a:gd name="connsiteY45" fmla="*/ 42589 h 856781"/>
              <a:gd name="connsiteX46" fmla="*/ 129771 w 550646"/>
              <a:gd name="connsiteY46" fmla="*/ 62631 h 856781"/>
              <a:gd name="connsiteX47" fmla="*/ 117245 w 550646"/>
              <a:gd name="connsiteY47" fmla="*/ 70146 h 856781"/>
              <a:gd name="connsiteX48" fmla="*/ 67141 w 550646"/>
              <a:gd name="connsiteY48" fmla="*/ 40084 h 85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50646" h="856781">
                <a:moveTo>
                  <a:pt x="67141" y="40084"/>
                </a:moveTo>
                <a:lnTo>
                  <a:pt x="54615" y="125261"/>
                </a:lnTo>
                <a:lnTo>
                  <a:pt x="34574" y="195406"/>
                </a:lnTo>
                <a:lnTo>
                  <a:pt x="42089" y="255531"/>
                </a:lnTo>
                <a:lnTo>
                  <a:pt x="44594" y="333193"/>
                </a:lnTo>
                <a:lnTo>
                  <a:pt x="47100" y="393318"/>
                </a:lnTo>
                <a:lnTo>
                  <a:pt x="24553" y="428391"/>
                </a:lnTo>
                <a:lnTo>
                  <a:pt x="37079" y="460958"/>
                </a:lnTo>
                <a:lnTo>
                  <a:pt x="0" y="510821"/>
                </a:lnTo>
                <a:lnTo>
                  <a:pt x="144803" y="809182"/>
                </a:lnTo>
                <a:lnTo>
                  <a:pt x="169855" y="844255"/>
                </a:lnTo>
                <a:lnTo>
                  <a:pt x="192401" y="856781"/>
                </a:lnTo>
                <a:lnTo>
                  <a:pt x="212443" y="794151"/>
                </a:lnTo>
                <a:lnTo>
                  <a:pt x="217454" y="761583"/>
                </a:lnTo>
                <a:lnTo>
                  <a:pt x="247516" y="721500"/>
                </a:lnTo>
                <a:lnTo>
                  <a:pt x="234990" y="701458"/>
                </a:lnTo>
                <a:lnTo>
                  <a:pt x="267558" y="673901"/>
                </a:lnTo>
                <a:lnTo>
                  <a:pt x="297620" y="666385"/>
                </a:lnTo>
                <a:lnTo>
                  <a:pt x="302631" y="628807"/>
                </a:lnTo>
                <a:lnTo>
                  <a:pt x="332693" y="606260"/>
                </a:lnTo>
                <a:lnTo>
                  <a:pt x="347724" y="563672"/>
                </a:lnTo>
                <a:lnTo>
                  <a:pt x="337703" y="513568"/>
                </a:lnTo>
                <a:lnTo>
                  <a:pt x="352735" y="498536"/>
                </a:lnTo>
                <a:lnTo>
                  <a:pt x="375281" y="528599"/>
                </a:lnTo>
                <a:lnTo>
                  <a:pt x="395323" y="543630"/>
                </a:lnTo>
                <a:lnTo>
                  <a:pt x="397828" y="493526"/>
                </a:lnTo>
                <a:lnTo>
                  <a:pt x="430396" y="468474"/>
                </a:lnTo>
                <a:lnTo>
                  <a:pt x="440417" y="465969"/>
                </a:lnTo>
                <a:lnTo>
                  <a:pt x="533109" y="368266"/>
                </a:lnTo>
                <a:lnTo>
                  <a:pt x="535615" y="348224"/>
                </a:lnTo>
                <a:lnTo>
                  <a:pt x="550646" y="330688"/>
                </a:lnTo>
                <a:lnTo>
                  <a:pt x="503047" y="285594"/>
                </a:lnTo>
                <a:lnTo>
                  <a:pt x="470479" y="278078"/>
                </a:lnTo>
                <a:lnTo>
                  <a:pt x="452943" y="275573"/>
                </a:lnTo>
                <a:lnTo>
                  <a:pt x="430396" y="265552"/>
                </a:lnTo>
                <a:lnTo>
                  <a:pt x="415365" y="237995"/>
                </a:lnTo>
                <a:lnTo>
                  <a:pt x="402839" y="230479"/>
                </a:lnTo>
                <a:lnTo>
                  <a:pt x="375281" y="237995"/>
                </a:lnTo>
                <a:lnTo>
                  <a:pt x="362755" y="222964"/>
                </a:lnTo>
                <a:lnTo>
                  <a:pt x="325177" y="117745"/>
                </a:lnTo>
                <a:lnTo>
                  <a:pt x="302631" y="87683"/>
                </a:lnTo>
                <a:lnTo>
                  <a:pt x="277578" y="35073"/>
                </a:lnTo>
                <a:lnTo>
                  <a:pt x="257537" y="2506"/>
                </a:lnTo>
                <a:lnTo>
                  <a:pt x="204928" y="0"/>
                </a:lnTo>
                <a:lnTo>
                  <a:pt x="174865" y="20042"/>
                </a:lnTo>
                <a:lnTo>
                  <a:pt x="157329" y="42589"/>
                </a:lnTo>
                <a:lnTo>
                  <a:pt x="129771" y="62631"/>
                </a:lnTo>
                <a:lnTo>
                  <a:pt x="117245" y="70146"/>
                </a:lnTo>
                <a:lnTo>
                  <a:pt x="67141" y="40084"/>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36" name="Freeform 35"/>
          <p:cNvSpPr/>
          <p:nvPr/>
        </p:nvSpPr>
        <p:spPr>
          <a:xfrm>
            <a:off x="8296842" y="1292398"/>
            <a:ext cx="274868" cy="570869"/>
          </a:xfrm>
          <a:custGeom>
            <a:avLst/>
            <a:gdLst>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5073 w 240499"/>
              <a:gd name="connsiteY14" fmla="*/ 438411 h 498536"/>
              <a:gd name="connsiteX15" fmla="*/ 30062 w 240499"/>
              <a:gd name="connsiteY15" fmla="*/ 470979 h 498536"/>
              <a:gd name="connsiteX16" fmla="*/ 47599 w 240499"/>
              <a:gd name="connsiteY16" fmla="*/ 498536 h 498536"/>
              <a:gd name="connsiteX17" fmla="*/ 175364 w 240499"/>
              <a:gd name="connsiteY17" fmla="*/ 453442 h 498536"/>
              <a:gd name="connsiteX18" fmla="*/ 210437 w 240499"/>
              <a:gd name="connsiteY18" fmla="*/ 433401 h 498536"/>
              <a:gd name="connsiteX19" fmla="*/ 240499 w 240499"/>
              <a:gd name="connsiteY19" fmla="*/ 388307 h 498536"/>
              <a:gd name="connsiteX20" fmla="*/ 232984 w 240499"/>
              <a:gd name="connsiteY20" fmla="*/ 348224 h 498536"/>
              <a:gd name="connsiteX21" fmla="*/ 197911 w 240499"/>
              <a:gd name="connsiteY21" fmla="*/ 310646 h 498536"/>
              <a:gd name="connsiteX22" fmla="*/ 187890 w 240499"/>
              <a:gd name="connsiteY22" fmla="*/ 280583 h 498536"/>
              <a:gd name="connsiteX23" fmla="*/ 45093 w 240499"/>
              <a:gd name="connsiteY23" fmla="*/ 0 h 498536"/>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0062 w 240499"/>
              <a:gd name="connsiteY14" fmla="*/ 470979 h 498536"/>
              <a:gd name="connsiteX15" fmla="*/ 47599 w 240499"/>
              <a:gd name="connsiteY15" fmla="*/ 498536 h 498536"/>
              <a:gd name="connsiteX16" fmla="*/ 175364 w 240499"/>
              <a:gd name="connsiteY16" fmla="*/ 453442 h 498536"/>
              <a:gd name="connsiteX17" fmla="*/ 210437 w 240499"/>
              <a:gd name="connsiteY17" fmla="*/ 433401 h 498536"/>
              <a:gd name="connsiteX18" fmla="*/ 240499 w 240499"/>
              <a:gd name="connsiteY18" fmla="*/ 388307 h 498536"/>
              <a:gd name="connsiteX19" fmla="*/ 232984 w 240499"/>
              <a:gd name="connsiteY19" fmla="*/ 348224 h 498536"/>
              <a:gd name="connsiteX20" fmla="*/ 197911 w 240499"/>
              <a:gd name="connsiteY20" fmla="*/ 310646 h 498536"/>
              <a:gd name="connsiteX21" fmla="*/ 187890 w 240499"/>
              <a:gd name="connsiteY21" fmla="*/ 280583 h 498536"/>
              <a:gd name="connsiteX22" fmla="*/ 45093 w 24049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32172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25053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512826"/>
              <a:gd name="connsiteX1" fmla="*/ 24656 w 247619"/>
              <a:gd name="connsiteY1" fmla="*/ 25052 h 512826"/>
              <a:gd name="connsiteX2" fmla="*/ 34677 w 247619"/>
              <a:gd name="connsiteY2" fmla="*/ 95198 h 512826"/>
              <a:gd name="connsiteX3" fmla="*/ 52213 w 247619"/>
              <a:gd name="connsiteY3" fmla="*/ 120250 h 512826"/>
              <a:gd name="connsiteX4" fmla="*/ 54719 w 247619"/>
              <a:gd name="connsiteY4" fmla="*/ 130271 h 512826"/>
              <a:gd name="connsiteX5" fmla="*/ 54719 w 247619"/>
              <a:gd name="connsiteY5" fmla="*/ 142797 h 512826"/>
              <a:gd name="connsiteX6" fmla="*/ 24656 w 247619"/>
              <a:gd name="connsiteY6" fmla="*/ 187891 h 512826"/>
              <a:gd name="connsiteX7" fmla="*/ 24656 w 247619"/>
              <a:gd name="connsiteY7" fmla="*/ 200417 h 512826"/>
              <a:gd name="connsiteX8" fmla="*/ 27161 w 247619"/>
              <a:gd name="connsiteY8" fmla="*/ 217953 h 512826"/>
              <a:gd name="connsiteX9" fmla="*/ 12130 w 247619"/>
              <a:gd name="connsiteY9" fmla="*/ 255531 h 512826"/>
              <a:gd name="connsiteX10" fmla="*/ 27161 w 247619"/>
              <a:gd name="connsiteY10" fmla="*/ 280583 h 512826"/>
              <a:gd name="connsiteX11" fmla="*/ 12130 w 247619"/>
              <a:gd name="connsiteY11" fmla="*/ 308140 h 512826"/>
              <a:gd name="connsiteX12" fmla="*/ 0 w 247619"/>
              <a:gd name="connsiteY12" fmla="*/ 340585 h 512826"/>
              <a:gd name="connsiteX13" fmla="*/ 25053 w 247619"/>
              <a:gd name="connsiteY13" fmla="*/ 413359 h 512826"/>
              <a:gd name="connsiteX14" fmla="*/ 37182 w 247619"/>
              <a:gd name="connsiteY14" fmla="*/ 470979 h 512826"/>
              <a:gd name="connsiteX15" fmla="*/ 54719 w 247619"/>
              <a:gd name="connsiteY15" fmla="*/ 512826 h 512826"/>
              <a:gd name="connsiteX16" fmla="*/ 182484 w 247619"/>
              <a:gd name="connsiteY16" fmla="*/ 453442 h 512826"/>
              <a:gd name="connsiteX17" fmla="*/ 217557 w 247619"/>
              <a:gd name="connsiteY17" fmla="*/ 433401 h 512826"/>
              <a:gd name="connsiteX18" fmla="*/ 247619 w 247619"/>
              <a:gd name="connsiteY18" fmla="*/ 388307 h 512826"/>
              <a:gd name="connsiteX19" fmla="*/ 240104 w 247619"/>
              <a:gd name="connsiteY19" fmla="*/ 348224 h 512826"/>
              <a:gd name="connsiteX20" fmla="*/ 205031 w 247619"/>
              <a:gd name="connsiteY20" fmla="*/ 310646 h 512826"/>
              <a:gd name="connsiteX21" fmla="*/ 195010 w 247619"/>
              <a:gd name="connsiteY21" fmla="*/ 280583 h 512826"/>
              <a:gd name="connsiteX22" fmla="*/ 52213 w 247619"/>
              <a:gd name="connsiteY22" fmla="*/ 0 h 51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619" h="512826">
                <a:moveTo>
                  <a:pt x="52213" y="0"/>
                </a:moveTo>
                <a:lnTo>
                  <a:pt x="24656" y="25052"/>
                </a:lnTo>
                <a:lnTo>
                  <a:pt x="34677" y="95198"/>
                </a:lnTo>
                <a:lnTo>
                  <a:pt x="52213" y="120250"/>
                </a:lnTo>
                <a:lnTo>
                  <a:pt x="54719" y="130271"/>
                </a:lnTo>
                <a:lnTo>
                  <a:pt x="54719" y="142797"/>
                </a:lnTo>
                <a:lnTo>
                  <a:pt x="24656" y="187891"/>
                </a:lnTo>
                <a:lnTo>
                  <a:pt x="24656" y="200417"/>
                </a:lnTo>
                <a:lnTo>
                  <a:pt x="27161" y="217953"/>
                </a:lnTo>
                <a:lnTo>
                  <a:pt x="12130" y="255531"/>
                </a:lnTo>
                <a:lnTo>
                  <a:pt x="27161" y="280583"/>
                </a:lnTo>
                <a:lnTo>
                  <a:pt x="12130" y="308140"/>
                </a:lnTo>
                <a:lnTo>
                  <a:pt x="0" y="340585"/>
                </a:lnTo>
                <a:lnTo>
                  <a:pt x="25053" y="413359"/>
                </a:lnTo>
                <a:lnTo>
                  <a:pt x="37182" y="470979"/>
                </a:lnTo>
                <a:lnTo>
                  <a:pt x="54719" y="512826"/>
                </a:lnTo>
                <a:lnTo>
                  <a:pt x="182484" y="453442"/>
                </a:lnTo>
                <a:lnTo>
                  <a:pt x="217557" y="433401"/>
                </a:lnTo>
                <a:lnTo>
                  <a:pt x="247619" y="388307"/>
                </a:lnTo>
                <a:lnTo>
                  <a:pt x="240104" y="348224"/>
                </a:lnTo>
                <a:lnTo>
                  <a:pt x="205031" y="310646"/>
                </a:lnTo>
                <a:lnTo>
                  <a:pt x="195010" y="280583"/>
                </a:lnTo>
                <a:lnTo>
                  <a:pt x="52213"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37" name="Freeform 36"/>
          <p:cNvSpPr/>
          <p:nvPr/>
        </p:nvSpPr>
        <p:spPr>
          <a:xfrm>
            <a:off x="8057214" y="1340117"/>
            <a:ext cx="303059" cy="546126"/>
          </a:xfrm>
          <a:custGeom>
            <a:avLst/>
            <a:gdLst>
              <a:gd name="connsiteX0" fmla="*/ 0 w 273068"/>
              <a:gd name="connsiteY0" fmla="*/ 92692 h 491020"/>
              <a:gd name="connsiteX1" fmla="*/ 32568 w 273068"/>
              <a:gd name="connsiteY1" fmla="*/ 147807 h 491020"/>
              <a:gd name="connsiteX2" fmla="*/ 50105 w 273068"/>
              <a:gd name="connsiteY2" fmla="*/ 215447 h 491020"/>
              <a:gd name="connsiteX3" fmla="*/ 75157 w 273068"/>
              <a:gd name="connsiteY3" fmla="*/ 270562 h 491020"/>
              <a:gd name="connsiteX4" fmla="*/ 102714 w 273068"/>
              <a:gd name="connsiteY4" fmla="*/ 303130 h 491020"/>
              <a:gd name="connsiteX5" fmla="*/ 127766 w 273068"/>
              <a:gd name="connsiteY5" fmla="*/ 373275 h 491020"/>
              <a:gd name="connsiteX6" fmla="*/ 157828 w 273068"/>
              <a:gd name="connsiteY6" fmla="*/ 491020 h 491020"/>
              <a:gd name="connsiteX7" fmla="*/ 270563 w 273068"/>
              <a:gd name="connsiteY7" fmla="*/ 465968 h 491020"/>
              <a:gd name="connsiteX8" fmla="*/ 255531 w 273068"/>
              <a:gd name="connsiteY8" fmla="*/ 428390 h 491020"/>
              <a:gd name="connsiteX9" fmla="*/ 248016 w 273068"/>
              <a:gd name="connsiteY9" fmla="*/ 390812 h 491020"/>
              <a:gd name="connsiteX10" fmla="*/ 217953 w 273068"/>
              <a:gd name="connsiteY10" fmla="*/ 293109 h 491020"/>
              <a:gd name="connsiteX11" fmla="*/ 245511 w 273068"/>
              <a:gd name="connsiteY11" fmla="*/ 232984 h 491020"/>
              <a:gd name="connsiteX12" fmla="*/ 230479 w 273068"/>
              <a:gd name="connsiteY12" fmla="*/ 215447 h 491020"/>
              <a:gd name="connsiteX13" fmla="*/ 245511 w 273068"/>
              <a:gd name="connsiteY13" fmla="*/ 182880 h 491020"/>
              <a:gd name="connsiteX14" fmla="*/ 245511 w 273068"/>
              <a:gd name="connsiteY14" fmla="*/ 137786 h 491020"/>
              <a:gd name="connsiteX15" fmla="*/ 273068 w 273068"/>
              <a:gd name="connsiteY15" fmla="*/ 97703 h 491020"/>
              <a:gd name="connsiteX16" fmla="*/ 255531 w 273068"/>
              <a:gd name="connsiteY16" fmla="*/ 60125 h 491020"/>
              <a:gd name="connsiteX17" fmla="*/ 245511 w 273068"/>
              <a:gd name="connsiteY17" fmla="*/ 0 h 491020"/>
              <a:gd name="connsiteX18" fmla="*/ 205427 w 273068"/>
              <a:gd name="connsiteY18" fmla="*/ 17536 h 491020"/>
              <a:gd name="connsiteX19" fmla="*/ 0 w 273068"/>
              <a:gd name="connsiteY19" fmla="*/ 92692 h 491020"/>
              <a:gd name="connsiteX0" fmla="*/ 0 w 273068"/>
              <a:gd name="connsiteY0" fmla="*/ 92692 h 491020"/>
              <a:gd name="connsiteX1" fmla="*/ 50105 w 273068"/>
              <a:gd name="connsiteY1" fmla="*/ 215447 h 491020"/>
              <a:gd name="connsiteX2" fmla="*/ 75157 w 273068"/>
              <a:gd name="connsiteY2" fmla="*/ 270562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 name="connsiteX0" fmla="*/ 0 w 273068"/>
              <a:gd name="connsiteY0" fmla="*/ 92692 h 491020"/>
              <a:gd name="connsiteX1" fmla="*/ 50105 w 273068"/>
              <a:gd name="connsiteY1" fmla="*/ 215447 h 491020"/>
              <a:gd name="connsiteX2" fmla="*/ 65631 w 273068"/>
              <a:gd name="connsiteY2" fmla="*/ 268177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068" h="491020">
                <a:moveTo>
                  <a:pt x="0" y="92692"/>
                </a:moveTo>
                <a:lnTo>
                  <a:pt x="50105" y="215447"/>
                </a:lnTo>
                <a:lnTo>
                  <a:pt x="65631" y="268177"/>
                </a:lnTo>
                <a:lnTo>
                  <a:pt x="102714" y="303130"/>
                </a:lnTo>
                <a:lnTo>
                  <a:pt x="127766" y="373275"/>
                </a:lnTo>
                <a:lnTo>
                  <a:pt x="157828" y="491020"/>
                </a:lnTo>
                <a:lnTo>
                  <a:pt x="270563" y="465968"/>
                </a:lnTo>
                <a:lnTo>
                  <a:pt x="255531" y="428390"/>
                </a:lnTo>
                <a:lnTo>
                  <a:pt x="248016" y="390812"/>
                </a:lnTo>
                <a:lnTo>
                  <a:pt x="217953" y="293109"/>
                </a:lnTo>
                <a:lnTo>
                  <a:pt x="245511" y="232984"/>
                </a:lnTo>
                <a:lnTo>
                  <a:pt x="230479" y="215447"/>
                </a:lnTo>
                <a:lnTo>
                  <a:pt x="245511" y="182880"/>
                </a:lnTo>
                <a:lnTo>
                  <a:pt x="245511" y="137786"/>
                </a:lnTo>
                <a:lnTo>
                  <a:pt x="273068" y="97703"/>
                </a:lnTo>
                <a:lnTo>
                  <a:pt x="255531" y="60125"/>
                </a:lnTo>
                <a:lnTo>
                  <a:pt x="245511" y="0"/>
                </a:lnTo>
                <a:lnTo>
                  <a:pt x="205427" y="17536"/>
                </a:lnTo>
                <a:lnTo>
                  <a:pt x="0" y="92692"/>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38" name="Freeform 37"/>
          <p:cNvSpPr/>
          <p:nvPr/>
        </p:nvSpPr>
        <p:spPr>
          <a:xfrm>
            <a:off x="8235174" y="1727178"/>
            <a:ext cx="579688" cy="323433"/>
          </a:xfrm>
          <a:custGeom>
            <a:avLst/>
            <a:gdLst>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250520 w 523588"/>
              <a:gd name="connsiteY32" fmla="*/ 62630 h 290604"/>
              <a:gd name="connsiteX33" fmla="*/ 115239 w 523588"/>
              <a:gd name="connsiteY33" fmla="*/ 110229 h 290604"/>
              <a:gd name="connsiteX34" fmla="*/ 115239 w 523588"/>
              <a:gd name="connsiteY34" fmla="*/ 122755 h 290604"/>
              <a:gd name="connsiteX35" fmla="*/ 0 w 523588"/>
              <a:gd name="connsiteY35"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115239 w 523588"/>
              <a:gd name="connsiteY33" fmla="*/ 122755 h 290604"/>
              <a:gd name="connsiteX34" fmla="*/ 0 w 523588"/>
              <a:gd name="connsiteY34"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98529 w 523588"/>
              <a:gd name="connsiteY33" fmla="*/ 117990 h 290604"/>
              <a:gd name="connsiteX34" fmla="*/ 0 w 523588"/>
              <a:gd name="connsiteY34" fmla="*/ 137787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588" h="290604">
                <a:moveTo>
                  <a:pt x="0" y="137787"/>
                </a:moveTo>
                <a:lnTo>
                  <a:pt x="5010" y="217953"/>
                </a:lnTo>
                <a:lnTo>
                  <a:pt x="17536" y="250521"/>
                </a:lnTo>
                <a:lnTo>
                  <a:pt x="20041" y="290604"/>
                </a:lnTo>
                <a:lnTo>
                  <a:pt x="303129" y="170354"/>
                </a:lnTo>
                <a:lnTo>
                  <a:pt x="360749" y="237995"/>
                </a:lnTo>
                <a:lnTo>
                  <a:pt x="383296" y="253026"/>
                </a:lnTo>
                <a:lnTo>
                  <a:pt x="383296" y="253026"/>
                </a:lnTo>
                <a:lnTo>
                  <a:pt x="403338" y="210437"/>
                </a:lnTo>
                <a:lnTo>
                  <a:pt x="408348" y="190396"/>
                </a:lnTo>
                <a:lnTo>
                  <a:pt x="428390" y="195406"/>
                </a:lnTo>
                <a:lnTo>
                  <a:pt x="455947" y="202922"/>
                </a:lnTo>
                <a:lnTo>
                  <a:pt x="470978" y="190396"/>
                </a:lnTo>
                <a:lnTo>
                  <a:pt x="478494" y="177870"/>
                </a:lnTo>
                <a:lnTo>
                  <a:pt x="523588" y="140292"/>
                </a:lnTo>
                <a:lnTo>
                  <a:pt x="523588" y="115240"/>
                </a:lnTo>
                <a:lnTo>
                  <a:pt x="503546" y="97703"/>
                </a:lnTo>
                <a:lnTo>
                  <a:pt x="478494" y="87682"/>
                </a:lnTo>
                <a:lnTo>
                  <a:pt x="455947" y="87682"/>
                </a:lnTo>
                <a:lnTo>
                  <a:pt x="465968" y="102714"/>
                </a:lnTo>
                <a:lnTo>
                  <a:pt x="480999" y="120250"/>
                </a:lnTo>
                <a:lnTo>
                  <a:pt x="488515" y="130271"/>
                </a:lnTo>
                <a:lnTo>
                  <a:pt x="478494" y="162839"/>
                </a:lnTo>
                <a:lnTo>
                  <a:pt x="445926" y="170354"/>
                </a:lnTo>
                <a:lnTo>
                  <a:pt x="425885" y="160333"/>
                </a:lnTo>
                <a:lnTo>
                  <a:pt x="408348" y="137787"/>
                </a:lnTo>
                <a:lnTo>
                  <a:pt x="395822" y="117745"/>
                </a:lnTo>
                <a:lnTo>
                  <a:pt x="340708" y="75156"/>
                </a:lnTo>
                <a:lnTo>
                  <a:pt x="343213" y="45094"/>
                </a:lnTo>
                <a:lnTo>
                  <a:pt x="335697" y="22547"/>
                </a:lnTo>
                <a:lnTo>
                  <a:pt x="303129" y="0"/>
                </a:lnTo>
                <a:lnTo>
                  <a:pt x="270562" y="37578"/>
                </a:lnTo>
                <a:lnTo>
                  <a:pt x="115239" y="110229"/>
                </a:lnTo>
                <a:lnTo>
                  <a:pt x="98529" y="117990"/>
                </a:lnTo>
                <a:lnTo>
                  <a:pt x="0" y="137787"/>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39" name="Freeform 38"/>
          <p:cNvSpPr/>
          <p:nvPr/>
        </p:nvSpPr>
        <p:spPr>
          <a:xfrm>
            <a:off x="8511803" y="1916288"/>
            <a:ext cx="89861" cy="146694"/>
          </a:xfrm>
          <a:custGeom>
            <a:avLst/>
            <a:gdLst>
              <a:gd name="connsiteX0" fmla="*/ 0 w 71437"/>
              <a:gd name="connsiteY0" fmla="*/ 21431 h 123825"/>
              <a:gd name="connsiteX1" fmla="*/ 26193 w 71437"/>
              <a:gd name="connsiteY1" fmla="*/ 69056 h 123825"/>
              <a:gd name="connsiteX2" fmla="*/ 23812 w 71437"/>
              <a:gd name="connsiteY2" fmla="*/ 95250 h 123825"/>
              <a:gd name="connsiteX3" fmla="*/ 42862 w 71437"/>
              <a:gd name="connsiteY3" fmla="*/ 123825 h 123825"/>
              <a:gd name="connsiteX4" fmla="*/ 66675 w 71437"/>
              <a:gd name="connsiteY4" fmla="*/ 100013 h 123825"/>
              <a:gd name="connsiteX5" fmla="*/ 71437 w 71437"/>
              <a:gd name="connsiteY5" fmla="*/ 76200 h 123825"/>
              <a:gd name="connsiteX6" fmla="*/ 66675 w 71437"/>
              <a:gd name="connsiteY6" fmla="*/ 57150 h 123825"/>
              <a:gd name="connsiteX7" fmla="*/ 71437 w 71437"/>
              <a:gd name="connsiteY7" fmla="*/ 38100 h 123825"/>
              <a:gd name="connsiteX8" fmla="*/ 50006 w 71437"/>
              <a:gd name="connsiteY8" fmla="*/ 0 h 123825"/>
              <a:gd name="connsiteX9" fmla="*/ 0 w 71437"/>
              <a:gd name="connsiteY9" fmla="*/ 21431 h 123825"/>
              <a:gd name="connsiteX0" fmla="*/ 0 w 71437"/>
              <a:gd name="connsiteY0" fmla="*/ 28575 h 130969"/>
              <a:gd name="connsiteX1" fmla="*/ 26193 w 71437"/>
              <a:gd name="connsiteY1" fmla="*/ 76200 h 130969"/>
              <a:gd name="connsiteX2" fmla="*/ 23812 w 71437"/>
              <a:gd name="connsiteY2" fmla="*/ 102394 h 130969"/>
              <a:gd name="connsiteX3" fmla="*/ 42862 w 71437"/>
              <a:gd name="connsiteY3" fmla="*/ 130969 h 130969"/>
              <a:gd name="connsiteX4" fmla="*/ 66675 w 71437"/>
              <a:gd name="connsiteY4" fmla="*/ 107157 h 130969"/>
              <a:gd name="connsiteX5" fmla="*/ 71437 w 71437"/>
              <a:gd name="connsiteY5" fmla="*/ 83344 h 130969"/>
              <a:gd name="connsiteX6" fmla="*/ 66675 w 71437"/>
              <a:gd name="connsiteY6" fmla="*/ 64294 h 130969"/>
              <a:gd name="connsiteX7" fmla="*/ 71437 w 71437"/>
              <a:gd name="connsiteY7" fmla="*/ 45244 h 130969"/>
              <a:gd name="connsiteX8" fmla="*/ 42862 w 71437"/>
              <a:gd name="connsiteY8" fmla="*/ 0 h 130969"/>
              <a:gd name="connsiteX9" fmla="*/ 0 w 71437"/>
              <a:gd name="connsiteY9" fmla="*/ 28575 h 130969"/>
              <a:gd name="connsiteX0" fmla="*/ 0 w 80962"/>
              <a:gd name="connsiteY0" fmla="*/ 26194 h 130969"/>
              <a:gd name="connsiteX1" fmla="*/ 35718 w 80962"/>
              <a:gd name="connsiteY1" fmla="*/ 76200 h 130969"/>
              <a:gd name="connsiteX2" fmla="*/ 33337 w 80962"/>
              <a:gd name="connsiteY2" fmla="*/ 102394 h 130969"/>
              <a:gd name="connsiteX3" fmla="*/ 52387 w 80962"/>
              <a:gd name="connsiteY3" fmla="*/ 130969 h 130969"/>
              <a:gd name="connsiteX4" fmla="*/ 76200 w 80962"/>
              <a:gd name="connsiteY4" fmla="*/ 107157 h 130969"/>
              <a:gd name="connsiteX5" fmla="*/ 80962 w 80962"/>
              <a:gd name="connsiteY5" fmla="*/ 83344 h 130969"/>
              <a:gd name="connsiteX6" fmla="*/ 76200 w 80962"/>
              <a:gd name="connsiteY6" fmla="*/ 64294 h 130969"/>
              <a:gd name="connsiteX7" fmla="*/ 80962 w 80962"/>
              <a:gd name="connsiteY7" fmla="*/ 45244 h 130969"/>
              <a:gd name="connsiteX8" fmla="*/ 52387 w 80962"/>
              <a:gd name="connsiteY8" fmla="*/ 0 h 130969"/>
              <a:gd name="connsiteX9" fmla="*/ 0 w 80962"/>
              <a:gd name="connsiteY9" fmla="*/ 26194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130969">
                <a:moveTo>
                  <a:pt x="0" y="26194"/>
                </a:moveTo>
                <a:lnTo>
                  <a:pt x="35718" y="76200"/>
                </a:lnTo>
                <a:lnTo>
                  <a:pt x="33337" y="102394"/>
                </a:lnTo>
                <a:lnTo>
                  <a:pt x="52387" y="130969"/>
                </a:lnTo>
                <a:lnTo>
                  <a:pt x="76200" y="107157"/>
                </a:lnTo>
                <a:lnTo>
                  <a:pt x="80962" y="83344"/>
                </a:lnTo>
                <a:lnTo>
                  <a:pt x="76200" y="64294"/>
                </a:lnTo>
                <a:lnTo>
                  <a:pt x="80962" y="45244"/>
                </a:lnTo>
                <a:lnTo>
                  <a:pt x="52387" y="0"/>
                </a:lnTo>
                <a:lnTo>
                  <a:pt x="0" y="26194"/>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40" name="Freeform 39"/>
          <p:cNvSpPr/>
          <p:nvPr/>
        </p:nvSpPr>
        <p:spPr>
          <a:xfrm>
            <a:off x="8261603" y="1946335"/>
            <a:ext cx="304822" cy="268644"/>
          </a:xfrm>
          <a:custGeom>
            <a:avLst/>
            <a:gdLst>
              <a:gd name="connsiteX0" fmla="*/ 0 w 273844"/>
              <a:gd name="connsiteY0" fmla="*/ 85725 h 235743"/>
              <a:gd name="connsiteX1" fmla="*/ 11906 w 273844"/>
              <a:gd name="connsiteY1" fmla="*/ 142875 h 235743"/>
              <a:gd name="connsiteX2" fmla="*/ 64294 w 273844"/>
              <a:gd name="connsiteY2" fmla="*/ 235743 h 235743"/>
              <a:gd name="connsiteX3" fmla="*/ 109538 w 273844"/>
              <a:gd name="connsiteY3" fmla="*/ 214312 h 235743"/>
              <a:gd name="connsiteX4" fmla="*/ 121444 w 273844"/>
              <a:gd name="connsiteY4" fmla="*/ 192881 h 235743"/>
              <a:gd name="connsiteX5" fmla="*/ 145256 w 273844"/>
              <a:gd name="connsiteY5" fmla="*/ 164306 h 235743"/>
              <a:gd name="connsiteX6" fmla="*/ 188119 w 273844"/>
              <a:gd name="connsiteY6" fmla="*/ 161925 h 235743"/>
              <a:gd name="connsiteX7" fmla="*/ 207169 w 273844"/>
              <a:gd name="connsiteY7" fmla="*/ 152400 h 235743"/>
              <a:gd name="connsiteX8" fmla="*/ 216694 w 273844"/>
              <a:gd name="connsiteY8" fmla="*/ 126206 h 235743"/>
              <a:gd name="connsiteX9" fmla="*/ 269081 w 273844"/>
              <a:gd name="connsiteY9" fmla="*/ 111918 h 235743"/>
              <a:gd name="connsiteX10" fmla="*/ 273844 w 273844"/>
              <a:gd name="connsiteY10" fmla="*/ 102393 h 235743"/>
              <a:gd name="connsiteX11" fmla="*/ 259556 w 273844"/>
              <a:gd name="connsiteY11" fmla="*/ 69056 h 235743"/>
              <a:gd name="connsiteX12" fmla="*/ 259556 w 273844"/>
              <a:gd name="connsiteY12" fmla="*/ 30956 h 235743"/>
              <a:gd name="connsiteX13" fmla="*/ 223838 w 273844"/>
              <a:gd name="connsiteY13" fmla="*/ 0 h 235743"/>
              <a:gd name="connsiteX14" fmla="*/ 0 w 273844"/>
              <a:gd name="connsiteY14" fmla="*/ 85725 h 235743"/>
              <a:gd name="connsiteX0" fmla="*/ 0 w 273844"/>
              <a:gd name="connsiteY0" fmla="*/ 92893 h 242911"/>
              <a:gd name="connsiteX1" fmla="*/ 11906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 name="connsiteX0" fmla="*/ 0 w 273844"/>
              <a:gd name="connsiteY0" fmla="*/ 92893 h 242911"/>
              <a:gd name="connsiteX1" fmla="*/ 2409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4" h="242911">
                <a:moveTo>
                  <a:pt x="0" y="92893"/>
                </a:moveTo>
                <a:lnTo>
                  <a:pt x="2409" y="150043"/>
                </a:lnTo>
                <a:lnTo>
                  <a:pt x="64294" y="242911"/>
                </a:lnTo>
                <a:lnTo>
                  <a:pt x="109538" y="221480"/>
                </a:lnTo>
                <a:lnTo>
                  <a:pt x="121444" y="200049"/>
                </a:lnTo>
                <a:lnTo>
                  <a:pt x="145256" y="171474"/>
                </a:lnTo>
                <a:lnTo>
                  <a:pt x="188119" y="169093"/>
                </a:lnTo>
                <a:lnTo>
                  <a:pt x="207169" y="159568"/>
                </a:lnTo>
                <a:lnTo>
                  <a:pt x="216694" y="133374"/>
                </a:lnTo>
                <a:lnTo>
                  <a:pt x="269081" y="119086"/>
                </a:lnTo>
                <a:lnTo>
                  <a:pt x="273844" y="109561"/>
                </a:lnTo>
                <a:lnTo>
                  <a:pt x="259556" y="76224"/>
                </a:lnTo>
                <a:lnTo>
                  <a:pt x="259556" y="38124"/>
                </a:lnTo>
                <a:lnTo>
                  <a:pt x="219089" y="0"/>
                </a:lnTo>
                <a:lnTo>
                  <a:pt x="0" y="92893"/>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41" name="Freeform 40"/>
          <p:cNvSpPr/>
          <p:nvPr/>
        </p:nvSpPr>
        <p:spPr>
          <a:xfrm>
            <a:off x="8071310" y="2245024"/>
            <a:ext cx="243152" cy="509010"/>
          </a:xfrm>
          <a:custGeom>
            <a:avLst/>
            <a:gdLst>
              <a:gd name="connsiteX0" fmla="*/ 21431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21431 w 219075"/>
              <a:gd name="connsiteY32" fmla="*/ 0 h 457200"/>
              <a:gd name="connsiteX0" fmla="*/ 11906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11906 w 219075"/>
              <a:gd name="connsiteY32"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075" h="457200">
                <a:moveTo>
                  <a:pt x="11906" y="0"/>
                </a:moveTo>
                <a:lnTo>
                  <a:pt x="7144" y="64294"/>
                </a:lnTo>
                <a:lnTo>
                  <a:pt x="0" y="97631"/>
                </a:lnTo>
                <a:lnTo>
                  <a:pt x="14288" y="138113"/>
                </a:lnTo>
                <a:lnTo>
                  <a:pt x="16669" y="176213"/>
                </a:lnTo>
                <a:lnTo>
                  <a:pt x="45244" y="185738"/>
                </a:lnTo>
                <a:lnTo>
                  <a:pt x="88106" y="200025"/>
                </a:lnTo>
                <a:lnTo>
                  <a:pt x="90488" y="242888"/>
                </a:lnTo>
                <a:lnTo>
                  <a:pt x="52388" y="302419"/>
                </a:lnTo>
                <a:lnTo>
                  <a:pt x="30956" y="350044"/>
                </a:lnTo>
                <a:lnTo>
                  <a:pt x="42863" y="383381"/>
                </a:lnTo>
                <a:lnTo>
                  <a:pt x="83344" y="400050"/>
                </a:lnTo>
                <a:lnTo>
                  <a:pt x="126206" y="407194"/>
                </a:lnTo>
                <a:lnTo>
                  <a:pt x="130969" y="435769"/>
                </a:lnTo>
                <a:lnTo>
                  <a:pt x="150019" y="457200"/>
                </a:lnTo>
                <a:lnTo>
                  <a:pt x="161925" y="438150"/>
                </a:lnTo>
                <a:lnTo>
                  <a:pt x="166688" y="397669"/>
                </a:lnTo>
                <a:lnTo>
                  <a:pt x="171450" y="383381"/>
                </a:lnTo>
                <a:lnTo>
                  <a:pt x="183356" y="354806"/>
                </a:lnTo>
                <a:lnTo>
                  <a:pt x="185738" y="311944"/>
                </a:lnTo>
                <a:lnTo>
                  <a:pt x="202406" y="283369"/>
                </a:lnTo>
                <a:lnTo>
                  <a:pt x="200025" y="264319"/>
                </a:lnTo>
                <a:lnTo>
                  <a:pt x="216694" y="207169"/>
                </a:lnTo>
                <a:lnTo>
                  <a:pt x="219075" y="169069"/>
                </a:lnTo>
                <a:lnTo>
                  <a:pt x="192881" y="145256"/>
                </a:lnTo>
                <a:lnTo>
                  <a:pt x="171450" y="147638"/>
                </a:lnTo>
                <a:lnTo>
                  <a:pt x="166688" y="138113"/>
                </a:lnTo>
                <a:lnTo>
                  <a:pt x="159544" y="119063"/>
                </a:lnTo>
                <a:lnTo>
                  <a:pt x="171450" y="73819"/>
                </a:lnTo>
                <a:lnTo>
                  <a:pt x="192881" y="38100"/>
                </a:lnTo>
                <a:lnTo>
                  <a:pt x="164306" y="16669"/>
                </a:lnTo>
                <a:lnTo>
                  <a:pt x="111919" y="21431"/>
                </a:lnTo>
                <a:lnTo>
                  <a:pt x="11906"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42" name="Freeform 41"/>
          <p:cNvSpPr/>
          <p:nvPr/>
        </p:nvSpPr>
        <p:spPr>
          <a:xfrm>
            <a:off x="8058977" y="2628550"/>
            <a:ext cx="170911" cy="279249"/>
          </a:xfrm>
          <a:custGeom>
            <a:avLst/>
            <a:gdLst>
              <a:gd name="connsiteX0" fmla="*/ 0 w 154781"/>
              <a:gd name="connsiteY0" fmla="*/ 0 h 235744"/>
              <a:gd name="connsiteX1" fmla="*/ 30956 w 154781"/>
              <a:gd name="connsiteY1" fmla="*/ 66675 h 235744"/>
              <a:gd name="connsiteX2" fmla="*/ 28575 w 154781"/>
              <a:gd name="connsiteY2" fmla="*/ 85725 h 235744"/>
              <a:gd name="connsiteX3" fmla="*/ 52387 w 154781"/>
              <a:gd name="connsiteY3" fmla="*/ 126206 h 235744"/>
              <a:gd name="connsiteX4" fmla="*/ 47625 w 154781"/>
              <a:gd name="connsiteY4" fmla="*/ 142875 h 235744"/>
              <a:gd name="connsiteX5" fmla="*/ 66675 w 154781"/>
              <a:gd name="connsiteY5" fmla="*/ 183356 h 235744"/>
              <a:gd name="connsiteX6" fmla="*/ 69056 w 154781"/>
              <a:gd name="connsiteY6" fmla="*/ 207169 h 235744"/>
              <a:gd name="connsiteX7" fmla="*/ 78581 w 154781"/>
              <a:gd name="connsiteY7" fmla="*/ 235744 h 235744"/>
              <a:gd name="connsiteX8" fmla="*/ 92869 w 154781"/>
              <a:gd name="connsiteY8" fmla="*/ 221456 h 235744"/>
              <a:gd name="connsiteX9" fmla="*/ 114300 w 154781"/>
              <a:gd name="connsiteY9" fmla="*/ 214312 h 235744"/>
              <a:gd name="connsiteX10" fmla="*/ 114300 w 154781"/>
              <a:gd name="connsiteY10" fmla="*/ 214312 h 235744"/>
              <a:gd name="connsiteX11" fmla="*/ 152400 w 154781"/>
              <a:gd name="connsiteY11" fmla="*/ 195262 h 235744"/>
              <a:gd name="connsiteX12" fmla="*/ 154781 w 154781"/>
              <a:gd name="connsiteY12" fmla="*/ 159544 h 235744"/>
              <a:gd name="connsiteX13" fmla="*/ 147637 w 154781"/>
              <a:gd name="connsiteY13" fmla="*/ 135731 h 235744"/>
              <a:gd name="connsiteX14" fmla="*/ 128587 w 154781"/>
              <a:gd name="connsiteY14" fmla="*/ 119062 h 235744"/>
              <a:gd name="connsiteX15" fmla="*/ 121444 w 154781"/>
              <a:gd name="connsiteY15" fmla="*/ 126206 h 235744"/>
              <a:gd name="connsiteX16" fmla="*/ 102394 w 154781"/>
              <a:gd name="connsiteY16" fmla="*/ 116681 h 235744"/>
              <a:gd name="connsiteX17" fmla="*/ 83344 w 154781"/>
              <a:gd name="connsiteY17" fmla="*/ 95250 h 235744"/>
              <a:gd name="connsiteX18" fmla="*/ 71437 w 154781"/>
              <a:gd name="connsiteY18" fmla="*/ 76200 h 235744"/>
              <a:gd name="connsiteX19" fmla="*/ 45244 w 154781"/>
              <a:gd name="connsiteY19" fmla="*/ 33337 h 235744"/>
              <a:gd name="connsiteX20" fmla="*/ 0 w 154781"/>
              <a:gd name="connsiteY20" fmla="*/ 0 h 235744"/>
              <a:gd name="connsiteX0" fmla="*/ 0 w 154781"/>
              <a:gd name="connsiteY0" fmla="*/ 14288 h 250032"/>
              <a:gd name="connsiteX1" fmla="*/ 30956 w 154781"/>
              <a:gd name="connsiteY1" fmla="*/ 80963 h 250032"/>
              <a:gd name="connsiteX2" fmla="*/ 28575 w 154781"/>
              <a:gd name="connsiteY2" fmla="*/ 100013 h 250032"/>
              <a:gd name="connsiteX3" fmla="*/ 52387 w 154781"/>
              <a:gd name="connsiteY3" fmla="*/ 140494 h 250032"/>
              <a:gd name="connsiteX4" fmla="*/ 47625 w 154781"/>
              <a:gd name="connsiteY4" fmla="*/ 157163 h 250032"/>
              <a:gd name="connsiteX5" fmla="*/ 66675 w 154781"/>
              <a:gd name="connsiteY5" fmla="*/ 197644 h 250032"/>
              <a:gd name="connsiteX6" fmla="*/ 69056 w 154781"/>
              <a:gd name="connsiteY6" fmla="*/ 221457 h 250032"/>
              <a:gd name="connsiteX7" fmla="*/ 78581 w 154781"/>
              <a:gd name="connsiteY7" fmla="*/ 250032 h 250032"/>
              <a:gd name="connsiteX8" fmla="*/ 92869 w 154781"/>
              <a:gd name="connsiteY8" fmla="*/ 235744 h 250032"/>
              <a:gd name="connsiteX9" fmla="*/ 114300 w 154781"/>
              <a:gd name="connsiteY9" fmla="*/ 228600 h 250032"/>
              <a:gd name="connsiteX10" fmla="*/ 114300 w 154781"/>
              <a:gd name="connsiteY10" fmla="*/ 228600 h 250032"/>
              <a:gd name="connsiteX11" fmla="*/ 152400 w 154781"/>
              <a:gd name="connsiteY11" fmla="*/ 209550 h 250032"/>
              <a:gd name="connsiteX12" fmla="*/ 154781 w 154781"/>
              <a:gd name="connsiteY12" fmla="*/ 173832 h 250032"/>
              <a:gd name="connsiteX13" fmla="*/ 147637 w 154781"/>
              <a:gd name="connsiteY13" fmla="*/ 150019 h 250032"/>
              <a:gd name="connsiteX14" fmla="*/ 128587 w 154781"/>
              <a:gd name="connsiteY14" fmla="*/ 133350 h 250032"/>
              <a:gd name="connsiteX15" fmla="*/ 121444 w 154781"/>
              <a:gd name="connsiteY15" fmla="*/ 140494 h 250032"/>
              <a:gd name="connsiteX16" fmla="*/ 102394 w 154781"/>
              <a:gd name="connsiteY16" fmla="*/ 130969 h 250032"/>
              <a:gd name="connsiteX17" fmla="*/ 83344 w 154781"/>
              <a:gd name="connsiteY17" fmla="*/ 109538 h 250032"/>
              <a:gd name="connsiteX18" fmla="*/ 71437 w 154781"/>
              <a:gd name="connsiteY18" fmla="*/ 90488 h 250032"/>
              <a:gd name="connsiteX19" fmla="*/ 30957 w 154781"/>
              <a:gd name="connsiteY19" fmla="*/ 0 h 250032"/>
              <a:gd name="connsiteX20" fmla="*/ 0 w 154781"/>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4300 w 154793"/>
              <a:gd name="connsiteY10" fmla="*/ 228600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6694 w 154793"/>
              <a:gd name="connsiteY10" fmla="*/ 242843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4793" h="250032">
                <a:moveTo>
                  <a:pt x="0" y="14288"/>
                </a:moveTo>
                <a:lnTo>
                  <a:pt x="30956" y="80963"/>
                </a:lnTo>
                <a:lnTo>
                  <a:pt x="28575" y="100013"/>
                </a:lnTo>
                <a:lnTo>
                  <a:pt x="52387" y="140494"/>
                </a:lnTo>
                <a:lnTo>
                  <a:pt x="47625" y="157163"/>
                </a:lnTo>
                <a:lnTo>
                  <a:pt x="66675" y="197644"/>
                </a:lnTo>
                <a:lnTo>
                  <a:pt x="69056" y="221457"/>
                </a:lnTo>
                <a:lnTo>
                  <a:pt x="78581" y="250032"/>
                </a:lnTo>
                <a:lnTo>
                  <a:pt x="92869" y="235744"/>
                </a:lnTo>
                <a:lnTo>
                  <a:pt x="114300" y="228600"/>
                </a:lnTo>
                <a:lnTo>
                  <a:pt x="116694" y="242843"/>
                </a:lnTo>
                <a:lnTo>
                  <a:pt x="154793" y="230914"/>
                </a:lnTo>
                <a:cubicBezTo>
                  <a:pt x="154789" y="211887"/>
                  <a:pt x="154785" y="192859"/>
                  <a:pt x="154781" y="173832"/>
                </a:cubicBezTo>
                <a:lnTo>
                  <a:pt x="147637" y="150019"/>
                </a:lnTo>
                <a:lnTo>
                  <a:pt x="128587" y="133350"/>
                </a:lnTo>
                <a:lnTo>
                  <a:pt x="121444" y="140494"/>
                </a:lnTo>
                <a:lnTo>
                  <a:pt x="102394" y="130969"/>
                </a:lnTo>
                <a:lnTo>
                  <a:pt x="83344" y="109538"/>
                </a:lnTo>
                <a:lnTo>
                  <a:pt x="71437" y="90488"/>
                </a:lnTo>
                <a:lnTo>
                  <a:pt x="30957" y="0"/>
                </a:lnTo>
                <a:lnTo>
                  <a:pt x="0" y="14288"/>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dirty="0">
              <a:solidFill>
                <a:srgbClr val="FFFFFF"/>
              </a:solidFill>
              <a:latin typeface="Arial"/>
              <a:ea typeface="ＭＳ Ｐゴシック" charset="-128"/>
              <a:cs typeface="Lucida Sans Unicode"/>
            </a:endParaRPr>
          </a:p>
        </p:txBody>
      </p:sp>
      <p:sp>
        <p:nvSpPr>
          <p:cNvPr id="43" name="Freeform 42"/>
          <p:cNvSpPr/>
          <p:nvPr/>
        </p:nvSpPr>
        <p:spPr>
          <a:xfrm>
            <a:off x="7035271" y="2678037"/>
            <a:ext cx="738267" cy="809468"/>
          </a:xfrm>
          <a:custGeom>
            <a:avLst/>
            <a:gdLst>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190500 w 664369"/>
              <a:gd name="connsiteY68" fmla="*/ 0 h 704850"/>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204788 w 664369"/>
              <a:gd name="connsiteY68" fmla="*/ 54769 h 704850"/>
              <a:gd name="connsiteX69" fmla="*/ 190500 w 664369"/>
              <a:gd name="connsiteY69" fmla="*/ 0 h 704850"/>
              <a:gd name="connsiteX0" fmla="*/ 190500 w 664369"/>
              <a:gd name="connsiteY0" fmla="*/ 4762 h 709612"/>
              <a:gd name="connsiteX1" fmla="*/ 195263 w 664369"/>
              <a:gd name="connsiteY1" fmla="*/ 78581 h 709612"/>
              <a:gd name="connsiteX2" fmla="*/ 195263 w 664369"/>
              <a:gd name="connsiteY2" fmla="*/ 183356 h 709612"/>
              <a:gd name="connsiteX3" fmla="*/ 147638 w 664369"/>
              <a:gd name="connsiteY3" fmla="*/ 269081 h 709612"/>
              <a:gd name="connsiteX4" fmla="*/ 111919 w 664369"/>
              <a:gd name="connsiteY4" fmla="*/ 290512 h 709612"/>
              <a:gd name="connsiteX5" fmla="*/ 92869 w 664369"/>
              <a:gd name="connsiteY5" fmla="*/ 302419 h 709612"/>
              <a:gd name="connsiteX6" fmla="*/ 90488 w 664369"/>
              <a:gd name="connsiteY6" fmla="*/ 330994 h 709612"/>
              <a:gd name="connsiteX7" fmla="*/ 102394 w 664369"/>
              <a:gd name="connsiteY7" fmla="*/ 335756 h 709612"/>
              <a:gd name="connsiteX8" fmla="*/ 100013 w 664369"/>
              <a:gd name="connsiteY8" fmla="*/ 359569 h 709612"/>
              <a:gd name="connsiteX9" fmla="*/ 104775 w 664369"/>
              <a:gd name="connsiteY9" fmla="*/ 373856 h 709612"/>
              <a:gd name="connsiteX10" fmla="*/ 83344 w 664369"/>
              <a:gd name="connsiteY10" fmla="*/ 392906 h 709612"/>
              <a:gd name="connsiteX11" fmla="*/ 80963 w 664369"/>
              <a:gd name="connsiteY11" fmla="*/ 397669 h 709612"/>
              <a:gd name="connsiteX12" fmla="*/ 69056 w 664369"/>
              <a:gd name="connsiteY12" fmla="*/ 373856 h 709612"/>
              <a:gd name="connsiteX13" fmla="*/ 45244 w 664369"/>
              <a:gd name="connsiteY13" fmla="*/ 385762 h 709612"/>
              <a:gd name="connsiteX14" fmla="*/ 45244 w 664369"/>
              <a:gd name="connsiteY14" fmla="*/ 426244 h 709612"/>
              <a:gd name="connsiteX15" fmla="*/ 52388 w 664369"/>
              <a:gd name="connsiteY15" fmla="*/ 442912 h 709612"/>
              <a:gd name="connsiteX16" fmla="*/ 0 w 664369"/>
              <a:gd name="connsiteY16" fmla="*/ 507206 h 709612"/>
              <a:gd name="connsiteX17" fmla="*/ 33338 w 664369"/>
              <a:gd name="connsiteY17" fmla="*/ 611981 h 709612"/>
              <a:gd name="connsiteX18" fmla="*/ 88106 w 664369"/>
              <a:gd name="connsiteY18" fmla="*/ 647700 h 709612"/>
              <a:gd name="connsiteX19" fmla="*/ 104775 w 664369"/>
              <a:gd name="connsiteY19" fmla="*/ 642937 h 709612"/>
              <a:gd name="connsiteX20" fmla="*/ 152400 w 664369"/>
              <a:gd name="connsiteY20" fmla="*/ 690562 h 709612"/>
              <a:gd name="connsiteX21" fmla="*/ 169069 w 664369"/>
              <a:gd name="connsiteY21" fmla="*/ 690562 h 709612"/>
              <a:gd name="connsiteX22" fmla="*/ 214313 w 664369"/>
              <a:gd name="connsiteY22" fmla="*/ 709612 h 709612"/>
              <a:gd name="connsiteX23" fmla="*/ 230981 w 664369"/>
              <a:gd name="connsiteY23" fmla="*/ 671512 h 709612"/>
              <a:gd name="connsiteX24" fmla="*/ 264319 w 664369"/>
              <a:gd name="connsiteY24" fmla="*/ 652462 h 709612"/>
              <a:gd name="connsiteX25" fmla="*/ 285750 w 664369"/>
              <a:gd name="connsiteY25" fmla="*/ 650081 h 709612"/>
              <a:gd name="connsiteX26" fmla="*/ 352425 w 664369"/>
              <a:gd name="connsiteY26" fmla="*/ 609600 h 709612"/>
              <a:gd name="connsiteX27" fmla="*/ 369094 w 664369"/>
              <a:gd name="connsiteY27" fmla="*/ 602456 h 709612"/>
              <a:gd name="connsiteX28" fmla="*/ 366713 w 664369"/>
              <a:gd name="connsiteY28" fmla="*/ 564356 h 709612"/>
              <a:gd name="connsiteX29" fmla="*/ 369094 w 664369"/>
              <a:gd name="connsiteY29" fmla="*/ 533400 h 709612"/>
              <a:gd name="connsiteX30" fmla="*/ 373856 w 664369"/>
              <a:gd name="connsiteY30" fmla="*/ 502444 h 709612"/>
              <a:gd name="connsiteX31" fmla="*/ 381000 w 664369"/>
              <a:gd name="connsiteY31" fmla="*/ 478631 h 709612"/>
              <a:gd name="connsiteX32" fmla="*/ 407194 w 664369"/>
              <a:gd name="connsiteY32" fmla="*/ 440531 h 709612"/>
              <a:gd name="connsiteX33" fmla="*/ 428625 w 664369"/>
              <a:gd name="connsiteY33" fmla="*/ 390525 h 709612"/>
              <a:gd name="connsiteX34" fmla="*/ 428625 w 664369"/>
              <a:gd name="connsiteY34" fmla="*/ 390525 h 709612"/>
              <a:gd name="connsiteX35" fmla="*/ 476250 w 664369"/>
              <a:gd name="connsiteY35" fmla="*/ 359569 h 709612"/>
              <a:gd name="connsiteX36" fmla="*/ 502444 w 664369"/>
              <a:gd name="connsiteY36" fmla="*/ 335756 h 709612"/>
              <a:gd name="connsiteX37" fmla="*/ 507206 w 664369"/>
              <a:gd name="connsiteY37" fmla="*/ 297656 h 709612"/>
              <a:gd name="connsiteX38" fmla="*/ 573881 w 664369"/>
              <a:gd name="connsiteY38" fmla="*/ 192881 h 709612"/>
              <a:gd name="connsiteX39" fmla="*/ 571500 w 664369"/>
              <a:gd name="connsiteY39" fmla="*/ 173831 h 709612"/>
              <a:gd name="connsiteX40" fmla="*/ 573881 w 664369"/>
              <a:gd name="connsiteY40" fmla="*/ 164306 h 709612"/>
              <a:gd name="connsiteX41" fmla="*/ 614363 w 664369"/>
              <a:gd name="connsiteY41" fmla="*/ 154781 h 709612"/>
              <a:gd name="connsiteX42" fmla="*/ 628650 w 664369"/>
              <a:gd name="connsiteY42" fmla="*/ 164306 h 709612"/>
              <a:gd name="connsiteX43" fmla="*/ 647700 w 664369"/>
              <a:gd name="connsiteY43" fmla="*/ 166687 h 709612"/>
              <a:gd name="connsiteX44" fmla="*/ 659606 w 664369"/>
              <a:gd name="connsiteY44" fmla="*/ 138112 h 709612"/>
              <a:gd name="connsiteX45" fmla="*/ 664369 w 664369"/>
              <a:gd name="connsiteY45" fmla="*/ 123825 h 709612"/>
              <a:gd name="connsiteX46" fmla="*/ 645319 w 664369"/>
              <a:gd name="connsiteY46" fmla="*/ 109537 h 709612"/>
              <a:gd name="connsiteX47" fmla="*/ 642938 w 664369"/>
              <a:gd name="connsiteY47" fmla="*/ 97631 h 709612"/>
              <a:gd name="connsiteX48" fmla="*/ 621506 w 664369"/>
              <a:gd name="connsiteY48" fmla="*/ 88106 h 709612"/>
              <a:gd name="connsiteX49" fmla="*/ 590550 w 664369"/>
              <a:gd name="connsiteY49" fmla="*/ 92869 h 709612"/>
              <a:gd name="connsiteX50" fmla="*/ 573881 w 664369"/>
              <a:gd name="connsiteY50" fmla="*/ 109537 h 709612"/>
              <a:gd name="connsiteX51" fmla="*/ 564356 w 664369"/>
              <a:gd name="connsiteY51" fmla="*/ 121444 h 709612"/>
              <a:gd name="connsiteX52" fmla="*/ 547688 w 664369"/>
              <a:gd name="connsiteY52" fmla="*/ 130969 h 709612"/>
              <a:gd name="connsiteX53" fmla="*/ 528638 w 664369"/>
              <a:gd name="connsiteY53" fmla="*/ 138112 h 709612"/>
              <a:gd name="connsiteX54" fmla="*/ 516731 w 664369"/>
              <a:gd name="connsiteY54" fmla="*/ 133350 h 709612"/>
              <a:gd name="connsiteX55" fmla="*/ 502444 w 664369"/>
              <a:gd name="connsiteY55" fmla="*/ 133350 h 709612"/>
              <a:gd name="connsiteX56" fmla="*/ 495300 w 664369"/>
              <a:gd name="connsiteY56" fmla="*/ 126206 h 709612"/>
              <a:gd name="connsiteX57" fmla="*/ 478631 w 664369"/>
              <a:gd name="connsiteY57" fmla="*/ 169069 h 709612"/>
              <a:gd name="connsiteX58" fmla="*/ 469106 w 664369"/>
              <a:gd name="connsiteY58" fmla="*/ 178594 h 709612"/>
              <a:gd name="connsiteX59" fmla="*/ 459581 w 664369"/>
              <a:gd name="connsiteY59" fmla="*/ 178594 h 709612"/>
              <a:gd name="connsiteX60" fmla="*/ 459581 w 664369"/>
              <a:gd name="connsiteY60" fmla="*/ 178594 h 709612"/>
              <a:gd name="connsiteX61" fmla="*/ 445294 w 664369"/>
              <a:gd name="connsiteY61" fmla="*/ 192881 h 709612"/>
              <a:gd name="connsiteX62" fmla="*/ 431006 w 664369"/>
              <a:gd name="connsiteY62" fmla="*/ 204787 h 709612"/>
              <a:gd name="connsiteX63" fmla="*/ 421481 w 664369"/>
              <a:gd name="connsiteY63" fmla="*/ 211931 h 709612"/>
              <a:gd name="connsiteX64" fmla="*/ 411956 w 664369"/>
              <a:gd name="connsiteY64" fmla="*/ 190500 h 709612"/>
              <a:gd name="connsiteX65" fmla="*/ 397669 w 664369"/>
              <a:gd name="connsiteY65" fmla="*/ 169069 h 709612"/>
              <a:gd name="connsiteX66" fmla="*/ 385763 w 664369"/>
              <a:gd name="connsiteY66" fmla="*/ 150019 h 709612"/>
              <a:gd name="connsiteX67" fmla="*/ 247650 w 664369"/>
              <a:gd name="connsiteY67" fmla="*/ 185737 h 709612"/>
              <a:gd name="connsiteX68" fmla="*/ 202406 w 664369"/>
              <a:gd name="connsiteY68" fmla="*/ 0 h 709612"/>
              <a:gd name="connsiteX69" fmla="*/ 190500 w 664369"/>
              <a:gd name="connsiteY69" fmla="*/ 4762 h 709612"/>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2425 w 664369"/>
              <a:gd name="connsiteY26" fmla="*/ 609600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4803 w 664369"/>
              <a:gd name="connsiteY26" fmla="*/ 628692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85750 w 664369"/>
              <a:gd name="connsiteY24" fmla="*/ 650081 h 728705"/>
              <a:gd name="connsiteX25" fmla="*/ 354803 w 664369"/>
              <a:gd name="connsiteY25" fmla="*/ 628692 h 728705"/>
              <a:gd name="connsiteX26" fmla="*/ 369094 w 664369"/>
              <a:gd name="connsiteY26" fmla="*/ 602456 h 728705"/>
              <a:gd name="connsiteX27" fmla="*/ 366713 w 664369"/>
              <a:gd name="connsiteY27" fmla="*/ 564356 h 728705"/>
              <a:gd name="connsiteX28" fmla="*/ 369094 w 664369"/>
              <a:gd name="connsiteY28" fmla="*/ 533400 h 728705"/>
              <a:gd name="connsiteX29" fmla="*/ 373856 w 664369"/>
              <a:gd name="connsiteY29" fmla="*/ 502444 h 728705"/>
              <a:gd name="connsiteX30" fmla="*/ 381000 w 664369"/>
              <a:gd name="connsiteY30" fmla="*/ 478631 h 728705"/>
              <a:gd name="connsiteX31" fmla="*/ 407194 w 664369"/>
              <a:gd name="connsiteY31" fmla="*/ 440531 h 728705"/>
              <a:gd name="connsiteX32" fmla="*/ 428625 w 664369"/>
              <a:gd name="connsiteY32" fmla="*/ 390525 h 728705"/>
              <a:gd name="connsiteX33" fmla="*/ 428625 w 664369"/>
              <a:gd name="connsiteY33" fmla="*/ 390525 h 728705"/>
              <a:gd name="connsiteX34" fmla="*/ 476250 w 664369"/>
              <a:gd name="connsiteY34" fmla="*/ 359569 h 728705"/>
              <a:gd name="connsiteX35" fmla="*/ 502444 w 664369"/>
              <a:gd name="connsiteY35" fmla="*/ 335756 h 728705"/>
              <a:gd name="connsiteX36" fmla="*/ 507206 w 664369"/>
              <a:gd name="connsiteY36" fmla="*/ 297656 h 728705"/>
              <a:gd name="connsiteX37" fmla="*/ 573881 w 664369"/>
              <a:gd name="connsiteY37" fmla="*/ 192881 h 728705"/>
              <a:gd name="connsiteX38" fmla="*/ 571500 w 664369"/>
              <a:gd name="connsiteY38" fmla="*/ 173831 h 728705"/>
              <a:gd name="connsiteX39" fmla="*/ 573881 w 664369"/>
              <a:gd name="connsiteY39" fmla="*/ 164306 h 728705"/>
              <a:gd name="connsiteX40" fmla="*/ 614363 w 664369"/>
              <a:gd name="connsiteY40" fmla="*/ 154781 h 728705"/>
              <a:gd name="connsiteX41" fmla="*/ 628650 w 664369"/>
              <a:gd name="connsiteY41" fmla="*/ 164306 h 728705"/>
              <a:gd name="connsiteX42" fmla="*/ 647700 w 664369"/>
              <a:gd name="connsiteY42" fmla="*/ 166687 h 728705"/>
              <a:gd name="connsiteX43" fmla="*/ 659606 w 664369"/>
              <a:gd name="connsiteY43" fmla="*/ 138112 h 728705"/>
              <a:gd name="connsiteX44" fmla="*/ 664369 w 664369"/>
              <a:gd name="connsiteY44" fmla="*/ 123825 h 728705"/>
              <a:gd name="connsiteX45" fmla="*/ 645319 w 664369"/>
              <a:gd name="connsiteY45" fmla="*/ 109537 h 728705"/>
              <a:gd name="connsiteX46" fmla="*/ 642938 w 664369"/>
              <a:gd name="connsiteY46" fmla="*/ 97631 h 728705"/>
              <a:gd name="connsiteX47" fmla="*/ 621506 w 664369"/>
              <a:gd name="connsiteY47" fmla="*/ 88106 h 728705"/>
              <a:gd name="connsiteX48" fmla="*/ 590550 w 664369"/>
              <a:gd name="connsiteY48" fmla="*/ 92869 h 728705"/>
              <a:gd name="connsiteX49" fmla="*/ 573881 w 664369"/>
              <a:gd name="connsiteY49" fmla="*/ 109537 h 728705"/>
              <a:gd name="connsiteX50" fmla="*/ 564356 w 664369"/>
              <a:gd name="connsiteY50" fmla="*/ 121444 h 728705"/>
              <a:gd name="connsiteX51" fmla="*/ 547688 w 664369"/>
              <a:gd name="connsiteY51" fmla="*/ 130969 h 728705"/>
              <a:gd name="connsiteX52" fmla="*/ 528638 w 664369"/>
              <a:gd name="connsiteY52" fmla="*/ 138112 h 728705"/>
              <a:gd name="connsiteX53" fmla="*/ 516731 w 664369"/>
              <a:gd name="connsiteY53" fmla="*/ 133350 h 728705"/>
              <a:gd name="connsiteX54" fmla="*/ 502444 w 664369"/>
              <a:gd name="connsiteY54" fmla="*/ 133350 h 728705"/>
              <a:gd name="connsiteX55" fmla="*/ 495300 w 664369"/>
              <a:gd name="connsiteY55" fmla="*/ 126206 h 728705"/>
              <a:gd name="connsiteX56" fmla="*/ 478631 w 664369"/>
              <a:gd name="connsiteY56" fmla="*/ 169069 h 728705"/>
              <a:gd name="connsiteX57" fmla="*/ 469106 w 664369"/>
              <a:gd name="connsiteY57" fmla="*/ 178594 h 728705"/>
              <a:gd name="connsiteX58" fmla="*/ 459581 w 664369"/>
              <a:gd name="connsiteY58" fmla="*/ 178594 h 728705"/>
              <a:gd name="connsiteX59" fmla="*/ 459581 w 664369"/>
              <a:gd name="connsiteY59" fmla="*/ 178594 h 728705"/>
              <a:gd name="connsiteX60" fmla="*/ 445294 w 664369"/>
              <a:gd name="connsiteY60" fmla="*/ 192881 h 728705"/>
              <a:gd name="connsiteX61" fmla="*/ 431006 w 664369"/>
              <a:gd name="connsiteY61" fmla="*/ 204787 h 728705"/>
              <a:gd name="connsiteX62" fmla="*/ 421481 w 664369"/>
              <a:gd name="connsiteY62" fmla="*/ 211931 h 728705"/>
              <a:gd name="connsiteX63" fmla="*/ 411956 w 664369"/>
              <a:gd name="connsiteY63" fmla="*/ 190500 h 728705"/>
              <a:gd name="connsiteX64" fmla="*/ 397669 w 664369"/>
              <a:gd name="connsiteY64" fmla="*/ 169069 h 728705"/>
              <a:gd name="connsiteX65" fmla="*/ 385763 w 664369"/>
              <a:gd name="connsiteY65" fmla="*/ 150019 h 728705"/>
              <a:gd name="connsiteX66" fmla="*/ 247650 w 664369"/>
              <a:gd name="connsiteY66" fmla="*/ 185737 h 728705"/>
              <a:gd name="connsiteX67" fmla="*/ 202406 w 664369"/>
              <a:gd name="connsiteY67" fmla="*/ 0 h 728705"/>
              <a:gd name="connsiteX68" fmla="*/ 190500 w 664369"/>
              <a:gd name="connsiteY68"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133288 w 664369"/>
              <a:gd name="connsiteY11" fmla="*/ 443014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76191 w 664369"/>
              <a:gd name="connsiteY11" fmla="*/ 366696 h 728705"/>
              <a:gd name="connsiteX12" fmla="*/ 45244 w 664369"/>
              <a:gd name="connsiteY12" fmla="*/ 385762 h 728705"/>
              <a:gd name="connsiteX13" fmla="*/ 45244 w 664369"/>
              <a:gd name="connsiteY13" fmla="*/ 426244 h 728705"/>
              <a:gd name="connsiteX14" fmla="*/ 52388 w 664369"/>
              <a:gd name="connsiteY14" fmla="*/ 442912 h 728705"/>
              <a:gd name="connsiteX15" fmla="*/ 0 w 664369"/>
              <a:gd name="connsiteY15" fmla="*/ 507206 h 728705"/>
              <a:gd name="connsiteX16" fmla="*/ 33338 w 664369"/>
              <a:gd name="connsiteY16" fmla="*/ 611981 h 728705"/>
              <a:gd name="connsiteX17" fmla="*/ 88106 w 664369"/>
              <a:gd name="connsiteY17" fmla="*/ 647700 h 728705"/>
              <a:gd name="connsiteX18" fmla="*/ 104775 w 664369"/>
              <a:gd name="connsiteY18" fmla="*/ 642937 h 728705"/>
              <a:gd name="connsiteX19" fmla="*/ 152400 w 664369"/>
              <a:gd name="connsiteY19" fmla="*/ 690562 h 728705"/>
              <a:gd name="connsiteX20" fmla="*/ 214313 w 664369"/>
              <a:gd name="connsiteY20" fmla="*/ 728705 h 728705"/>
              <a:gd name="connsiteX21" fmla="*/ 230981 w 664369"/>
              <a:gd name="connsiteY21" fmla="*/ 671512 h 728705"/>
              <a:gd name="connsiteX22" fmla="*/ 285750 w 664369"/>
              <a:gd name="connsiteY22" fmla="*/ 650081 h 728705"/>
              <a:gd name="connsiteX23" fmla="*/ 354803 w 664369"/>
              <a:gd name="connsiteY23" fmla="*/ 628692 h 728705"/>
              <a:gd name="connsiteX24" fmla="*/ 369094 w 664369"/>
              <a:gd name="connsiteY24" fmla="*/ 602456 h 728705"/>
              <a:gd name="connsiteX25" fmla="*/ 366713 w 664369"/>
              <a:gd name="connsiteY25" fmla="*/ 564356 h 728705"/>
              <a:gd name="connsiteX26" fmla="*/ 369094 w 664369"/>
              <a:gd name="connsiteY26" fmla="*/ 533400 h 728705"/>
              <a:gd name="connsiteX27" fmla="*/ 373856 w 664369"/>
              <a:gd name="connsiteY27" fmla="*/ 502444 h 728705"/>
              <a:gd name="connsiteX28" fmla="*/ 381000 w 664369"/>
              <a:gd name="connsiteY28" fmla="*/ 478631 h 728705"/>
              <a:gd name="connsiteX29" fmla="*/ 407194 w 664369"/>
              <a:gd name="connsiteY29" fmla="*/ 440531 h 728705"/>
              <a:gd name="connsiteX30" fmla="*/ 428625 w 664369"/>
              <a:gd name="connsiteY30" fmla="*/ 390525 h 728705"/>
              <a:gd name="connsiteX31" fmla="*/ 428625 w 664369"/>
              <a:gd name="connsiteY31" fmla="*/ 390525 h 728705"/>
              <a:gd name="connsiteX32" fmla="*/ 476250 w 664369"/>
              <a:gd name="connsiteY32" fmla="*/ 359569 h 728705"/>
              <a:gd name="connsiteX33" fmla="*/ 502444 w 664369"/>
              <a:gd name="connsiteY33" fmla="*/ 335756 h 728705"/>
              <a:gd name="connsiteX34" fmla="*/ 507206 w 664369"/>
              <a:gd name="connsiteY34" fmla="*/ 297656 h 728705"/>
              <a:gd name="connsiteX35" fmla="*/ 573881 w 664369"/>
              <a:gd name="connsiteY35" fmla="*/ 192881 h 728705"/>
              <a:gd name="connsiteX36" fmla="*/ 571500 w 664369"/>
              <a:gd name="connsiteY36" fmla="*/ 173831 h 728705"/>
              <a:gd name="connsiteX37" fmla="*/ 573881 w 664369"/>
              <a:gd name="connsiteY37" fmla="*/ 164306 h 728705"/>
              <a:gd name="connsiteX38" fmla="*/ 614363 w 664369"/>
              <a:gd name="connsiteY38" fmla="*/ 154781 h 728705"/>
              <a:gd name="connsiteX39" fmla="*/ 628650 w 664369"/>
              <a:gd name="connsiteY39" fmla="*/ 164306 h 728705"/>
              <a:gd name="connsiteX40" fmla="*/ 647700 w 664369"/>
              <a:gd name="connsiteY40" fmla="*/ 166687 h 728705"/>
              <a:gd name="connsiteX41" fmla="*/ 659606 w 664369"/>
              <a:gd name="connsiteY41" fmla="*/ 138112 h 728705"/>
              <a:gd name="connsiteX42" fmla="*/ 664369 w 664369"/>
              <a:gd name="connsiteY42" fmla="*/ 123825 h 728705"/>
              <a:gd name="connsiteX43" fmla="*/ 645319 w 664369"/>
              <a:gd name="connsiteY43" fmla="*/ 109537 h 728705"/>
              <a:gd name="connsiteX44" fmla="*/ 642938 w 664369"/>
              <a:gd name="connsiteY44" fmla="*/ 97631 h 728705"/>
              <a:gd name="connsiteX45" fmla="*/ 621506 w 664369"/>
              <a:gd name="connsiteY45" fmla="*/ 88106 h 728705"/>
              <a:gd name="connsiteX46" fmla="*/ 590550 w 664369"/>
              <a:gd name="connsiteY46" fmla="*/ 92869 h 728705"/>
              <a:gd name="connsiteX47" fmla="*/ 573881 w 664369"/>
              <a:gd name="connsiteY47" fmla="*/ 109537 h 728705"/>
              <a:gd name="connsiteX48" fmla="*/ 564356 w 664369"/>
              <a:gd name="connsiteY48" fmla="*/ 121444 h 728705"/>
              <a:gd name="connsiteX49" fmla="*/ 547688 w 664369"/>
              <a:gd name="connsiteY49" fmla="*/ 130969 h 728705"/>
              <a:gd name="connsiteX50" fmla="*/ 528638 w 664369"/>
              <a:gd name="connsiteY50" fmla="*/ 138112 h 728705"/>
              <a:gd name="connsiteX51" fmla="*/ 516731 w 664369"/>
              <a:gd name="connsiteY51" fmla="*/ 133350 h 728705"/>
              <a:gd name="connsiteX52" fmla="*/ 502444 w 664369"/>
              <a:gd name="connsiteY52" fmla="*/ 133350 h 728705"/>
              <a:gd name="connsiteX53" fmla="*/ 495300 w 664369"/>
              <a:gd name="connsiteY53" fmla="*/ 126206 h 728705"/>
              <a:gd name="connsiteX54" fmla="*/ 478631 w 664369"/>
              <a:gd name="connsiteY54" fmla="*/ 169069 h 728705"/>
              <a:gd name="connsiteX55" fmla="*/ 469106 w 664369"/>
              <a:gd name="connsiteY55" fmla="*/ 178594 h 728705"/>
              <a:gd name="connsiteX56" fmla="*/ 459581 w 664369"/>
              <a:gd name="connsiteY56" fmla="*/ 178594 h 728705"/>
              <a:gd name="connsiteX57" fmla="*/ 459581 w 664369"/>
              <a:gd name="connsiteY57" fmla="*/ 178594 h 728705"/>
              <a:gd name="connsiteX58" fmla="*/ 445294 w 664369"/>
              <a:gd name="connsiteY58" fmla="*/ 192881 h 728705"/>
              <a:gd name="connsiteX59" fmla="*/ 431006 w 664369"/>
              <a:gd name="connsiteY59" fmla="*/ 204787 h 728705"/>
              <a:gd name="connsiteX60" fmla="*/ 421481 w 664369"/>
              <a:gd name="connsiteY60" fmla="*/ 211931 h 728705"/>
              <a:gd name="connsiteX61" fmla="*/ 411956 w 664369"/>
              <a:gd name="connsiteY61" fmla="*/ 190500 h 728705"/>
              <a:gd name="connsiteX62" fmla="*/ 397669 w 664369"/>
              <a:gd name="connsiteY62" fmla="*/ 169069 h 728705"/>
              <a:gd name="connsiteX63" fmla="*/ 385763 w 664369"/>
              <a:gd name="connsiteY63" fmla="*/ 150019 h 728705"/>
              <a:gd name="connsiteX64" fmla="*/ 247650 w 664369"/>
              <a:gd name="connsiteY64" fmla="*/ 185737 h 728705"/>
              <a:gd name="connsiteX65" fmla="*/ 202406 w 664369"/>
              <a:gd name="connsiteY65" fmla="*/ 0 h 728705"/>
              <a:gd name="connsiteX66" fmla="*/ 190500 w 664369"/>
              <a:gd name="connsiteY66" fmla="*/ 4762 h 7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64369" h="728705">
                <a:moveTo>
                  <a:pt x="190500" y="4762"/>
                </a:moveTo>
                <a:lnTo>
                  <a:pt x="195263" y="78581"/>
                </a:lnTo>
                <a:lnTo>
                  <a:pt x="195263" y="183356"/>
                </a:lnTo>
                <a:lnTo>
                  <a:pt x="147638" y="269081"/>
                </a:lnTo>
                <a:lnTo>
                  <a:pt x="111919" y="290512"/>
                </a:lnTo>
                <a:lnTo>
                  <a:pt x="92869" y="302419"/>
                </a:lnTo>
                <a:lnTo>
                  <a:pt x="90488" y="330994"/>
                </a:lnTo>
                <a:lnTo>
                  <a:pt x="102394" y="335756"/>
                </a:lnTo>
                <a:lnTo>
                  <a:pt x="100013" y="359569"/>
                </a:lnTo>
                <a:lnTo>
                  <a:pt x="104775" y="373856"/>
                </a:lnTo>
                <a:lnTo>
                  <a:pt x="83344" y="392906"/>
                </a:lnTo>
                <a:lnTo>
                  <a:pt x="76191" y="366696"/>
                </a:lnTo>
                <a:lnTo>
                  <a:pt x="45244" y="385762"/>
                </a:lnTo>
                <a:lnTo>
                  <a:pt x="45244" y="426244"/>
                </a:lnTo>
                <a:lnTo>
                  <a:pt x="52388" y="442912"/>
                </a:lnTo>
                <a:lnTo>
                  <a:pt x="0" y="507206"/>
                </a:lnTo>
                <a:lnTo>
                  <a:pt x="33338" y="611981"/>
                </a:lnTo>
                <a:lnTo>
                  <a:pt x="88106" y="647700"/>
                </a:lnTo>
                <a:lnTo>
                  <a:pt x="104775" y="642937"/>
                </a:lnTo>
                <a:lnTo>
                  <a:pt x="152400" y="690562"/>
                </a:lnTo>
                <a:lnTo>
                  <a:pt x="214313" y="728705"/>
                </a:lnTo>
                <a:lnTo>
                  <a:pt x="230981" y="671512"/>
                </a:lnTo>
                <a:lnTo>
                  <a:pt x="285750" y="650081"/>
                </a:lnTo>
                <a:lnTo>
                  <a:pt x="354803" y="628692"/>
                </a:lnTo>
                <a:lnTo>
                  <a:pt x="369094" y="602456"/>
                </a:lnTo>
                <a:lnTo>
                  <a:pt x="366713" y="564356"/>
                </a:lnTo>
                <a:lnTo>
                  <a:pt x="369094" y="533400"/>
                </a:lnTo>
                <a:lnTo>
                  <a:pt x="373856" y="502444"/>
                </a:lnTo>
                <a:lnTo>
                  <a:pt x="381000" y="478631"/>
                </a:lnTo>
                <a:lnTo>
                  <a:pt x="407194" y="440531"/>
                </a:lnTo>
                <a:lnTo>
                  <a:pt x="428625" y="390525"/>
                </a:lnTo>
                <a:lnTo>
                  <a:pt x="428625" y="390525"/>
                </a:lnTo>
                <a:lnTo>
                  <a:pt x="476250" y="359569"/>
                </a:lnTo>
                <a:lnTo>
                  <a:pt x="502444" y="335756"/>
                </a:lnTo>
                <a:lnTo>
                  <a:pt x="507206" y="297656"/>
                </a:lnTo>
                <a:lnTo>
                  <a:pt x="573881" y="192881"/>
                </a:lnTo>
                <a:lnTo>
                  <a:pt x="571500" y="173831"/>
                </a:lnTo>
                <a:lnTo>
                  <a:pt x="573881" y="164306"/>
                </a:lnTo>
                <a:lnTo>
                  <a:pt x="614363" y="154781"/>
                </a:lnTo>
                <a:lnTo>
                  <a:pt x="628650" y="164306"/>
                </a:lnTo>
                <a:lnTo>
                  <a:pt x="647700" y="166687"/>
                </a:lnTo>
                <a:lnTo>
                  <a:pt x="659606" y="138112"/>
                </a:lnTo>
                <a:lnTo>
                  <a:pt x="664369" y="123825"/>
                </a:lnTo>
                <a:lnTo>
                  <a:pt x="645319" y="109537"/>
                </a:lnTo>
                <a:lnTo>
                  <a:pt x="642938" y="97631"/>
                </a:lnTo>
                <a:lnTo>
                  <a:pt x="621506" y="88106"/>
                </a:lnTo>
                <a:lnTo>
                  <a:pt x="590550" y="92869"/>
                </a:lnTo>
                <a:lnTo>
                  <a:pt x="573881" y="109537"/>
                </a:lnTo>
                <a:lnTo>
                  <a:pt x="564356" y="121444"/>
                </a:lnTo>
                <a:lnTo>
                  <a:pt x="547688" y="130969"/>
                </a:lnTo>
                <a:lnTo>
                  <a:pt x="528638" y="138112"/>
                </a:lnTo>
                <a:lnTo>
                  <a:pt x="516731" y="133350"/>
                </a:lnTo>
                <a:lnTo>
                  <a:pt x="502444" y="133350"/>
                </a:lnTo>
                <a:lnTo>
                  <a:pt x="495300" y="126206"/>
                </a:lnTo>
                <a:lnTo>
                  <a:pt x="478631" y="169069"/>
                </a:lnTo>
                <a:lnTo>
                  <a:pt x="469106" y="178594"/>
                </a:lnTo>
                <a:lnTo>
                  <a:pt x="459581" y="178594"/>
                </a:lnTo>
                <a:lnTo>
                  <a:pt x="459581" y="178594"/>
                </a:lnTo>
                <a:lnTo>
                  <a:pt x="445294" y="192881"/>
                </a:lnTo>
                <a:lnTo>
                  <a:pt x="431006" y="204787"/>
                </a:lnTo>
                <a:lnTo>
                  <a:pt x="421481" y="211931"/>
                </a:lnTo>
                <a:lnTo>
                  <a:pt x="411956" y="190500"/>
                </a:lnTo>
                <a:lnTo>
                  <a:pt x="397669" y="169069"/>
                </a:lnTo>
                <a:lnTo>
                  <a:pt x="385763" y="150019"/>
                </a:lnTo>
                <a:lnTo>
                  <a:pt x="247650" y="185737"/>
                </a:lnTo>
                <a:lnTo>
                  <a:pt x="202406" y="0"/>
                </a:lnTo>
                <a:lnTo>
                  <a:pt x="190500" y="4762"/>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44" name="Freeform 43"/>
          <p:cNvSpPr/>
          <p:nvPr/>
        </p:nvSpPr>
        <p:spPr>
          <a:xfrm>
            <a:off x="7463431" y="2646224"/>
            <a:ext cx="766457" cy="369385"/>
          </a:xfrm>
          <a:custGeom>
            <a:avLst/>
            <a:gdLst>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50043 w 690562"/>
              <a:gd name="connsiteY15" fmla="*/ 171450 h 319087"/>
              <a:gd name="connsiteX16" fmla="*/ 369093 w 690562"/>
              <a:gd name="connsiteY16" fmla="*/ 188119 h 319087"/>
              <a:gd name="connsiteX17" fmla="*/ 397668 w 690562"/>
              <a:gd name="connsiteY17" fmla="*/ 214312 h 319087"/>
              <a:gd name="connsiteX18" fmla="*/ 402431 w 690562"/>
              <a:gd name="connsiteY18" fmla="*/ 235744 h 319087"/>
              <a:gd name="connsiteX19" fmla="*/ 400050 w 690562"/>
              <a:gd name="connsiteY19" fmla="*/ 264319 h 319087"/>
              <a:gd name="connsiteX20" fmla="*/ 388143 w 690562"/>
              <a:gd name="connsiteY20" fmla="*/ 290512 h 319087"/>
              <a:gd name="connsiteX21" fmla="*/ 409575 w 690562"/>
              <a:gd name="connsiteY21" fmla="*/ 302419 h 319087"/>
              <a:gd name="connsiteX22" fmla="*/ 419100 w 690562"/>
              <a:gd name="connsiteY22" fmla="*/ 302419 h 319087"/>
              <a:gd name="connsiteX23" fmla="*/ 438150 w 690562"/>
              <a:gd name="connsiteY23" fmla="*/ 290512 h 319087"/>
              <a:gd name="connsiteX24" fmla="*/ 454818 w 690562"/>
              <a:gd name="connsiteY24" fmla="*/ 295275 h 319087"/>
              <a:gd name="connsiteX25" fmla="*/ 473868 w 690562"/>
              <a:gd name="connsiteY25" fmla="*/ 309562 h 319087"/>
              <a:gd name="connsiteX26" fmla="*/ 507206 w 690562"/>
              <a:gd name="connsiteY26" fmla="*/ 314325 h 319087"/>
              <a:gd name="connsiteX27" fmla="*/ 523875 w 690562"/>
              <a:gd name="connsiteY27" fmla="*/ 319087 h 319087"/>
              <a:gd name="connsiteX28" fmla="*/ 526256 w 690562"/>
              <a:gd name="connsiteY28" fmla="*/ 302419 h 319087"/>
              <a:gd name="connsiteX29" fmla="*/ 535781 w 690562"/>
              <a:gd name="connsiteY29" fmla="*/ 290512 h 319087"/>
              <a:gd name="connsiteX30" fmla="*/ 528637 w 690562"/>
              <a:gd name="connsiteY30" fmla="*/ 261937 h 319087"/>
              <a:gd name="connsiteX31" fmla="*/ 509587 w 690562"/>
              <a:gd name="connsiteY31" fmla="*/ 257175 h 319087"/>
              <a:gd name="connsiteX32" fmla="*/ 490537 w 690562"/>
              <a:gd name="connsiteY32" fmla="*/ 235744 h 319087"/>
              <a:gd name="connsiteX33" fmla="*/ 481012 w 690562"/>
              <a:gd name="connsiteY33" fmla="*/ 202406 h 319087"/>
              <a:gd name="connsiteX34" fmla="*/ 461962 w 690562"/>
              <a:gd name="connsiteY34" fmla="*/ 154781 h 319087"/>
              <a:gd name="connsiteX35" fmla="*/ 457200 w 690562"/>
              <a:gd name="connsiteY35" fmla="*/ 126206 h 319087"/>
              <a:gd name="connsiteX36" fmla="*/ 457200 w 690562"/>
              <a:gd name="connsiteY36" fmla="*/ 111919 h 319087"/>
              <a:gd name="connsiteX37" fmla="*/ 469106 w 690562"/>
              <a:gd name="connsiteY37" fmla="*/ 100012 h 319087"/>
              <a:gd name="connsiteX38" fmla="*/ 476250 w 690562"/>
              <a:gd name="connsiteY38" fmla="*/ 78581 h 319087"/>
              <a:gd name="connsiteX39" fmla="*/ 497681 w 690562"/>
              <a:gd name="connsiteY39" fmla="*/ 73819 h 319087"/>
              <a:gd name="connsiteX40" fmla="*/ 500062 w 690562"/>
              <a:gd name="connsiteY40" fmla="*/ 92869 h 319087"/>
              <a:gd name="connsiteX41" fmla="*/ 495300 w 690562"/>
              <a:gd name="connsiteY41" fmla="*/ 107156 h 319087"/>
              <a:gd name="connsiteX42" fmla="*/ 509587 w 690562"/>
              <a:gd name="connsiteY42" fmla="*/ 116681 h 319087"/>
              <a:gd name="connsiteX43" fmla="*/ 509587 w 690562"/>
              <a:gd name="connsiteY43" fmla="*/ 126206 h 319087"/>
              <a:gd name="connsiteX44" fmla="*/ 504825 w 690562"/>
              <a:gd name="connsiteY44" fmla="*/ 147637 h 319087"/>
              <a:gd name="connsiteX45" fmla="*/ 502443 w 690562"/>
              <a:gd name="connsiteY45" fmla="*/ 154781 h 319087"/>
              <a:gd name="connsiteX46" fmla="*/ 523875 w 690562"/>
              <a:gd name="connsiteY46" fmla="*/ 171450 h 319087"/>
              <a:gd name="connsiteX47" fmla="*/ 531018 w 690562"/>
              <a:gd name="connsiteY47" fmla="*/ 185737 h 319087"/>
              <a:gd name="connsiteX48" fmla="*/ 545306 w 690562"/>
              <a:gd name="connsiteY48" fmla="*/ 190500 h 319087"/>
              <a:gd name="connsiteX49" fmla="*/ 531018 w 690562"/>
              <a:gd name="connsiteY49" fmla="*/ 204787 h 319087"/>
              <a:gd name="connsiteX50" fmla="*/ 528637 w 690562"/>
              <a:gd name="connsiteY50" fmla="*/ 216694 h 319087"/>
              <a:gd name="connsiteX51" fmla="*/ 547687 w 690562"/>
              <a:gd name="connsiteY51" fmla="*/ 235744 h 319087"/>
              <a:gd name="connsiteX52" fmla="*/ 547687 w 690562"/>
              <a:gd name="connsiteY52" fmla="*/ 235744 h 319087"/>
              <a:gd name="connsiteX53" fmla="*/ 581025 w 690562"/>
              <a:gd name="connsiteY53" fmla="*/ 247650 h 319087"/>
              <a:gd name="connsiteX54" fmla="*/ 595312 w 690562"/>
              <a:gd name="connsiteY54" fmla="*/ 242887 h 319087"/>
              <a:gd name="connsiteX55" fmla="*/ 602456 w 690562"/>
              <a:gd name="connsiteY55" fmla="*/ 264319 h 319087"/>
              <a:gd name="connsiteX56" fmla="*/ 602456 w 690562"/>
              <a:gd name="connsiteY56" fmla="*/ 292894 h 319087"/>
              <a:gd name="connsiteX57" fmla="*/ 611981 w 690562"/>
              <a:gd name="connsiteY57" fmla="*/ 297656 h 319087"/>
              <a:gd name="connsiteX58" fmla="*/ 631031 w 690562"/>
              <a:gd name="connsiteY58" fmla="*/ 297656 h 319087"/>
              <a:gd name="connsiteX59" fmla="*/ 650081 w 690562"/>
              <a:gd name="connsiteY59" fmla="*/ 285750 h 319087"/>
              <a:gd name="connsiteX60" fmla="*/ 669131 w 690562"/>
              <a:gd name="connsiteY60" fmla="*/ 278606 h 319087"/>
              <a:gd name="connsiteX61" fmla="*/ 681037 w 690562"/>
              <a:gd name="connsiteY61" fmla="*/ 278606 h 319087"/>
              <a:gd name="connsiteX62" fmla="*/ 690562 w 690562"/>
              <a:gd name="connsiteY62" fmla="*/ 204787 h 319087"/>
              <a:gd name="connsiteX63" fmla="*/ 614362 w 690562"/>
              <a:gd name="connsiteY63" fmla="*/ 228600 h 319087"/>
              <a:gd name="connsiteX64" fmla="*/ 600075 w 690562"/>
              <a:gd name="connsiteY64" fmla="*/ 173831 h 319087"/>
              <a:gd name="connsiteX65" fmla="*/ 583406 w 690562"/>
              <a:gd name="connsiteY65" fmla="*/ 145256 h 319087"/>
              <a:gd name="connsiteX66" fmla="*/ 585787 w 690562"/>
              <a:gd name="connsiteY66" fmla="*/ 121444 h 319087"/>
              <a:gd name="connsiteX67" fmla="*/ 566737 w 690562"/>
              <a:gd name="connsiteY67" fmla="*/ 83344 h 319087"/>
              <a:gd name="connsiteX68" fmla="*/ 561975 w 690562"/>
              <a:gd name="connsiteY68" fmla="*/ 50006 h 319087"/>
              <a:gd name="connsiteX69" fmla="*/ 533400 w 690562"/>
              <a:gd name="connsiteY69" fmla="*/ 0 h 319087"/>
              <a:gd name="connsiteX70" fmla="*/ 411956 w 690562"/>
              <a:gd name="connsiteY70" fmla="*/ 42862 h 319087"/>
              <a:gd name="connsiteX71" fmla="*/ 319087 w 690562"/>
              <a:gd name="connsiteY71" fmla="*/ 71437 h 319087"/>
              <a:gd name="connsiteX72" fmla="*/ 257175 w 690562"/>
              <a:gd name="connsiteY72" fmla="*/ 92869 h 319087"/>
              <a:gd name="connsiteX73" fmla="*/ 147637 w 690562"/>
              <a:gd name="connsiteY73" fmla="*/ 126206 h 319087"/>
              <a:gd name="connsiteX74" fmla="*/ 64293 w 690562"/>
              <a:gd name="connsiteY74" fmla="*/ 157162 h 319087"/>
              <a:gd name="connsiteX75" fmla="*/ 0 w 690562"/>
              <a:gd name="connsiteY75"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69093 w 690562"/>
              <a:gd name="connsiteY15" fmla="*/ 188119 h 319087"/>
              <a:gd name="connsiteX16" fmla="*/ 397668 w 690562"/>
              <a:gd name="connsiteY16" fmla="*/ 214312 h 319087"/>
              <a:gd name="connsiteX17" fmla="*/ 402431 w 690562"/>
              <a:gd name="connsiteY17" fmla="*/ 235744 h 319087"/>
              <a:gd name="connsiteX18" fmla="*/ 400050 w 690562"/>
              <a:gd name="connsiteY18" fmla="*/ 264319 h 319087"/>
              <a:gd name="connsiteX19" fmla="*/ 388143 w 690562"/>
              <a:gd name="connsiteY19" fmla="*/ 290512 h 319087"/>
              <a:gd name="connsiteX20" fmla="*/ 409575 w 690562"/>
              <a:gd name="connsiteY20" fmla="*/ 302419 h 319087"/>
              <a:gd name="connsiteX21" fmla="*/ 419100 w 690562"/>
              <a:gd name="connsiteY21" fmla="*/ 302419 h 319087"/>
              <a:gd name="connsiteX22" fmla="*/ 438150 w 690562"/>
              <a:gd name="connsiteY22" fmla="*/ 290512 h 319087"/>
              <a:gd name="connsiteX23" fmla="*/ 454818 w 690562"/>
              <a:gd name="connsiteY23" fmla="*/ 295275 h 319087"/>
              <a:gd name="connsiteX24" fmla="*/ 473868 w 690562"/>
              <a:gd name="connsiteY24" fmla="*/ 309562 h 319087"/>
              <a:gd name="connsiteX25" fmla="*/ 507206 w 690562"/>
              <a:gd name="connsiteY25" fmla="*/ 314325 h 319087"/>
              <a:gd name="connsiteX26" fmla="*/ 523875 w 690562"/>
              <a:gd name="connsiteY26" fmla="*/ 319087 h 319087"/>
              <a:gd name="connsiteX27" fmla="*/ 526256 w 690562"/>
              <a:gd name="connsiteY27" fmla="*/ 302419 h 319087"/>
              <a:gd name="connsiteX28" fmla="*/ 535781 w 690562"/>
              <a:gd name="connsiteY28" fmla="*/ 290512 h 319087"/>
              <a:gd name="connsiteX29" fmla="*/ 528637 w 690562"/>
              <a:gd name="connsiteY29" fmla="*/ 261937 h 319087"/>
              <a:gd name="connsiteX30" fmla="*/ 509587 w 690562"/>
              <a:gd name="connsiteY30" fmla="*/ 257175 h 319087"/>
              <a:gd name="connsiteX31" fmla="*/ 490537 w 690562"/>
              <a:gd name="connsiteY31" fmla="*/ 235744 h 319087"/>
              <a:gd name="connsiteX32" fmla="*/ 481012 w 690562"/>
              <a:gd name="connsiteY32" fmla="*/ 202406 h 319087"/>
              <a:gd name="connsiteX33" fmla="*/ 461962 w 690562"/>
              <a:gd name="connsiteY33" fmla="*/ 154781 h 319087"/>
              <a:gd name="connsiteX34" fmla="*/ 457200 w 690562"/>
              <a:gd name="connsiteY34" fmla="*/ 126206 h 319087"/>
              <a:gd name="connsiteX35" fmla="*/ 457200 w 690562"/>
              <a:gd name="connsiteY35" fmla="*/ 111919 h 319087"/>
              <a:gd name="connsiteX36" fmla="*/ 469106 w 690562"/>
              <a:gd name="connsiteY36" fmla="*/ 100012 h 319087"/>
              <a:gd name="connsiteX37" fmla="*/ 476250 w 690562"/>
              <a:gd name="connsiteY37" fmla="*/ 78581 h 319087"/>
              <a:gd name="connsiteX38" fmla="*/ 497681 w 690562"/>
              <a:gd name="connsiteY38" fmla="*/ 73819 h 319087"/>
              <a:gd name="connsiteX39" fmla="*/ 500062 w 690562"/>
              <a:gd name="connsiteY39" fmla="*/ 92869 h 319087"/>
              <a:gd name="connsiteX40" fmla="*/ 495300 w 690562"/>
              <a:gd name="connsiteY40" fmla="*/ 107156 h 319087"/>
              <a:gd name="connsiteX41" fmla="*/ 509587 w 690562"/>
              <a:gd name="connsiteY41" fmla="*/ 116681 h 319087"/>
              <a:gd name="connsiteX42" fmla="*/ 509587 w 690562"/>
              <a:gd name="connsiteY42" fmla="*/ 126206 h 319087"/>
              <a:gd name="connsiteX43" fmla="*/ 504825 w 690562"/>
              <a:gd name="connsiteY43" fmla="*/ 147637 h 319087"/>
              <a:gd name="connsiteX44" fmla="*/ 502443 w 690562"/>
              <a:gd name="connsiteY44" fmla="*/ 154781 h 319087"/>
              <a:gd name="connsiteX45" fmla="*/ 523875 w 690562"/>
              <a:gd name="connsiteY45" fmla="*/ 171450 h 319087"/>
              <a:gd name="connsiteX46" fmla="*/ 531018 w 690562"/>
              <a:gd name="connsiteY46" fmla="*/ 185737 h 319087"/>
              <a:gd name="connsiteX47" fmla="*/ 545306 w 690562"/>
              <a:gd name="connsiteY47" fmla="*/ 190500 h 319087"/>
              <a:gd name="connsiteX48" fmla="*/ 531018 w 690562"/>
              <a:gd name="connsiteY48" fmla="*/ 204787 h 319087"/>
              <a:gd name="connsiteX49" fmla="*/ 528637 w 690562"/>
              <a:gd name="connsiteY49" fmla="*/ 216694 h 319087"/>
              <a:gd name="connsiteX50" fmla="*/ 547687 w 690562"/>
              <a:gd name="connsiteY50" fmla="*/ 235744 h 319087"/>
              <a:gd name="connsiteX51" fmla="*/ 547687 w 690562"/>
              <a:gd name="connsiteY51" fmla="*/ 235744 h 319087"/>
              <a:gd name="connsiteX52" fmla="*/ 581025 w 690562"/>
              <a:gd name="connsiteY52" fmla="*/ 247650 h 319087"/>
              <a:gd name="connsiteX53" fmla="*/ 595312 w 690562"/>
              <a:gd name="connsiteY53" fmla="*/ 242887 h 319087"/>
              <a:gd name="connsiteX54" fmla="*/ 602456 w 690562"/>
              <a:gd name="connsiteY54" fmla="*/ 264319 h 319087"/>
              <a:gd name="connsiteX55" fmla="*/ 602456 w 690562"/>
              <a:gd name="connsiteY55" fmla="*/ 292894 h 319087"/>
              <a:gd name="connsiteX56" fmla="*/ 611981 w 690562"/>
              <a:gd name="connsiteY56" fmla="*/ 297656 h 319087"/>
              <a:gd name="connsiteX57" fmla="*/ 631031 w 690562"/>
              <a:gd name="connsiteY57" fmla="*/ 297656 h 319087"/>
              <a:gd name="connsiteX58" fmla="*/ 650081 w 690562"/>
              <a:gd name="connsiteY58" fmla="*/ 285750 h 319087"/>
              <a:gd name="connsiteX59" fmla="*/ 669131 w 690562"/>
              <a:gd name="connsiteY59" fmla="*/ 278606 h 319087"/>
              <a:gd name="connsiteX60" fmla="*/ 681037 w 690562"/>
              <a:gd name="connsiteY60" fmla="*/ 278606 h 319087"/>
              <a:gd name="connsiteX61" fmla="*/ 690562 w 690562"/>
              <a:gd name="connsiteY61" fmla="*/ 204787 h 319087"/>
              <a:gd name="connsiteX62" fmla="*/ 614362 w 690562"/>
              <a:gd name="connsiteY62" fmla="*/ 228600 h 319087"/>
              <a:gd name="connsiteX63" fmla="*/ 600075 w 690562"/>
              <a:gd name="connsiteY63" fmla="*/ 173831 h 319087"/>
              <a:gd name="connsiteX64" fmla="*/ 583406 w 690562"/>
              <a:gd name="connsiteY64" fmla="*/ 145256 h 319087"/>
              <a:gd name="connsiteX65" fmla="*/ 585787 w 690562"/>
              <a:gd name="connsiteY65" fmla="*/ 121444 h 319087"/>
              <a:gd name="connsiteX66" fmla="*/ 566737 w 690562"/>
              <a:gd name="connsiteY66" fmla="*/ 83344 h 319087"/>
              <a:gd name="connsiteX67" fmla="*/ 561975 w 690562"/>
              <a:gd name="connsiteY67" fmla="*/ 50006 h 319087"/>
              <a:gd name="connsiteX68" fmla="*/ 533400 w 690562"/>
              <a:gd name="connsiteY68" fmla="*/ 0 h 319087"/>
              <a:gd name="connsiteX69" fmla="*/ 411956 w 690562"/>
              <a:gd name="connsiteY69" fmla="*/ 42862 h 319087"/>
              <a:gd name="connsiteX70" fmla="*/ 319087 w 690562"/>
              <a:gd name="connsiteY70" fmla="*/ 71437 h 319087"/>
              <a:gd name="connsiteX71" fmla="*/ 257175 w 690562"/>
              <a:gd name="connsiteY71" fmla="*/ 92869 h 319087"/>
              <a:gd name="connsiteX72" fmla="*/ 147637 w 690562"/>
              <a:gd name="connsiteY72" fmla="*/ 126206 h 319087"/>
              <a:gd name="connsiteX73" fmla="*/ 64293 w 690562"/>
              <a:gd name="connsiteY73" fmla="*/ 157162 h 319087"/>
              <a:gd name="connsiteX74" fmla="*/ 0 w 690562"/>
              <a:gd name="connsiteY74"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9093 w 690562"/>
              <a:gd name="connsiteY14" fmla="*/ 188119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07206 w 690562"/>
              <a:gd name="connsiteY23" fmla="*/ 314325 h 319087"/>
              <a:gd name="connsiteX24" fmla="*/ 523875 w 690562"/>
              <a:gd name="connsiteY24" fmla="*/ 319087 h 319087"/>
              <a:gd name="connsiteX25" fmla="*/ 526256 w 690562"/>
              <a:gd name="connsiteY25" fmla="*/ 302419 h 319087"/>
              <a:gd name="connsiteX26" fmla="*/ 535781 w 690562"/>
              <a:gd name="connsiteY26" fmla="*/ 290512 h 319087"/>
              <a:gd name="connsiteX27" fmla="*/ 528637 w 690562"/>
              <a:gd name="connsiteY27" fmla="*/ 261937 h 319087"/>
              <a:gd name="connsiteX28" fmla="*/ 509587 w 690562"/>
              <a:gd name="connsiteY28" fmla="*/ 257175 h 319087"/>
              <a:gd name="connsiteX29" fmla="*/ 490537 w 690562"/>
              <a:gd name="connsiteY29" fmla="*/ 235744 h 319087"/>
              <a:gd name="connsiteX30" fmla="*/ 481012 w 690562"/>
              <a:gd name="connsiteY30" fmla="*/ 202406 h 319087"/>
              <a:gd name="connsiteX31" fmla="*/ 461962 w 690562"/>
              <a:gd name="connsiteY31" fmla="*/ 154781 h 319087"/>
              <a:gd name="connsiteX32" fmla="*/ 457200 w 690562"/>
              <a:gd name="connsiteY32" fmla="*/ 126206 h 319087"/>
              <a:gd name="connsiteX33" fmla="*/ 457200 w 690562"/>
              <a:gd name="connsiteY33" fmla="*/ 111919 h 319087"/>
              <a:gd name="connsiteX34" fmla="*/ 469106 w 690562"/>
              <a:gd name="connsiteY34" fmla="*/ 100012 h 319087"/>
              <a:gd name="connsiteX35" fmla="*/ 476250 w 690562"/>
              <a:gd name="connsiteY35" fmla="*/ 78581 h 319087"/>
              <a:gd name="connsiteX36" fmla="*/ 497681 w 690562"/>
              <a:gd name="connsiteY36" fmla="*/ 73819 h 319087"/>
              <a:gd name="connsiteX37" fmla="*/ 500062 w 690562"/>
              <a:gd name="connsiteY37" fmla="*/ 92869 h 319087"/>
              <a:gd name="connsiteX38" fmla="*/ 495300 w 690562"/>
              <a:gd name="connsiteY38" fmla="*/ 107156 h 319087"/>
              <a:gd name="connsiteX39" fmla="*/ 509587 w 690562"/>
              <a:gd name="connsiteY39" fmla="*/ 116681 h 319087"/>
              <a:gd name="connsiteX40" fmla="*/ 509587 w 690562"/>
              <a:gd name="connsiteY40" fmla="*/ 126206 h 319087"/>
              <a:gd name="connsiteX41" fmla="*/ 504825 w 690562"/>
              <a:gd name="connsiteY41" fmla="*/ 147637 h 319087"/>
              <a:gd name="connsiteX42" fmla="*/ 502443 w 690562"/>
              <a:gd name="connsiteY42" fmla="*/ 154781 h 319087"/>
              <a:gd name="connsiteX43" fmla="*/ 523875 w 690562"/>
              <a:gd name="connsiteY43" fmla="*/ 171450 h 319087"/>
              <a:gd name="connsiteX44" fmla="*/ 531018 w 690562"/>
              <a:gd name="connsiteY44" fmla="*/ 185737 h 319087"/>
              <a:gd name="connsiteX45" fmla="*/ 545306 w 690562"/>
              <a:gd name="connsiteY45" fmla="*/ 190500 h 319087"/>
              <a:gd name="connsiteX46" fmla="*/ 531018 w 690562"/>
              <a:gd name="connsiteY46" fmla="*/ 204787 h 319087"/>
              <a:gd name="connsiteX47" fmla="*/ 528637 w 690562"/>
              <a:gd name="connsiteY47" fmla="*/ 216694 h 319087"/>
              <a:gd name="connsiteX48" fmla="*/ 547687 w 690562"/>
              <a:gd name="connsiteY48" fmla="*/ 235744 h 319087"/>
              <a:gd name="connsiteX49" fmla="*/ 547687 w 690562"/>
              <a:gd name="connsiteY49" fmla="*/ 235744 h 319087"/>
              <a:gd name="connsiteX50" fmla="*/ 581025 w 690562"/>
              <a:gd name="connsiteY50" fmla="*/ 247650 h 319087"/>
              <a:gd name="connsiteX51" fmla="*/ 595312 w 690562"/>
              <a:gd name="connsiteY51" fmla="*/ 242887 h 319087"/>
              <a:gd name="connsiteX52" fmla="*/ 602456 w 690562"/>
              <a:gd name="connsiteY52" fmla="*/ 264319 h 319087"/>
              <a:gd name="connsiteX53" fmla="*/ 602456 w 690562"/>
              <a:gd name="connsiteY53" fmla="*/ 292894 h 319087"/>
              <a:gd name="connsiteX54" fmla="*/ 611981 w 690562"/>
              <a:gd name="connsiteY54" fmla="*/ 297656 h 319087"/>
              <a:gd name="connsiteX55" fmla="*/ 631031 w 690562"/>
              <a:gd name="connsiteY55" fmla="*/ 297656 h 319087"/>
              <a:gd name="connsiteX56" fmla="*/ 650081 w 690562"/>
              <a:gd name="connsiteY56" fmla="*/ 285750 h 319087"/>
              <a:gd name="connsiteX57" fmla="*/ 669131 w 690562"/>
              <a:gd name="connsiteY57" fmla="*/ 278606 h 319087"/>
              <a:gd name="connsiteX58" fmla="*/ 681037 w 690562"/>
              <a:gd name="connsiteY58" fmla="*/ 278606 h 319087"/>
              <a:gd name="connsiteX59" fmla="*/ 690562 w 690562"/>
              <a:gd name="connsiteY59" fmla="*/ 204787 h 319087"/>
              <a:gd name="connsiteX60" fmla="*/ 614362 w 690562"/>
              <a:gd name="connsiteY60" fmla="*/ 228600 h 319087"/>
              <a:gd name="connsiteX61" fmla="*/ 600075 w 690562"/>
              <a:gd name="connsiteY61" fmla="*/ 173831 h 319087"/>
              <a:gd name="connsiteX62" fmla="*/ 583406 w 690562"/>
              <a:gd name="connsiteY62" fmla="*/ 145256 h 319087"/>
              <a:gd name="connsiteX63" fmla="*/ 585787 w 690562"/>
              <a:gd name="connsiteY63" fmla="*/ 121444 h 319087"/>
              <a:gd name="connsiteX64" fmla="*/ 566737 w 690562"/>
              <a:gd name="connsiteY64" fmla="*/ 83344 h 319087"/>
              <a:gd name="connsiteX65" fmla="*/ 561975 w 690562"/>
              <a:gd name="connsiteY65" fmla="*/ 50006 h 319087"/>
              <a:gd name="connsiteX66" fmla="*/ 533400 w 690562"/>
              <a:gd name="connsiteY66" fmla="*/ 0 h 319087"/>
              <a:gd name="connsiteX67" fmla="*/ 411956 w 690562"/>
              <a:gd name="connsiteY67" fmla="*/ 42862 h 319087"/>
              <a:gd name="connsiteX68" fmla="*/ 319087 w 690562"/>
              <a:gd name="connsiteY68" fmla="*/ 71437 h 319087"/>
              <a:gd name="connsiteX69" fmla="*/ 257175 w 690562"/>
              <a:gd name="connsiteY69" fmla="*/ 92869 h 319087"/>
              <a:gd name="connsiteX70" fmla="*/ 147637 w 690562"/>
              <a:gd name="connsiteY70" fmla="*/ 126206 h 319087"/>
              <a:gd name="connsiteX71" fmla="*/ 64293 w 690562"/>
              <a:gd name="connsiteY71" fmla="*/ 157162 h 319087"/>
              <a:gd name="connsiteX72" fmla="*/ 0 w 690562"/>
              <a:gd name="connsiteY72"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23875 w 690562"/>
              <a:gd name="connsiteY23" fmla="*/ 319087 h 319087"/>
              <a:gd name="connsiteX24" fmla="*/ 526256 w 690562"/>
              <a:gd name="connsiteY24" fmla="*/ 302419 h 319087"/>
              <a:gd name="connsiteX25" fmla="*/ 535781 w 690562"/>
              <a:gd name="connsiteY25" fmla="*/ 290512 h 319087"/>
              <a:gd name="connsiteX26" fmla="*/ 528637 w 690562"/>
              <a:gd name="connsiteY26" fmla="*/ 261937 h 319087"/>
              <a:gd name="connsiteX27" fmla="*/ 509587 w 690562"/>
              <a:gd name="connsiteY27" fmla="*/ 257175 h 319087"/>
              <a:gd name="connsiteX28" fmla="*/ 490537 w 690562"/>
              <a:gd name="connsiteY28" fmla="*/ 235744 h 319087"/>
              <a:gd name="connsiteX29" fmla="*/ 481012 w 690562"/>
              <a:gd name="connsiteY29" fmla="*/ 202406 h 319087"/>
              <a:gd name="connsiteX30" fmla="*/ 461962 w 690562"/>
              <a:gd name="connsiteY30" fmla="*/ 154781 h 319087"/>
              <a:gd name="connsiteX31" fmla="*/ 457200 w 690562"/>
              <a:gd name="connsiteY31" fmla="*/ 126206 h 319087"/>
              <a:gd name="connsiteX32" fmla="*/ 457200 w 690562"/>
              <a:gd name="connsiteY32" fmla="*/ 111919 h 319087"/>
              <a:gd name="connsiteX33" fmla="*/ 469106 w 690562"/>
              <a:gd name="connsiteY33" fmla="*/ 100012 h 319087"/>
              <a:gd name="connsiteX34" fmla="*/ 476250 w 690562"/>
              <a:gd name="connsiteY34" fmla="*/ 78581 h 319087"/>
              <a:gd name="connsiteX35" fmla="*/ 497681 w 690562"/>
              <a:gd name="connsiteY35" fmla="*/ 73819 h 319087"/>
              <a:gd name="connsiteX36" fmla="*/ 500062 w 690562"/>
              <a:gd name="connsiteY36" fmla="*/ 92869 h 319087"/>
              <a:gd name="connsiteX37" fmla="*/ 495300 w 690562"/>
              <a:gd name="connsiteY37" fmla="*/ 107156 h 319087"/>
              <a:gd name="connsiteX38" fmla="*/ 509587 w 690562"/>
              <a:gd name="connsiteY38" fmla="*/ 116681 h 319087"/>
              <a:gd name="connsiteX39" fmla="*/ 509587 w 690562"/>
              <a:gd name="connsiteY39" fmla="*/ 126206 h 319087"/>
              <a:gd name="connsiteX40" fmla="*/ 504825 w 690562"/>
              <a:gd name="connsiteY40" fmla="*/ 147637 h 319087"/>
              <a:gd name="connsiteX41" fmla="*/ 502443 w 690562"/>
              <a:gd name="connsiteY41" fmla="*/ 154781 h 319087"/>
              <a:gd name="connsiteX42" fmla="*/ 523875 w 690562"/>
              <a:gd name="connsiteY42" fmla="*/ 171450 h 319087"/>
              <a:gd name="connsiteX43" fmla="*/ 531018 w 690562"/>
              <a:gd name="connsiteY43" fmla="*/ 185737 h 319087"/>
              <a:gd name="connsiteX44" fmla="*/ 545306 w 690562"/>
              <a:gd name="connsiteY44" fmla="*/ 190500 h 319087"/>
              <a:gd name="connsiteX45" fmla="*/ 531018 w 690562"/>
              <a:gd name="connsiteY45" fmla="*/ 204787 h 319087"/>
              <a:gd name="connsiteX46" fmla="*/ 528637 w 690562"/>
              <a:gd name="connsiteY46" fmla="*/ 216694 h 319087"/>
              <a:gd name="connsiteX47" fmla="*/ 547687 w 690562"/>
              <a:gd name="connsiteY47" fmla="*/ 235744 h 319087"/>
              <a:gd name="connsiteX48" fmla="*/ 547687 w 690562"/>
              <a:gd name="connsiteY48" fmla="*/ 235744 h 319087"/>
              <a:gd name="connsiteX49" fmla="*/ 581025 w 690562"/>
              <a:gd name="connsiteY49" fmla="*/ 247650 h 319087"/>
              <a:gd name="connsiteX50" fmla="*/ 595312 w 690562"/>
              <a:gd name="connsiteY50" fmla="*/ 242887 h 319087"/>
              <a:gd name="connsiteX51" fmla="*/ 602456 w 690562"/>
              <a:gd name="connsiteY51" fmla="*/ 264319 h 319087"/>
              <a:gd name="connsiteX52" fmla="*/ 602456 w 690562"/>
              <a:gd name="connsiteY52" fmla="*/ 292894 h 319087"/>
              <a:gd name="connsiteX53" fmla="*/ 611981 w 690562"/>
              <a:gd name="connsiteY53" fmla="*/ 297656 h 319087"/>
              <a:gd name="connsiteX54" fmla="*/ 631031 w 690562"/>
              <a:gd name="connsiteY54" fmla="*/ 297656 h 319087"/>
              <a:gd name="connsiteX55" fmla="*/ 650081 w 690562"/>
              <a:gd name="connsiteY55" fmla="*/ 285750 h 319087"/>
              <a:gd name="connsiteX56" fmla="*/ 669131 w 690562"/>
              <a:gd name="connsiteY56" fmla="*/ 278606 h 319087"/>
              <a:gd name="connsiteX57" fmla="*/ 681037 w 690562"/>
              <a:gd name="connsiteY57" fmla="*/ 278606 h 319087"/>
              <a:gd name="connsiteX58" fmla="*/ 690562 w 690562"/>
              <a:gd name="connsiteY58" fmla="*/ 204787 h 319087"/>
              <a:gd name="connsiteX59" fmla="*/ 614362 w 690562"/>
              <a:gd name="connsiteY59" fmla="*/ 228600 h 319087"/>
              <a:gd name="connsiteX60" fmla="*/ 600075 w 690562"/>
              <a:gd name="connsiteY60" fmla="*/ 173831 h 319087"/>
              <a:gd name="connsiteX61" fmla="*/ 583406 w 690562"/>
              <a:gd name="connsiteY61" fmla="*/ 145256 h 319087"/>
              <a:gd name="connsiteX62" fmla="*/ 585787 w 690562"/>
              <a:gd name="connsiteY62" fmla="*/ 121444 h 319087"/>
              <a:gd name="connsiteX63" fmla="*/ 566737 w 690562"/>
              <a:gd name="connsiteY63" fmla="*/ 83344 h 319087"/>
              <a:gd name="connsiteX64" fmla="*/ 561975 w 690562"/>
              <a:gd name="connsiteY64" fmla="*/ 50006 h 319087"/>
              <a:gd name="connsiteX65" fmla="*/ 533400 w 690562"/>
              <a:gd name="connsiteY65" fmla="*/ 0 h 319087"/>
              <a:gd name="connsiteX66" fmla="*/ 411956 w 690562"/>
              <a:gd name="connsiteY66" fmla="*/ 42862 h 319087"/>
              <a:gd name="connsiteX67" fmla="*/ 319087 w 690562"/>
              <a:gd name="connsiteY67" fmla="*/ 71437 h 319087"/>
              <a:gd name="connsiteX68" fmla="*/ 257175 w 690562"/>
              <a:gd name="connsiteY68" fmla="*/ 92869 h 319087"/>
              <a:gd name="connsiteX69" fmla="*/ 147637 w 690562"/>
              <a:gd name="connsiteY69" fmla="*/ 126206 h 319087"/>
              <a:gd name="connsiteX70" fmla="*/ 64293 w 690562"/>
              <a:gd name="connsiteY70" fmla="*/ 157162 h 319087"/>
              <a:gd name="connsiteX71" fmla="*/ 0 w 690562"/>
              <a:gd name="connsiteY71" fmla="*/ 180975 h 319087"/>
              <a:gd name="connsiteX0" fmla="*/ 0 w 690562"/>
              <a:gd name="connsiteY0" fmla="*/ 180975 h 333493"/>
              <a:gd name="connsiteX1" fmla="*/ 40481 w 690562"/>
              <a:gd name="connsiteY1" fmla="*/ 238125 h 333493"/>
              <a:gd name="connsiteX2" fmla="*/ 76200 w 690562"/>
              <a:gd name="connsiteY2" fmla="*/ 207169 h 333493"/>
              <a:gd name="connsiteX3" fmla="*/ 92868 w 690562"/>
              <a:gd name="connsiteY3" fmla="*/ 209550 h 333493"/>
              <a:gd name="connsiteX4" fmla="*/ 104775 w 690562"/>
              <a:gd name="connsiteY4" fmla="*/ 161925 h 333493"/>
              <a:gd name="connsiteX5" fmla="*/ 145256 w 690562"/>
              <a:gd name="connsiteY5" fmla="*/ 169069 h 333493"/>
              <a:gd name="connsiteX6" fmla="*/ 171450 w 690562"/>
              <a:gd name="connsiteY6" fmla="*/ 161925 h 333493"/>
              <a:gd name="connsiteX7" fmla="*/ 192881 w 690562"/>
              <a:gd name="connsiteY7" fmla="*/ 140494 h 333493"/>
              <a:gd name="connsiteX8" fmla="*/ 216693 w 690562"/>
              <a:gd name="connsiteY8" fmla="*/ 119062 h 333493"/>
              <a:gd name="connsiteX9" fmla="*/ 238125 w 690562"/>
              <a:gd name="connsiteY9" fmla="*/ 119062 h 333493"/>
              <a:gd name="connsiteX10" fmla="*/ 259556 w 690562"/>
              <a:gd name="connsiteY10" fmla="*/ 130969 h 333493"/>
              <a:gd name="connsiteX11" fmla="*/ 264318 w 690562"/>
              <a:gd name="connsiteY11" fmla="*/ 145256 h 333493"/>
              <a:gd name="connsiteX12" fmla="*/ 283368 w 690562"/>
              <a:gd name="connsiteY12" fmla="*/ 157162 h 333493"/>
              <a:gd name="connsiteX13" fmla="*/ 304800 w 690562"/>
              <a:gd name="connsiteY13" fmla="*/ 154817 h 333493"/>
              <a:gd name="connsiteX14" fmla="*/ 361950 w 690562"/>
              <a:gd name="connsiteY14" fmla="*/ 195297 h 333493"/>
              <a:gd name="connsiteX15" fmla="*/ 397668 w 690562"/>
              <a:gd name="connsiteY15" fmla="*/ 214312 h 333493"/>
              <a:gd name="connsiteX16" fmla="*/ 402431 w 690562"/>
              <a:gd name="connsiteY16" fmla="*/ 235744 h 333493"/>
              <a:gd name="connsiteX17" fmla="*/ 400050 w 690562"/>
              <a:gd name="connsiteY17" fmla="*/ 264319 h 333493"/>
              <a:gd name="connsiteX18" fmla="*/ 388143 w 690562"/>
              <a:gd name="connsiteY18" fmla="*/ 290512 h 333493"/>
              <a:gd name="connsiteX19" fmla="*/ 409575 w 690562"/>
              <a:gd name="connsiteY19" fmla="*/ 302419 h 333493"/>
              <a:gd name="connsiteX20" fmla="*/ 419100 w 690562"/>
              <a:gd name="connsiteY20" fmla="*/ 302419 h 333493"/>
              <a:gd name="connsiteX21" fmla="*/ 438150 w 690562"/>
              <a:gd name="connsiteY21" fmla="*/ 290512 h 333493"/>
              <a:gd name="connsiteX22" fmla="*/ 473868 w 690562"/>
              <a:gd name="connsiteY22" fmla="*/ 333493 h 333493"/>
              <a:gd name="connsiteX23" fmla="*/ 523875 w 690562"/>
              <a:gd name="connsiteY23" fmla="*/ 319087 h 333493"/>
              <a:gd name="connsiteX24" fmla="*/ 526256 w 690562"/>
              <a:gd name="connsiteY24" fmla="*/ 302419 h 333493"/>
              <a:gd name="connsiteX25" fmla="*/ 535781 w 690562"/>
              <a:gd name="connsiteY25" fmla="*/ 290512 h 333493"/>
              <a:gd name="connsiteX26" fmla="*/ 528637 w 690562"/>
              <a:gd name="connsiteY26" fmla="*/ 261937 h 333493"/>
              <a:gd name="connsiteX27" fmla="*/ 509587 w 690562"/>
              <a:gd name="connsiteY27" fmla="*/ 257175 h 333493"/>
              <a:gd name="connsiteX28" fmla="*/ 490537 w 690562"/>
              <a:gd name="connsiteY28" fmla="*/ 235744 h 333493"/>
              <a:gd name="connsiteX29" fmla="*/ 481012 w 690562"/>
              <a:gd name="connsiteY29" fmla="*/ 202406 h 333493"/>
              <a:gd name="connsiteX30" fmla="*/ 461962 w 690562"/>
              <a:gd name="connsiteY30" fmla="*/ 154781 h 333493"/>
              <a:gd name="connsiteX31" fmla="*/ 457200 w 690562"/>
              <a:gd name="connsiteY31" fmla="*/ 126206 h 333493"/>
              <a:gd name="connsiteX32" fmla="*/ 457200 w 690562"/>
              <a:gd name="connsiteY32" fmla="*/ 111919 h 333493"/>
              <a:gd name="connsiteX33" fmla="*/ 469106 w 690562"/>
              <a:gd name="connsiteY33" fmla="*/ 100012 h 333493"/>
              <a:gd name="connsiteX34" fmla="*/ 476250 w 690562"/>
              <a:gd name="connsiteY34" fmla="*/ 78581 h 333493"/>
              <a:gd name="connsiteX35" fmla="*/ 497681 w 690562"/>
              <a:gd name="connsiteY35" fmla="*/ 73819 h 333493"/>
              <a:gd name="connsiteX36" fmla="*/ 500062 w 690562"/>
              <a:gd name="connsiteY36" fmla="*/ 92869 h 333493"/>
              <a:gd name="connsiteX37" fmla="*/ 495300 w 690562"/>
              <a:gd name="connsiteY37" fmla="*/ 107156 h 333493"/>
              <a:gd name="connsiteX38" fmla="*/ 509587 w 690562"/>
              <a:gd name="connsiteY38" fmla="*/ 116681 h 333493"/>
              <a:gd name="connsiteX39" fmla="*/ 509587 w 690562"/>
              <a:gd name="connsiteY39" fmla="*/ 126206 h 333493"/>
              <a:gd name="connsiteX40" fmla="*/ 504825 w 690562"/>
              <a:gd name="connsiteY40" fmla="*/ 147637 h 333493"/>
              <a:gd name="connsiteX41" fmla="*/ 502443 w 690562"/>
              <a:gd name="connsiteY41" fmla="*/ 154781 h 333493"/>
              <a:gd name="connsiteX42" fmla="*/ 523875 w 690562"/>
              <a:gd name="connsiteY42" fmla="*/ 171450 h 333493"/>
              <a:gd name="connsiteX43" fmla="*/ 531018 w 690562"/>
              <a:gd name="connsiteY43" fmla="*/ 185737 h 333493"/>
              <a:gd name="connsiteX44" fmla="*/ 545306 w 690562"/>
              <a:gd name="connsiteY44" fmla="*/ 190500 h 333493"/>
              <a:gd name="connsiteX45" fmla="*/ 531018 w 690562"/>
              <a:gd name="connsiteY45" fmla="*/ 204787 h 333493"/>
              <a:gd name="connsiteX46" fmla="*/ 528637 w 690562"/>
              <a:gd name="connsiteY46" fmla="*/ 216694 h 333493"/>
              <a:gd name="connsiteX47" fmla="*/ 547687 w 690562"/>
              <a:gd name="connsiteY47" fmla="*/ 235744 h 333493"/>
              <a:gd name="connsiteX48" fmla="*/ 547687 w 690562"/>
              <a:gd name="connsiteY48" fmla="*/ 235744 h 333493"/>
              <a:gd name="connsiteX49" fmla="*/ 581025 w 690562"/>
              <a:gd name="connsiteY49" fmla="*/ 247650 h 333493"/>
              <a:gd name="connsiteX50" fmla="*/ 595312 w 690562"/>
              <a:gd name="connsiteY50" fmla="*/ 242887 h 333493"/>
              <a:gd name="connsiteX51" fmla="*/ 602456 w 690562"/>
              <a:gd name="connsiteY51" fmla="*/ 264319 h 333493"/>
              <a:gd name="connsiteX52" fmla="*/ 602456 w 690562"/>
              <a:gd name="connsiteY52" fmla="*/ 292894 h 333493"/>
              <a:gd name="connsiteX53" fmla="*/ 611981 w 690562"/>
              <a:gd name="connsiteY53" fmla="*/ 297656 h 333493"/>
              <a:gd name="connsiteX54" fmla="*/ 631031 w 690562"/>
              <a:gd name="connsiteY54" fmla="*/ 297656 h 333493"/>
              <a:gd name="connsiteX55" fmla="*/ 650081 w 690562"/>
              <a:gd name="connsiteY55" fmla="*/ 285750 h 333493"/>
              <a:gd name="connsiteX56" fmla="*/ 669131 w 690562"/>
              <a:gd name="connsiteY56" fmla="*/ 278606 h 333493"/>
              <a:gd name="connsiteX57" fmla="*/ 681037 w 690562"/>
              <a:gd name="connsiteY57" fmla="*/ 278606 h 333493"/>
              <a:gd name="connsiteX58" fmla="*/ 690562 w 690562"/>
              <a:gd name="connsiteY58" fmla="*/ 204787 h 333493"/>
              <a:gd name="connsiteX59" fmla="*/ 614362 w 690562"/>
              <a:gd name="connsiteY59" fmla="*/ 228600 h 333493"/>
              <a:gd name="connsiteX60" fmla="*/ 600075 w 690562"/>
              <a:gd name="connsiteY60" fmla="*/ 173831 h 333493"/>
              <a:gd name="connsiteX61" fmla="*/ 583406 w 690562"/>
              <a:gd name="connsiteY61" fmla="*/ 145256 h 333493"/>
              <a:gd name="connsiteX62" fmla="*/ 585787 w 690562"/>
              <a:gd name="connsiteY62" fmla="*/ 121444 h 333493"/>
              <a:gd name="connsiteX63" fmla="*/ 566737 w 690562"/>
              <a:gd name="connsiteY63" fmla="*/ 83344 h 333493"/>
              <a:gd name="connsiteX64" fmla="*/ 561975 w 690562"/>
              <a:gd name="connsiteY64" fmla="*/ 50006 h 333493"/>
              <a:gd name="connsiteX65" fmla="*/ 533400 w 690562"/>
              <a:gd name="connsiteY65" fmla="*/ 0 h 333493"/>
              <a:gd name="connsiteX66" fmla="*/ 411956 w 690562"/>
              <a:gd name="connsiteY66" fmla="*/ 42862 h 333493"/>
              <a:gd name="connsiteX67" fmla="*/ 319087 w 690562"/>
              <a:gd name="connsiteY67" fmla="*/ 71437 h 333493"/>
              <a:gd name="connsiteX68" fmla="*/ 257175 w 690562"/>
              <a:gd name="connsiteY68" fmla="*/ 92869 h 333493"/>
              <a:gd name="connsiteX69" fmla="*/ 147637 w 690562"/>
              <a:gd name="connsiteY69" fmla="*/ 126206 h 333493"/>
              <a:gd name="connsiteX70" fmla="*/ 64293 w 690562"/>
              <a:gd name="connsiteY70" fmla="*/ 157162 h 333493"/>
              <a:gd name="connsiteX71" fmla="*/ 0 w 690562"/>
              <a:gd name="connsiteY71" fmla="*/ 180975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90562" h="333493">
                <a:moveTo>
                  <a:pt x="0" y="180975"/>
                </a:moveTo>
                <a:lnTo>
                  <a:pt x="40481" y="238125"/>
                </a:lnTo>
                <a:lnTo>
                  <a:pt x="76200" y="207169"/>
                </a:lnTo>
                <a:lnTo>
                  <a:pt x="92868" y="209550"/>
                </a:lnTo>
                <a:lnTo>
                  <a:pt x="104775" y="161925"/>
                </a:lnTo>
                <a:lnTo>
                  <a:pt x="145256" y="169069"/>
                </a:lnTo>
                <a:lnTo>
                  <a:pt x="171450" y="161925"/>
                </a:lnTo>
                <a:lnTo>
                  <a:pt x="192881" y="140494"/>
                </a:lnTo>
                <a:lnTo>
                  <a:pt x="216693" y="119062"/>
                </a:lnTo>
                <a:lnTo>
                  <a:pt x="238125" y="119062"/>
                </a:lnTo>
                <a:lnTo>
                  <a:pt x="259556" y="130969"/>
                </a:lnTo>
                <a:lnTo>
                  <a:pt x="264318" y="145256"/>
                </a:lnTo>
                <a:lnTo>
                  <a:pt x="283368" y="157162"/>
                </a:lnTo>
                <a:lnTo>
                  <a:pt x="304800" y="154817"/>
                </a:lnTo>
                <a:lnTo>
                  <a:pt x="361950" y="195297"/>
                </a:lnTo>
                <a:lnTo>
                  <a:pt x="397668" y="214312"/>
                </a:lnTo>
                <a:lnTo>
                  <a:pt x="402431" y="235744"/>
                </a:lnTo>
                <a:lnTo>
                  <a:pt x="400050" y="264319"/>
                </a:lnTo>
                <a:lnTo>
                  <a:pt x="388143" y="290512"/>
                </a:lnTo>
                <a:lnTo>
                  <a:pt x="409575" y="302419"/>
                </a:lnTo>
                <a:lnTo>
                  <a:pt x="419100" y="302419"/>
                </a:lnTo>
                <a:lnTo>
                  <a:pt x="438150" y="290512"/>
                </a:lnTo>
                <a:lnTo>
                  <a:pt x="473868" y="333493"/>
                </a:lnTo>
                <a:lnTo>
                  <a:pt x="523875" y="319087"/>
                </a:lnTo>
                <a:lnTo>
                  <a:pt x="526256" y="302419"/>
                </a:lnTo>
                <a:lnTo>
                  <a:pt x="535781" y="290512"/>
                </a:lnTo>
                <a:lnTo>
                  <a:pt x="528637" y="261937"/>
                </a:lnTo>
                <a:lnTo>
                  <a:pt x="509587" y="257175"/>
                </a:lnTo>
                <a:lnTo>
                  <a:pt x="490537" y="235744"/>
                </a:lnTo>
                <a:lnTo>
                  <a:pt x="481012" y="202406"/>
                </a:lnTo>
                <a:lnTo>
                  <a:pt x="461962" y="154781"/>
                </a:lnTo>
                <a:lnTo>
                  <a:pt x="457200" y="126206"/>
                </a:lnTo>
                <a:lnTo>
                  <a:pt x="457200" y="111919"/>
                </a:lnTo>
                <a:lnTo>
                  <a:pt x="469106" y="100012"/>
                </a:lnTo>
                <a:lnTo>
                  <a:pt x="476250" y="78581"/>
                </a:lnTo>
                <a:lnTo>
                  <a:pt x="497681" y="73819"/>
                </a:lnTo>
                <a:lnTo>
                  <a:pt x="500062" y="92869"/>
                </a:lnTo>
                <a:lnTo>
                  <a:pt x="495300" y="107156"/>
                </a:lnTo>
                <a:lnTo>
                  <a:pt x="509587" y="116681"/>
                </a:lnTo>
                <a:lnTo>
                  <a:pt x="509587" y="126206"/>
                </a:lnTo>
                <a:lnTo>
                  <a:pt x="504825" y="147637"/>
                </a:lnTo>
                <a:lnTo>
                  <a:pt x="502443" y="154781"/>
                </a:lnTo>
                <a:lnTo>
                  <a:pt x="523875" y="171450"/>
                </a:lnTo>
                <a:lnTo>
                  <a:pt x="531018" y="185737"/>
                </a:lnTo>
                <a:lnTo>
                  <a:pt x="545306" y="190500"/>
                </a:lnTo>
                <a:lnTo>
                  <a:pt x="531018" y="204787"/>
                </a:lnTo>
                <a:lnTo>
                  <a:pt x="528637" y="216694"/>
                </a:lnTo>
                <a:lnTo>
                  <a:pt x="547687" y="235744"/>
                </a:lnTo>
                <a:lnTo>
                  <a:pt x="547687" y="235744"/>
                </a:lnTo>
                <a:lnTo>
                  <a:pt x="581025" y="247650"/>
                </a:lnTo>
                <a:lnTo>
                  <a:pt x="595312" y="242887"/>
                </a:lnTo>
                <a:lnTo>
                  <a:pt x="602456" y="264319"/>
                </a:lnTo>
                <a:lnTo>
                  <a:pt x="602456" y="292894"/>
                </a:lnTo>
                <a:lnTo>
                  <a:pt x="611981" y="297656"/>
                </a:lnTo>
                <a:lnTo>
                  <a:pt x="631031" y="297656"/>
                </a:lnTo>
                <a:lnTo>
                  <a:pt x="650081" y="285750"/>
                </a:lnTo>
                <a:lnTo>
                  <a:pt x="669131" y="278606"/>
                </a:lnTo>
                <a:lnTo>
                  <a:pt x="681037" y="278606"/>
                </a:lnTo>
                <a:lnTo>
                  <a:pt x="690562" y="204787"/>
                </a:lnTo>
                <a:lnTo>
                  <a:pt x="614362" y="228600"/>
                </a:lnTo>
                <a:lnTo>
                  <a:pt x="600075" y="173831"/>
                </a:lnTo>
                <a:lnTo>
                  <a:pt x="583406" y="145256"/>
                </a:lnTo>
                <a:lnTo>
                  <a:pt x="585787" y="121444"/>
                </a:lnTo>
                <a:lnTo>
                  <a:pt x="566737" y="83344"/>
                </a:lnTo>
                <a:lnTo>
                  <a:pt x="561975" y="50006"/>
                </a:lnTo>
                <a:lnTo>
                  <a:pt x="533400" y="0"/>
                </a:lnTo>
                <a:lnTo>
                  <a:pt x="411956" y="42862"/>
                </a:lnTo>
                <a:lnTo>
                  <a:pt x="319087" y="71437"/>
                </a:lnTo>
                <a:lnTo>
                  <a:pt x="257175" y="92869"/>
                </a:lnTo>
                <a:lnTo>
                  <a:pt x="147637" y="126206"/>
                </a:lnTo>
                <a:lnTo>
                  <a:pt x="64293" y="157162"/>
                </a:lnTo>
                <a:lnTo>
                  <a:pt x="0" y="180975"/>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45" name="Freeform 44"/>
          <p:cNvSpPr/>
          <p:nvPr/>
        </p:nvSpPr>
        <p:spPr>
          <a:xfrm>
            <a:off x="7174467" y="2158422"/>
            <a:ext cx="1000800" cy="731702"/>
          </a:xfrm>
          <a:custGeom>
            <a:avLst/>
            <a:gdLst>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50006 w 895350"/>
              <a:gd name="connsiteY16" fmla="*/ 200025 h 647700"/>
              <a:gd name="connsiteX17" fmla="*/ 40481 w 895350"/>
              <a:gd name="connsiteY17" fmla="*/ 195262 h 647700"/>
              <a:gd name="connsiteX18" fmla="*/ 0 w 895350"/>
              <a:gd name="connsiteY18" fmla="*/ 230981 h 647700"/>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64293 w 895350"/>
              <a:gd name="connsiteY16" fmla="*/ 188118 h 647700"/>
              <a:gd name="connsiteX17" fmla="*/ 40481 w 895350"/>
              <a:gd name="connsiteY17" fmla="*/ 195262 h 647700"/>
              <a:gd name="connsiteX18" fmla="*/ 0 w 895350"/>
              <a:gd name="connsiteY18" fmla="*/ 230981 h 647700"/>
              <a:gd name="connsiteX0" fmla="*/ 0 w 902493"/>
              <a:gd name="connsiteY0" fmla="*/ 245268 h 647700"/>
              <a:gd name="connsiteX1" fmla="*/ 76199 w 902493"/>
              <a:gd name="connsiteY1" fmla="*/ 461962 h 647700"/>
              <a:gd name="connsiteX2" fmla="*/ 135730 w 902493"/>
              <a:gd name="connsiteY2" fmla="*/ 647700 h 647700"/>
              <a:gd name="connsiteX3" fmla="*/ 469105 w 902493"/>
              <a:gd name="connsiteY3" fmla="*/ 554831 h 647700"/>
              <a:gd name="connsiteX4" fmla="*/ 847724 w 902493"/>
              <a:gd name="connsiteY4" fmla="*/ 426244 h 647700"/>
              <a:gd name="connsiteX5" fmla="*/ 866774 w 902493"/>
              <a:gd name="connsiteY5" fmla="*/ 354806 h 647700"/>
              <a:gd name="connsiteX6" fmla="*/ 902493 w 902493"/>
              <a:gd name="connsiteY6" fmla="*/ 321469 h 647700"/>
              <a:gd name="connsiteX7" fmla="*/ 892968 w 902493"/>
              <a:gd name="connsiteY7" fmla="*/ 273844 h 647700"/>
              <a:gd name="connsiteX8" fmla="*/ 826293 w 902493"/>
              <a:gd name="connsiteY8" fmla="*/ 257175 h 647700"/>
              <a:gd name="connsiteX9" fmla="*/ 826293 w 902493"/>
              <a:gd name="connsiteY9" fmla="*/ 223837 h 647700"/>
              <a:gd name="connsiteX10" fmla="*/ 812005 w 902493"/>
              <a:gd name="connsiteY10" fmla="*/ 188119 h 647700"/>
              <a:gd name="connsiteX11" fmla="*/ 823912 w 902493"/>
              <a:gd name="connsiteY11" fmla="*/ 80962 h 647700"/>
              <a:gd name="connsiteX12" fmla="*/ 788193 w 902493"/>
              <a:gd name="connsiteY12" fmla="*/ 40481 h 647700"/>
              <a:gd name="connsiteX13" fmla="*/ 740568 w 902493"/>
              <a:gd name="connsiteY13" fmla="*/ 9525 h 647700"/>
              <a:gd name="connsiteX14" fmla="*/ 709612 w 902493"/>
              <a:gd name="connsiteY14" fmla="*/ 0 h 647700"/>
              <a:gd name="connsiteX15" fmla="*/ 404812 w 902493"/>
              <a:gd name="connsiteY15" fmla="*/ 95250 h 647700"/>
              <a:gd name="connsiteX16" fmla="*/ 71436 w 902493"/>
              <a:gd name="connsiteY16" fmla="*/ 188118 h 647700"/>
              <a:gd name="connsiteX17" fmla="*/ 47624 w 902493"/>
              <a:gd name="connsiteY17" fmla="*/ 195262 h 647700"/>
              <a:gd name="connsiteX18" fmla="*/ 0 w 902493"/>
              <a:gd name="connsiteY18" fmla="*/ 245268 h 647700"/>
              <a:gd name="connsiteX0" fmla="*/ 0 w 902493"/>
              <a:gd name="connsiteY0" fmla="*/ 245268 h 647700"/>
              <a:gd name="connsiteX1" fmla="*/ 135730 w 902493"/>
              <a:gd name="connsiteY1" fmla="*/ 647700 h 647700"/>
              <a:gd name="connsiteX2" fmla="*/ 469105 w 902493"/>
              <a:gd name="connsiteY2" fmla="*/ 554831 h 647700"/>
              <a:gd name="connsiteX3" fmla="*/ 847724 w 902493"/>
              <a:gd name="connsiteY3" fmla="*/ 426244 h 647700"/>
              <a:gd name="connsiteX4" fmla="*/ 866774 w 902493"/>
              <a:gd name="connsiteY4" fmla="*/ 354806 h 647700"/>
              <a:gd name="connsiteX5" fmla="*/ 902493 w 902493"/>
              <a:gd name="connsiteY5" fmla="*/ 321469 h 647700"/>
              <a:gd name="connsiteX6" fmla="*/ 892968 w 902493"/>
              <a:gd name="connsiteY6" fmla="*/ 273844 h 647700"/>
              <a:gd name="connsiteX7" fmla="*/ 826293 w 902493"/>
              <a:gd name="connsiteY7" fmla="*/ 257175 h 647700"/>
              <a:gd name="connsiteX8" fmla="*/ 826293 w 902493"/>
              <a:gd name="connsiteY8" fmla="*/ 223837 h 647700"/>
              <a:gd name="connsiteX9" fmla="*/ 812005 w 902493"/>
              <a:gd name="connsiteY9" fmla="*/ 188119 h 647700"/>
              <a:gd name="connsiteX10" fmla="*/ 823912 w 902493"/>
              <a:gd name="connsiteY10" fmla="*/ 80962 h 647700"/>
              <a:gd name="connsiteX11" fmla="*/ 788193 w 902493"/>
              <a:gd name="connsiteY11" fmla="*/ 40481 h 647700"/>
              <a:gd name="connsiteX12" fmla="*/ 740568 w 902493"/>
              <a:gd name="connsiteY12" fmla="*/ 9525 h 647700"/>
              <a:gd name="connsiteX13" fmla="*/ 709612 w 902493"/>
              <a:gd name="connsiteY13" fmla="*/ 0 h 647700"/>
              <a:gd name="connsiteX14" fmla="*/ 404812 w 902493"/>
              <a:gd name="connsiteY14" fmla="*/ 95250 h 647700"/>
              <a:gd name="connsiteX15" fmla="*/ 71436 w 902493"/>
              <a:gd name="connsiteY15" fmla="*/ 188118 h 647700"/>
              <a:gd name="connsiteX16" fmla="*/ 47624 w 902493"/>
              <a:gd name="connsiteY16" fmla="*/ 195262 h 647700"/>
              <a:gd name="connsiteX17" fmla="*/ 0 w 902493"/>
              <a:gd name="connsiteY17" fmla="*/ 245268 h 647700"/>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66774 w 902493"/>
              <a:gd name="connsiteY4" fmla="*/ 354806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73918 w 902493"/>
              <a:gd name="connsiteY4" fmla="*/ 366712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2493" h="657225">
                <a:moveTo>
                  <a:pt x="0" y="245268"/>
                </a:moveTo>
                <a:lnTo>
                  <a:pt x="128586" y="657225"/>
                </a:lnTo>
                <a:lnTo>
                  <a:pt x="469105" y="554831"/>
                </a:lnTo>
                <a:lnTo>
                  <a:pt x="847724" y="426244"/>
                </a:lnTo>
                <a:lnTo>
                  <a:pt x="873918" y="366712"/>
                </a:lnTo>
                <a:lnTo>
                  <a:pt x="902493" y="321469"/>
                </a:lnTo>
                <a:lnTo>
                  <a:pt x="892968" y="273844"/>
                </a:lnTo>
                <a:lnTo>
                  <a:pt x="826293" y="257175"/>
                </a:lnTo>
                <a:lnTo>
                  <a:pt x="826293" y="223837"/>
                </a:lnTo>
                <a:lnTo>
                  <a:pt x="812005" y="188119"/>
                </a:lnTo>
                <a:lnTo>
                  <a:pt x="823912" y="80962"/>
                </a:lnTo>
                <a:lnTo>
                  <a:pt x="788193" y="40481"/>
                </a:lnTo>
                <a:lnTo>
                  <a:pt x="740568" y="9525"/>
                </a:lnTo>
                <a:lnTo>
                  <a:pt x="709612" y="0"/>
                </a:lnTo>
                <a:lnTo>
                  <a:pt x="404812" y="95250"/>
                </a:lnTo>
                <a:lnTo>
                  <a:pt x="71436" y="188118"/>
                </a:lnTo>
                <a:lnTo>
                  <a:pt x="47624" y="195262"/>
                </a:lnTo>
                <a:lnTo>
                  <a:pt x="0" y="245268"/>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grpSp>
        <p:nvGrpSpPr>
          <p:cNvPr id="46" name="Group 45"/>
          <p:cNvGrpSpPr/>
          <p:nvPr/>
        </p:nvGrpSpPr>
        <p:grpSpPr>
          <a:xfrm>
            <a:off x="4469372" y="1285513"/>
            <a:ext cx="1107399" cy="1272589"/>
            <a:chOff x="4393406" y="1081031"/>
            <a:chExt cx="997744" cy="1143057"/>
          </a:xfrm>
          <a:solidFill>
            <a:schemeClr val="accent3">
              <a:lumMod val="75000"/>
            </a:schemeClr>
          </a:solidFill>
        </p:grpSpPr>
        <p:sp>
          <p:nvSpPr>
            <p:cNvPr id="47" name="Freeform 46"/>
            <p:cNvSpPr/>
            <p:nvPr/>
          </p:nvSpPr>
          <p:spPr>
            <a:xfrm>
              <a:off x="4393406" y="1166813"/>
              <a:ext cx="997744" cy="1057275"/>
            </a:xfrm>
            <a:custGeom>
              <a:avLst/>
              <a:gdLst>
                <a:gd name="connsiteX0" fmla="*/ 0 w 997744"/>
                <a:gd name="connsiteY0" fmla="*/ 11906 h 1057275"/>
                <a:gd name="connsiteX1" fmla="*/ 26194 w 997744"/>
                <a:gd name="connsiteY1" fmla="*/ 83343 h 1057275"/>
                <a:gd name="connsiteX2" fmla="*/ 26194 w 997744"/>
                <a:gd name="connsiteY2" fmla="*/ 200025 h 1057275"/>
                <a:gd name="connsiteX3" fmla="*/ 54769 w 997744"/>
                <a:gd name="connsiteY3" fmla="*/ 230981 h 1057275"/>
                <a:gd name="connsiteX4" fmla="*/ 92869 w 997744"/>
                <a:gd name="connsiteY4" fmla="*/ 316706 h 1057275"/>
                <a:gd name="connsiteX5" fmla="*/ 92869 w 997744"/>
                <a:gd name="connsiteY5" fmla="*/ 426243 h 1057275"/>
                <a:gd name="connsiteX6" fmla="*/ 126207 w 997744"/>
                <a:gd name="connsiteY6" fmla="*/ 538162 h 1057275"/>
                <a:gd name="connsiteX7" fmla="*/ 116682 w 997744"/>
                <a:gd name="connsiteY7" fmla="*/ 590550 h 1057275"/>
                <a:gd name="connsiteX8" fmla="*/ 126207 w 997744"/>
                <a:gd name="connsiteY8" fmla="*/ 602456 h 1057275"/>
                <a:gd name="connsiteX9" fmla="*/ 114300 w 997744"/>
                <a:gd name="connsiteY9" fmla="*/ 678656 h 1057275"/>
                <a:gd name="connsiteX10" fmla="*/ 161925 w 997744"/>
                <a:gd name="connsiteY10" fmla="*/ 709612 h 1057275"/>
                <a:gd name="connsiteX11" fmla="*/ 178594 w 997744"/>
                <a:gd name="connsiteY11" fmla="*/ 1057275 h 1057275"/>
                <a:gd name="connsiteX12" fmla="*/ 547688 w 997744"/>
                <a:gd name="connsiteY12" fmla="*/ 1026318 h 1057275"/>
                <a:gd name="connsiteX13" fmla="*/ 916782 w 997744"/>
                <a:gd name="connsiteY13" fmla="*/ 962025 h 1057275"/>
                <a:gd name="connsiteX14" fmla="*/ 890588 w 997744"/>
                <a:gd name="connsiteY14" fmla="*/ 897731 h 1057275"/>
                <a:gd name="connsiteX15" fmla="*/ 869157 w 997744"/>
                <a:gd name="connsiteY15" fmla="*/ 907256 h 1057275"/>
                <a:gd name="connsiteX16" fmla="*/ 838200 w 997744"/>
                <a:gd name="connsiteY16" fmla="*/ 871537 h 1057275"/>
                <a:gd name="connsiteX17" fmla="*/ 804863 w 997744"/>
                <a:gd name="connsiteY17" fmla="*/ 871537 h 1057275"/>
                <a:gd name="connsiteX18" fmla="*/ 766763 w 997744"/>
                <a:gd name="connsiteY18" fmla="*/ 814387 h 1057275"/>
                <a:gd name="connsiteX19" fmla="*/ 709613 w 997744"/>
                <a:gd name="connsiteY19" fmla="*/ 792956 h 1057275"/>
                <a:gd name="connsiteX20" fmla="*/ 673894 w 997744"/>
                <a:gd name="connsiteY20" fmla="*/ 783431 h 1057275"/>
                <a:gd name="connsiteX21" fmla="*/ 673894 w 997744"/>
                <a:gd name="connsiteY21" fmla="*/ 783431 h 1057275"/>
                <a:gd name="connsiteX22" fmla="*/ 645319 w 997744"/>
                <a:gd name="connsiteY22" fmla="*/ 716756 h 1057275"/>
                <a:gd name="connsiteX23" fmla="*/ 666750 w 997744"/>
                <a:gd name="connsiteY23" fmla="*/ 669131 h 1057275"/>
                <a:gd name="connsiteX24" fmla="*/ 623888 w 997744"/>
                <a:gd name="connsiteY24" fmla="*/ 588168 h 1057275"/>
                <a:gd name="connsiteX25" fmla="*/ 683419 w 997744"/>
                <a:gd name="connsiteY25" fmla="*/ 519112 h 1057275"/>
                <a:gd name="connsiteX26" fmla="*/ 681038 w 997744"/>
                <a:gd name="connsiteY26" fmla="*/ 435768 h 1057275"/>
                <a:gd name="connsiteX27" fmla="*/ 704850 w 997744"/>
                <a:gd name="connsiteY27" fmla="*/ 371475 h 1057275"/>
                <a:gd name="connsiteX28" fmla="*/ 731044 w 997744"/>
                <a:gd name="connsiteY28" fmla="*/ 345281 h 1057275"/>
                <a:gd name="connsiteX29" fmla="*/ 788194 w 997744"/>
                <a:gd name="connsiteY29" fmla="*/ 292893 h 1057275"/>
                <a:gd name="connsiteX30" fmla="*/ 819150 w 997744"/>
                <a:gd name="connsiteY30" fmla="*/ 238125 h 1057275"/>
                <a:gd name="connsiteX31" fmla="*/ 912019 w 997744"/>
                <a:gd name="connsiteY31" fmla="*/ 171450 h 1057275"/>
                <a:gd name="connsiteX32" fmla="*/ 997744 w 997744"/>
                <a:gd name="connsiteY32" fmla="*/ 107156 h 1057275"/>
                <a:gd name="connsiteX33" fmla="*/ 945357 w 997744"/>
                <a:gd name="connsiteY33" fmla="*/ 97631 h 1057275"/>
                <a:gd name="connsiteX34" fmla="*/ 869157 w 997744"/>
                <a:gd name="connsiteY34" fmla="*/ 107156 h 1057275"/>
                <a:gd name="connsiteX35" fmla="*/ 823913 w 997744"/>
                <a:gd name="connsiteY35" fmla="*/ 104775 h 1057275"/>
                <a:gd name="connsiteX36" fmla="*/ 807244 w 997744"/>
                <a:gd name="connsiteY36" fmla="*/ 92868 h 1057275"/>
                <a:gd name="connsiteX37" fmla="*/ 766763 w 997744"/>
                <a:gd name="connsiteY37" fmla="*/ 111918 h 1057275"/>
                <a:gd name="connsiteX38" fmla="*/ 738188 w 997744"/>
                <a:gd name="connsiteY38" fmla="*/ 104775 h 1057275"/>
                <a:gd name="connsiteX39" fmla="*/ 700088 w 997744"/>
                <a:gd name="connsiteY39" fmla="*/ 88106 h 1057275"/>
                <a:gd name="connsiteX40" fmla="*/ 676275 w 997744"/>
                <a:gd name="connsiteY40" fmla="*/ 71437 h 1057275"/>
                <a:gd name="connsiteX41" fmla="*/ 638175 w 997744"/>
                <a:gd name="connsiteY41" fmla="*/ 78581 h 1057275"/>
                <a:gd name="connsiteX42" fmla="*/ 588169 w 997744"/>
                <a:gd name="connsiteY42" fmla="*/ 50006 h 1057275"/>
                <a:gd name="connsiteX43" fmla="*/ 561975 w 997744"/>
                <a:gd name="connsiteY43" fmla="*/ 52387 h 1057275"/>
                <a:gd name="connsiteX44" fmla="*/ 504825 w 997744"/>
                <a:gd name="connsiteY44" fmla="*/ 57150 h 1057275"/>
                <a:gd name="connsiteX45" fmla="*/ 459582 w 997744"/>
                <a:gd name="connsiteY45" fmla="*/ 57150 h 1057275"/>
                <a:gd name="connsiteX46" fmla="*/ 438150 w 997744"/>
                <a:gd name="connsiteY46" fmla="*/ 42862 h 1057275"/>
                <a:gd name="connsiteX47" fmla="*/ 381000 w 997744"/>
                <a:gd name="connsiteY47" fmla="*/ 33337 h 1057275"/>
                <a:gd name="connsiteX48" fmla="*/ 328613 w 997744"/>
                <a:gd name="connsiteY48" fmla="*/ 16668 h 1057275"/>
                <a:gd name="connsiteX49" fmla="*/ 295275 w 997744"/>
                <a:gd name="connsiteY49" fmla="*/ 16668 h 1057275"/>
                <a:gd name="connsiteX50" fmla="*/ 264319 w 997744"/>
                <a:gd name="connsiteY50" fmla="*/ 16668 h 1057275"/>
                <a:gd name="connsiteX51" fmla="*/ 238125 w 997744"/>
                <a:gd name="connsiteY51" fmla="*/ 9525 h 1057275"/>
                <a:gd name="connsiteX52" fmla="*/ 230982 w 997744"/>
                <a:gd name="connsiteY52" fmla="*/ 0 h 1057275"/>
                <a:gd name="connsiteX53" fmla="*/ 147638 w 997744"/>
                <a:gd name="connsiteY53" fmla="*/ 9525 h 1057275"/>
                <a:gd name="connsiteX54" fmla="*/ 83344 w 997744"/>
                <a:gd name="connsiteY54" fmla="*/ 7143 h 1057275"/>
                <a:gd name="connsiteX55" fmla="*/ 0 w 997744"/>
                <a:gd name="connsiteY55" fmla="*/ 11906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97744" h="1057275">
                  <a:moveTo>
                    <a:pt x="0" y="11906"/>
                  </a:moveTo>
                  <a:lnTo>
                    <a:pt x="26194" y="83343"/>
                  </a:lnTo>
                  <a:lnTo>
                    <a:pt x="26194" y="200025"/>
                  </a:lnTo>
                  <a:lnTo>
                    <a:pt x="54769" y="230981"/>
                  </a:lnTo>
                  <a:lnTo>
                    <a:pt x="92869" y="316706"/>
                  </a:lnTo>
                  <a:lnTo>
                    <a:pt x="92869" y="426243"/>
                  </a:lnTo>
                  <a:lnTo>
                    <a:pt x="126207" y="538162"/>
                  </a:lnTo>
                  <a:lnTo>
                    <a:pt x="116682" y="590550"/>
                  </a:lnTo>
                  <a:lnTo>
                    <a:pt x="126207" y="602456"/>
                  </a:lnTo>
                  <a:lnTo>
                    <a:pt x="114300" y="678656"/>
                  </a:lnTo>
                  <a:lnTo>
                    <a:pt x="161925" y="709612"/>
                  </a:lnTo>
                  <a:lnTo>
                    <a:pt x="178594" y="1057275"/>
                  </a:lnTo>
                  <a:lnTo>
                    <a:pt x="547688" y="1026318"/>
                  </a:lnTo>
                  <a:lnTo>
                    <a:pt x="916782" y="962025"/>
                  </a:lnTo>
                  <a:lnTo>
                    <a:pt x="890588" y="897731"/>
                  </a:lnTo>
                  <a:lnTo>
                    <a:pt x="869157" y="907256"/>
                  </a:lnTo>
                  <a:lnTo>
                    <a:pt x="838200" y="871537"/>
                  </a:lnTo>
                  <a:lnTo>
                    <a:pt x="804863" y="871537"/>
                  </a:lnTo>
                  <a:lnTo>
                    <a:pt x="766763" y="814387"/>
                  </a:lnTo>
                  <a:lnTo>
                    <a:pt x="709613" y="792956"/>
                  </a:lnTo>
                  <a:lnTo>
                    <a:pt x="673894" y="783431"/>
                  </a:lnTo>
                  <a:lnTo>
                    <a:pt x="673894" y="783431"/>
                  </a:lnTo>
                  <a:lnTo>
                    <a:pt x="645319" y="716756"/>
                  </a:lnTo>
                  <a:lnTo>
                    <a:pt x="666750" y="669131"/>
                  </a:lnTo>
                  <a:lnTo>
                    <a:pt x="623888" y="588168"/>
                  </a:lnTo>
                  <a:lnTo>
                    <a:pt x="683419" y="519112"/>
                  </a:lnTo>
                  <a:cubicBezTo>
                    <a:pt x="682625" y="491331"/>
                    <a:pt x="681832" y="463549"/>
                    <a:pt x="681038" y="435768"/>
                  </a:cubicBezTo>
                  <a:lnTo>
                    <a:pt x="704850" y="371475"/>
                  </a:lnTo>
                  <a:lnTo>
                    <a:pt x="731044" y="345281"/>
                  </a:lnTo>
                  <a:lnTo>
                    <a:pt x="788194" y="292893"/>
                  </a:lnTo>
                  <a:lnTo>
                    <a:pt x="819150" y="238125"/>
                  </a:lnTo>
                  <a:lnTo>
                    <a:pt x="912019" y="171450"/>
                  </a:lnTo>
                  <a:lnTo>
                    <a:pt x="997744" y="107156"/>
                  </a:lnTo>
                  <a:lnTo>
                    <a:pt x="945357" y="97631"/>
                  </a:lnTo>
                  <a:lnTo>
                    <a:pt x="869157" y="107156"/>
                  </a:lnTo>
                  <a:lnTo>
                    <a:pt x="823913" y="104775"/>
                  </a:lnTo>
                  <a:lnTo>
                    <a:pt x="807244" y="92868"/>
                  </a:lnTo>
                  <a:lnTo>
                    <a:pt x="766763" y="111918"/>
                  </a:lnTo>
                  <a:lnTo>
                    <a:pt x="738188" y="104775"/>
                  </a:lnTo>
                  <a:lnTo>
                    <a:pt x="700088" y="88106"/>
                  </a:lnTo>
                  <a:lnTo>
                    <a:pt x="676275" y="71437"/>
                  </a:lnTo>
                  <a:lnTo>
                    <a:pt x="638175" y="78581"/>
                  </a:lnTo>
                  <a:lnTo>
                    <a:pt x="588169" y="50006"/>
                  </a:lnTo>
                  <a:lnTo>
                    <a:pt x="561975" y="52387"/>
                  </a:lnTo>
                  <a:lnTo>
                    <a:pt x="504825" y="57150"/>
                  </a:lnTo>
                  <a:lnTo>
                    <a:pt x="459582" y="57150"/>
                  </a:lnTo>
                  <a:lnTo>
                    <a:pt x="438150" y="42862"/>
                  </a:lnTo>
                  <a:lnTo>
                    <a:pt x="381000" y="33337"/>
                  </a:lnTo>
                  <a:lnTo>
                    <a:pt x="328613" y="16668"/>
                  </a:lnTo>
                  <a:lnTo>
                    <a:pt x="295275" y="16668"/>
                  </a:lnTo>
                  <a:lnTo>
                    <a:pt x="264319" y="16668"/>
                  </a:lnTo>
                  <a:lnTo>
                    <a:pt x="238125" y="9525"/>
                  </a:lnTo>
                  <a:lnTo>
                    <a:pt x="230982" y="0"/>
                  </a:lnTo>
                  <a:lnTo>
                    <a:pt x="147638" y="9525"/>
                  </a:lnTo>
                  <a:lnTo>
                    <a:pt x="83344" y="7143"/>
                  </a:lnTo>
                  <a:lnTo>
                    <a:pt x="0" y="11906"/>
                  </a:lnTo>
                  <a:close/>
                </a:path>
              </a:pathLst>
            </a:custGeom>
            <a:grp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48" name="Freeform 47"/>
            <p:cNvSpPr/>
            <p:nvPr/>
          </p:nvSpPr>
          <p:spPr>
            <a:xfrm>
              <a:off x="4638510" y="1081031"/>
              <a:ext cx="35928" cy="59741"/>
            </a:xfrm>
            <a:custGeom>
              <a:avLst/>
              <a:gdLst>
                <a:gd name="connsiteX0" fmla="*/ 28575 w 28575"/>
                <a:gd name="connsiteY0" fmla="*/ 0 h 42863"/>
                <a:gd name="connsiteX1" fmla="*/ 0 w 28575"/>
                <a:gd name="connsiteY1" fmla="*/ 42863 h 42863"/>
                <a:gd name="connsiteX2" fmla="*/ 28575 w 28575"/>
                <a:gd name="connsiteY2" fmla="*/ 0 h 42863"/>
                <a:gd name="connsiteX0" fmla="*/ 35885 w 35928"/>
                <a:gd name="connsiteY0" fmla="*/ 2617 h 45483"/>
                <a:gd name="connsiteX1" fmla="*/ 7310 w 35928"/>
                <a:gd name="connsiteY1" fmla="*/ 45480 h 45483"/>
                <a:gd name="connsiteX2" fmla="*/ 166 w 35928"/>
                <a:gd name="connsiteY2" fmla="*/ 4999 h 45483"/>
                <a:gd name="connsiteX3" fmla="*/ 35885 w 35928"/>
                <a:gd name="connsiteY3" fmla="*/ 2617 h 45483"/>
                <a:gd name="connsiteX0" fmla="*/ 35885 w 35928"/>
                <a:gd name="connsiteY0" fmla="*/ 16725 h 59741"/>
                <a:gd name="connsiteX1" fmla="*/ 7310 w 35928"/>
                <a:gd name="connsiteY1" fmla="*/ 59588 h 59741"/>
                <a:gd name="connsiteX2" fmla="*/ 166 w 35928"/>
                <a:gd name="connsiteY2" fmla="*/ 57 h 59741"/>
                <a:gd name="connsiteX3" fmla="*/ 35885 w 35928"/>
                <a:gd name="connsiteY3" fmla="*/ 16725 h 59741"/>
              </a:gdLst>
              <a:ahLst/>
              <a:cxnLst>
                <a:cxn ang="0">
                  <a:pos x="connsiteX0" y="connsiteY0"/>
                </a:cxn>
                <a:cxn ang="0">
                  <a:pos x="connsiteX1" y="connsiteY1"/>
                </a:cxn>
                <a:cxn ang="0">
                  <a:pos x="connsiteX2" y="connsiteY2"/>
                </a:cxn>
                <a:cxn ang="0">
                  <a:pos x="connsiteX3" y="connsiteY3"/>
                </a:cxn>
              </a:cxnLst>
              <a:rect l="l" t="t" r="r" b="b"/>
              <a:pathLst>
                <a:path w="35928" h="59741">
                  <a:moveTo>
                    <a:pt x="35885" y="16725"/>
                  </a:moveTo>
                  <a:cubicBezTo>
                    <a:pt x="37076" y="26647"/>
                    <a:pt x="13263" y="62366"/>
                    <a:pt x="7310" y="59588"/>
                  </a:cubicBezTo>
                  <a:cubicBezTo>
                    <a:pt x="1357" y="56810"/>
                    <a:pt x="-628" y="4820"/>
                    <a:pt x="166" y="57"/>
                  </a:cubicBezTo>
                  <a:cubicBezTo>
                    <a:pt x="12072" y="-737"/>
                    <a:pt x="34694" y="6803"/>
                    <a:pt x="35885" y="16725"/>
                  </a:cubicBezTo>
                  <a:close/>
                </a:path>
              </a:pathLst>
            </a:custGeom>
            <a:grp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grpSp>
      <p:grpSp>
        <p:nvGrpSpPr>
          <p:cNvPr id="49" name="Group 48"/>
          <p:cNvGrpSpPr/>
          <p:nvPr/>
        </p:nvGrpSpPr>
        <p:grpSpPr>
          <a:xfrm>
            <a:off x="5537127" y="1563941"/>
            <a:ext cx="1305621" cy="1126715"/>
            <a:chOff x="5355431" y="1331119"/>
            <a:chExt cx="1176338" cy="1012031"/>
          </a:xfrm>
          <a:solidFill>
            <a:schemeClr val="accent3">
              <a:lumMod val="75000"/>
            </a:schemeClr>
          </a:solidFill>
        </p:grpSpPr>
        <p:sp>
          <p:nvSpPr>
            <p:cNvPr id="50" name="Freeform 49"/>
            <p:cNvSpPr/>
            <p:nvPr/>
          </p:nvSpPr>
          <p:spPr>
            <a:xfrm>
              <a:off x="5355431" y="1331119"/>
              <a:ext cx="833438" cy="397669"/>
            </a:xfrm>
            <a:custGeom>
              <a:avLst/>
              <a:gdLst>
                <a:gd name="connsiteX0" fmla="*/ 0 w 833438"/>
                <a:gd name="connsiteY0" fmla="*/ 223837 h 397669"/>
                <a:gd name="connsiteX1" fmla="*/ 90488 w 833438"/>
                <a:gd name="connsiteY1" fmla="*/ 276225 h 397669"/>
                <a:gd name="connsiteX2" fmla="*/ 154782 w 833438"/>
                <a:gd name="connsiteY2" fmla="*/ 271462 h 397669"/>
                <a:gd name="connsiteX3" fmla="*/ 290513 w 833438"/>
                <a:gd name="connsiteY3" fmla="*/ 292894 h 397669"/>
                <a:gd name="connsiteX4" fmla="*/ 309563 w 833438"/>
                <a:gd name="connsiteY4" fmla="*/ 288131 h 397669"/>
                <a:gd name="connsiteX5" fmla="*/ 335757 w 833438"/>
                <a:gd name="connsiteY5" fmla="*/ 328612 h 397669"/>
                <a:gd name="connsiteX6" fmla="*/ 369094 w 833438"/>
                <a:gd name="connsiteY6" fmla="*/ 321469 h 397669"/>
                <a:gd name="connsiteX7" fmla="*/ 352425 w 833438"/>
                <a:gd name="connsiteY7" fmla="*/ 354806 h 397669"/>
                <a:gd name="connsiteX8" fmla="*/ 381000 w 833438"/>
                <a:gd name="connsiteY8" fmla="*/ 397669 h 397669"/>
                <a:gd name="connsiteX9" fmla="*/ 402432 w 833438"/>
                <a:gd name="connsiteY9" fmla="*/ 376237 h 397669"/>
                <a:gd name="connsiteX10" fmla="*/ 423863 w 833438"/>
                <a:gd name="connsiteY10" fmla="*/ 342900 h 397669"/>
                <a:gd name="connsiteX11" fmla="*/ 447675 w 833438"/>
                <a:gd name="connsiteY11" fmla="*/ 304800 h 397669"/>
                <a:gd name="connsiteX12" fmla="*/ 452438 w 833438"/>
                <a:gd name="connsiteY12" fmla="*/ 273844 h 397669"/>
                <a:gd name="connsiteX13" fmla="*/ 452438 w 833438"/>
                <a:gd name="connsiteY13" fmla="*/ 273844 h 397669"/>
                <a:gd name="connsiteX14" fmla="*/ 469107 w 833438"/>
                <a:gd name="connsiteY14" fmla="*/ 278606 h 397669"/>
                <a:gd name="connsiteX15" fmla="*/ 471488 w 833438"/>
                <a:gd name="connsiteY15" fmla="*/ 290512 h 397669"/>
                <a:gd name="connsiteX16" fmla="*/ 476250 w 833438"/>
                <a:gd name="connsiteY16" fmla="*/ 297656 h 397669"/>
                <a:gd name="connsiteX17" fmla="*/ 490538 w 833438"/>
                <a:gd name="connsiteY17" fmla="*/ 269081 h 397669"/>
                <a:gd name="connsiteX18" fmla="*/ 514350 w 833438"/>
                <a:gd name="connsiteY18" fmla="*/ 264319 h 397669"/>
                <a:gd name="connsiteX19" fmla="*/ 507207 w 833438"/>
                <a:gd name="connsiteY19" fmla="*/ 280987 h 397669"/>
                <a:gd name="connsiteX20" fmla="*/ 502444 w 833438"/>
                <a:gd name="connsiteY20" fmla="*/ 297656 h 397669"/>
                <a:gd name="connsiteX21" fmla="*/ 514350 w 833438"/>
                <a:gd name="connsiteY21" fmla="*/ 307181 h 397669"/>
                <a:gd name="connsiteX22" fmla="*/ 547688 w 833438"/>
                <a:gd name="connsiteY22" fmla="*/ 264319 h 397669"/>
                <a:gd name="connsiteX23" fmla="*/ 554832 w 833438"/>
                <a:gd name="connsiteY23" fmla="*/ 245269 h 397669"/>
                <a:gd name="connsiteX24" fmla="*/ 566738 w 833438"/>
                <a:gd name="connsiteY24" fmla="*/ 238125 h 397669"/>
                <a:gd name="connsiteX25" fmla="*/ 592932 w 833438"/>
                <a:gd name="connsiteY25" fmla="*/ 230981 h 397669"/>
                <a:gd name="connsiteX26" fmla="*/ 626269 w 833438"/>
                <a:gd name="connsiteY26" fmla="*/ 192881 h 397669"/>
                <a:gd name="connsiteX27" fmla="*/ 671513 w 833438"/>
                <a:gd name="connsiteY27" fmla="*/ 183356 h 397669"/>
                <a:gd name="connsiteX28" fmla="*/ 716757 w 833438"/>
                <a:gd name="connsiteY28" fmla="*/ 185737 h 397669"/>
                <a:gd name="connsiteX29" fmla="*/ 738188 w 833438"/>
                <a:gd name="connsiteY29" fmla="*/ 204787 h 397669"/>
                <a:gd name="connsiteX30" fmla="*/ 762000 w 833438"/>
                <a:gd name="connsiteY30" fmla="*/ 204787 h 397669"/>
                <a:gd name="connsiteX31" fmla="*/ 762000 w 833438"/>
                <a:gd name="connsiteY31" fmla="*/ 176212 h 397669"/>
                <a:gd name="connsiteX32" fmla="*/ 781050 w 833438"/>
                <a:gd name="connsiteY32" fmla="*/ 169069 h 397669"/>
                <a:gd name="connsiteX33" fmla="*/ 823913 w 833438"/>
                <a:gd name="connsiteY33" fmla="*/ 183356 h 397669"/>
                <a:gd name="connsiteX34" fmla="*/ 833438 w 833438"/>
                <a:gd name="connsiteY34" fmla="*/ 161925 h 397669"/>
                <a:gd name="connsiteX35" fmla="*/ 828675 w 833438"/>
                <a:gd name="connsiteY35" fmla="*/ 138112 h 397669"/>
                <a:gd name="connsiteX36" fmla="*/ 807244 w 833438"/>
                <a:gd name="connsiteY36" fmla="*/ 138112 h 397669"/>
                <a:gd name="connsiteX37" fmla="*/ 802482 w 833438"/>
                <a:gd name="connsiteY37" fmla="*/ 130969 h 397669"/>
                <a:gd name="connsiteX38" fmla="*/ 795338 w 833438"/>
                <a:gd name="connsiteY38" fmla="*/ 109537 h 397669"/>
                <a:gd name="connsiteX39" fmla="*/ 764382 w 833438"/>
                <a:gd name="connsiteY39" fmla="*/ 102394 h 397669"/>
                <a:gd name="connsiteX40" fmla="*/ 745332 w 833438"/>
                <a:gd name="connsiteY40" fmla="*/ 119062 h 397669"/>
                <a:gd name="connsiteX41" fmla="*/ 723900 w 833438"/>
                <a:gd name="connsiteY41" fmla="*/ 126206 h 397669"/>
                <a:gd name="connsiteX42" fmla="*/ 695325 w 833438"/>
                <a:gd name="connsiteY42" fmla="*/ 128587 h 397669"/>
                <a:gd name="connsiteX43" fmla="*/ 666750 w 833438"/>
                <a:gd name="connsiteY43" fmla="*/ 116681 h 397669"/>
                <a:gd name="connsiteX44" fmla="*/ 681038 w 833438"/>
                <a:gd name="connsiteY44" fmla="*/ 80962 h 397669"/>
                <a:gd name="connsiteX45" fmla="*/ 683419 w 833438"/>
                <a:gd name="connsiteY45" fmla="*/ 59531 h 397669"/>
                <a:gd name="connsiteX46" fmla="*/ 671513 w 833438"/>
                <a:gd name="connsiteY46" fmla="*/ 57150 h 397669"/>
                <a:gd name="connsiteX47" fmla="*/ 647700 w 833438"/>
                <a:gd name="connsiteY47" fmla="*/ 69056 h 397669"/>
                <a:gd name="connsiteX48" fmla="*/ 628650 w 833438"/>
                <a:gd name="connsiteY48" fmla="*/ 95250 h 397669"/>
                <a:gd name="connsiteX49" fmla="*/ 581025 w 833438"/>
                <a:gd name="connsiteY49" fmla="*/ 102394 h 397669"/>
                <a:gd name="connsiteX50" fmla="*/ 533400 w 833438"/>
                <a:gd name="connsiteY50" fmla="*/ 119062 h 397669"/>
                <a:gd name="connsiteX51" fmla="*/ 502444 w 833438"/>
                <a:gd name="connsiteY51" fmla="*/ 140494 h 397669"/>
                <a:gd name="connsiteX52" fmla="*/ 492919 w 833438"/>
                <a:gd name="connsiteY52" fmla="*/ 164306 h 397669"/>
                <a:gd name="connsiteX53" fmla="*/ 478632 w 833438"/>
                <a:gd name="connsiteY53" fmla="*/ 166687 h 397669"/>
                <a:gd name="connsiteX54" fmla="*/ 442913 w 833438"/>
                <a:gd name="connsiteY54" fmla="*/ 159544 h 397669"/>
                <a:gd name="connsiteX55" fmla="*/ 388144 w 833438"/>
                <a:gd name="connsiteY55" fmla="*/ 159544 h 397669"/>
                <a:gd name="connsiteX56" fmla="*/ 350044 w 833438"/>
                <a:gd name="connsiteY56" fmla="*/ 119062 h 397669"/>
                <a:gd name="connsiteX57" fmla="*/ 326232 w 833438"/>
                <a:gd name="connsiteY57" fmla="*/ 111919 h 397669"/>
                <a:gd name="connsiteX58" fmla="*/ 288132 w 833438"/>
                <a:gd name="connsiteY58" fmla="*/ 114300 h 397669"/>
                <a:gd name="connsiteX59" fmla="*/ 259557 w 833438"/>
                <a:gd name="connsiteY59" fmla="*/ 116681 h 397669"/>
                <a:gd name="connsiteX60" fmla="*/ 250032 w 833438"/>
                <a:gd name="connsiteY60" fmla="*/ 128587 h 397669"/>
                <a:gd name="connsiteX61" fmla="*/ 238125 w 833438"/>
                <a:gd name="connsiteY61" fmla="*/ 121444 h 397669"/>
                <a:gd name="connsiteX62" fmla="*/ 235744 w 833438"/>
                <a:gd name="connsiteY62" fmla="*/ 76200 h 397669"/>
                <a:gd name="connsiteX63" fmla="*/ 252413 w 833438"/>
                <a:gd name="connsiteY63" fmla="*/ 47625 h 397669"/>
                <a:gd name="connsiteX64" fmla="*/ 285750 w 833438"/>
                <a:gd name="connsiteY64" fmla="*/ 40481 h 397669"/>
                <a:gd name="connsiteX65" fmla="*/ 280988 w 833438"/>
                <a:gd name="connsiteY65" fmla="*/ 21431 h 397669"/>
                <a:gd name="connsiteX66" fmla="*/ 304800 w 833438"/>
                <a:gd name="connsiteY66" fmla="*/ 2381 h 397669"/>
                <a:gd name="connsiteX67" fmla="*/ 273844 w 833438"/>
                <a:gd name="connsiteY67" fmla="*/ 0 h 397669"/>
                <a:gd name="connsiteX68" fmla="*/ 254794 w 833438"/>
                <a:gd name="connsiteY68" fmla="*/ 21431 h 397669"/>
                <a:gd name="connsiteX69" fmla="*/ 207169 w 833438"/>
                <a:gd name="connsiteY69" fmla="*/ 26194 h 397669"/>
                <a:gd name="connsiteX70" fmla="*/ 176213 w 833438"/>
                <a:gd name="connsiteY70" fmla="*/ 54769 h 397669"/>
                <a:gd name="connsiteX71" fmla="*/ 166688 w 833438"/>
                <a:gd name="connsiteY71" fmla="*/ 88106 h 397669"/>
                <a:gd name="connsiteX72" fmla="*/ 147638 w 833438"/>
                <a:gd name="connsiteY72" fmla="*/ 109537 h 397669"/>
                <a:gd name="connsiteX73" fmla="*/ 121444 w 833438"/>
                <a:gd name="connsiteY73" fmla="*/ 116681 h 397669"/>
                <a:gd name="connsiteX74" fmla="*/ 71438 w 833438"/>
                <a:gd name="connsiteY74" fmla="*/ 159544 h 397669"/>
                <a:gd name="connsiteX75" fmla="*/ 47625 w 833438"/>
                <a:gd name="connsiteY75" fmla="*/ 161925 h 397669"/>
                <a:gd name="connsiteX76" fmla="*/ 0 w 833438"/>
                <a:gd name="connsiteY76" fmla="*/ 223837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33438" h="397669">
                  <a:moveTo>
                    <a:pt x="0" y="223837"/>
                  </a:moveTo>
                  <a:lnTo>
                    <a:pt x="90488" y="276225"/>
                  </a:lnTo>
                  <a:lnTo>
                    <a:pt x="154782" y="271462"/>
                  </a:lnTo>
                  <a:lnTo>
                    <a:pt x="290513" y="292894"/>
                  </a:lnTo>
                  <a:lnTo>
                    <a:pt x="309563" y="288131"/>
                  </a:lnTo>
                  <a:lnTo>
                    <a:pt x="335757" y="328612"/>
                  </a:lnTo>
                  <a:lnTo>
                    <a:pt x="369094" y="321469"/>
                  </a:lnTo>
                  <a:lnTo>
                    <a:pt x="352425" y="354806"/>
                  </a:lnTo>
                  <a:lnTo>
                    <a:pt x="381000" y="397669"/>
                  </a:lnTo>
                  <a:lnTo>
                    <a:pt x="402432" y="376237"/>
                  </a:lnTo>
                  <a:lnTo>
                    <a:pt x="423863" y="342900"/>
                  </a:lnTo>
                  <a:lnTo>
                    <a:pt x="447675" y="304800"/>
                  </a:lnTo>
                  <a:lnTo>
                    <a:pt x="452438" y="273844"/>
                  </a:lnTo>
                  <a:lnTo>
                    <a:pt x="452438" y="273844"/>
                  </a:lnTo>
                  <a:lnTo>
                    <a:pt x="469107" y="278606"/>
                  </a:lnTo>
                  <a:lnTo>
                    <a:pt x="471488" y="290512"/>
                  </a:lnTo>
                  <a:lnTo>
                    <a:pt x="476250" y="297656"/>
                  </a:lnTo>
                  <a:lnTo>
                    <a:pt x="490538" y="269081"/>
                  </a:lnTo>
                  <a:lnTo>
                    <a:pt x="514350" y="264319"/>
                  </a:lnTo>
                  <a:lnTo>
                    <a:pt x="507207" y="280987"/>
                  </a:lnTo>
                  <a:lnTo>
                    <a:pt x="502444" y="297656"/>
                  </a:lnTo>
                  <a:lnTo>
                    <a:pt x="514350" y="307181"/>
                  </a:lnTo>
                  <a:lnTo>
                    <a:pt x="547688" y="264319"/>
                  </a:lnTo>
                  <a:lnTo>
                    <a:pt x="554832" y="245269"/>
                  </a:lnTo>
                  <a:lnTo>
                    <a:pt x="566738" y="238125"/>
                  </a:lnTo>
                  <a:lnTo>
                    <a:pt x="592932" y="230981"/>
                  </a:lnTo>
                  <a:lnTo>
                    <a:pt x="626269" y="192881"/>
                  </a:lnTo>
                  <a:lnTo>
                    <a:pt x="671513" y="183356"/>
                  </a:lnTo>
                  <a:lnTo>
                    <a:pt x="716757" y="185737"/>
                  </a:lnTo>
                  <a:lnTo>
                    <a:pt x="738188" y="204787"/>
                  </a:lnTo>
                  <a:lnTo>
                    <a:pt x="762000" y="204787"/>
                  </a:lnTo>
                  <a:lnTo>
                    <a:pt x="762000" y="176212"/>
                  </a:lnTo>
                  <a:lnTo>
                    <a:pt x="781050" y="169069"/>
                  </a:lnTo>
                  <a:lnTo>
                    <a:pt x="823913" y="183356"/>
                  </a:lnTo>
                  <a:lnTo>
                    <a:pt x="833438" y="161925"/>
                  </a:lnTo>
                  <a:lnTo>
                    <a:pt x="828675" y="138112"/>
                  </a:lnTo>
                  <a:lnTo>
                    <a:pt x="807244" y="138112"/>
                  </a:lnTo>
                  <a:lnTo>
                    <a:pt x="802482" y="130969"/>
                  </a:lnTo>
                  <a:lnTo>
                    <a:pt x="795338" y="109537"/>
                  </a:lnTo>
                  <a:lnTo>
                    <a:pt x="764382" y="102394"/>
                  </a:lnTo>
                  <a:lnTo>
                    <a:pt x="745332" y="119062"/>
                  </a:lnTo>
                  <a:lnTo>
                    <a:pt x="723900" y="126206"/>
                  </a:lnTo>
                  <a:lnTo>
                    <a:pt x="695325" y="128587"/>
                  </a:lnTo>
                  <a:lnTo>
                    <a:pt x="666750" y="116681"/>
                  </a:lnTo>
                  <a:lnTo>
                    <a:pt x="681038" y="80962"/>
                  </a:lnTo>
                  <a:lnTo>
                    <a:pt x="683419" y="59531"/>
                  </a:lnTo>
                  <a:lnTo>
                    <a:pt x="671513" y="57150"/>
                  </a:lnTo>
                  <a:lnTo>
                    <a:pt x="647700" y="69056"/>
                  </a:lnTo>
                  <a:lnTo>
                    <a:pt x="628650" y="95250"/>
                  </a:lnTo>
                  <a:lnTo>
                    <a:pt x="581025" y="102394"/>
                  </a:lnTo>
                  <a:lnTo>
                    <a:pt x="533400" y="119062"/>
                  </a:lnTo>
                  <a:lnTo>
                    <a:pt x="502444" y="140494"/>
                  </a:lnTo>
                  <a:lnTo>
                    <a:pt x="492919" y="164306"/>
                  </a:lnTo>
                  <a:lnTo>
                    <a:pt x="478632" y="166687"/>
                  </a:lnTo>
                  <a:lnTo>
                    <a:pt x="442913" y="159544"/>
                  </a:lnTo>
                  <a:lnTo>
                    <a:pt x="388144" y="159544"/>
                  </a:lnTo>
                  <a:lnTo>
                    <a:pt x="350044" y="119062"/>
                  </a:lnTo>
                  <a:lnTo>
                    <a:pt x="326232" y="111919"/>
                  </a:lnTo>
                  <a:lnTo>
                    <a:pt x="288132" y="114300"/>
                  </a:lnTo>
                  <a:lnTo>
                    <a:pt x="259557" y="116681"/>
                  </a:lnTo>
                  <a:lnTo>
                    <a:pt x="250032" y="128587"/>
                  </a:lnTo>
                  <a:lnTo>
                    <a:pt x="238125" y="121444"/>
                  </a:lnTo>
                  <a:lnTo>
                    <a:pt x="235744" y="76200"/>
                  </a:lnTo>
                  <a:lnTo>
                    <a:pt x="252413" y="47625"/>
                  </a:lnTo>
                  <a:lnTo>
                    <a:pt x="285750" y="40481"/>
                  </a:lnTo>
                  <a:lnTo>
                    <a:pt x="280988" y="21431"/>
                  </a:lnTo>
                  <a:lnTo>
                    <a:pt x="304800" y="2381"/>
                  </a:lnTo>
                  <a:lnTo>
                    <a:pt x="273844" y="0"/>
                  </a:lnTo>
                  <a:lnTo>
                    <a:pt x="254794" y="21431"/>
                  </a:lnTo>
                  <a:lnTo>
                    <a:pt x="207169" y="26194"/>
                  </a:lnTo>
                  <a:lnTo>
                    <a:pt x="176213" y="54769"/>
                  </a:lnTo>
                  <a:lnTo>
                    <a:pt x="166688" y="88106"/>
                  </a:lnTo>
                  <a:lnTo>
                    <a:pt x="147638" y="109537"/>
                  </a:lnTo>
                  <a:lnTo>
                    <a:pt x="121444" y="116681"/>
                  </a:lnTo>
                  <a:lnTo>
                    <a:pt x="71438" y="159544"/>
                  </a:lnTo>
                  <a:lnTo>
                    <a:pt x="47625" y="161925"/>
                  </a:lnTo>
                  <a:lnTo>
                    <a:pt x="0" y="223837"/>
                  </a:lnTo>
                  <a:close/>
                </a:path>
              </a:pathLst>
            </a:custGeom>
            <a:grp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51" name="Freeform 50"/>
            <p:cNvSpPr/>
            <p:nvPr/>
          </p:nvSpPr>
          <p:spPr>
            <a:xfrm>
              <a:off x="5938838" y="1557338"/>
              <a:ext cx="592931" cy="785812"/>
            </a:xfrm>
            <a:custGeom>
              <a:avLst/>
              <a:gdLst>
                <a:gd name="connsiteX0" fmla="*/ 78581 w 592931"/>
                <a:gd name="connsiteY0" fmla="*/ 130968 h 785812"/>
                <a:gd name="connsiteX1" fmla="*/ 30956 w 592931"/>
                <a:gd name="connsiteY1" fmla="*/ 190500 h 785812"/>
                <a:gd name="connsiteX2" fmla="*/ 21431 w 592931"/>
                <a:gd name="connsiteY2" fmla="*/ 219075 h 785812"/>
                <a:gd name="connsiteX3" fmla="*/ 9525 w 592931"/>
                <a:gd name="connsiteY3" fmla="*/ 261937 h 785812"/>
                <a:gd name="connsiteX4" fmla="*/ 16668 w 592931"/>
                <a:gd name="connsiteY4" fmla="*/ 292893 h 785812"/>
                <a:gd name="connsiteX5" fmla="*/ 0 w 592931"/>
                <a:gd name="connsiteY5" fmla="*/ 342900 h 785812"/>
                <a:gd name="connsiteX6" fmla="*/ 0 w 592931"/>
                <a:gd name="connsiteY6" fmla="*/ 359568 h 785812"/>
                <a:gd name="connsiteX7" fmla="*/ 16668 w 592931"/>
                <a:gd name="connsiteY7" fmla="*/ 390525 h 785812"/>
                <a:gd name="connsiteX8" fmla="*/ 7143 w 592931"/>
                <a:gd name="connsiteY8" fmla="*/ 431006 h 785812"/>
                <a:gd name="connsiteX9" fmla="*/ 33337 w 592931"/>
                <a:gd name="connsiteY9" fmla="*/ 459581 h 785812"/>
                <a:gd name="connsiteX10" fmla="*/ 52387 w 592931"/>
                <a:gd name="connsiteY10" fmla="*/ 488156 h 785812"/>
                <a:gd name="connsiteX11" fmla="*/ 66675 w 592931"/>
                <a:gd name="connsiteY11" fmla="*/ 521493 h 785812"/>
                <a:gd name="connsiteX12" fmla="*/ 71437 w 592931"/>
                <a:gd name="connsiteY12" fmla="*/ 561975 h 785812"/>
                <a:gd name="connsiteX13" fmla="*/ 78581 w 592931"/>
                <a:gd name="connsiteY13" fmla="*/ 628650 h 785812"/>
                <a:gd name="connsiteX14" fmla="*/ 38100 w 592931"/>
                <a:gd name="connsiteY14" fmla="*/ 785812 h 785812"/>
                <a:gd name="connsiteX15" fmla="*/ 61912 w 592931"/>
                <a:gd name="connsiteY15" fmla="*/ 785812 h 785812"/>
                <a:gd name="connsiteX16" fmla="*/ 304800 w 592931"/>
                <a:gd name="connsiteY16" fmla="*/ 731043 h 785812"/>
                <a:gd name="connsiteX17" fmla="*/ 311943 w 592931"/>
                <a:gd name="connsiteY17" fmla="*/ 752475 h 785812"/>
                <a:gd name="connsiteX18" fmla="*/ 504825 w 592931"/>
                <a:gd name="connsiteY18" fmla="*/ 697706 h 785812"/>
                <a:gd name="connsiteX19" fmla="*/ 523875 w 592931"/>
                <a:gd name="connsiteY19" fmla="*/ 673893 h 785812"/>
                <a:gd name="connsiteX20" fmla="*/ 535781 w 592931"/>
                <a:gd name="connsiteY20" fmla="*/ 635793 h 785812"/>
                <a:gd name="connsiteX21" fmla="*/ 519112 w 592931"/>
                <a:gd name="connsiteY21" fmla="*/ 611981 h 785812"/>
                <a:gd name="connsiteX22" fmla="*/ 535781 w 592931"/>
                <a:gd name="connsiteY22" fmla="*/ 583406 h 785812"/>
                <a:gd name="connsiteX23" fmla="*/ 578643 w 592931"/>
                <a:gd name="connsiteY23" fmla="*/ 540543 h 785812"/>
                <a:gd name="connsiteX24" fmla="*/ 592931 w 592931"/>
                <a:gd name="connsiteY24" fmla="*/ 495300 h 785812"/>
                <a:gd name="connsiteX25" fmla="*/ 585787 w 592931"/>
                <a:gd name="connsiteY25" fmla="*/ 423862 h 785812"/>
                <a:gd name="connsiteX26" fmla="*/ 554831 w 592931"/>
                <a:gd name="connsiteY26" fmla="*/ 357187 h 785812"/>
                <a:gd name="connsiteX27" fmla="*/ 531018 w 592931"/>
                <a:gd name="connsiteY27" fmla="*/ 292893 h 785812"/>
                <a:gd name="connsiteX28" fmla="*/ 500062 w 592931"/>
                <a:gd name="connsiteY28" fmla="*/ 271462 h 785812"/>
                <a:gd name="connsiteX29" fmla="*/ 452437 w 592931"/>
                <a:gd name="connsiteY29" fmla="*/ 271462 h 785812"/>
                <a:gd name="connsiteX30" fmla="*/ 416718 w 592931"/>
                <a:gd name="connsiteY30" fmla="*/ 330993 h 785812"/>
                <a:gd name="connsiteX31" fmla="*/ 404812 w 592931"/>
                <a:gd name="connsiteY31" fmla="*/ 350043 h 785812"/>
                <a:gd name="connsiteX32" fmla="*/ 404812 w 592931"/>
                <a:gd name="connsiteY32" fmla="*/ 350043 h 785812"/>
                <a:gd name="connsiteX33" fmla="*/ 364331 w 592931"/>
                <a:gd name="connsiteY33" fmla="*/ 342900 h 785812"/>
                <a:gd name="connsiteX34" fmla="*/ 366712 w 592931"/>
                <a:gd name="connsiteY34" fmla="*/ 311943 h 785812"/>
                <a:gd name="connsiteX35" fmla="*/ 376237 w 592931"/>
                <a:gd name="connsiteY35" fmla="*/ 290512 h 785812"/>
                <a:gd name="connsiteX36" fmla="*/ 388143 w 592931"/>
                <a:gd name="connsiteY36" fmla="*/ 269081 h 785812"/>
                <a:gd name="connsiteX37" fmla="*/ 395287 w 592931"/>
                <a:gd name="connsiteY37" fmla="*/ 252412 h 785812"/>
                <a:gd name="connsiteX38" fmla="*/ 411956 w 592931"/>
                <a:gd name="connsiteY38" fmla="*/ 202406 h 785812"/>
                <a:gd name="connsiteX39" fmla="*/ 400050 w 592931"/>
                <a:gd name="connsiteY39" fmla="*/ 123825 h 785812"/>
                <a:gd name="connsiteX40" fmla="*/ 371475 w 592931"/>
                <a:gd name="connsiteY40" fmla="*/ 100012 h 785812"/>
                <a:gd name="connsiteX41" fmla="*/ 373856 w 592931"/>
                <a:gd name="connsiteY41" fmla="*/ 88106 h 785812"/>
                <a:gd name="connsiteX42" fmla="*/ 381000 w 592931"/>
                <a:gd name="connsiteY42" fmla="*/ 71437 h 785812"/>
                <a:gd name="connsiteX43" fmla="*/ 376237 w 592931"/>
                <a:gd name="connsiteY43" fmla="*/ 59531 h 785812"/>
                <a:gd name="connsiteX44" fmla="*/ 340518 w 592931"/>
                <a:gd name="connsiteY44" fmla="*/ 52387 h 785812"/>
                <a:gd name="connsiteX45" fmla="*/ 321468 w 592931"/>
                <a:gd name="connsiteY45" fmla="*/ 42862 h 785812"/>
                <a:gd name="connsiteX46" fmla="*/ 311943 w 592931"/>
                <a:gd name="connsiteY46" fmla="*/ 30956 h 785812"/>
                <a:gd name="connsiteX47" fmla="*/ 283368 w 592931"/>
                <a:gd name="connsiteY47" fmla="*/ 35718 h 785812"/>
                <a:gd name="connsiteX48" fmla="*/ 261937 w 592931"/>
                <a:gd name="connsiteY48" fmla="*/ 28575 h 785812"/>
                <a:gd name="connsiteX49" fmla="*/ 238125 w 592931"/>
                <a:gd name="connsiteY49" fmla="*/ 14287 h 785812"/>
                <a:gd name="connsiteX50" fmla="*/ 211931 w 592931"/>
                <a:gd name="connsiteY50" fmla="*/ 21431 h 785812"/>
                <a:gd name="connsiteX51" fmla="*/ 197643 w 592931"/>
                <a:gd name="connsiteY51" fmla="*/ 19050 h 785812"/>
                <a:gd name="connsiteX52" fmla="*/ 169068 w 592931"/>
                <a:gd name="connsiteY52" fmla="*/ 0 h 785812"/>
                <a:gd name="connsiteX53" fmla="*/ 142875 w 592931"/>
                <a:gd name="connsiteY53" fmla="*/ 30956 h 785812"/>
                <a:gd name="connsiteX54" fmla="*/ 135731 w 592931"/>
                <a:gd name="connsiteY54" fmla="*/ 66675 h 785812"/>
                <a:gd name="connsiteX55" fmla="*/ 135731 w 592931"/>
                <a:gd name="connsiteY55" fmla="*/ 71437 h 785812"/>
                <a:gd name="connsiteX56" fmla="*/ 154781 w 592931"/>
                <a:gd name="connsiteY56" fmla="*/ 76200 h 785812"/>
                <a:gd name="connsiteX57" fmla="*/ 133350 w 592931"/>
                <a:gd name="connsiteY57" fmla="*/ 90487 h 785812"/>
                <a:gd name="connsiteX58" fmla="*/ 78581 w 592931"/>
                <a:gd name="connsiteY58" fmla="*/ 130968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92931" h="785812">
                  <a:moveTo>
                    <a:pt x="78581" y="130968"/>
                  </a:moveTo>
                  <a:lnTo>
                    <a:pt x="30956" y="190500"/>
                  </a:lnTo>
                  <a:lnTo>
                    <a:pt x="21431" y="219075"/>
                  </a:lnTo>
                  <a:lnTo>
                    <a:pt x="9525" y="261937"/>
                  </a:lnTo>
                  <a:lnTo>
                    <a:pt x="16668" y="292893"/>
                  </a:lnTo>
                  <a:lnTo>
                    <a:pt x="0" y="342900"/>
                  </a:lnTo>
                  <a:lnTo>
                    <a:pt x="0" y="359568"/>
                  </a:lnTo>
                  <a:lnTo>
                    <a:pt x="16668" y="390525"/>
                  </a:lnTo>
                  <a:lnTo>
                    <a:pt x="7143" y="431006"/>
                  </a:lnTo>
                  <a:lnTo>
                    <a:pt x="33337" y="459581"/>
                  </a:lnTo>
                  <a:lnTo>
                    <a:pt x="52387" y="488156"/>
                  </a:lnTo>
                  <a:lnTo>
                    <a:pt x="66675" y="521493"/>
                  </a:lnTo>
                  <a:lnTo>
                    <a:pt x="71437" y="561975"/>
                  </a:lnTo>
                  <a:lnTo>
                    <a:pt x="78581" y="628650"/>
                  </a:lnTo>
                  <a:lnTo>
                    <a:pt x="38100" y="785812"/>
                  </a:lnTo>
                  <a:lnTo>
                    <a:pt x="61912" y="785812"/>
                  </a:lnTo>
                  <a:lnTo>
                    <a:pt x="304800" y="731043"/>
                  </a:lnTo>
                  <a:lnTo>
                    <a:pt x="311943" y="752475"/>
                  </a:lnTo>
                  <a:lnTo>
                    <a:pt x="504825" y="697706"/>
                  </a:lnTo>
                  <a:lnTo>
                    <a:pt x="523875" y="673893"/>
                  </a:lnTo>
                  <a:lnTo>
                    <a:pt x="535781" y="635793"/>
                  </a:lnTo>
                  <a:lnTo>
                    <a:pt x="519112" y="611981"/>
                  </a:lnTo>
                  <a:lnTo>
                    <a:pt x="535781" y="583406"/>
                  </a:lnTo>
                  <a:lnTo>
                    <a:pt x="578643" y="540543"/>
                  </a:lnTo>
                  <a:lnTo>
                    <a:pt x="592931" y="495300"/>
                  </a:lnTo>
                  <a:lnTo>
                    <a:pt x="585787" y="423862"/>
                  </a:lnTo>
                  <a:lnTo>
                    <a:pt x="554831" y="357187"/>
                  </a:lnTo>
                  <a:lnTo>
                    <a:pt x="531018" y="292893"/>
                  </a:lnTo>
                  <a:lnTo>
                    <a:pt x="500062" y="271462"/>
                  </a:lnTo>
                  <a:lnTo>
                    <a:pt x="452437" y="271462"/>
                  </a:lnTo>
                  <a:lnTo>
                    <a:pt x="416718" y="330993"/>
                  </a:lnTo>
                  <a:lnTo>
                    <a:pt x="404812" y="350043"/>
                  </a:lnTo>
                  <a:lnTo>
                    <a:pt x="404812" y="350043"/>
                  </a:lnTo>
                  <a:lnTo>
                    <a:pt x="364331" y="342900"/>
                  </a:lnTo>
                  <a:lnTo>
                    <a:pt x="366712" y="311943"/>
                  </a:lnTo>
                  <a:lnTo>
                    <a:pt x="376237" y="290512"/>
                  </a:lnTo>
                  <a:lnTo>
                    <a:pt x="388143" y="269081"/>
                  </a:lnTo>
                  <a:lnTo>
                    <a:pt x="395287" y="252412"/>
                  </a:lnTo>
                  <a:lnTo>
                    <a:pt x="411956" y="202406"/>
                  </a:lnTo>
                  <a:lnTo>
                    <a:pt x="400050" y="123825"/>
                  </a:lnTo>
                  <a:lnTo>
                    <a:pt x="371475" y="100012"/>
                  </a:lnTo>
                  <a:lnTo>
                    <a:pt x="373856" y="88106"/>
                  </a:lnTo>
                  <a:lnTo>
                    <a:pt x="381000" y="71437"/>
                  </a:lnTo>
                  <a:lnTo>
                    <a:pt x="376237" y="59531"/>
                  </a:lnTo>
                  <a:lnTo>
                    <a:pt x="340518" y="52387"/>
                  </a:lnTo>
                  <a:lnTo>
                    <a:pt x="321468" y="42862"/>
                  </a:lnTo>
                  <a:lnTo>
                    <a:pt x="311943" y="30956"/>
                  </a:lnTo>
                  <a:lnTo>
                    <a:pt x="283368" y="35718"/>
                  </a:lnTo>
                  <a:lnTo>
                    <a:pt x="261937" y="28575"/>
                  </a:lnTo>
                  <a:lnTo>
                    <a:pt x="238125" y="14287"/>
                  </a:lnTo>
                  <a:lnTo>
                    <a:pt x="211931" y="21431"/>
                  </a:lnTo>
                  <a:lnTo>
                    <a:pt x="197643" y="19050"/>
                  </a:lnTo>
                  <a:lnTo>
                    <a:pt x="169068" y="0"/>
                  </a:lnTo>
                  <a:lnTo>
                    <a:pt x="142875" y="30956"/>
                  </a:lnTo>
                  <a:lnTo>
                    <a:pt x="135731" y="66675"/>
                  </a:lnTo>
                  <a:lnTo>
                    <a:pt x="135731" y="71437"/>
                  </a:lnTo>
                  <a:lnTo>
                    <a:pt x="154781" y="76200"/>
                  </a:lnTo>
                  <a:lnTo>
                    <a:pt x="133350" y="90487"/>
                  </a:lnTo>
                  <a:lnTo>
                    <a:pt x="78581" y="130968"/>
                  </a:lnTo>
                  <a:close/>
                </a:path>
              </a:pathLst>
            </a:custGeom>
            <a:grp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grpSp>
      <p:grpSp>
        <p:nvGrpSpPr>
          <p:cNvPr id="52" name="Group 51"/>
          <p:cNvGrpSpPr/>
          <p:nvPr/>
        </p:nvGrpSpPr>
        <p:grpSpPr>
          <a:xfrm>
            <a:off x="7244478" y="1441990"/>
            <a:ext cx="1324121" cy="925233"/>
            <a:chOff x="6893719" y="1221581"/>
            <a:chExt cx="1193006" cy="831057"/>
          </a:xfrm>
          <a:solidFill>
            <a:schemeClr val="accent3">
              <a:lumMod val="75000"/>
            </a:schemeClr>
          </a:solidFill>
        </p:grpSpPr>
        <p:sp>
          <p:nvSpPr>
            <p:cNvPr id="53" name="Freeform 52"/>
            <p:cNvSpPr/>
            <p:nvPr/>
          </p:nvSpPr>
          <p:spPr>
            <a:xfrm>
              <a:off x="6893719" y="1221581"/>
              <a:ext cx="978694" cy="831057"/>
            </a:xfrm>
            <a:custGeom>
              <a:avLst/>
              <a:gdLst>
                <a:gd name="connsiteX0" fmla="*/ 0 w 978694"/>
                <a:gd name="connsiteY0" fmla="*/ 831057 h 831057"/>
                <a:gd name="connsiteX1" fmla="*/ 657225 w 978694"/>
                <a:gd name="connsiteY1" fmla="*/ 647700 h 831057"/>
                <a:gd name="connsiteX2" fmla="*/ 709612 w 978694"/>
                <a:gd name="connsiteY2" fmla="*/ 673894 h 831057"/>
                <a:gd name="connsiteX3" fmla="*/ 769144 w 978694"/>
                <a:gd name="connsiteY3" fmla="*/ 733425 h 831057"/>
                <a:gd name="connsiteX4" fmla="*/ 821531 w 978694"/>
                <a:gd name="connsiteY4" fmla="*/ 733425 h 831057"/>
                <a:gd name="connsiteX5" fmla="*/ 866775 w 978694"/>
                <a:gd name="connsiteY5" fmla="*/ 747713 h 831057"/>
                <a:gd name="connsiteX6" fmla="*/ 909637 w 978694"/>
                <a:gd name="connsiteY6" fmla="*/ 745332 h 831057"/>
                <a:gd name="connsiteX7" fmla="*/ 942975 w 978694"/>
                <a:gd name="connsiteY7" fmla="*/ 757238 h 831057"/>
                <a:gd name="connsiteX8" fmla="*/ 962025 w 978694"/>
                <a:gd name="connsiteY8" fmla="*/ 747713 h 831057"/>
                <a:gd name="connsiteX9" fmla="*/ 978694 w 978694"/>
                <a:gd name="connsiteY9" fmla="*/ 690563 h 831057"/>
                <a:gd name="connsiteX10" fmla="*/ 919162 w 978694"/>
                <a:gd name="connsiteY10" fmla="*/ 581025 h 831057"/>
                <a:gd name="connsiteX11" fmla="*/ 912019 w 978694"/>
                <a:gd name="connsiteY11" fmla="*/ 507207 h 831057"/>
                <a:gd name="connsiteX12" fmla="*/ 895350 w 978694"/>
                <a:gd name="connsiteY12" fmla="*/ 471488 h 831057"/>
                <a:gd name="connsiteX13" fmla="*/ 890587 w 978694"/>
                <a:gd name="connsiteY13" fmla="*/ 383382 h 831057"/>
                <a:gd name="connsiteX14" fmla="*/ 833437 w 978694"/>
                <a:gd name="connsiteY14" fmla="*/ 204788 h 831057"/>
                <a:gd name="connsiteX15" fmla="*/ 800100 w 978694"/>
                <a:gd name="connsiteY15" fmla="*/ 176213 h 831057"/>
                <a:gd name="connsiteX16" fmla="*/ 769144 w 978694"/>
                <a:gd name="connsiteY16" fmla="*/ 85725 h 831057"/>
                <a:gd name="connsiteX17" fmla="*/ 757237 w 978694"/>
                <a:gd name="connsiteY17" fmla="*/ 50007 h 831057"/>
                <a:gd name="connsiteX18" fmla="*/ 740569 w 978694"/>
                <a:gd name="connsiteY18" fmla="*/ 0 h 831057"/>
                <a:gd name="connsiteX19" fmla="*/ 528637 w 978694"/>
                <a:gd name="connsiteY19" fmla="*/ 83344 h 831057"/>
                <a:gd name="connsiteX20" fmla="*/ 485775 w 978694"/>
                <a:gd name="connsiteY20" fmla="*/ 123825 h 831057"/>
                <a:gd name="connsiteX21" fmla="*/ 471487 w 978694"/>
                <a:gd name="connsiteY21" fmla="*/ 178594 h 831057"/>
                <a:gd name="connsiteX22" fmla="*/ 471487 w 978694"/>
                <a:gd name="connsiteY22" fmla="*/ 221457 h 831057"/>
                <a:gd name="connsiteX23" fmla="*/ 461962 w 978694"/>
                <a:gd name="connsiteY23" fmla="*/ 242888 h 831057"/>
                <a:gd name="connsiteX24" fmla="*/ 421481 w 978694"/>
                <a:gd name="connsiteY24" fmla="*/ 278607 h 831057"/>
                <a:gd name="connsiteX25" fmla="*/ 411956 w 978694"/>
                <a:gd name="connsiteY25" fmla="*/ 302419 h 831057"/>
                <a:gd name="connsiteX26" fmla="*/ 411956 w 978694"/>
                <a:gd name="connsiteY26" fmla="*/ 302419 h 831057"/>
                <a:gd name="connsiteX27" fmla="*/ 435769 w 978694"/>
                <a:gd name="connsiteY27" fmla="*/ 307182 h 831057"/>
                <a:gd name="connsiteX28" fmla="*/ 457200 w 978694"/>
                <a:gd name="connsiteY28" fmla="*/ 326232 h 831057"/>
                <a:gd name="connsiteX29" fmla="*/ 435769 w 978694"/>
                <a:gd name="connsiteY29" fmla="*/ 369094 h 831057"/>
                <a:gd name="connsiteX30" fmla="*/ 466725 w 978694"/>
                <a:gd name="connsiteY30" fmla="*/ 400050 h 831057"/>
                <a:gd name="connsiteX31" fmla="*/ 461962 w 978694"/>
                <a:gd name="connsiteY31" fmla="*/ 431007 h 831057"/>
                <a:gd name="connsiteX32" fmla="*/ 426244 w 978694"/>
                <a:gd name="connsiteY32" fmla="*/ 433388 h 831057"/>
                <a:gd name="connsiteX33" fmla="*/ 373856 w 978694"/>
                <a:gd name="connsiteY33" fmla="*/ 483394 h 831057"/>
                <a:gd name="connsiteX34" fmla="*/ 330994 w 978694"/>
                <a:gd name="connsiteY34" fmla="*/ 507207 h 831057"/>
                <a:gd name="connsiteX35" fmla="*/ 309562 w 978694"/>
                <a:gd name="connsiteY35" fmla="*/ 526257 h 831057"/>
                <a:gd name="connsiteX36" fmla="*/ 283369 w 978694"/>
                <a:gd name="connsiteY36" fmla="*/ 526257 h 831057"/>
                <a:gd name="connsiteX37" fmla="*/ 235744 w 978694"/>
                <a:gd name="connsiteY37" fmla="*/ 523875 h 831057"/>
                <a:gd name="connsiteX38" fmla="*/ 178594 w 978694"/>
                <a:gd name="connsiteY38" fmla="*/ 547688 h 831057"/>
                <a:gd name="connsiteX39" fmla="*/ 123825 w 978694"/>
                <a:gd name="connsiteY39" fmla="*/ 569119 h 831057"/>
                <a:gd name="connsiteX40" fmla="*/ 123825 w 978694"/>
                <a:gd name="connsiteY40" fmla="*/ 569119 h 831057"/>
                <a:gd name="connsiteX41" fmla="*/ 109537 w 978694"/>
                <a:gd name="connsiteY41" fmla="*/ 633413 h 831057"/>
                <a:gd name="connsiteX42" fmla="*/ 109537 w 978694"/>
                <a:gd name="connsiteY42" fmla="*/ 633413 h 831057"/>
                <a:gd name="connsiteX43" fmla="*/ 140494 w 978694"/>
                <a:gd name="connsiteY43" fmla="*/ 640557 h 831057"/>
                <a:gd name="connsiteX44" fmla="*/ 147637 w 978694"/>
                <a:gd name="connsiteY44" fmla="*/ 671513 h 831057"/>
                <a:gd name="connsiteX45" fmla="*/ 138112 w 978694"/>
                <a:gd name="connsiteY45" fmla="*/ 702469 h 831057"/>
                <a:gd name="connsiteX46" fmla="*/ 0 w 978694"/>
                <a:gd name="connsiteY46" fmla="*/ 831057 h 8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8694" h="831057">
                  <a:moveTo>
                    <a:pt x="0" y="831057"/>
                  </a:moveTo>
                  <a:lnTo>
                    <a:pt x="657225" y="647700"/>
                  </a:lnTo>
                  <a:lnTo>
                    <a:pt x="709612" y="673894"/>
                  </a:lnTo>
                  <a:lnTo>
                    <a:pt x="769144" y="733425"/>
                  </a:lnTo>
                  <a:lnTo>
                    <a:pt x="821531" y="733425"/>
                  </a:lnTo>
                  <a:lnTo>
                    <a:pt x="866775" y="747713"/>
                  </a:lnTo>
                  <a:lnTo>
                    <a:pt x="909637" y="745332"/>
                  </a:lnTo>
                  <a:lnTo>
                    <a:pt x="942975" y="757238"/>
                  </a:lnTo>
                  <a:lnTo>
                    <a:pt x="962025" y="747713"/>
                  </a:lnTo>
                  <a:lnTo>
                    <a:pt x="978694" y="690563"/>
                  </a:lnTo>
                  <a:lnTo>
                    <a:pt x="919162" y="581025"/>
                  </a:lnTo>
                  <a:lnTo>
                    <a:pt x="912019" y="507207"/>
                  </a:lnTo>
                  <a:lnTo>
                    <a:pt x="895350" y="471488"/>
                  </a:lnTo>
                  <a:lnTo>
                    <a:pt x="890587" y="383382"/>
                  </a:lnTo>
                  <a:lnTo>
                    <a:pt x="833437" y="204788"/>
                  </a:lnTo>
                  <a:lnTo>
                    <a:pt x="800100" y="176213"/>
                  </a:lnTo>
                  <a:lnTo>
                    <a:pt x="769144" y="85725"/>
                  </a:lnTo>
                  <a:lnTo>
                    <a:pt x="757237" y="50007"/>
                  </a:lnTo>
                  <a:lnTo>
                    <a:pt x="740569" y="0"/>
                  </a:lnTo>
                  <a:lnTo>
                    <a:pt x="528637" y="83344"/>
                  </a:lnTo>
                  <a:lnTo>
                    <a:pt x="485775" y="123825"/>
                  </a:lnTo>
                  <a:lnTo>
                    <a:pt x="471487" y="178594"/>
                  </a:lnTo>
                  <a:lnTo>
                    <a:pt x="471487" y="221457"/>
                  </a:lnTo>
                  <a:lnTo>
                    <a:pt x="461962" y="242888"/>
                  </a:lnTo>
                  <a:lnTo>
                    <a:pt x="421481" y="278607"/>
                  </a:lnTo>
                  <a:lnTo>
                    <a:pt x="411956" y="302419"/>
                  </a:lnTo>
                  <a:lnTo>
                    <a:pt x="411956" y="302419"/>
                  </a:lnTo>
                  <a:lnTo>
                    <a:pt x="435769" y="307182"/>
                  </a:lnTo>
                  <a:lnTo>
                    <a:pt x="457200" y="326232"/>
                  </a:lnTo>
                  <a:lnTo>
                    <a:pt x="435769" y="369094"/>
                  </a:lnTo>
                  <a:lnTo>
                    <a:pt x="466725" y="400050"/>
                  </a:lnTo>
                  <a:lnTo>
                    <a:pt x="461962" y="431007"/>
                  </a:lnTo>
                  <a:lnTo>
                    <a:pt x="426244" y="433388"/>
                  </a:lnTo>
                  <a:lnTo>
                    <a:pt x="373856" y="483394"/>
                  </a:lnTo>
                  <a:lnTo>
                    <a:pt x="330994" y="507207"/>
                  </a:lnTo>
                  <a:lnTo>
                    <a:pt x="309562" y="526257"/>
                  </a:lnTo>
                  <a:lnTo>
                    <a:pt x="283369" y="526257"/>
                  </a:lnTo>
                  <a:lnTo>
                    <a:pt x="235744" y="523875"/>
                  </a:lnTo>
                  <a:lnTo>
                    <a:pt x="178594" y="547688"/>
                  </a:lnTo>
                  <a:lnTo>
                    <a:pt x="123825" y="569119"/>
                  </a:lnTo>
                  <a:lnTo>
                    <a:pt x="123825" y="569119"/>
                  </a:lnTo>
                  <a:lnTo>
                    <a:pt x="109537" y="633413"/>
                  </a:lnTo>
                  <a:lnTo>
                    <a:pt x="109537" y="633413"/>
                  </a:lnTo>
                  <a:lnTo>
                    <a:pt x="140494" y="640557"/>
                  </a:lnTo>
                  <a:lnTo>
                    <a:pt x="147637" y="671513"/>
                  </a:lnTo>
                  <a:lnTo>
                    <a:pt x="138112" y="702469"/>
                  </a:lnTo>
                  <a:lnTo>
                    <a:pt x="0" y="831057"/>
                  </a:lnTo>
                  <a:close/>
                </a:path>
              </a:pathLst>
            </a:custGeom>
            <a:grp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54" name="Freeform 53"/>
            <p:cNvSpPr/>
            <p:nvPr/>
          </p:nvSpPr>
          <p:spPr>
            <a:xfrm>
              <a:off x="7831932" y="1854994"/>
              <a:ext cx="254793" cy="192881"/>
            </a:xfrm>
            <a:custGeom>
              <a:avLst/>
              <a:gdLst>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0 w 245269"/>
                <a:gd name="connsiteY12" fmla="*/ 192881 h 192881"/>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14288 w 245269"/>
                <a:gd name="connsiteY12" fmla="*/ 152400 h 192881"/>
                <a:gd name="connsiteX13" fmla="*/ 0 w 245269"/>
                <a:gd name="connsiteY13" fmla="*/ 192881 h 192881"/>
                <a:gd name="connsiteX0" fmla="*/ 9524 w 254793"/>
                <a:gd name="connsiteY0" fmla="*/ 192881 h 192881"/>
                <a:gd name="connsiteX1" fmla="*/ 107156 w 254793"/>
                <a:gd name="connsiteY1" fmla="*/ 130969 h 192881"/>
                <a:gd name="connsiteX2" fmla="*/ 152399 w 254793"/>
                <a:gd name="connsiteY2" fmla="*/ 92869 h 192881"/>
                <a:gd name="connsiteX3" fmla="*/ 254793 w 254793"/>
                <a:gd name="connsiteY3" fmla="*/ 0 h 192881"/>
                <a:gd name="connsiteX4" fmla="*/ 235743 w 254793"/>
                <a:gd name="connsiteY4" fmla="*/ 2381 h 192881"/>
                <a:gd name="connsiteX5" fmla="*/ 207168 w 254793"/>
                <a:gd name="connsiteY5" fmla="*/ 28575 h 192881"/>
                <a:gd name="connsiteX6" fmla="*/ 176212 w 254793"/>
                <a:gd name="connsiteY6" fmla="*/ 28575 h 192881"/>
                <a:gd name="connsiteX7" fmla="*/ 159543 w 254793"/>
                <a:gd name="connsiteY7" fmla="*/ 47625 h 192881"/>
                <a:gd name="connsiteX8" fmla="*/ 135731 w 254793"/>
                <a:gd name="connsiteY8" fmla="*/ 50006 h 192881"/>
                <a:gd name="connsiteX9" fmla="*/ 92868 w 254793"/>
                <a:gd name="connsiteY9" fmla="*/ 78581 h 192881"/>
                <a:gd name="connsiteX10" fmla="*/ 64293 w 254793"/>
                <a:gd name="connsiteY10" fmla="*/ 92869 h 192881"/>
                <a:gd name="connsiteX11" fmla="*/ 40481 w 254793"/>
                <a:gd name="connsiteY11" fmla="*/ 119062 h 192881"/>
                <a:gd name="connsiteX12" fmla="*/ 0 w 254793"/>
                <a:gd name="connsiteY12" fmla="*/ 159544 h 192881"/>
                <a:gd name="connsiteX13" fmla="*/ 9524 w 254793"/>
                <a:gd name="connsiteY13" fmla="*/ 192881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93" h="192881">
                  <a:moveTo>
                    <a:pt x="9524" y="192881"/>
                  </a:moveTo>
                  <a:lnTo>
                    <a:pt x="107156" y="130969"/>
                  </a:lnTo>
                  <a:lnTo>
                    <a:pt x="152399" y="92869"/>
                  </a:lnTo>
                  <a:lnTo>
                    <a:pt x="254793" y="0"/>
                  </a:lnTo>
                  <a:lnTo>
                    <a:pt x="235743" y="2381"/>
                  </a:lnTo>
                  <a:lnTo>
                    <a:pt x="207168" y="28575"/>
                  </a:lnTo>
                  <a:lnTo>
                    <a:pt x="176212" y="28575"/>
                  </a:lnTo>
                  <a:lnTo>
                    <a:pt x="159543" y="47625"/>
                  </a:lnTo>
                  <a:lnTo>
                    <a:pt x="135731" y="50006"/>
                  </a:lnTo>
                  <a:lnTo>
                    <a:pt x="92868" y="78581"/>
                  </a:lnTo>
                  <a:lnTo>
                    <a:pt x="64293" y="92869"/>
                  </a:lnTo>
                  <a:lnTo>
                    <a:pt x="40481" y="119062"/>
                  </a:lnTo>
                  <a:lnTo>
                    <a:pt x="0" y="159544"/>
                  </a:lnTo>
                  <a:lnTo>
                    <a:pt x="9524" y="192881"/>
                  </a:lnTo>
                  <a:close/>
                </a:path>
              </a:pathLst>
            </a:custGeom>
            <a:grp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grpSp>
      <p:grpSp>
        <p:nvGrpSpPr>
          <p:cNvPr id="55" name="Group 54"/>
          <p:cNvGrpSpPr/>
          <p:nvPr/>
        </p:nvGrpSpPr>
        <p:grpSpPr>
          <a:xfrm>
            <a:off x="6956396" y="2812607"/>
            <a:ext cx="1265977" cy="851001"/>
            <a:chOff x="6634163" y="2452688"/>
            <a:chExt cx="1140619" cy="764381"/>
          </a:xfrm>
          <a:solidFill>
            <a:schemeClr val="accent3">
              <a:lumMod val="75000"/>
            </a:schemeClr>
          </a:solidFill>
        </p:grpSpPr>
        <p:sp>
          <p:nvSpPr>
            <p:cNvPr id="56" name="Freeform 55"/>
            <p:cNvSpPr/>
            <p:nvPr/>
          </p:nvSpPr>
          <p:spPr>
            <a:xfrm>
              <a:off x="6634163" y="2452688"/>
              <a:ext cx="1131093" cy="764381"/>
            </a:xfrm>
            <a:custGeom>
              <a:avLst/>
              <a:gdLst>
                <a:gd name="connsiteX0" fmla="*/ 0 w 1131093"/>
                <a:gd name="connsiteY0" fmla="*/ 764381 h 764381"/>
                <a:gd name="connsiteX1" fmla="*/ 57150 w 1131093"/>
                <a:gd name="connsiteY1" fmla="*/ 754856 h 764381"/>
                <a:gd name="connsiteX2" fmla="*/ 1131093 w 1131093"/>
                <a:gd name="connsiteY2" fmla="*/ 404812 h 764381"/>
                <a:gd name="connsiteX3" fmla="*/ 1100137 w 1131093"/>
                <a:gd name="connsiteY3" fmla="*/ 373856 h 764381"/>
                <a:gd name="connsiteX4" fmla="*/ 1078706 w 1131093"/>
                <a:gd name="connsiteY4" fmla="*/ 388143 h 764381"/>
                <a:gd name="connsiteX5" fmla="*/ 1050131 w 1131093"/>
                <a:gd name="connsiteY5" fmla="*/ 388143 h 764381"/>
                <a:gd name="connsiteX6" fmla="*/ 1023937 w 1131093"/>
                <a:gd name="connsiteY6" fmla="*/ 369093 h 764381"/>
                <a:gd name="connsiteX7" fmla="*/ 985837 w 1131093"/>
                <a:gd name="connsiteY7" fmla="*/ 371475 h 764381"/>
                <a:gd name="connsiteX8" fmla="*/ 985837 w 1131093"/>
                <a:gd name="connsiteY8" fmla="*/ 371475 h 764381"/>
                <a:gd name="connsiteX9" fmla="*/ 1012031 w 1131093"/>
                <a:gd name="connsiteY9" fmla="*/ 345281 h 764381"/>
                <a:gd name="connsiteX10" fmla="*/ 1038225 w 1131093"/>
                <a:gd name="connsiteY10" fmla="*/ 354806 h 764381"/>
                <a:gd name="connsiteX11" fmla="*/ 1062037 w 1131093"/>
                <a:gd name="connsiteY11" fmla="*/ 366712 h 764381"/>
                <a:gd name="connsiteX12" fmla="*/ 1057275 w 1131093"/>
                <a:gd name="connsiteY12" fmla="*/ 345281 h 764381"/>
                <a:gd name="connsiteX13" fmla="*/ 1040606 w 1131093"/>
                <a:gd name="connsiteY13" fmla="*/ 330993 h 764381"/>
                <a:gd name="connsiteX14" fmla="*/ 1016793 w 1131093"/>
                <a:gd name="connsiteY14" fmla="*/ 330993 h 764381"/>
                <a:gd name="connsiteX15" fmla="*/ 997743 w 1131093"/>
                <a:gd name="connsiteY15" fmla="*/ 300037 h 764381"/>
                <a:gd name="connsiteX16" fmla="*/ 1026318 w 1131093"/>
                <a:gd name="connsiteY16" fmla="*/ 300037 h 764381"/>
                <a:gd name="connsiteX17" fmla="*/ 1028700 w 1131093"/>
                <a:gd name="connsiteY17" fmla="*/ 280987 h 764381"/>
                <a:gd name="connsiteX18" fmla="*/ 957262 w 1131093"/>
                <a:gd name="connsiteY18" fmla="*/ 233362 h 764381"/>
                <a:gd name="connsiteX19" fmla="*/ 976312 w 1131093"/>
                <a:gd name="connsiteY19" fmla="*/ 216693 h 764381"/>
                <a:gd name="connsiteX20" fmla="*/ 1016793 w 1131093"/>
                <a:gd name="connsiteY20" fmla="*/ 238125 h 764381"/>
                <a:gd name="connsiteX21" fmla="*/ 1019175 w 1131093"/>
                <a:gd name="connsiteY21" fmla="*/ 207168 h 764381"/>
                <a:gd name="connsiteX22" fmla="*/ 983456 w 1131093"/>
                <a:gd name="connsiteY22" fmla="*/ 169068 h 764381"/>
                <a:gd name="connsiteX23" fmla="*/ 926306 w 1131093"/>
                <a:gd name="connsiteY23" fmla="*/ 171450 h 764381"/>
                <a:gd name="connsiteX24" fmla="*/ 897731 w 1131093"/>
                <a:gd name="connsiteY24" fmla="*/ 147637 h 764381"/>
                <a:gd name="connsiteX25" fmla="*/ 873918 w 1131093"/>
                <a:gd name="connsiteY25" fmla="*/ 150018 h 764381"/>
                <a:gd name="connsiteX26" fmla="*/ 850106 w 1131093"/>
                <a:gd name="connsiteY26" fmla="*/ 138112 h 764381"/>
                <a:gd name="connsiteX27" fmla="*/ 859631 w 1131093"/>
                <a:gd name="connsiteY27" fmla="*/ 73818 h 764381"/>
                <a:gd name="connsiteX28" fmla="*/ 826293 w 1131093"/>
                <a:gd name="connsiteY28" fmla="*/ 42862 h 764381"/>
                <a:gd name="connsiteX29" fmla="*/ 754856 w 1131093"/>
                <a:gd name="connsiteY29" fmla="*/ 0 h 764381"/>
                <a:gd name="connsiteX30" fmla="*/ 728662 w 1131093"/>
                <a:gd name="connsiteY30" fmla="*/ 14287 h 764381"/>
                <a:gd name="connsiteX31" fmla="*/ 721518 w 1131093"/>
                <a:gd name="connsiteY31" fmla="*/ 42862 h 764381"/>
                <a:gd name="connsiteX32" fmla="*/ 714375 w 1131093"/>
                <a:gd name="connsiteY32" fmla="*/ 50006 h 764381"/>
                <a:gd name="connsiteX33" fmla="*/ 666750 w 1131093"/>
                <a:gd name="connsiteY33" fmla="*/ 35718 h 764381"/>
                <a:gd name="connsiteX34" fmla="*/ 645318 w 1131093"/>
                <a:gd name="connsiteY34" fmla="*/ 42862 h 764381"/>
                <a:gd name="connsiteX35" fmla="*/ 647700 w 1131093"/>
                <a:gd name="connsiteY35" fmla="*/ 73818 h 764381"/>
                <a:gd name="connsiteX36" fmla="*/ 566737 w 1131093"/>
                <a:gd name="connsiteY36" fmla="*/ 180975 h 764381"/>
                <a:gd name="connsiteX37" fmla="*/ 559593 w 1131093"/>
                <a:gd name="connsiteY37" fmla="*/ 226218 h 764381"/>
                <a:gd name="connsiteX38" fmla="*/ 500062 w 1131093"/>
                <a:gd name="connsiteY38" fmla="*/ 261937 h 764381"/>
                <a:gd name="connsiteX39" fmla="*/ 466725 w 1131093"/>
                <a:gd name="connsiteY39" fmla="*/ 328612 h 764381"/>
                <a:gd name="connsiteX40" fmla="*/ 450056 w 1131093"/>
                <a:gd name="connsiteY40" fmla="*/ 364331 h 764381"/>
                <a:gd name="connsiteX41" fmla="*/ 435768 w 1131093"/>
                <a:gd name="connsiteY41" fmla="*/ 476250 h 764381"/>
                <a:gd name="connsiteX42" fmla="*/ 433387 w 1131093"/>
                <a:gd name="connsiteY42" fmla="*/ 490537 h 764381"/>
                <a:gd name="connsiteX43" fmla="*/ 381000 w 1131093"/>
                <a:gd name="connsiteY43" fmla="*/ 516731 h 764381"/>
                <a:gd name="connsiteX44" fmla="*/ 326231 w 1131093"/>
                <a:gd name="connsiteY44" fmla="*/ 540543 h 764381"/>
                <a:gd name="connsiteX45" fmla="*/ 297656 w 1131093"/>
                <a:gd name="connsiteY45" fmla="*/ 554831 h 764381"/>
                <a:gd name="connsiteX46" fmla="*/ 285750 w 1131093"/>
                <a:gd name="connsiteY46" fmla="*/ 597693 h 764381"/>
                <a:gd name="connsiteX47" fmla="*/ 242887 w 1131093"/>
                <a:gd name="connsiteY47" fmla="*/ 576262 h 764381"/>
                <a:gd name="connsiteX48" fmla="*/ 226218 w 1131093"/>
                <a:gd name="connsiteY48" fmla="*/ 573881 h 764381"/>
                <a:gd name="connsiteX49" fmla="*/ 176212 w 1131093"/>
                <a:gd name="connsiteY49" fmla="*/ 521493 h 764381"/>
                <a:gd name="connsiteX50" fmla="*/ 159543 w 1131093"/>
                <a:gd name="connsiteY50" fmla="*/ 531018 h 764381"/>
                <a:gd name="connsiteX51" fmla="*/ 157162 w 1131093"/>
                <a:gd name="connsiteY51" fmla="*/ 581025 h 764381"/>
                <a:gd name="connsiteX52" fmla="*/ 100012 w 1131093"/>
                <a:gd name="connsiteY52" fmla="*/ 626268 h 764381"/>
                <a:gd name="connsiteX53" fmla="*/ 85725 w 1131093"/>
                <a:gd name="connsiteY53" fmla="*/ 683418 h 764381"/>
                <a:gd name="connsiteX54" fmla="*/ 0 w 1131093"/>
                <a:gd name="connsiteY54"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1093" h="764381">
                  <a:moveTo>
                    <a:pt x="0" y="764381"/>
                  </a:moveTo>
                  <a:lnTo>
                    <a:pt x="57150" y="754856"/>
                  </a:lnTo>
                  <a:lnTo>
                    <a:pt x="1131093" y="404812"/>
                  </a:lnTo>
                  <a:lnTo>
                    <a:pt x="1100137" y="373856"/>
                  </a:lnTo>
                  <a:lnTo>
                    <a:pt x="1078706" y="388143"/>
                  </a:lnTo>
                  <a:lnTo>
                    <a:pt x="1050131" y="388143"/>
                  </a:lnTo>
                  <a:lnTo>
                    <a:pt x="1023937" y="369093"/>
                  </a:lnTo>
                  <a:lnTo>
                    <a:pt x="985837" y="371475"/>
                  </a:lnTo>
                  <a:lnTo>
                    <a:pt x="985837" y="371475"/>
                  </a:lnTo>
                  <a:lnTo>
                    <a:pt x="1012031" y="345281"/>
                  </a:lnTo>
                  <a:lnTo>
                    <a:pt x="1038225" y="354806"/>
                  </a:lnTo>
                  <a:lnTo>
                    <a:pt x="1062037" y="366712"/>
                  </a:lnTo>
                  <a:lnTo>
                    <a:pt x="1057275" y="345281"/>
                  </a:lnTo>
                  <a:lnTo>
                    <a:pt x="1040606" y="330993"/>
                  </a:lnTo>
                  <a:lnTo>
                    <a:pt x="1016793" y="330993"/>
                  </a:lnTo>
                  <a:lnTo>
                    <a:pt x="997743" y="300037"/>
                  </a:lnTo>
                  <a:lnTo>
                    <a:pt x="1026318" y="300037"/>
                  </a:lnTo>
                  <a:lnTo>
                    <a:pt x="1028700" y="280987"/>
                  </a:lnTo>
                  <a:lnTo>
                    <a:pt x="957262" y="233362"/>
                  </a:lnTo>
                  <a:lnTo>
                    <a:pt x="976312" y="216693"/>
                  </a:lnTo>
                  <a:lnTo>
                    <a:pt x="1016793" y="238125"/>
                  </a:lnTo>
                  <a:lnTo>
                    <a:pt x="1019175" y="207168"/>
                  </a:lnTo>
                  <a:lnTo>
                    <a:pt x="983456" y="169068"/>
                  </a:lnTo>
                  <a:lnTo>
                    <a:pt x="926306" y="171450"/>
                  </a:lnTo>
                  <a:lnTo>
                    <a:pt x="897731" y="147637"/>
                  </a:lnTo>
                  <a:lnTo>
                    <a:pt x="873918" y="150018"/>
                  </a:lnTo>
                  <a:lnTo>
                    <a:pt x="850106" y="138112"/>
                  </a:lnTo>
                  <a:lnTo>
                    <a:pt x="859631" y="73818"/>
                  </a:lnTo>
                  <a:lnTo>
                    <a:pt x="826293" y="42862"/>
                  </a:lnTo>
                  <a:lnTo>
                    <a:pt x="754856" y="0"/>
                  </a:lnTo>
                  <a:lnTo>
                    <a:pt x="728662" y="14287"/>
                  </a:lnTo>
                  <a:lnTo>
                    <a:pt x="721518" y="42862"/>
                  </a:lnTo>
                  <a:lnTo>
                    <a:pt x="714375" y="50006"/>
                  </a:lnTo>
                  <a:lnTo>
                    <a:pt x="666750" y="35718"/>
                  </a:lnTo>
                  <a:lnTo>
                    <a:pt x="645318" y="42862"/>
                  </a:lnTo>
                  <a:lnTo>
                    <a:pt x="647700" y="73818"/>
                  </a:lnTo>
                  <a:lnTo>
                    <a:pt x="566737" y="180975"/>
                  </a:lnTo>
                  <a:lnTo>
                    <a:pt x="559593" y="226218"/>
                  </a:lnTo>
                  <a:lnTo>
                    <a:pt x="500062" y="261937"/>
                  </a:lnTo>
                  <a:lnTo>
                    <a:pt x="466725" y="328612"/>
                  </a:lnTo>
                  <a:lnTo>
                    <a:pt x="450056" y="364331"/>
                  </a:lnTo>
                  <a:lnTo>
                    <a:pt x="435768" y="476250"/>
                  </a:lnTo>
                  <a:lnTo>
                    <a:pt x="433387" y="490537"/>
                  </a:lnTo>
                  <a:lnTo>
                    <a:pt x="381000" y="516731"/>
                  </a:lnTo>
                  <a:lnTo>
                    <a:pt x="326231" y="540543"/>
                  </a:lnTo>
                  <a:lnTo>
                    <a:pt x="297656" y="554831"/>
                  </a:lnTo>
                  <a:lnTo>
                    <a:pt x="285750" y="597693"/>
                  </a:lnTo>
                  <a:lnTo>
                    <a:pt x="242887" y="576262"/>
                  </a:lnTo>
                  <a:lnTo>
                    <a:pt x="226218" y="573881"/>
                  </a:lnTo>
                  <a:lnTo>
                    <a:pt x="176212" y="521493"/>
                  </a:lnTo>
                  <a:lnTo>
                    <a:pt x="159543" y="531018"/>
                  </a:lnTo>
                  <a:lnTo>
                    <a:pt x="157162" y="581025"/>
                  </a:lnTo>
                  <a:lnTo>
                    <a:pt x="100012" y="626268"/>
                  </a:lnTo>
                  <a:lnTo>
                    <a:pt x="85725" y="683418"/>
                  </a:lnTo>
                  <a:lnTo>
                    <a:pt x="0" y="764381"/>
                  </a:lnTo>
                  <a:close/>
                </a:path>
              </a:pathLst>
            </a:custGeom>
            <a:grp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57" name="Freeform 56"/>
            <p:cNvSpPr/>
            <p:nvPr/>
          </p:nvSpPr>
          <p:spPr>
            <a:xfrm>
              <a:off x="7724776" y="2605088"/>
              <a:ext cx="50006" cy="109537"/>
            </a:xfrm>
            <a:custGeom>
              <a:avLst/>
              <a:gdLst>
                <a:gd name="connsiteX0" fmla="*/ 14288 w 40481"/>
                <a:gd name="connsiteY0" fmla="*/ 0 h 109537"/>
                <a:gd name="connsiteX1" fmla="*/ 4763 w 40481"/>
                <a:gd name="connsiteY1" fmla="*/ 57150 h 109537"/>
                <a:gd name="connsiteX2" fmla="*/ 0 w 40481"/>
                <a:gd name="connsiteY2" fmla="*/ 95250 h 109537"/>
                <a:gd name="connsiteX3" fmla="*/ 9525 w 40481"/>
                <a:gd name="connsiteY3" fmla="*/ 109537 h 109537"/>
                <a:gd name="connsiteX4" fmla="*/ 30956 w 40481"/>
                <a:gd name="connsiteY4" fmla="*/ 90487 h 109537"/>
                <a:gd name="connsiteX5" fmla="*/ 40481 w 40481"/>
                <a:gd name="connsiteY5" fmla="*/ 52387 h 109537"/>
                <a:gd name="connsiteX6" fmla="*/ 14288 w 40481"/>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14288 w 50006"/>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26193 w 50006"/>
                <a:gd name="connsiteY6" fmla="*/ 11906 h 109537"/>
                <a:gd name="connsiteX7" fmla="*/ 14288 w 50006"/>
                <a:gd name="connsiteY7"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6" h="109537">
                  <a:moveTo>
                    <a:pt x="14288" y="0"/>
                  </a:moveTo>
                  <a:lnTo>
                    <a:pt x="4763" y="57150"/>
                  </a:lnTo>
                  <a:lnTo>
                    <a:pt x="0" y="95250"/>
                  </a:lnTo>
                  <a:lnTo>
                    <a:pt x="9525" y="109537"/>
                  </a:lnTo>
                  <a:lnTo>
                    <a:pt x="30956" y="90487"/>
                  </a:lnTo>
                  <a:lnTo>
                    <a:pt x="50006" y="33337"/>
                  </a:lnTo>
                  <a:lnTo>
                    <a:pt x="26193" y="11906"/>
                  </a:lnTo>
                  <a:lnTo>
                    <a:pt x="14288" y="0"/>
                  </a:lnTo>
                  <a:close/>
                </a:path>
              </a:pathLst>
            </a:custGeom>
            <a:grp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grpSp>
      <p:sp>
        <p:nvSpPr>
          <p:cNvPr id="58" name="Freeform 57"/>
          <p:cNvSpPr/>
          <p:nvPr/>
        </p:nvSpPr>
        <p:spPr>
          <a:xfrm>
            <a:off x="6529586" y="2423532"/>
            <a:ext cx="725932" cy="818304"/>
          </a:xfrm>
          <a:custGeom>
            <a:avLst/>
            <a:gdLst>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1507 w 652463"/>
              <a:gd name="connsiteY19" fmla="*/ 464344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8633 w 652463"/>
              <a:gd name="connsiteY19" fmla="*/ 492950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2463" h="735806">
                <a:moveTo>
                  <a:pt x="0" y="202406"/>
                </a:moveTo>
                <a:lnTo>
                  <a:pt x="114300" y="683419"/>
                </a:lnTo>
                <a:lnTo>
                  <a:pt x="176213" y="711994"/>
                </a:lnTo>
                <a:lnTo>
                  <a:pt x="228600" y="711994"/>
                </a:lnTo>
                <a:lnTo>
                  <a:pt x="340519" y="700087"/>
                </a:lnTo>
                <a:lnTo>
                  <a:pt x="383382" y="681037"/>
                </a:lnTo>
                <a:lnTo>
                  <a:pt x="397669" y="702469"/>
                </a:lnTo>
                <a:lnTo>
                  <a:pt x="419100" y="704850"/>
                </a:lnTo>
                <a:lnTo>
                  <a:pt x="435769" y="731044"/>
                </a:lnTo>
                <a:lnTo>
                  <a:pt x="454819" y="735806"/>
                </a:lnTo>
                <a:lnTo>
                  <a:pt x="509588" y="669131"/>
                </a:lnTo>
                <a:lnTo>
                  <a:pt x="495300" y="650081"/>
                </a:lnTo>
                <a:lnTo>
                  <a:pt x="502444" y="611981"/>
                </a:lnTo>
                <a:lnTo>
                  <a:pt x="535782" y="600075"/>
                </a:lnTo>
                <a:lnTo>
                  <a:pt x="542925" y="623887"/>
                </a:lnTo>
                <a:lnTo>
                  <a:pt x="564357" y="597694"/>
                </a:lnTo>
                <a:lnTo>
                  <a:pt x="552450" y="566737"/>
                </a:lnTo>
                <a:lnTo>
                  <a:pt x="538163" y="545306"/>
                </a:lnTo>
                <a:lnTo>
                  <a:pt x="564357" y="526256"/>
                </a:lnTo>
                <a:lnTo>
                  <a:pt x="628633" y="492950"/>
                </a:lnTo>
                <a:cubicBezTo>
                  <a:pt x="638952" y="473106"/>
                  <a:pt x="642144" y="424656"/>
                  <a:pt x="652463" y="404812"/>
                </a:cubicBezTo>
                <a:cubicBezTo>
                  <a:pt x="651669" y="346075"/>
                  <a:pt x="650876" y="287337"/>
                  <a:pt x="650082" y="228600"/>
                </a:cubicBezTo>
                <a:lnTo>
                  <a:pt x="581025" y="0"/>
                </a:lnTo>
                <a:lnTo>
                  <a:pt x="385763" y="159544"/>
                </a:lnTo>
                <a:lnTo>
                  <a:pt x="330994" y="178594"/>
                </a:lnTo>
                <a:lnTo>
                  <a:pt x="304800" y="197644"/>
                </a:lnTo>
                <a:lnTo>
                  <a:pt x="278607" y="169069"/>
                </a:lnTo>
                <a:lnTo>
                  <a:pt x="245269" y="176212"/>
                </a:lnTo>
                <a:lnTo>
                  <a:pt x="192882" y="152400"/>
                </a:lnTo>
                <a:lnTo>
                  <a:pt x="0" y="202406"/>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buFont typeface="Times New Roman" pitchFamily="16" charset="0"/>
              <a:buNone/>
              <a:defRPr/>
            </a:pPr>
            <a:endParaRPr lang="en-GB" sz="2400" kern="0">
              <a:solidFill>
                <a:srgbClr val="FFFFFF"/>
              </a:solidFill>
              <a:latin typeface="Arial"/>
              <a:ea typeface="ＭＳ Ｐゴシック" charset="-128"/>
              <a:cs typeface="Lucida Sans Unicode"/>
            </a:endParaRPr>
          </a:p>
        </p:txBody>
      </p:sp>
      <p:sp>
        <p:nvSpPr>
          <p:cNvPr id="2" name="Oval 1"/>
          <p:cNvSpPr/>
          <p:nvPr/>
        </p:nvSpPr>
        <p:spPr>
          <a:xfrm>
            <a:off x="1654210" y="4376767"/>
            <a:ext cx="1356667" cy="1072753"/>
          </a:xfrm>
          <a:prstGeom prst="ellipse">
            <a:avLst/>
          </a:prstGeom>
          <a:solidFill>
            <a:schemeClr val="accent5">
              <a:lumMod val="9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native range of WTB</a:t>
            </a:r>
          </a:p>
        </p:txBody>
      </p:sp>
      <p:sp>
        <p:nvSpPr>
          <p:cNvPr id="60" name="Right Arrow 59"/>
          <p:cNvSpPr/>
          <p:nvPr/>
        </p:nvSpPr>
        <p:spPr>
          <a:xfrm rot="17904888">
            <a:off x="1871271" y="3643549"/>
            <a:ext cx="1244790" cy="627468"/>
          </a:xfrm>
          <a:custGeom>
            <a:avLst/>
            <a:gdLst>
              <a:gd name="connsiteX0" fmla="*/ 0 w 2422940"/>
              <a:gd name="connsiteY0" fmla="*/ 233676 h 934705"/>
              <a:gd name="connsiteX1" fmla="*/ 1955588 w 2422940"/>
              <a:gd name="connsiteY1" fmla="*/ 233676 h 934705"/>
              <a:gd name="connsiteX2" fmla="*/ 1955588 w 2422940"/>
              <a:gd name="connsiteY2" fmla="*/ 0 h 934705"/>
              <a:gd name="connsiteX3" fmla="*/ 2422940 w 2422940"/>
              <a:gd name="connsiteY3" fmla="*/ 467353 h 934705"/>
              <a:gd name="connsiteX4" fmla="*/ 1955588 w 2422940"/>
              <a:gd name="connsiteY4" fmla="*/ 934705 h 934705"/>
              <a:gd name="connsiteX5" fmla="*/ 1955588 w 2422940"/>
              <a:gd name="connsiteY5" fmla="*/ 701029 h 934705"/>
              <a:gd name="connsiteX6" fmla="*/ 0 w 2422940"/>
              <a:gd name="connsiteY6" fmla="*/ 701029 h 934705"/>
              <a:gd name="connsiteX7" fmla="*/ 0 w 2422940"/>
              <a:gd name="connsiteY7" fmla="*/ 233676 h 934705"/>
              <a:gd name="connsiteX0" fmla="*/ 36090 w 2422940"/>
              <a:gd name="connsiteY0" fmla="*/ 596054 h 934705"/>
              <a:gd name="connsiteX1" fmla="*/ 1955588 w 2422940"/>
              <a:gd name="connsiteY1" fmla="*/ 233676 h 934705"/>
              <a:gd name="connsiteX2" fmla="*/ 1955588 w 2422940"/>
              <a:gd name="connsiteY2" fmla="*/ 0 h 934705"/>
              <a:gd name="connsiteX3" fmla="*/ 2422940 w 2422940"/>
              <a:gd name="connsiteY3" fmla="*/ 467353 h 934705"/>
              <a:gd name="connsiteX4" fmla="*/ 1955588 w 2422940"/>
              <a:gd name="connsiteY4" fmla="*/ 934705 h 934705"/>
              <a:gd name="connsiteX5" fmla="*/ 1955588 w 2422940"/>
              <a:gd name="connsiteY5" fmla="*/ 701029 h 934705"/>
              <a:gd name="connsiteX6" fmla="*/ 0 w 2422940"/>
              <a:gd name="connsiteY6" fmla="*/ 701029 h 934705"/>
              <a:gd name="connsiteX7" fmla="*/ 36090 w 2422940"/>
              <a:gd name="connsiteY7" fmla="*/ 596054 h 934705"/>
              <a:gd name="connsiteX0" fmla="*/ 36090 w 2422940"/>
              <a:gd name="connsiteY0" fmla="*/ 596054 h 934705"/>
              <a:gd name="connsiteX1" fmla="*/ 1955588 w 2422940"/>
              <a:gd name="connsiteY1" fmla="*/ 233676 h 934705"/>
              <a:gd name="connsiteX2" fmla="*/ 1955588 w 2422940"/>
              <a:gd name="connsiteY2" fmla="*/ 0 h 934705"/>
              <a:gd name="connsiteX3" fmla="*/ 2422940 w 2422940"/>
              <a:gd name="connsiteY3" fmla="*/ 467353 h 934705"/>
              <a:gd name="connsiteX4" fmla="*/ 1955588 w 2422940"/>
              <a:gd name="connsiteY4" fmla="*/ 934705 h 934705"/>
              <a:gd name="connsiteX5" fmla="*/ 1955588 w 2422940"/>
              <a:gd name="connsiteY5" fmla="*/ 701029 h 934705"/>
              <a:gd name="connsiteX6" fmla="*/ 0 w 2422940"/>
              <a:gd name="connsiteY6" fmla="*/ 701029 h 934705"/>
              <a:gd name="connsiteX7" fmla="*/ 36090 w 2422940"/>
              <a:gd name="connsiteY7" fmla="*/ 596054 h 934705"/>
              <a:gd name="connsiteX0" fmla="*/ 36090 w 2422940"/>
              <a:gd name="connsiteY0" fmla="*/ 596054 h 934705"/>
              <a:gd name="connsiteX1" fmla="*/ 1955588 w 2422940"/>
              <a:gd name="connsiteY1" fmla="*/ 233676 h 934705"/>
              <a:gd name="connsiteX2" fmla="*/ 1955588 w 2422940"/>
              <a:gd name="connsiteY2" fmla="*/ 0 h 934705"/>
              <a:gd name="connsiteX3" fmla="*/ 2422940 w 2422940"/>
              <a:gd name="connsiteY3" fmla="*/ 467353 h 934705"/>
              <a:gd name="connsiteX4" fmla="*/ 1955588 w 2422940"/>
              <a:gd name="connsiteY4" fmla="*/ 934705 h 934705"/>
              <a:gd name="connsiteX5" fmla="*/ 1955588 w 2422940"/>
              <a:gd name="connsiteY5" fmla="*/ 701029 h 934705"/>
              <a:gd name="connsiteX6" fmla="*/ 931428 w 2422940"/>
              <a:gd name="connsiteY6" fmla="*/ 555869 h 934705"/>
              <a:gd name="connsiteX7" fmla="*/ 0 w 2422940"/>
              <a:gd name="connsiteY7" fmla="*/ 701029 h 934705"/>
              <a:gd name="connsiteX8" fmla="*/ 36090 w 2422940"/>
              <a:gd name="connsiteY8" fmla="*/ 596054 h 934705"/>
              <a:gd name="connsiteX0" fmla="*/ 38132 w 2424982"/>
              <a:gd name="connsiteY0" fmla="*/ 596054 h 934705"/>
              <a:gd name="connsiteX1" fmla="*/ 1957630 w 2424982"/>
              <a:gd name="connsiteY1" fmla="*/ 233676 h 934705"/>
              <a:gd name="connsiteX2" fmla="*/ 1957630 w 2424982"/>
              <a:gd name="connsiteY2" fmla="*/ 0 h 934705"/>
              <a:gd name="connsiteX3" fmla="*/ 2424982 w 2424982"/>
              <a:gd name="connsiteY3" fmla="*/ 467353 h 934705"/>
              <a:gd name="connsiteX4" fmla="*/ 1957630 w 2424982"/>
              <a:gd name="connsiteY4" fmla="*/ 934705 h 934705"/>
              <a:gd name="connsiteX5" fmla="*/ 1957630 w 2424982"/>
              <a:gd name="connsiteY5" fmla="*/ 701029 h 934705"/>
              <a:gd name="connsiteX6" fmla="*/ 933470 w 2424982"/>
              <a:gd name="connsiteY6" fmla="*/ 555869 h 934705"/>
              <a:gd name="connsiteX7" fmla="*/ 0 w 2424982"/>
              <a:gd name="connsiteY7" fmla="*/ 642450 h 934705"/>
              <a:gd name="connsiteX8" fmla="*/ 38132 w 2424982"/>
              <a:gd name="connsiteY8" fmla="*/ 596054 h 93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4982" h="934705">
                <a:moveTo>
                  <a:pt x="38132" y="596054"/>
                </a:moveTo>
                <a:cubicBezTo>
                  <a:pt x="667756" y="182361"/>
                  <a:pt x="1317797" y="354469"/>
                  <a:pt x="1957630" y="233676"/>
                </a:cubicBezTo>
                <a:lnTo>
                  <a:pt x="1957630" y="0"/>
                </a:lnTo>
                <a:lnTo>
                  <a:pt x="2424982" y="467353"/>
                </a:lnTo>
                <a:lnTo>
                  <a:pt x="1957630" y="934705"/>
                </a:lnTo>
                <a:lnTo>
                  <a:pt x="1957630" y="701029"/>
                </a:lnTo>
                <a:cubicBezTo>
                  <a:pt x="1618875" y="705728"/>
                  <a:pt x="1272225" y="551170"/>
                  <a:pt x="933470" y="555869"/>
                </a:cubicBezTo>
                <a:lnTo>
                  <a:pt x="0" y="642450"/>
                </a:lnTo>
                <a:lnTo>
                  <a:pt x="38132" y="596054"/>
                </a:lnTo>
                <a:close/>
              </a:path>
            </a:pathLst>
          </a:custGeom>
          <a:solidFill>
            <a:schemeClr val="accent2"/>
          </a:solidFill>
          <a:ln>
            <a:solidFill>
              <a:schemeClr val="accent2"/>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2" name="Right Arrow 59"/>
          <p:cNvSpPr/>
          <p:nvPr/>
        </p:nvSpPr>
        <p:spPr>
          <a:xfrm rot="2096687" flipH="1">
            <a:off x="507407" y="3831256"/>
            <a:ext cx="1460880" cy="627468"/>
          </a:xfrm>
          <a:custGeom>
            <a:avLst/>
            <a:gdLst>
              <a:gd name="connsiteX0" fmla="*/ 0 w 2422940"/>
              <a:gd name="connsiteY0" fmla="*/ 233676 h 934705"/>
              <a:gd name="connsiteX1" fmla="*/ 1955588 w 2422940"/>
              <a:gd name="connsiteY1" fmla="*/ 233676 h 934705"/>
              <a:gd name="connsiteX2" fmla="*/ 1955588 w 2422940"/>
              <a:gd name="connsiteY2" fmla="*/ 0 h 934705"/>
              <a:gd name="connsiteX3" fmla="*/ 2422940 w 2422940"/>
              <a:gd name="connsiteY3" fmla="*/ 467353 h 934705"/>
              <a:gd name="connsiteX4" fmla="*/ 1955588 w 2422940"/>
              <a:gd name="connsiteY4" fmla="*/ 934705 h 934705"/>
              <a:gd name="connsiteX5" fmla="*/ 1955588 w 2422940"/>
              <a:gd name="connsiteY5" fmla="*/ 701029 h 934705"/>
              <a:gd name="connsiteX6" fmla="*/ 0 w 2422940"/>
              <a:gd name="connsiteY6" fmla="*/ 701029 h 934705"/>
              <a:gd name="connsiteX7" fmla="*/ 0 w 2422940"/>
              <a:gd name="connsiteY7" fmla="*/ 233676 h 934705"/>
              <a:gd name="connsiteX0" fmla="*/ 36090 w 2422940"/>
              <a:gd name="connsiteY0" fmla="*/ 596054 h 934705"/>
              <a:gd name="connsiteX1" fmla="*/ 1955588 w 2422940"/>
              <a:gd name="connsiteY1" fmla="*/ 233676 h 934705"/>
              <a:gd name="connsiteX2" fmla="*/ 1955588 w 2422940"/>
              <a:gd name="connsiteY2" fmla="*/ 0 h 934705"/>
              <a:gd name="connsiteX3" fmla="*/ 2422940 w 2422940"/>
              <a:gd name="connsiteY3" fmla="*/ 467353 h 934705"/>
              <a:gd name="connsiteX4" fmla="*/ 1955588 w 2422940"/>
              <a:gd name="connsiteY4" fmla="*/ 934705 h 934705"/>
              <a:gd name="connsiteX5" fmla="*/ 1955588 w 2422940"/>
              <a:gd name="connsiteY5" fmla="*/ 701029 h 934705"/>
              <a:gd name="connsiteX6" fmla="*/ 0 w 2422940"/>
              <a:gd name="connsiteY6" fmla="*/ 701029 h 934705"/>
              <a:gd name="connsiteX7" fmla="*/ 36090 w 2422940"/>
              <a:gd name="connsiteY7" fmla="*/ 596054 h 934705"/>
              <a:gd name="connsiteX0" fmla="*/ 36090 w 2422940"/>
              <a:gd name="connsiteY0" fmla="*/ 596054 h 934705"/>
              <a:gd name="connsiteX1" fmla="*/ 1955588 w 2422940"/>
              <a:gd name="connsiteY1" fmla="*/ 233676 h 934705"/>
              <a:gd name="connsiteX2" fmla="*/ 1955588 w 2422940"/>
              <a:gd name="connsiteY2" fmla="*/ 0 h 934705"/>
              <a:gd name="connsiteX3" fmla="*/ 2422940 w 2422940"/>
              <a:gd name="connsiteY3" fmla="*/ 467353 h 934705"/>
              <a:gd name="connsiteX4" fmla="*/ 1955588 w 2422940"/>
              <a:gd name="connsiteY4" fmla="*/ 934705 h 934705"/>
              <a:gd name="connsiteX5" fmla="*/ 1955588 w 2422940"/>
              <a:gd name="connsiteY5" fmla="*/ 701029 h 934705"/>
              <a:gd name="connsiteX6" fmla="*/ 0 w 2422940"/>
              <a:gd name="connsiteY6" fmla="*/ 701029 h 934705"/>
              <a:gd name="connsiteX7" fmla="*/ 36090 w 2422940"/>
              <a:gd name="connsiteY7" fmla="*/ 596054 h 934705"/>
              <a:gd name="connsiteX0" fmla="*/ 36090 w 2422940"/>
              <a:gd name="connsiteY0" fmla="*/ 596054 h 934705"/>
              <a:gd name="connsiteX1" fmla="*/ 1955588 w 2422940"/>
              <a:gd name="connsiteY1" fmla="*/ 233676 h 934705"/>
              <a:gd name="connsiteX2" fmla="*/ 1955588 w 2422940"/>
              <a:gd name="connsiteY2" fmla="*/ 0 h 934705"/>
              <a:gd name="connsiteX3" fmla="*/ 2422940 w 2422940"/>
              <a:gd name="connsiteY3" fmla="*/ 467353 h 934705"/>
              <a:gd name="connsiteX4" fmla="*/ 1955588 w 2422940"/>
              <a:gd name="connsiteY4" fmla="*/ 934705 h 934705"/>
              <a:gd name="connsiteX5" fmla="*/ 1955588 w 2422940"/>
              <a:gd name="connsiteY5" fmla="*/ 701029 h 934705"/>
              <a:gd name="connsiteX6" fmla="*/ 931428 w 2422940"/>
              <a:gd name="connsiteY6" fmla="*/ 555869 h 934705"/>
              <a:gd name="connsiteX7" fmla="*/ 0 w 2422940"/>
              <a:gd name="connsiteY7" fmla="*/ 701029 h 934705"/>
              <a:gd name="connsiteX8" fmla="*/ 36090 w 2422940"/>
              <a:gd name="connsiteY8" fmla="*/ 596054 h 934705"/>
              <a:gd name="connsiteX0" fmla="*/ 38132 w 2424982"/>
              <a:gd name="connsiteY0" fmla="*/ 596054 h 934705"/>
              <a:gd name="connsiteX1" fmla="*/ 1957630 w 2424982"/>
              <a:gd name="connsiteY1" fmla="*/ 233676 h 934705"/>
              <a:gd name="connsiteX2" fmla="*/ 1957630 w 2424982"/>
              <a:gd name="connsiteY2" fmla="*/ 0 h 934705"/>
              <a:gd name="connsiteX3" fmla="*/ 2424982 w 2424982"/>
              <a:gd name="connsiteY3" fmla="*/ 467353 h 934705"/>
              <a:gd name="connsiteX4" fmla="*/ 1957630 w 2424982"/>
              <a:gd name="connsiteY4" fmla="*/ 934705 h 934705"/>
              <a:gd name="connsiteX5" fmla="*/ 1957630 w 2424982"/>
              <a:gd name="connsiteY5" fmla="*/ 701029 h 934705"/>
              <a:gd name="connsiteX6" fmla="*/ 933470 w 2424982"/>
              <a:gd name="connsiteY6" fmla="*/ 555869 h 934705"/>
              <a:gd name="connsiteX7" fmla="*/ 0 w 2424982"/>
              <a:gd name="connsiteY7" fmla="*/ 642450 h 934705"/>
              <a:gd name="connsiteX8" fmla="*/ 38132 w 2424982"/>
              <a:gd name="connsiteY8" fmla="*/ 596054 h 93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4982" h="934705">
                <a:moveTo>
                  <a:pt x="38132" y="596054"/>
                </a:moveTo>
                <a:cubicBezTo>
                  <a:pt x="667756" y="182361"/>
                  <a:pt x="1317797" y="354469"/>
                  <a:pt x="1957630" y="233676"/>
                </a:cubicBezTo>
                <a:lnTo>
                  <a:pt x="1957630" y="0"/>
                </a:lnTo>
                <a:lnTo>
                  <a:pt x="2424982" y="467353"/>
                </a:lnTo>
                <a:lnTo>
                  <a:pt x="1957630" y="934705"/>
                </a:lnTo>
                <a:lnTo>
                  <a:pt x="1957630" y="701029"/>
                </a:lnTo>
                <a:cubicBezTo>
                  <a:pt x="1618875" y="705728"/>
                  <a:pt x="1272225" y="551170"/>
                  <a:pt x="933470" y="555869"/>
                </a:cubicBezTo>
                <a:lnTo>
                  <a:pt x="0" y="642450"/>
                </a:lnTo>
                <a:lnTo>
                  <a:pt x="38132" y="596054"/>
                </a:lnTo>
                <a:close/>
              </a:path>
            </a:pathLst>
          </a:custGeom>
          <a:solidFill>
            <a:schemeClr val="accent2"/>
          </a:solidFill>
          <a:ln>
            <a:solidFill>
              <a:schemeClr val="accent2"/>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6" name="TextBox 65"/>
          <p:cNvSpPr txBox="1"/>
          <p:nvPr/>
        </p:nvSpPr>
        <p:spPr>
          <a:xfrm>
            <a:off x="1535372" y="288517"/>
            <a:ext cx="6451959" cy="523220"/>
          </a:xfrm>
          <a:prstGeom prst="rect">
            <a:avLst/>
          </a:prstGeom>
          <a:noFill/>
        </p:spPr>
        <p:txBody>
          <a:bodyPr wrap="none" rtlCol="0">
            <a:spAutoFit/>
          </a:bodyPr>
          <a:lstStyle/>
          <a:p>
            <a:r>
              <a:rPr lang="en-US" sz="2800" b="1" dirty="0">
                <a:solidFill>
                  <a:srgbClr val="002060"/>
                </a:solidFill>
              </a:rPr>
              <a:t>WTB range expansion and spread of TCD? </a:t>
            </a:r>
          </a:p>
        </p:txBody>
      </p:sp>
      <p:sp>
        <p:nvSpPr>
          <p:cNvPr id="67" name="Right Arrow 66"/>
          <p:cNvSpPr/>
          <p:nvPr/>
        </p:nvSpPr>
        <p:spPr>
          <a:xfrm>
            <a:off x="715421" y="2835335"/>
            <a:ext cx="6240975" cy="940254"/>
          </a:xfrm>
          <a:custGeom>
            <a:avLst/>
            <a:gdLst>
              <a:gd name="connsiteX0" fmla="*/ 0 w 6217529"/>
              <a:gd name="connsiteY0" fmla="*/ 235064 h 940254"/>
              <a:gd name="connsiteX1" fmla="*/ 5747402 w 6217529"/>
              <a:gd name="connsiteY1" fmla="*/ 235064 h 940254"/>
              <a:gd name="connsiteX2" fmla="*/ 5747402 w 6217529"/>
              <a:gd name="connsiteY2" fmla="*/ 0 h 940254"/>
              <a:gd name="connsiteX3" fmla="*/ 6217529 w 6217529"/>
              <a:gd name="connsiteY3" fmla="*/ 470127 h 940254"/>
              <a:gd name="connsiteX4" fmla="*/ 5747402 w 6217529"/>
              <a:gd name="connsiteY4" fmla="*/ 940254 h 940254"/>
              <a:gd name="connsiteX5" fmla="*/ 5747402 w 6217529"/>
              <a:gd name="connsiteY5" fmla="*/ 705191 h 940254"/>
              <a:gd name="connsiteX6" fmla="*/ 0 w 6217529"/>
              <a:gd name="connsiteY6" fmla="*/ 705191 h 940254"/>
              <a:gd name="connsiteX7" fmla="*/ 0 w 6217529"/>
              <a:gd name="connsiteY7" fmla="*/ 235064 h 940254"/>
              <a:gd name="connsiteX0" fmla="*/ 23446 w 6240975"/>
              <a:gd name="connsiteY0" fmla="*/ 235064 h 940254"/>
              <a:gd name="connsiteX1" fmla="*/ 5770848 w 6240975"/>
              <a:gd name="connsiteY1" fmla="*/ 235064 h 940254"/>
              <a:gd name="connsiteX2" fmla="*/ 5770848 w 6240975"/>
              <a:gd name="connsiteY2" fmla="*/ 0 h 940254"/>
              <a:gd name="connsiteX3" fmla="*/ 6240975 w 6240975"/>
              <a:gd name="connsiteY3" fmla="*/ 470127 h 940254"/>
              <a:gd name="connsiteX4" fmla="*/ 5770848 w 6240975"/>
              <a:gd name="connsiteY4" fmla="*/ 940254 h 940254"/>
              <a:gd name="connsiteX5" fmla="*/ 5770848 w 6240975"/>
              <a:gd name="connsiteY5" fmla="*/ 705191 h 940254"/>
              <a:gd name="connsiteX6" fmla="*/ 0 w 6240975"/>
              <a:gd name="connsiteY6" fmla="*/ 459007 h 940254"/>
              <a:gd name="connsiteX7" fmla="*/ 23446 w 6240975"/>
              <a:gd name="connsiteY7" fmla="*/ 235064 h 940254"/>
              <a:gd name="connsiteX0" fmla="*/ 11723 w 6240975"/>
              <a:gd name="connsiteY0" fmla="*/ 387464 h 940254"/>
              <a:gd name="connsiteX1" fmla="*/ 5770848 w 6240975"/>
              <a:gd name="connsiteY1" fmla="*/ 235064 h 940254"/>
              <a:gd name="connsiteX2" fmla="*/ 5770848 w 6240975"/>
              <a:gd name="connsiteY2" fmla="*/ 0 h 940254"/>
              <a:gd name="connsiteX3" fmla="*/ 6240975 w 6240975"/>
              <a:gd name="connsiteY3" fmla="*/ 470127 h 940254"/>
              <a:gd name="connsiteX4" fmla="*/ 5770848 w 6240975"/>
              <a:gd name="connsiteY4" fmla="*/ 940254 h 940254"/>
              <a:gd name="connsiteX5" fmla="*/ 5770848 w 6240975"/>
              <a:gd name="connsiteY5" fmla="*/ 705191 h 940254"/>
              <a:gd name="connsiteX6" fmla="*/ 0 w 6240975"/>
              <a:gd name="connsiteY6" fmla="*/ 459007 h 940254"/>
              <a:gd name="connsiteX7" fmla="*/ 11723 w 6240975"/>
              <a:gd name="connsiteY7" fmla="*/ 387464 h 940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40975" h="940254">
                <a:moveTo>
                  <a:pt x="11723" y="387464"/>
                </a:moveTo>
                <a:lnTo>
                  <a:pt x="5770848" y="235064"/>
                </a:lnTo>
                <a:lnTo>
                  <a:pt x="5770848" y="0"/>
                </a:lnTo>
                <a:lnTo>
                  <a:pt x="6240975" y="470127"/>
                </a:lnTo>
                <a:lnTo>
                  <a:pt x="5770848" y="940254"/>
                </a:lnTo>
                <a:lnTo>
                  <a:pt x="5770848" y="705191"/>
                </a:lnTo>
                <a:lnTo>
                  <a:pt x="0" y="459007"/>
                </a:lnTo>
                <a:lnTo>
                  <a:pt x="11723" y="387464"/>
                </a:lnTo>
                <a:close/>
              </a:path>
            </a:pathLst>
          </a:custGeom>
          <a:solidFill>
            <a:schemeClr val="accent2"/>
          </a:solidFill>
          <a:ln>
            <a:solidFill>
              <a:schemeClr val="accent2"/>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756015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p:cTn id="15" dur="500" fill="hold"/>
                                        <p:tgtEl>
                                          <p:spTgt spid="67"/>
                                        </p:tgtEl>
                                        <p:attrNameLst>
                                          <p:attrName>ppt_w</p:attrName>
                                        </p:attrNameLst>
                                      </p:cBhvr>
                                      <p:tavLst>
                                        <p:tav tm="0">
                                          <p:val>
                                            <p:fltVal val="0"/>
                                          </p:val>
                                        </p:tav>
                                        <p:tav tm="100000">
                                          <p:val>
                                            <p:strVal val="#ppt_w"/>
                                          </p:val>
                                        </p:tav>
                                      </p:tavLst>
                                    </p:anim>
                                    <p:anim calcmode="lin" valueType="num">
                                      <p:cBhvr>
                                        <p:cTn id="16" dur="500" fill="hold"/>
                                        <p:tgtEl>
                                          <p:spTgt spid="67"/>
                                        </p:tgtEl>
                                        <p:attrNameLst>
                                          <p:attrName>ppt_h</p:attrName>
                                        </p:attrNameLst>
                                      </p:cBhvr>
                                      <p:tavLst>
                                        <p:tav tm="0">
                                          <p:val>
                                            <p:fltVal val="0"/>
                                          </p:val>
                                        </p:tav>
                                        <p:tav tm="100000">
                                          <p:val>
                                            <p:strVal val="#ppt_h"/>
                                          </p:val>
                                        </p:tav>
                                      </p:tavLst>
                                    </p:anim>
                                    <p:animEffect transition="in" filter="fade">
                                      <p:cBhvr>
                                        <p:cTn id="1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2" grpId="0" animBg="1"/>
      <p:bldP spid="67" grpId="0" animBg="1"/>
    </p:bld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87300" y="1284515"/>
            <a:ext cx="8043043" cy="4974771"/>
          </a:xfrm>
          <a:prstGeom prst="rect">
            <a:avLst/>
          </a:prstGeom>
        </p:spPr>
      </p:pic>
      <p:sp>
        <p:nvSpPr>
          <p:cNvPr id="3" name="Rectangle 2"/>
          <p:cNvSpPr/>
          <p:nvPr/>
        </p:nvSpPr>
        <p:spPr>
          <a:xfrm>
            <a:off x="4708821" y="6385840"/>
            <a:ext cx="4572000" cy="307777"/>
          </a:xfrm>
          <a:prstGeom prst="rect">
            <a:avLst/>
          </a:prstGeom>
        </p:spPr>
        <p:txBody>
          <a:bodyPr>
            <a:spAutoFit/>
          </a:bodyPr>
          <a:lstStyle/>
          <a:p>
            <a:r>
              <a:rPr lang="en-US" sz="1400" b="1" i="1" dirty="0">
                <a:solidFill>
                  <a:srgbClr val="000000"/>
                </a:solidFill>
              </a:rPr>
              <a:t>http://www.thousandcankers.com/quarantines.php</a:t>
            </a:r>
          </a:p>
        </p:txBody>
      </p:sp>
      <p:sp>
        <p:nvSpPr>
          <p:cNvPr id="4" name="TextBox 3"/>
          <p:cNvSpPr txBox="1"/>
          <p:nvPr/>
        </p:nvSpPr>
        <p:spPr>
          <a:xfrm>
            <a:off x="1539763" y="272536"/>
            <a:ext cx="6043386" cy="892552"/>
          </a:xfrm>
          <a:prstGeom prst="rect">
            <a:avLst/>
          </a:prstGeom>
          <a:noFill/>
        </p:spPr>
        <p:txBody>
          <a:bodyPr wrap="none" rtlCol="0">
            <a:spAutoFit/>
          </a:bodyPr>
          <a:lstStyle/>
          <a:p>
            <a:pPr algn="ctr"/>
            <a:r>
              <a:rPr lang="en-US" sz="2800" b="1" dirty="0">
                <a:solidFill>
                  <a:srgbClr val="002060"/>
                </a:solidFill>
              </a:rPr>
              <a:t>Distribution of TCD in the United States</a:t>
            </a:r>
          </a:p>
          <a:p>
            <a:pPr algn="ctr"/>
            <a:r>
              <a:rPr lang="en-US" sz="2400" b="1" dirty="0">
                <a:solidFill>
                  <a:srgbClr val="002060"/>
                </a:solidFill>
              </a:rPr>
              <a:t>October, 2015</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93639140"/>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sharpenSoften amount="25000"/>
                    </a14:imgEffect>
                    <a14:imgEffect>
                      <a14:brightnessContrast contrast="-40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6602" t="17579" r="5547" b="25000"/>
          <a:stretch/>
        </p:blipFill>
        <p:spPr bwMode="auto">
          <a:xfrm>
            <a:off x="0" y="1257300"/>
            <a:ext cx="9229725" cy="5600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 name="TextBox 1"/>
          <p:cNvSpPr txBox="1"/>
          <p:nvPr/>
        </p:nvSpPr>
        <p:spPr>
          <a:xfrm>
            <a:off x="241036" y="398556"/>
            <a:ext cx="8747651" cy="492443"/>
          </a:xfrm>
          <a:prstGeom prst="rect">
            <a:avLst/>
          </a:prstGeom>
          <a:noFill/>
        </p:spPr>
        <p:txBody>
          <a:bodyPr wrap="none" rtlCol="0">
            <a:spAutoFit/>
          </a:bodyPr>
          <a:lstStyle/>
          <a:p>
            <a:r>
              <a:rPr lang="en-US" sz="2600" b="1" dirty="0">
                <a:solidFill>
                  <a:srgbClr val="002060"/>
                </a:solidFill>
              </a:rPr>
              <a:t>Natural distribution of some native </a:t>
            </a:r>
            <a:r>
              <a:rPr lang="en-US" sz="2600" b="1" i="1" dirty="0" err="1">
                <a:solidFill>
                  <a:srgbClr val="002060"/>
                </a:solidFill>
              </a:rPr>
              <a:t>Juglans</a:t>
            </a:r>
            <a:r>
              <a:rPr lang="en-US" sz="2600" b="1" dirty="0">
                <a:solidFill>
                  <a:srgbClr val="002060"/>
                </a:solidFill>
              </a:rPr>
              <a:t> species in the USA</a:t>
            </a:r>
          </a:p>
        </p:txBody>
      </p:sp>
      <p:sp>
        <p:nvSpPr>
          <p:cNvPr id="4" name="Rectangle 3"/>
          <p:cNvSpPr/>
          <p:nvPr/>
        </p:nvSpPr>
        <p:spPr>
          <a:xfrm>
            <a:off x="5776857" y="6522404"/>
            <a:ext cx="3452868" cy="307777"/>
          </a:xfrm>
          <a:prstGeom prst="rect">
            <a:avLst/>
          </a:prstGeom>
        </p:spPr>
        <p:txBody>
          <a:bodyPr wrap="none">
            <a:spAutoFit/>
          </a:bodyPr>
          <a:lstStyle/>
          <a:p>
            <a:pPr>
              <a:defRPr/>
            </a:pPr>
            <a:r>
              <a:rPr lang="en-US" sz="1400" b="1" i="1" kern="0" dirty="0">
                <a:solidFill>
                  <a:srgbClr val="000000"/>
                </a:solidFill>
              </a:rPr>
              <a:t>Zerillo et al. (2014) </a:t>
            </a:r>
            <a:r>
              <a:rPr lang="en-US" sz="1400" b="1" i="1" kern="0" dirty="0" err="1">
                <a:solidFill>
                  <a:srgbClr val="000000"/>
                </a:solidFill>
              </a:rPr>
              <a:t>PLoS</a:t>
            </a:r>
            <a:r>
              <a:rPr lang="en-US" sz="1400" b="1" i="1" kern="0" dirty="0">
                <a:solidFill>
                  <a:srgbClr val="000000"/>
                </a:solidFill>
              </a:rPr>
              <a:t> ONE 9(11):e112847</a:t>
            </a:r>
          </a:p>
        </p:txBody>
      </p:sp>
      <p:sp>
        <p:nvSpPr>
          <p:cNvPr id="5" name="TextBox 4"/>
          <p:cNvSpPr txBox="1"/>
          <p:nvPr/>
        </p:nvSpPr>
        <p:spPr>
          <a:xfrm>
            <a:off x="5358505" y="3688318"/>
            <a:ext cx="1105752" cy="461665"/>
          </a:xfrm>
          <a:prstGeom prst="rect">
            <a:avLst/>
          </a:prstGeom>
          <a:noFill/>
        </p:spPr>
        <p:txBody>
          <a:bodyPr wrap="none" rtlCol="0">
            <a:spAutoFit/>
          </a:bodyPr>
          <a:lstStyle/>
          <a:p>
            <a:r>
              <a:rPr lang="en-US" sz="2400" b="1" i="1" dirty="0">
                <a:solidFill>
                  <a:srgbClr val="000000"/>
                </a:solidFill>
              </a:rPr>
              <a:t>J. </a:t>
            </a:r>
            <a:r>
              <a:rPr lang="en-US" sz="2400" b="1" i="1" dirty="0" err="1">
                <a:solidFill>
                  <a:srgbClr val="000000"/>
                </a:solidFill>
              </a:rPr>
              <a:t>nigra</a:t>
            </a:r>
            <a:endParaRPr lang="en-US" sz="2400" b="1" i="1" dirty="0">
              <a:solidFill>
                <a:srgbClr val="000000"/>
              </a:solidFill>
            </a:endParaRPr>
          </a:p>
        </p:txBody>
      </p:sp>
      <p:sp>
        <p:nvSpPr>
          <p:cNvPr id="7" name="TextBox 6"/>
          <p:cNvSpPr txBox="1"/>
          <p:nvPr/>
        </p:nvSpPr>
        <p:spPr>
          <a:xfrm>
            <a:off x="2439459" y="5064383"/>
            <a:ext cx="1193917" cy="461665"/>
          </a:xfrm>
          <a:prstGeom prst="rect">
            <a:avLst/>
          </a:prstGeom>
          <a:noFill/>
        </p:spPr>
        <p:txBody>
          <a:bodyPr wrap="none" rtlCol="0">
            <a:spAutoFit/>
          </a:bodyPr>
          <a:lstStyle/>
          <a:p>
            <a:r>
              <a:rPr lang="en-US" sz="2400" b="1" i="1" dirty="0">
                <a:solidFill>
                  <a:srgbClr val="000000"/>
                </a:solidFill>
              </a:rPr>
              <a:t>J. major</a:t>
            </a:r>
          </a:p>
        </p:txBody>
      </p:sp>
      <p:sp>
        <p:nvSpPr>
          <p:cNvPr id="8" name="TextBox 7"/>
          <p:cNvSpPr txBox="1"/>
          <p:nvPr/>
        </p:nvSpPr>
        <p:spPr>
          <a:xfrm>
            <a:off x="411366" y="3245648"/>
            <a:ext cx="1269258" cy="461665"/>
          </a:xfrm>
          <a:prstGeom prst="rect">
            <a:avLst/>
          </a:prstGeom>
          <a:noFill/>
        </p:spPr>
        <p:txBody>
          <a:bodyPr wrap="none" rtlCol="0">
            <a:spAutoFit/>
          </a:bodyPr>
          <a:lstStyle/>
          <a:p>
            <a:r>
              <a:rPr lang="en-US" sz="2400" b="1" i="1" dirty="0">
                <a:solidFill>
                  <a:srgbClr val="000000"/>
                </a:solidFill>
              </a:rPr>
              <a:t>J. </a:t>
            </a:r>
            <a:r>
              <a:rPr lang="en-US" sz="2400" b="1" i="1" dirty="0" err="1">
                <a:solidFill>
                  <a:srgbClr val="000000"/>
                </a:solidFill>
              </a:rPr>
              <a:t>hindsii</a:t>
            </a:r>
            <a:endParaRPr lang="en-US" sz="2400" b="1" i="1" dirty="0">
              <a:solidFill>
                <a:srgbClr val="000000"/>
              </a:solidFill>
            </a:endParaRPr>
          </a:p>
        </p:txBody>
      </p:sp>
      <p:sp>
        <p:nvSpPr>
          <p:cNvPr id="9" name="TextBox 8"/>
          <p:cNvSpPr txBox="1"/>
          <p:nvPr/>
        </p:nvSpPr>
        <p:spPr>
          <a:xfrm>
            <a:off x="575489" y="4057650"/>
            <a:ext cx="1762277" cy="461665"/>
          </a:xfrm>
          <a:prstGeom prst="rect">
            <a:avLst/>
          </a:prstGeom>
          <a:noFill/>
        </p:spPr>
        <p:txBody>
          <a:bodyPr wrap="none" rtlCol="0">
            <a:spAutoFit/>
          </a:bodyPr>
          <a:lstStyle/>
          <a:p>
            <a:r>
              <a:rPr lang="en-US" sz="2400" b="1" i="1" dirty="0">
                <a:solidFill>
                  <a:srgbClr val="000000"/>
                </a:solidFill>
              </a:rPr>
              <a:t>J. </a:t>
            </a:r>
            <a:r>
              <a:rPr lang="en-US" sz="2400" b="1" i="1" dirty="0" err="1">
                <a:solidFill>
                  <a:srgbClr val="000000"/>
                </a:solidFill>
              </a:rPr>
              <a:t>californica</a:t>
            </a:r>
            <a:endParaRPr lang="en-US" sz="2400" b="1" i="1" dirty="0">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97172788"/>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2"/>
          <a:srcRect/>
          <a:stretch>
            <a:fillRect/>
          </a:stretch>
        </p:blipFill>
        <p:spPr bwMode="auto">
          <a:xfrm>
            <a:off x="5162550" y="3733800"/>
            <a:ext cx="3981450" cy="3124200"/>
          </a:xfrm>
          <a:prstGeom prst="rect">
            <a:avLst/>
          </a:prstGeom>
          <a:noFill/>
          <a:ln w="9525">
            <a:noFill/>
            <a:miter lim="800000"/>
            <a:headEnd/>
            <a:tailEnd/>
          </a:ln>
        </p:spPr>
      </p:pic>
      <p:sp>
        <p:nvSpPr>
          <p:cNvPr id="59395" name="Rectangle 2"/>
          <p:cNvSpPr>
            <a:spLocks noGrp="1" noChangeArrowheads="1"/>
          </p:cNvSpPr>
          <p:nvPr>
            <p:ph type="title"/>
          </p:nvPr>
        </p:nvSpPr>
        <p:spPr>
          <a:xfrm>
            <a:off x="457200" y="76200"/>
            <a:ext cx="8229600" cy="1143000"/>
          </a:xfrm>
        </p:spPr>
        <p:txBody>
          <a:bodyPr/>
          <a:lstStyle/>
          <a:p>
            <a:r>
              <a:rPr lang="en-US"/>
              <a:t>New Mexico Revisted</a:t>
            </a:r>
          </a:p>
        </p:txBody>
      </p:sp>
      <p:sp>
        <p:nvSpPr>
          <p:cNvPr id="59396" name="Rectangle 3"/>
          <p:cNvSpPr>
            <a:spLocks noGrp="1" noChangeArrowheads="1"/>
          </p:cNvSpPr>
          <p:nvPr>
            <p:ph type="body" idx="1"/>
          </p:nvPr>
        </p:nvSpPr>
        <p:spPr>
          <a:xfrm>
            <a:off x="381000" y="4572000"/>
            <a:ext cx="7620000" cy="1828800"/>
          </a:xfrm>
        </p:spPr>
        <p:txBody>
          <a:bodyPr/>
          <a:lstStyle/>
          <a:p>
            <a:pPr>
              <a:lnSpc>
                <a:spcPct val="90000"/>
              </a:lnSpc>
            </a:pPr>
            <a:r>
              <a:rPr lang="en-US" sz="2400"/>
              <a:t>Sacramento, NM</a:t>
            </a:r>
          </a:p>
          <a:p>
            <a:pPr>
              <a:lnSpc>
                <a:spcPct val="90000"/>
              </a:lnSpc>
            </a:pPr>
            <a:r>
              <a:rPr lang="en-US" sz="2400"/>
              <a:t>All fixed loci, absence of heterozygots</a:t>
            </a:r>
          </a:p>
          <a:p>
            <a:pPr>
              <a:lnSpc>
                <a:spcPct val="90000"/>
              </a:lnSpc>
            </a:pPr>
            <a:r>
              <a:rPr lang="en-US" sz="2400"/>
              <a:t>Founder’s effect</a:t>
            </a:r>
          </a:p>
          <a:p>
            <a:pPr>
              <a:lnSpc>
                <a:spcPct val="90000"/>
              </a:lnSpc>
            </a:pPr>
            <a:r>
              <a:rPr lang="en-US" sz="2400"/>
              <a:t>Low genetic differentiation = genetic bottleneck</a:t>
            </a:r>
          </a:p>
          <a:p>
            <a:pPr>
              <a:lnSpc>
                <a:spcPct val="90000"/>
              </a:lnSpc>
            </a:pPr>
            <a:endParaRPr lang="en-US" sz="2400"/>
          </a:p>
        </p:txBody>
      </p:sp>
      <p:pic>
        <p:nvPicPr>
          <p:cNvPr id="59397" name="Picture 5" descr="white pine blister rust_table1 copy"/>
          <p:cNvPicPr>
            <a:picLocks noChangeAspect="1" noChangeArrowheads="1"/>
          </p:cNvPicPr>
          <p:nvPr/>
        </p:nvPicPr>
        <p:blipFill>
          <a:blip r:embed="rId3"/>
          <a:srcRect/>
          <a:stretch>
            <a:fillRect/>
          </a:stretch>
        </p:blipFill>
        <p:spPr bwMode="auto">
          <a:xfrm>
            <a:off x="0" y="1231900"/>
            <a:ext cx="9144000" cy="2959100"/>
          </a:xfrm>
          <a:prstGeom prst="rect">
            <a:avLst/>
          </a:prstGeom>
          <a:noFill/>
          <a:ln w="9525">
            <a:noFill/>
            <a:miter lim="800000"/>
            <a:headEnd/>
            <a:tailEnd/>
          </a:ln>
        </p:spPr>
      </p:pic>
      <p:sp>
        <p:nvSpPr>
          <p:cNvPr id="59398" name="Rectangle 6"/>
          <p:cNvSpPr>
            <a:spLocks noChangeArrowheads="1"/>
          </p:cNvSpPr>
          <p:nvPr/>
        </p:nvSpPr>
        <p:spPr bwMode="auto">
          <a:xfrm>
            <a:off x="0" y="2667000"/>
            <a:ext cx="9144000" cy="152400"/>
          </a:xfrm>
          <a:prstGeom prst="rect">
            <a:avLst/>
          </a:prstGeom>
          <a:solidFill>
            <a:schemeClr val="accent1">
              <a:alpha val="30196"/>
            </a:schemeClr>
          </a:solidFill>
          <a:ln w="9525">
            <a:no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467644" y="0"/>
            <a:ext cx="6153150" cy="52322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sz="2800" b="1" dirty="0">
                <a:solidFill>
                  <a:srgbClr val="002060"/>
                </a:solidFill>
                <a:latin typeface="Calibri" pitchFamily="34" charset="0"/>
                <a:cs typeface="Calibri" pitchFamily="34" charset="0"/>
              </a:rPr>
              <a:t>Comparative TCD Symptoms </a:t>
            </a:r>
            <a:endParaRPr lang="en-US" sz="2800" b="1" i="1" dirty="0">
              <a:solidFill>
                <a:srgbClr val="002060"/>
              </a:solidFill>
              <a:latin typeface="Calibri" pitchFamily="34" charset="0"/>
              <a:cs typeface="Calibri" pitchFamily="34" charset="0"/>
            </a:endParaRPr>
          </a:p>
        </p:txBody>
      </p:sp>
      <p:pic>
        <p:nvPicPr>
          <p:cNvPr id="10243" name="Picture 3" descr="IMG_2243"/>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381000" y="685800"/>
            <a:ext cx="3886200" cy="291623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44" name="Picture 4" descr="IMG_2257"/>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381000" y="3733800"/>
            <a:ext cx="2173288" cy="2895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0245" name="Text Box 5"/>
          <p:cNvSpPr txBox="1">
            <a:spLocks noChangeArrowheads="1"/>
          </p:cNvSpPr>
          <p:nvPr/>
        </p:nvSpPr>
        <p:spPr bwMode="auto">
          <a:xfrm>
            <a:off x="2667000" y="3742745"/>
            <a:ext cx="1600200" cy="184665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b="1" i="1" dirty="0" err="1">
                <a:solidFill>
                  <a:srgbClr val="000000"/>
                </a:solidFill>
                <a:latin typeface="Calibri" pitchFamily="34" charset="0"/>
                <a:cs typeface="Calibri" pitchFamily="34" charset="0"/>
              </a:rPr>
              <a:t>Juglans</a:t>
            </a:r>
            <a:r>
              <a:rPr lang="en-US" b="1" i="1" dirty="0">
                <a:solidFill>
                  <a:srgbClr val="000000"/>
                </a:solidFill>
                <a:latin typeface="Calibri" pitchFamily="34" charset="0"/>
                <a:cs typeface="Calibri" pitchFamily="34" charset="0"/>
              </a:rPr>
              <a:t> major</a:t>
            </a:r>
          </a:p>
          <a:p>
            <a:pPr algn="ctr" fontAlgn="base">
              <a:spcBef>
                <a:spcPct val="0"/>
              </a:spcBef>
              <a:spcAft>
                <a:spcPct val="0"/>
              </a:spcAft>
            </a:pPr>
            <a:r>
              <a:rPr lang="en-US" sz="1600" b="1" dirty="0">
                <a:solidFill>
                  <a:srgbClr val="000000"/>
                </a:solidFill>
                <a:latin typeface="Calibri" pitchFamily="34" charset="0"/>
                <a:cs typeface="Calibri" pitchFamily="34" charset="0"/>
              </a:rPr>
              <a:t>(southern NM)</a:t>
            </a:r>
          </a:p>
          <a:p>
            <a:pPr algn="ctr" fontAlgn="base">
              <a:spcBef>
                <a:spcPct val="0"/>
              </a:spcBef>
              <a:spcAft>
                <a:spcPct val="0"/>
              </a:spcAft>
            </a:pPr>
            <a:endParaRPr lang="en-US" sz="1600" b="1" dirty="0">
              <a:solidFill>
                <a:srgbClr val="000000"/>
              </a:solidFill>
              <a:latin typeface="Calibri" pitchFamily="34" charset="0"/>
              <a:cs typeface="Calibri" pitchFamily="34" charset="0"/>
            </a:endParaRPr>
          </a:p>
          <a:p>
            <a:pPr algn="ctr" fontAlgn="base">
              <a:spcBef>
                <a:spcPct val="0"/>
              </a:spcBef>
              <a:spcAft>
                <a:spcPct val="0"/>
              </a:spcAft>
            </a:pPr>
            <a:r>
              <a:rPr lang="en-US" sz="1600" b="1" dirty="0">
                <a:solidFill>
                  <a:srgbClr val="000000"/>
                </a:solidFill>
                <a:latin typeface="Calibri" pitchFamily="34" charset="0"/>
                <a:cs typeface="Calibri" pitchFamily="34" charset="0"/>
              </a:rPr>
              <a:t>Sporadic cankers, minimal staining on bark surface</a:t>
            </a:r>
          </a:p>
        </p:txBody>
      </p:sp>
      <p:sp>
        <p:nvSpPr>
          <p:cNvPr id="10246" name="Text Box 6"/>
          <p:cNvSpPr txBox="1">
            <a:spLocks noChangeArrowheads="1"/>
          </p:cNvSpPr>
          <p:nvPr/>
        </p:nvSpPr>
        <p:spPr bwMode="auto">
          <a:xfrm>
            <a:off x="6877182" y="3733800"/>
            <a:ext cx="2028092" cy="160043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b="1" i="1" dirty="0" err="1">
                <a:solidFill>
                  <a:srgbClr val="000000"/>
                </a:solidFill>
                <a:latin typeface="Calibri" pitchFamily="34" charset="0"/>
                <a:cs typeface="Calibri" pitchFamily="34" charset="0"/>
              </a:rPr>
              <a:t>Juglans</a:t>
            </a:r>
            <a:r>
              <a:rPr lang="en-US" b="1" i="1" dirty="0">
                <a:solidFill>
                  <a:srgbClr val="000000"/>
                </a:solidFill>
                <a:latin typeface="Calibri" pitchFamily="34" charset="0"/>
                <a:cs typeface="Calibri" pitchFamily="34" charset="0"/>
              </a:rPr>
              <a:t>  </a:t>
            </a:r>
            <a:r>
              <a:rPr lang="en-US" b="1" i="1" dirty="0" err="1">
                <a:solidFill>
                  <a:srgbClr val="000000"/>
                </a:solidFill>
                <a:latin typeface="Calibri" pitchFamily="34" charset="0"/>
                <a:cs typeface="Calibri" pitchFamily="34" charset="0"/>
              </a:rPr>
              <a:t>californica</a:t>
            </a:r>
            <a:endParaRPr lang="en-US" b="1" i="1" dirty="0">
              <a:solidFill>
                <a:srgbClr val="000000"/>
              </a:solidFill>
              <a:latin typeface="Calibri" pitchFamily="34" charset="0"/>
              <a:cs typeface="Calibri" pitchFamily="34" charset="0"/>
            </a:endParaRPr>
          </a:p>
          <a:p>
            <a:pPr algn="ctr" fontAlgn="base">
              <a:spcBef>
                <a:spcPct val="0"/>
              </a:spcBef>
              <a:spcAft>
                <a:spcPct val="0"/>
              </a:spcAft>
            </a:pPr>
            <a:r>
              <a:rPr lang="en-US" sz="1600" b="1" dirty="0">
                <a:solidFill>
                  <a:srgbClr val="000000"/>
                </a:solidFill>
                <a:latin typeface="Calibri" pitchFamily="34" charset="0"/>
                <a:cs typeface="Calibri" pitchFamily="34" charset="0"/>
              </a:rPr>
              <a:t>(in northern CA)</a:t>
            </a:r>
          </a:p>
          <a:p>
            <a:pPr algn="ctr" fontAlgn="base">
              <a:spcBef>
                <a:spcPct val="0"/>
              </a:spcBef>
              <a:spcAft>
                <a:spcPct val="0"/>
              </a:spcAft>
            </a:pPr>
            <a:endParaRPr lang="en-US" sz="1600" b="1" dirty="0">
              <a:solidFill>
                <a:srgbClr val="000000"/>
              </a:solidFill>
              <a:latin typeface="Calibri" pitchFamily="34" charset="0"/>
              <a:cs typeface="Calibri" pitchFamily="34" charset="0"/>
            </a:endParaRPr>
          </a:p>
          <a:p>
            <a:pPr algn="ctr" fontAlgn="base">
              <a:spcBef>
                <a:spcPct val="0"/>
              </a:spcBef>
              <a:spcAft>
                <a:spcPct val="0"/>
              </a:spcAft>
            </a:pPr>
            <a:r>
              <a:rPr lang="en-US" sz="1600" b="1" dirty="0">
                <a:solidFill>
                  <a:srgbClr val="000000"/>
                </a:solidFill>
                <a:latin typeface="Calibri" pitchFamily="34" charset="0"/>
                <a:cs typeface="Calibri" pitchFamily="34" charset="0"/>
              </a:rPr>
              <a:t>Numerous cankers, prolific staining on bark surface</a:t>
            </a:r>
          </a:p>
        </p:txBody>
      </p:sp>
      <p:pic>
        <p:nvPicPr>
          <p:cNvPr id="10247" name="Picture 7" descr="Staini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rot="5400000">
            <a:off x="4589597" y="4050312"/>
            <a:ext cx="2544815" cy="1911792"/>
          </a:xfrm>
          <a:prstGeom prst="rect">
            <a:avLst/>
          </a:prstGeom>
          <a:noFill/>
          <a:ln w="9525">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9" name="Picture 2" descr="IMG_4921"/>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4906109" y="685800"/>
            <a:ext cx="3889218" cy="291623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0" name="Text Box 3"/>
          <p:cNvSpPr txBox="1">
            <a:spLocks noChangeArrowheads="1"/>
          </p:cNvSpPr>
          <p:nvPr/>
        </p:nvSpPr>
        <p:spPr bwMode="auto">
          <a:xfrm>
            <a:off x="7449170" y="3123225"/>
            <a:ext cx="1346155" cy="461665"/>
          </a:xfrm>
          <a:prstGeom prst="rect">
            <a:avLst/>
          </a:prstGeom>
          <a:solidFill>
            <a:schemeClr val="bg1">
              <a:alpha val="56000"/>
            </a:schemeClr>
          </a:solidFill>
          <a:ln>
            <a:noFill/>
          </a:ln>
          <a:effectLst/>
          <a:extLst/>
        </p:spPr>
        <p:txBody>
          <a:bodyPr wrap="square">
            <a:spAutoFit/>
          </a:bodyPr>
          <a:lstStyle/>
          <a:p>
            <a:pPr algn="ctr" fontAlgn="base">
              <a:spcBef>
                <a:spcPct val="0"/>
              </a:spcBef>
              <a:spcAft>
                <a:spcPct val="0"/>
              </a:spcAft>
            </a:pPr>
            <a:r>
              <a:rPr lang="en-US" sz="1200" b="1" dirty="0" err="1">
                <a:solidFill>
                  <a:srgbClr val="000000"/>
                </a:solidFill>
                <a:latin typeface="Calibri" pitchFamily="34" charset="0"/>
                <a:cs typeface="Calibri" pitchFamily="34" charset="0"/>
              </a:rPr>
              <a:t>Wolfskill</a:t>
            </a:r>
            <a:r>
              <a:rPr lang="en-US" sz="1200" b="1" dirty="0">
                <a:solidFill>
                  <a:srgbClr val="000000"/>
                </a:solidFill>
                <a:latin typeface="Calibri" pitchFamily="34" charset="0"/>
                <a:cs typeface="Calibri" pitchFamily="34" charset="0"/>
              </a:rPr>
              <a:t> NCGR</a:t>
            </a:r>
          </a:p>
          <a:p>
            <a:pPr algn="ctr" fontAlgn="base">
              <a:spcBef>
                <a:spcPct val="0"/>
              </a:spcBef>
              <a:spcAft>
                <a:spcPct val="0"/>
              </a:spcAft>
            </a:pPr>
            <a:r>
              <a:rPr lang="en-US" sz="1200" b="1" dirty="0">
                <a:solidFill>
                  <a:srgbClr val="000000"/>
                </a:solidFill>
                <a:latin typeface="Calibri" pitchFamily="34" charset="0"/>
                <a:cs typeface="Calibri" pitchFamily="34" charset="0"/>
              </a:rPr>
              <a:t>Solano Co., CA</a:t>
            </a:r>
          </a:p>
        </p:txBody>
      </p:sp>
      <p:sp>
        <p:nvSpPr>
          <p:cNvPr id="11" name="Text Box 4"/>
          <p:cNvSpPr txBox="1">
            <a:spLocks noChangeArrowheads="1"/>
          </p:cNvSpPr>
          <p:nvPr/>
        </p:nvSpPr>
        <p:spPr bwMode="auto">
          <a:xfrm>
            <a:off x="4906109" y="3323503"/>
            <a:ext cx="1849096" cy="27699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200" b="1" i="1" dirty="0">
                <a:solidFill>
                  <a:srgbClr val="FFFFFF"/>
                </a:solidFill>
                <a:effectLst>
                  <a:outerShdw blurRad="38100" dist="38100" dir="2700000" algn="tl">
                    <a:srgbClr val="000000">
                      <a:alpha val="43137"/>
                    </a:srgbClr>
                  </a:outerShdw>
                </a:effectLst>
                <a:latin typeface="Calibri" pitchFamily="34" charset="0"/>
                <a:cs typeface="Calibri" pitchFamily="34" charset="0"/>
              </a:rPr>
              <a:t>Photo by Stacy Hishinuma</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7374734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594914" y="117619"/>
            <a:ext cx="7899727" cy="400110"/>
          </a:xfrm>
          <a:prstGeom prst="rect">
            <a:avLst/>
          </a:prstGeom>
          <a:noFill/>
        </p:spPr>
        <p:txBody>
          <a:bodyPr wrap="none" rtlCol="0">
            <a:spAutoFit/>
          </a:bodyPr>
          <a:lstStyle/>
          <a:p>
            <a:r>
              <a:rPr lang="en-US" sz="2000" b="1" i="1" dirty="0" err="1">
                <a:solidFill>
                  <a:srgbClr val="000000"/>
                </a:solidFill>
              </a:rPr>
              <a:t>Juglans</a:t>
            </a:r>
            <a:r>
              <a:rPr lang="en-US" sz="2000" b="1" dirty="0">
                <a:solidFill>
                  <a:srgbClr val="000000"/>
                </a:solidFill>
              </a:rPr>
              <a:t> species show differences in susceptibility to </a:t>
            </a:r>
            <a:r>
              <a:rPr lang="en-US" sz="2000" b="1" i="1" dirty="0" err="1">
                <a:solidFill>
                  <a:srgbClr val="000000"/>
                </a:solidFill>
              </a:rPr>
              <a:t>Geosmithia</a:t>
            </a:r>
            <a:r>
              <a:rPr lang="en-US" sz="2000" b="1" i="1" dirty="0">
                <a:solidFill>
                  <a:srgbClr val="000000"/>
                </a:solidFill>
              </a:rPr>
              <a:t> </a:t>
            </a:r>
            <a:r>
              <a:rPr lang="en-US" sz="2000" b="1" i="1" dirty="0" err="1">
                <a:solidFill>
                  <a:srgbClr val="000000"/>
                </a:solidFill>
              </a:rPr>
              <a:t>morbida</a:t>
            </a:r>
            <a:endParaRPr lang="en-US" sz="2000" b="1" i="1" dirty="0">
              <a:solidFill>
                <a:srgbClr val="000000"/>
              </a:solidFill>
            </a:endParaRPr>
          </a:p>
        </p:txBody>
      </p:sp>
      <p:grpSp>
        <p:nvGrpSpPr>
          <p:cNvPr id="4" name="Group 17"/>
          <p:cNvGrpSpPr/>
          <p:nvPr/>
        </p:nvGrpSpPr>
        <p:grpSpPr>
          <a:xfrm>
            <a:off x="0" y="962846"/>
            <a:ext cx="9144000" cy="5872756"/>
            <a:chOff x="0" y="962846"/>
            <a:chExt cx="9144000" cy="5872756"/>
          </a:xfrm>
        </p:grpSpPr>
        <p:grpSp>
          <p:nvGrpSpPr>
            <p:cNvPr id="16" name="Group 15"/>
            <p:cNvGrpSpPr/>
            <p:nvPr/>
          </p:nvGrpSpPr>
          <p:grpSpPr>
            <a:xfrm>
              <a:off x="1167606" y="962846"/>
              <a:ext cx="6809877" cy="3854968"/>
              <a:chOff x="516205" y="1348403"/>
              <a:chExt cx="6809877" cy="3854968"/>
            </a:xfrm>
          </p:grpSpPr>
          <p:pic>
            <p:nvPicPr>
              <p:cNvPr id="2" name="Picture 1"/>
              <p:cNvPicPr>
                <a:picLocks noChangeAspect="1"/>
              </p:cNvPicPr>
              <p:nvPr/>
            </p:nvPicPr>
            <p:blipFill>
              <a:blip r:embed="rId3"/>
              <a:stretch>
                <a:fillRect/>
              </a:stretch>
            </p:blipFill>
            <p:spPr>
              <a:xfrm>
                <a:off x="516205" y="1348403"/>
                <a:ext cx="6809877" cy="3854968"/>
              </a:xfrm>
              <a:prstGeom prst="rect">
                <a:avLst/>
              </a:prstGeom>
            </p:spPr>
          </p:pic>
          <p:sp>
            <p:nvSpPr>
              <p:cNvPr id="5" name="TextBox 4"/>
              <p:cNvSpPr txBox="1"/>
              <p:nvPr/>
            </p:nvSpPr>
            <p:spPr>
              <a:xfrm>
                <a:off x="1600200" y="1348403"/>
                <a:ext cx="195943" cy="369332"/>
              </a:xfrm>
              <a:prstGeom prst="rect">
                <a:avLst/>
              </a:prstGeom>
              <a:noFill/>
            </p:spPr>
            <p:txBody>
              <a:bodyPr wrap="square" rtlCol="0">
                <a:spAutoFit/>
              </a:bodyPr>
              <a:lstStyle/>
              <a:p>
                <a:pPr algn="ctr"/>
                <a:r>
                  <a:rPr lang="en-US" dirty="0">
                    <a:solidFill>
                      <a:srgbClr val="000000"/>
                    </a:solidFill>
                  </a:rPr>
                  <a:t>A</a:t>
                </a:r>
              </a:p>
            </p:txBody>
          </p:sp>
          <p:sp>
            <p:nvSpPr>
              <p:cNvPr id="6" name="TextBox 5"/>
              <p:cNvSpPr txBox="1"/>
              <p:nvPr/>
            </p:nvSpPr>
            <p:spPr>
              <a:xfrm>
                <a:off x="2166275" y="1774373"/>
                <a:ext cx="195943" cy="369332"/>
              </a:xfrm>
              <a:prstGeom prst="rect">
                <a:avLst/>
              </a:prstGeom>
              <a:noFill/>
            </p:spPr>
            <p:txBody>
              <a:bodyPr wrap="square" rtlCol="0">
                <a:spAutoFit/>
              </a:bodyPr>
              <a:lstStyle/>
              <a:p>
                <a:pPr algn="ctr"/>
                <a:r>
                  <a:rPr lang="en-US" dirty="0">
                    <a:solidFill>
                      <a:srgbClr val="000000"/>
                    </a:solidFill>
                  </a:rPr>
                  <a:t>B</a:t>
                </a:r>
              </a:p>
            </p:txBody>
          </p:sp>
          <p:sp>
            <p:nvSpPr>
              <p:cNvPr id="7" name="TextBox 6"/>
              <p:cNvSpPr txBox="1"/>
              <p:nvPr/>
            </p:nvSpPr>
            <p:spPr>
              <a:xfrm>
                <a:off x="2569035" y="1925599"/>
                <a:ext cx="489857" cy="369332"/>
              </a:xfrm>
              <a:prstGeom prst="rect">
                <a:avLst/>
              </a:prstGeom>
              <a:noFill/>
            </p:spPr>
            <p:txBody>
              <a:bodyPr wrap="square" rtlCol="0">
                <a:spAutoFit/>
              </a:bodyPr>
              <a:lstStyle/>
              <a:p>
                <a:pPr algn="ctr"/>
                <a:r>
                  <a:rPr lang="en-US" dirty="0">
                    <a:solidFill>
                      <a:srgbClr val="000000"/>
                    </a:solidFill>
                  </a:rPr>
                  <a:t>BC</a:t>
                </a:r>
              </a:p>
            </p:txBody>
          </p:sp>
          <p:sp>
            <p:nvSpPr>
              <p:cNvPr id="8" name="TextBox 7"/>
              <p:cNvSpPr txBox="1"/>
              <p:nvPr/>
            </p:nvSpPr>
            <p:spPr>
              <a:xfrm>
                <a:off x="3145978" y="1937267"/>
                <a:ext cx="489857" cy="369332"/>
              </a:xfrm>
              <a:prstGeom prst="rect">
                <a:avLst/>
              </a:prstGeom>
              <a:noFill/>
            </p:spPr>
            <p:txBody>
              <a:bodyPr wrap="square" rtlCol="0">
                <a:spAutoFit/>
              </a:bodyPr>
              <a:lstStyle/>
              <a:p>
                <a:pPr algn="ctr"/>
                <a:r>
                  <a:rPr lang="en-US" dirty="0">
                    <a:solidFill>
                      <a:srgbClr val="000000"/>
                    </a:solidFill>
                  </a:rPr>
                  <a:t>BC</a:t>
                </a:r>
              </a:p>
            </p:txBody>
          </p:sp>
          <p:sp>
            <p:nvSpPr>
              <p:cNvPr id="9" name="TextBox 8"/>
              <p:cNvSpPr txBox="1"/>
              <p:nvPr/>
            </p:nvSpPr>
            <p:spPr>
              <a:xfrm>
                <a:off x="3722921" y="2133601"/>
                <a:ext cx="489857" cy="369332"/>
              </a:xfrm>
              <a:prstGeom prst="rect">
                <a:avLst/>
              </a:prstGeom>
              <a:noFill/>
            </p:spPr>
            <p:txBody>
              <a:bodyPr wrap="square" rtlCol="0">
                <a:spAutoFit/>
              </a:bodyPr>
              <a:lstStyle/>
              <a:p>
                <a:pPr algn="ctr"/>
                <a:r>
                  <a:rPr lang="en-US" dirty="0">
                    <a:solidFill>
                      <a:srgbClr val="000000"/>
                    </a:solidFill>
                  </a:rPr>
                  <a:t>CD</a:t>
                </a:r>
              </a:p>
            </p:txBody>
          </p:sp>
          <p:sp>
            <p:nvSpPr>
              <p:cNvPr id="10" name="TextBox 9"/>
              <p:cNvSpPr txBox="1"/>
              <p:nvPr/>
            </p:nvSpPr>
            <p:spPr>
              <a:xfrm>
                <a:off x="4299864" y="2133601"/>
                <a:ext cx="489857" cy="369332"/>
              </a:xfrm>
              <a:prstGeom prst="rect">
                <a:avLst/>
              </a:prstGeom>
              <a:noFill/>
            </p:spPr>
            <p:txBody>
              <a:bodyPr wrap="square" rtlCol="0">
                <a:spAutoFit/>
              </a:bodyPr>
              <a:lstStyle/>
              <a:p>
                <a:pPr algn="ctr"/>
                <a:r>
                  <a:rPr lang="en-US" dirty="0">
                    <a:solidFill>
                      <a:srgbClr val="000000"/>
                    </a:solidFill>
                  </a:rPr>
                  <a:t>CD</a:t>
                </a:r>
              </a:p>
            </p:txBody>
          </p:sp>
          <p:sp>
            <p:nvSpPr>
              <p:cNvPr id="11" name="TextBox 10"/>
              <p:cNvSpPr txBox="1"/>
              <p:nvPr/>
            </p:nvSpPr>
            <p:spPr>
              <a:xfrm>
                <a:off x="4876807" y="2134383"/>
                <a:ext cx="489857" cy="369332"/>
              </a:xfrm>
              <a:prstGeom prst="rect">
                <a:avLst/>
              </a:prstGeom>
              <a:noFill/>
            </p:spPr>
            <p:txBody>
              <a:bodyPr wrap="square" rtlCol="0">
                <a:spAutoFit/>
              </a:bodyPr>
              <a:lstStyle/>
              <a:p>
                <a:pPr algn="ctr"/>
                <a:r>
                  <a:rPr lang="en-US" dirty="0">
                    <a:solidFill>
                      <a:srgbClr val="000000"/>
                    </a:solidFill>
                  </a:rPr>
                  <a:t>CD</a:t>
                </a:r>
              </a:p>
            </p:txBody>
          </p:sp>
          <p:sp>
            <p:nvSpPr>
              <p:cNvPr id="12" name="TextBox 11"/>
              <p:cNvSpPr txBox="1"/>
              <p:nvPr/>
            </p:nvSpPr>
            <p:spPr>
              <a:xfrm>
                <a:off x="5453750" y="2503715"/>
                <a:ext cx="489857" cy="369332"/>
              </a:xfrm>
              <a:prstGeom prst="rect">
                <a:avLst/>
              </a:prstGeom>
              <a:noFill/>
            </p:spPr>
            <p:txBody>
              <a:bodyPr wrap="square" rtlCol="0">
                <a:spAutoFit/>
              </a:bodyPr>
              <a:lstStyle/>
              <a:p>
                <a:pPr algn="ctr"/>
                <a:r>
                  <a:rPr lang="en-US" dirty="0">
                    <a:solidFill>
                      <a:srgbClr val="000000"/>
                    </a:solidFill>
                  </a:rPr>
                  <a:t>D</a:t>
                </a:r>
              </a:p>
            </p:txBody>
          </p:sp>
          <p:sp>
            <p:nvSpPr>
              <p:cNvPr id="13" name="TextBox 12"/>
              <p:cNvSpPr txBox="1"/>
              <p:nvPr/>
            </p:nvSpPr>
            <p:spPr>
              <a:xfrm>
                <a:off x="6008918" y="2503715"/>
                <a:ext cx="489857" cy="369332"/>
              </a:xfrm>
              <a:prstGeom prst="rect">
                <a:avLst/>
              </a:prstGeom>
              <a:noFill/>
            </p:spPr>
            <p:txBody>
              <a:bodyPr wrap="square" rtlCol="0">
                <a:spAutoFit/>
              </a:bodyPr>
              <a:lstStyle/>
              <a:p>
                <a:pPr algn="ctr"/>
                <a:r>
                  <a:rPr lang="en-US" dirty="0">
                    <a:solidFill>
                      <a:srgbClr val="000000"/>
                    </a:solidFill>
                  </a:rPr>
                  <a:t>D</a:t>
                </a:r>
              </a:p>
            </p:txBody>
          </p:sp>
          <p:sp>
            <p:nvSpPr>
              <p:cNvPr id="14" name="TextBox 13"/>
              <p:cNvSpPr txBox="1"/>
              <p:nvPr/>
            </p:nvSpPr>
            <p:spPr>
              <a:xfrm>
                <a:off x="6585861" y="2503715"/>
                <a:ext cx="489857" cy="369332"/>
              </a:xfrm>
              <a:prstGeom prst="rect">
                <a:avLst/>
              </a:prstGeom>
              <a:noFill/>
            </p:spPr>
            <p:txBody>
              <a:bodyPr wrap="square" rtlCol="0">
                <a:spAutoFit/>
              </a:bodyPr>
              <a:lstStyle/>
              <a:p>
                <a:pPr algn="ctr"/>
                <a:r>
                  <a:rPr lang="en-US" dirty="0">
                    <a:solidFill>
                      <a:srgbClr val="000000"/>
                    </a:solidFill>
                  </a:rPr>
                  <a:t>D</a:t>
                </a:r>
              </a:p>
            </p:txBody>
          </p:sp>
        </p:grpSp>
        <p:pic>
          <p:nvPicPr>
            <p:cNvPr id="15" name="Picture 14"/>
            <p:cNvPicPr>
              <a:picLocks noChangeAspect="1"/>
            </p:cNvPicPr>
            <p:nvPr/>
          </p:nvPicPr>
          <p:blipFill>
            <a:blip r:embed="rId4"/>
            <a:stretch>
              <a:fillRect/>
            </a:stretch>
          </p:blipFill>
          <p:spPr>
            <a:xfrm>
              <a:off x="3167634" y="4872474"/>
              <a:ext cx="2942883" cy="1963127"/>
            </a:xfrm>
            <a:prstGeom prst="rect">
              <a:avLst/>
            </a:prstGeom>
          </p:spPr>
        </p:pic>
        <p:pic>
          <p:nvPicPr>
            <p:cNvPr id="17" name="Picture 16"/>
            <p:cNvPicPr>
              <a:picLocks noChangeAspect="1"/>
            </p:cNvPicPr>
            <p:nvPr/>
          </p:nvPicPr>
          <p:blipFill rotWithShape="1">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8095" t="14108" r="11309" b="10714"/>
            <a:stretch/>
          </p:blipFill>
          <p:spPr>
            <a:xfrm>
              <a:off x="0" y="4872475"/>
              <a:ext cx="3156857" cy="1963127"/>
            </a:xfrm>
            <a:prstGeom prst="rect">
              <a:avLst/>
            </a:prstGeom>
          </p:spPr>
        </p:pic>
        <p:pic>
          <p:nvPicPr>
            <p:cNvPr id="20" name="Picture 19"/>
            <p:cNvPicPr>
              <a:picLocks noChangeAspect="1"/>
            </p:cNvPicPr>
            <p:nvPr/>
          </p:nvPicPr>
          <p:blipFill rotWithShape="1">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60" t="459" r="-360" b="17214"/>
            <a:stretch/>
          </p:blipFill>
          <p:spPr>
            <a:xfrm>
              <a:off x="6121294" y="4872474"/>
              <a:ext cx="3022706" cy="1952869"/>
            </a:xfrm>
            <a:prstGeom prst="rect">
              <a:avLst/>
            </a:prstGeom>
          </p:spPr>
        </p:pic>
        <p:sp>
          <p:nvSpPr>
            <p:cNvPr id="21" name="TextBox 20"/>
            <p:cNvSpPr txBox="1"/>
            <p:nvPr/>
          </p:nvSpPr>
          <p:spPr>
            <a:xfrm>
              <a:off x="7761444" y="2117376"/>
              <a:ext cx="984565" cy="338554"/>
            </a:xfrm>
            <a:prstGeom prst="rect">
              <a:avLst/>
            </a:prstGeom>
            <a:noFill/>
          </p:spPr>
          <p:txBody>
            <a:bodyPr wrap="none" rtlCol="0">
              <a:spAutoFit/>
            </a:bodyPr>
            <a:lstStyle/>
            <a:p>
              <a:r>
                <a:rPr lang="en-US" sz="1600" b="1" i="1" dirty="0">
                  <a:solidFill>
                    <a:srgbClr val="000000"/>
                  </a:solidFill>
                </a:rPr>
                <a:t>(P = 0.05)</a:t>
              </a: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4850666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9" name="Rectangle 1088"/>
          <p:cNvSpPr/>
          <p:nvPr/>
        </p:nvSpPr>
        <p:spPr>
          <a:xfrm>
            <a:off x="877518" y="200015"/>
            <a:ext cx="7898130" cy="830997"/>
          </a:xfrm>
          <a:prstGeom prst="rect">
            <a:avLst/>
          </a:prstGeom>
        </p:spPr>
        <p:txBody>
          <a:bodyPr wrap="square">
            <a:spAutoFit/>
          </a:bodyPr>
          <a:lstStyle/>
          <a:p>
            <a:pPr algn="ctr" defTabSz="4174631">
              <a:defRPr/>
            </a:pPr>
            <a:r>
              <a:rPr lang="en-US" sz="2400" b="1" kern="0" dirty="0">
                <a:solidFill>
                  <a:srgbClr val="002060"/>
                </a:solidFill>
                <a:ea typeface="Arial" pitchFamily="-72" charset="0"/>
                <a:cs typeface="Arial" pitchFamily="-72" charset="0"/>
              </a:rPr>
              <a:t>Landing rate of WTB on branches of six species of </a:t>
            </a:r>
            <a:r>
              <a:rPr lang="en-US" sz="2400" b="1" i="1" kern="0" dirty="0" err="1">
                <a:solidFill>
                  <a:srgbClr val="002060"/>
                </a:solidFill>
                <a:ea typeface="Arial" pitchFamily="-72" charset="0"/>
                <a:cs typeface="Arial" pitchFamily="-72" charset="0"/>
              </a:rPr>
              <a:t>Juglans</a:t>
            </a:r>
            <a:r>
              <a:rPr lang="en-US" sz="2400" b="1" i="1" kern="0" dirty="0">
                <a:solidFill>
                  <a:srgbClr val="002060"/>
                </a:solidFill>
                <a:ea typeface="Arial" pitchFamily="-72" charset="0"/>
                <a:cs typeface="Arial" pitchFamily="-72" charset="0"/>
              </a:rPr>
              <a:t> </a:t>
            </a:r>
          </a:p>
          <a:p>
            <a:pPr algn="ctr" defTabSz="4174631">
              <a:defRPr/>
            </a:pPr>
            <a:r>
              <a:rPr lang="en-US" sz="2400" b="1" kern="0" dirty="0">
                <a:solidFill>
                  <a:srgbClr val="002060"/>
                </a:solidFill>
                <a:ea typeface="Arial" pitchFamily="-72" charset="0"/>
                <a:cs typeface="Arial" pitchFamily="-72" charset="0"/>
              </a:rPr>
              <a:t>and one </a:t>
            </a:r>
            <a:r>
              <a:rPr lang="en-US" sz="2400" b="1" i="1" kern="0" dirty="0" err="1">
                <a:solidFill>
                  <a:srgbClr val="002060"/>
                </a:solidFill>
                <a:ea typeface="Arial" pitchFamily="-72" charset="0"/>
                <a:cs typeface="Arial" pitchFamily="-72" charset="0"/>
              </a:rPr>
              <a:t>Pterocarya</a:t>
            </a:r>
            <a:r>
              <a:rPr lang="en-US" sz="2400" b="1" i="1" kern="0" dirty="0">
                <a:solidFill>
                  <a:srgbClr val="002060"/>
                </a:solidFill>
                <a:ea typeface="Arial" pitchFamily="-72" charset="0"/>
                <a:cs typeface="Arial" pitchFamily="-72" charset="0"/>
              </a:rPr>
              <a:t> </a:t>
            </a:r>
            <a:r>
              <a:rPr lang="en-US" sz="2400" b="1" kern="0" dirty="0">
                <a:solidFill>
                  <a:srgbClr val="002060"/>
                </a:solidFill>
                <a:ea typeface="Arial" pitchFamily="-72" charset="0"/>
                <a:cs typeface="Arial" pitchFamily="-72" charset="0"/>
              </a:rPr>
              <a:t>species</a:t>
            </a:r>
            <a:endParaRPr lang="en-US" sz="2400" b="1" i="1" kern="0" dirty="0">
              <a:solidFill>
                <a:srgbClr val="002060"/>
              </a:solidFill>
              <a:ea typeface="Arial" pitchFamily="-72" charset="0"/>
              <a:cs typeface="Arial" pitchFamily="-72" charset="0"/>
            </a:endParaRPr>
          </a:p>
        </p:txBody>
      </p:sp>
      <p:sp>
        <p:nvSpPr>
          <p:cNvPr id="7" name="Freeform 7"/>
          <p:cNvSpPr>
            <a:spLocks noEditPoints="1"/>
          </p:cNvSpPr>
          <p:nvPr/>
        </p:nvSpPr>
        <p:spPr bwMode="auto">
          <a:xfrm>
            <a:off x="1846443" y="2997400"/>
            <a:ext cx="6086766" cy="2237229"/>
          </a:xfrm>
          <a:custGeom>
            <a:avLst/>
            <a:gdLst>
              <a:gd name="T0" fmla="*/ 0 w 2380"/>
              <a:gd name="T1" fmla="*/ 776 h 840"/>
              <a:gd name="T2" fmla="*/ 128 w 2380"/>
              <a:gd name="T3" fmla="*/ 776 h 840"/>
              <a:gd name="T4" fmla="*/ 128 w 2380"/>
              <a:gd name="T5" fmla="*/ 840 h 840"/>
              <a:gd name="T6" fmla="*/ 0 w 2380"/>
              <a:gd name="T7" fmla="*/ 840 h 840"/>
              <a:gd name="T8" fmla="*/ 0 w 2380"/>
              <a:gd name="T9" fmla="*/ 776 h 840"/>
              <a:gd name="T10" fmla="*/ 321 w 2380"/>
              <a:gd name="T11" fmla="*/ 0 h 840"/>
              <a:gd name="T12" fmla="*/ 450 w 2380"/>
              <a:gd name="T13" fmla="*/ 0 h 840"/>
              <a:gd name="T14" fmla="*/ 450 w 2380"/>
              <a:gd name="T15" fmla="*/ 840 h 840"/>
              <a:gd name="T16" fmla="*/ 321 w 2380"/>
              <a:gd name="T17" fmla="*/ 840 h 840"/>
              <a:gd name="T18" fmla="*/ 321 w 2380"/>
              <a:gd name="T19" fmla="*/ 0 h 840"/>
              <a:gd name="T20" fmla="*/ 643 w 2380"/>
              <a:gd name="T21" fmla="*/ 791 h 840"/>
              <a:gd name="T22" fmla="*/ 772 w 2380"/>
              <a:gd name="T23" fmla="*/ 791 h 840"/>
              <a:gd name="T24" fmla="*/ 772 w 2380"/>
              <a:gd name="T25" fmla="*/ 840 h 840"/>
              <a:gd name="T26" fmla="*/ 643 w 2380"/>
              <a:gd name="T27" fmla="*/ 840 h 840"/>
              <a:gd name="T28" fmla="*/ 643 w 2380"/>
              <a:gd name="T29" fmla="*/ 791 h 840"/>
              <a:gd name="T30" fmla="*/ 965 w 2380"/>
              <a:gd name="T31" fmla="*/ 593 h 840"/>
              <a:gd name="T32" fmla="*/ 1093 w 2380"/>
              <a:gd name="T33" fmla="*/ 593 h 840"/>
              <a:gd name="T34" fmla="*/ 1093 w 2380"/>
              <a:gd name="T35" fmla="*/ 840 h 840"/>
              <a:gd name="T36" fmla="*/ 965 w 2380"/>
              <a:gd name="T37" fmla="*/ 840 h 840"/>
              <a:gd name="T38" fmla="*/ 965 w 2380"/>
              <a:gd name="T39" fmla="*/ 593 h 840"/>
              <a:gd name="T40" fmla="*/ 1286 w 2380"/>
              <a:gd name="T41" fmla="*/ 785 h 840"/>
              <a:gd name="T42" fmla="*/ 1415 w 2380"/>
              <a:gd name="T43" fmla="*/ 785 h 840"/>
              <a:gd name="T44" fmla="*/ 1415 w 2380"/>
              <a:gd name="T45" fmla="*/ 840 h 840"/>
              <a:gd name="T46" fmla="*/ 1286 w 2380"/>
              <a:gd name="T47" fmla="*/ 840 h 840"/>
              <a:gd name="T48" fmla="*/ 1286 w 2380"/>
              <a:gd name="T49" fmla="*/ 785 h 840"/>
              <a:gd name="T50" fmla="*/ 1608 w 2380"/>
              <a:gd name="T51" fmla="*/ 798 h 840"/>
              <a:gd name="T52" fmla="*/ 1736 w 2380"/>
              <a:gd name="T53" fmla="*/ 798 h 840"/>
              <a:gd name="T54" fmla="*/ 1736 w 2380"/>
              <a:gd name="T55" fmla="*/ 840 h 840"/>
              <a:gd name="T56" fmla="*/ 1608 w 2380"/>
              <a:gd name="T57" fmla="*/ 840 h 840"/>
              <a:gd name="T58" fmla="*/ 1608 w 2380"/>
              <a:gd name="T59" fmla="*/ 798 h 840"/>
              <a:gd name="T60" fmla="*/ 1929 w 2380"/>
              <a:gd name="T61" fmla="*/ 822 h 840"/>
              <a:gd name="T62" fmla="*/ 2058 w 2380"/>
              <a:gd name="T63" fmla="*/ 822 h 840"/>
              <a:gd name="T64" fmla="*/ 2058 w 2380"/>
              <a:gd name="T65" fmla="*/ 840 h 840"/>
              <a:gd name="T66" fmla="*/ 1929 w 2380"/>
              <a:gd name="T67" fmla="*/ 840 h 840"/>
              <a:gd name="T68" fmla="*/ 1929 w 2380"/>
              <a:gd name="T69" fmla="*/ 822 h 840"/>
              <a:gd name="T70" fmla="*/ 2251 w 2380"/>
              <a:gd name="T71" fmla="*/ 807 h 840"/>
              <a:gd name="T72" fmla="*/ 2380 w 2380"/>
              <a:gd name="T73" fmla="*/ 807 h 840"/>
              <a:gd name="T74" fmla="*/ 2380 w 2380"/>
              <a:gd name="T75" fmla="*/ 840 h 840"/>
              <a:gd name="T76" fmla="*/ 2251 w 2380"/>
              <a:gd name="T77" fmla="*/ 840 h 840"/>
              <a:gd name="T78" fmla="*/ 2251 w 2380"/>
              <a:gd name="T79" fmla="*/ 807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80" h="840">
                <a:moveTo>
                  <a:pt x="0" y="776"/>
                </a:moveTo>
                <a:lnTo>
                  <a:pt x="128" y="776"/>
                </a:lnTo>
                <a:lnTo>
                  <a:pt x="128" y="840"/>
                </a:lnTo>
                <a:lnTo>
                  <a:pt x="0" y="840"/>
                </a:lnTo>
                <a:lnTo>
                  <a:pt x="0" y="776"/>
                </a:lnTo>
                <a:close/>
                <a:moveTo>
                  <a:pt x="321" y="0"/>
                </a:moveTo>
                <a:lnTo>
                  <a:pt x="450" y="0"/>
                </a:lnTo>
                <a:lnTo>
                  <a:pt x="450" y="840"/>
                </a:lnTo>
                <a:lnTo>
                  <a:pt x="321" y="840"/>
                </a:lnTo>
                <a:lnTo>
                  <a:pt x="321" y="0"/>
                </a:lnTo>
                <a:close/>
                <a:moveTo>
                  <a:pt x="643" y="791"/>
                </a:moveTo>
                <a:lnTo>
                  <a:pt x="772" y="791"/>
                </a:lnTo>
                <a:lnTo>
                  <a:pt x="772" y="840"/>
                </a:lnTo>
                <a:lnTo>
                  <a:pt x="643" y="840"/>
                </a:lnTo>
                <a:lnTo>
                  <a:pt x="643" y="791"/>
                </a:lnTo>
                <a:close/>
                <a:moveTo>
                  <a:pt x="965" y="593"/>
                </a:moveTo>
                <a:lnTo>
                  <a:pt x="1093" y="593"/>
                </a:lnTo>
                <a:lnTo>
                  <a:pt x="1093" y="840"/>
                </a:lnTo>
                <a:lnTo>
                  <a:pt x="965" y="840"/>
                </a:lnTo>
                <a:lnTo>
                  <a:pt x="965" y="593"/>
                </a:lnTo>
                <a:close/>
                <a:moveTo>
                  <a:pt x="1286" y="785"/>
                </a:moveTo>
                <a:lnTo>
                  <a:pt x="1415" y="785"/>
                </a:lnTo>
                <a:lnTo>
                  <a:pt x="1415" y="840"/>
                </a:lnTo>
                <a:lnTo>
                  <a:pt x="1286" y="840"/>
                </a:lnTo>
                <a:lnTo>
                  <a:pt x="1286" y="785"/>
                </a:lnTo>
                <a:close/>
                <a:moveTo>
                  <a:pt x="1608" y="798"/>
                </a:moveTo>
                <a:lnTo>
                  <a:pt x="1736" y="798"/>
                </a:lnTo>
                <a:lnTo>
                  <a:pt x="1736" y="840"/>
                </a:lnTo>
                <a:lnTo>
                  <a:pt x="1608" y="840"/>
                </a:lnTo>
                <a:lnTo>
                  <a:pt x="1608" y="798"/>
                </a:lnTo>
                <a:close/>
                <a:moveTo>
                  <a:pt x="1929" y="822"/>
                </a:moveTo>
                <a:lnTo>
                  <a:pt x="2058" y="822"/>
                </a:lnTo>
                <a:lnTo>
                  <a:pt x="2058" y="840"/>
                </a:lnTo>
                <a:lnTo>
                  <a:pt x="1929" y="840"/>
                </a:lnTo>
                <a:lnTo>
                  <a:pt x="1929" y="822"/>
                </a:lnTo>
                <a:close/>
                <a:moveTo>
                  <a:pt x="2251" y="807"/>
                </a:moveTo>
                <a:lnTo>
                  <a:pt x="2380" y="807"/>
                </a:lnTo>
                <a:lnTo>
                  <a:pt x="2380" y="840"/>
                </a:lnTo>
                <a:lnTo>
                  <a:pt x="2251" y="840"/>
                </a:lnTo>
                <a:lnTo>
                  <a:pt x="2251" y="807"/>
                </a:lnTo>
                <a:close/>
              </a:path>
            </a:pathLst>
          </a:custGeom>
          <a:solidFill>
            <a:schemeClr val="accent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3200">
              <a:solidFill>
                <a:prstClr val="black"/>
              </a:solidFill>
            </a:endParaRPr>
          </a:p>
        </p:txBody>
      </p:sp>
      <p:sp>
        <p:nvSpPr>
          <p:cNvPr id="8" name="Freeform 8"/>
          <p:cNvSpPr>
            <a:spLocks noEditPoints="1"/>
          </p:cNvSpPr>
          <p:nvPr/>
        </p:nvSpPr>
        <p:spPr bwMode="auto">
          <a:xfrm>
            <a:off x="1989662" y="5002915"/>
            <a:ext cx="43477" cy="122515"/>
          </a:xfrm>
          <a:custGeom>
            <a:avLst/>
            <a:gdLst>
              <a:gd name="T0" fmla="*/ 7 w 17"/>
              <a:gd name="T1" fmla="*/ 45 h 46"/>
              <a:gd name="T2" fmla="*/ 7 w 17"/>
              <a:gd name="T3" fmla="*/ 24 h 46"/>
              <a:gd name="T4" fmla="*/ 7 w 17"/>
              <a:gd name="T5" fmla="*/ 2 h 46"/>
              <a:gd name="T6" fmla="*/ 10 w 17"/>
              <a:gd name="T7" fmla="*/ 2 h 46"/>
              <a:gd name="T8" fmla="*/ 10 w 17"/>
              <a:gd name="T9" fmla="*/ 24 h 46"/>
              <a:gd name="T10" fmla="*/ 10 w 17"/>
              <a:gd name="T11" fmla="*/ 45 h 46"/>
              <a:gd name="T12" fmla="*/ 7 w 17"/>
              <a:gd name="T13" fmla="*/ 45 h 46"/>
              <a:gd name="T14" fmla="*/ 0 w 17"/>
              <a:gd name="T15" fmla="*/ 43 h 46"/>
              <a:gd name="T16" fmla="*/ 17 w 17"/>
              <a:gd name="T17" fmla="*/ 43 h 46"/>
              <a:gd name="T18" fmla="*/ 17 w 17"/>
              <a:gd name="T19" fmla="*/ 46 h 46"/>
              <a:gd name="T20" fmla="*/ 0 w 17"/>
              <a:gd name="T21" fmla="*/ 46 h 46"/>
              <a:gd name="T22" fmla="*/ 0 w 17"/>
              <a:gd name="T23" fmla="*/ 43 h 46"/>
              <a:gd name="T24" fmla="*/ 0 w 17"/>
              <a:gd name="T25" fmla="*/ 0 h 46"/>
              <a:gd name="T26" fmla="*/ 17 w 17"/>
              <a:gd name="T27" fmla="*/ 0 h 46"/>
              <a:gd name="T28" fmla="*/ 17 w 17"/>
              <a:gd name="T29" fmla="*/ 3 h 46"/>
              <a:gd name="T30" fmla="*/ 0 w 17"/>
              <a:gd name="T31" fmla="*/ 3 h 46"/>
              <a:gd name="T32" fmla="*/ 0 w 17"/>
              <a:gd name="T3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46">
                <a:moveTo>
                  <a:pt x="7" y="45"/>
                </a:moveTo>
                <a:lnTo>
                  <a:pt x="7" y="24"/>
                </a:lnTo>
                <a:lnTo>
                  <a:pt x="7" y="2"/>
                </a:lnTo>
                <a:lnTo>
                  <a:pt x="10" y="2"/>
                </a:lnTo>
                <a:lnTo>
                  <a:pt x="10" y="24"/>
                </a:lnTo>
                <a:lnTo>
                  <a:pt x="10" y="45"/>
                </a:lnTo>
                <a:lnTo>
                  <a:pt x="7" y="45"/>
                </a:lnTo>
                <a:close/>
                <a:moveTo>
                  <a:pt x="0" y="43"/>
                </a:moveTo>
                <a:lnTo>
                  <a:pt x="17" y="43"/>
                </a:lnTo>
                <a:lnTo>
                  <a:pt x="17" y="46"/>
                </a:lnTo>
                <a:lnTo>
                  <a:pt x="0" y="46"/>
                </a:lnTo>
                <a:lnTo>
                  <a:pt x="0" y="43"/>
                </a:lnTo>
                <a:close/>
                <a:moveTo>
                  <a:pt x="0" y="0"/>
                </a:moveTo>
                <a:lnTo>
                  <a:pt x="17" y="0"/>
                </a:lnTo>
                <a:lnTo>
                  <a:pt x="17" y="3"/>
                </a:lnTo>
                <a:lnTo>
                  <a:pt x="0" y="3"/>
                </a:lnTo>
                <a:lnTo>
                  <a:pt x="0" y="0"/>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sz="3200">
              <a:solidFill>
                <a:prstClr val="black"/>
              </a:solidFill>
            </a:endParaRPr>
          </a:p>
        </p:txBody>
      </p:sp>
      <p:sp>
        <p:nvSpPr>
          <p:cNvPr id="9" name="Freeform 9"/>
          <p:cNvSpPr>
            <a:spLocks noEditPoints="1"/>
          </p:cNvSpPr>
          <p:nvPr/>
        </p:nvSpPr>
        <p:spPr bwMode="auto">
          <a:xfrm>
            <a:off x="2813165" y="2523321"/>
            <a:ext cx="43477" cy="948159"/>
          </a:xfrm>
          <a:custGeom>
            <a:avLst/>
            <a:gdLst>
              <a:gd name="T0" fmla="*/ 7 w 17"/>
              <a:gd name="T1" fmla="*/ 355 h 356"/>
              <a:gd name="T2" fmla="*/ 7 w 17"/>
              <a:gd name="T3" fmla="*/ 178 h 356"/>
              <a:gd name="T4" fmla="*/ 7 w 17"/>
              <a:gd name="T5" fmla="*/ 1 h 356"/>
              <a:gd name="T6" fmla="*/ 10 w 17"/>
              <a:gd name="T7" fmla="*/ 1 h 356"/>
              <a:gd name="T8" fmla="*/ 10 w 17"/>
              <a:gd name="T9" fmla="*/ 178 h 356"/>
              <a:gd name="T10" fmla="*/ 10 w 17"/>
              <a:gd name="T11" fmla="*/ 355 h 356"/>
              <a:gd name="T12" fmla="*/ 7 w 17"/>
              <a:gd name="T13" fmla="*/ 355 h 356"/>
              <a:gd name="T14" fmla="*/ 0 w 17"/>
              <a:gd name="T15" fmla="*/ 353 h 356"/>
              <a:gd name="T16" fmla="*/ 17 w 17"/>
              <a:gd name="T17" fmla="*/ 353 h 356"/>
              <a:gd name="T18" fmla="*/ 17 w 17"/>
              <a:gd name="T19" fmla="*/ 356 h 356"/>
              <a:gd name="T20" fmla="*/ 0 w 17"/>
              <a:gd name="T21" fmla="*/ 356 h 356"/>
              <a:gd name="T22" fmla="*/ 0 w 17"/>
              <a:gd name="T23" fmla="*/ 353 h 356"/>
              <a:gd name="T24" fmla="*/ 0 w 17"/>
              <a:gd name="T25" fmla="*/ 0 h 356"/>
              <a:gd name="T26" fmla="*/ 17 w 17"/>
              <a:gd name="T27" fmla="*/ 0 h 356"/>
              <a:gd name="T28" fmla="*/ 17 w 17"/>
              <a:gd name="T29" fmla="*/ 3 h 356"/>
              <a:gd name="T30" fmla="*/ 0 w 17"/>
              <a:gd name="T31" fmla="*/ 3 h 356"/>
              <a:gd name="T32" fmla="*/ 0 w 17"/>
              <a:gd name="T33"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356">
                <a:moveTo>
                  <a:pt x="7" y="355"/>
                </a:moveTo>
                <a:lnTo>
                  <a:pt x="7" y="178"/>
                </a:lnTo>
                <a:lnTo>
                  <a:pt x="7" y="1"/>
                </a:lnTo>
                <a:lnTo>
                  <a:pt x="10" y="1"/>
                </a:lnTo>
                <a:lnTo>
                  <a:pt x="10" y="178"/>
                </a:lnTo>
                <a:lnTo>
                  <a:pt x="10" y="355"/>
                </a:lnTo>
                <a:lnTo>
                  <a:pt x="7" y="355"/>
                </a:lnTo>
                <a:close/>
                <a:moveTo>
                  <a:pt x="0" y="353"/>
                </a:moveTo>
                <a:lnTo>
                  <a:pt x="17" y="353"/>
                </a:lnTo>
                <a:lnTo>
                  <a:pt x="17" y="356"/>
                </a:lnTo>
                <a:lnTo>
                  <a:pt x="0" y="356"/>
                </a:lnTo>
                <a:lnTo>
                  <a:pt x="0" y="353"/>
                </a:lnTo>
                <a:close/>
                <a:moveTo>
                  <a:pt x="0" y="0"/>
                </a:moveTo>
                <a:lnTo>
                  <a:pt x="17" y="0"/>
                </a:lnTo>
                <a:lnTo>
                  <a:pt x="17" y="3"/>
                </a:lnTo>
                <a:lnTo>
                  <a:pt x="0" y="3"/>
                </a:lnTo>
                <a:lnTo>
                  <a:pt x="0" y="0"/>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sz="3200">
              <a:solidFill>
                <a:prstClr val="black"/>
              </a:solidFill>
            </a:endParaRPr>
          </a:p>
        </p:txBody>
      </p:sp>
      <p:sp>
        <p:nvSpPr>
          <p:cNvPr id="10" name="Freeform 10"/>
          <p:cNvSpPr>
            <a:spLocks noEditPoints="1"/>
          </p:cNvSpPr>
          <p:nvPr/>
        </p:nvSpPr>
        <p:spPr bwMode="auto">
          <a:xfrm>
            <a:off x="3634112" y="5066836"/>
            <a:ext cx="43477" cy="71912"/>
          </a:xfrm>
          <a:custGeom>
            <a:avLst/>
            <a:gdLst>
              <a:gd name="T0" fmla="*/ 7 w 17"/>
              <a:gd name="T1" fmla="*/ 26 h 27"/>
              <a:gd name="T2" fmla="*/ 7 w 17"/>
              <a:gd name="T3" fmla="*/ 14 h 27"/>
              <a:gd name="T4" fmla="*/ 7 w 17"/>
              <a:gd name="T5" fmla="*/ 2 h 27"/>
              <a:gd name="T6" fmla="*/ 10 w 17"/>
              <a:gd name="T7" fmla="*/ 2 h 27"/>
              <a:gd name="T8" fmla="*/ 10 w 17"/>
              <a:gd name="T9" fmla="*/ 14 h 27"/>
              <a:gd name="T10" fmla="*/ 10 w 17"/>
              <a:gd name="T11" fmla="*/ 26 h 27"/>
              <a:gd name="T12" fmla="*/ 7 w 17"/>
              <a:gd name="T13" fmla="*/ 26 h 27"/>
              <a:gd name="T14" fmla="*/ 0 w 17"/>
              <a:gd name="T15" fmla="*/ 24 h 27"/>
              <a:gd name="T16" fmla="*/ 17 w 17"/>
              <a:gd name="T17" fmla="*/ 24 h 27"/>
              <a:gd name="T18" fmla="*/ 17 w 17"/>
              <a:gd name="T19" fmla="*/ 27 h 27"/>
              <a:gd name="T20" fmla="*/ 0 w 17"/>
              <a:gd name="T21" fmla="*/ 27 h 27"/>
              <a:gd name="T22" fmla="*/ 0 w 17"/>
              <a:gd name="T23" fmla="*/ 24 h 27"/>
              <a:gd name="T24" fmla="*/ 0 w 17"/>
              <a:gd name="T25" fmla="*/ 0 h 27"/>
              <a:gd name="T26" fmla="*/ 17 w 17"/>
              <a:gd name="T27" fmla="*/ 0 h 27"/>
              <a:gd name="T28" fmla="*/ 17 w 17"/>
              <a:gd name="T29" fmla="*/ 3 h 27"/>
              <a:gd name="T30" fmla="*/ 0 w 17"/>
              <a:gd name="T31" fmla="*/ 3 h 27"/>
              <a:gd name="T32" fmla="*/ 0 w 17"/>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7">
                <a:moveTo>
                  <a:pt x="7" y="26"/>
                </a:moveTo>
                <a:lnTo>
                  <a:pt x="7" y="14"/>
                </a:lnTo>
                <a:lnTo>
                  <a:pt x="7" y="2"/>
                </a:lnTo>
                <a:lnTo>
                  <a:pt x="10" y="2"/>
                </a:lnTo>
                <a:lnTo>
                  <a:pt x="10" y="14"/>
                </a:lnTo>
                <a:lnTo>
                  <a:pt x="10" y="26"/>
                </a:lnTo>
                <a:lnTo>
                  <a:pt x="7" y="26"/>
                </a:lnTo>
                <a:close/>
                <a:moveTo>
                  <a:pt x="0" y="24"/>
                </a:moveTo>
                <a:lnTo>
                  <a:pt x="17" y="24"/>
                </a:lnTo>
                <a:lnTo>
                  <a:pt x="17" y="27"/>
                </a:lnTo>
                <a:lnTo>
                  <a:pt x="0" y="27"/>
                </a:lnTo>
                <a:lnTo>
                  <a:pt x="0" y="24"/>
                </a:lnTo>
                <a:close/>
                <a:moveTo>
                  <a:pt x="0" y="0"/>
                </a:moveTo>
                <a:lnTo>
                  <a:pt x="17" y="0"/>
                </a:lnTo>
                <a:lnTo>
                  <a:pt x="17" y="3"/>
                </a:lnTo>
                <a:lnTo>
                  <a:pt x="0" y="3"/>
                </a:lnTo>
                <a:lnTo>
                  <a:pt x="0" y="0"/>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sz="3200">
              <a:solidFill>
                <a:prstClr val="black"/>
              </a:solidFill>
            </a:endParaRPr>
          </a:p>
        </p:txBody>
      </p:sp>
      <p:sp>
        <p:nvSpPr>
          <p:cNvPr id="11" name="Freeform 11"/>
          <p:cNvSpPr>
            <a:spLocks noEditPoints="1"/>
          </p:cNvSpPr>
          <p:nvPr/>
        </p:nvSpPr>
        <p:spPr bwMode="auto">
          <a:xfrm>
            <a:off x="4457616" y="4454261"/>
            <a:ext cx="43477" cy="245030"/>
          </a:xfrm>
          <a:custGeom>
            <a:avLst/>
            <a:gdLst>
              <a:gd name="T0" fmla="*/ 7 w 17"/>
              <a:gd name="T1" fmla="*/ 90 h 92"/>
              <a:gd name="T2" fmla="*/ 7 w 17"/>
              <a:gd name="T3" fmla="*/ 45 h 92"/>
              <a:gd name="T4" fmla="*/ 7 w 17"/>
              <a:gd name="T5" fmla="*/ 1 h 92"/>
              <a:gd name="T6" fmla="*/ 10 w 17"/>
              <a:gd name="T7" fmla="*/ 1 h 92"/>
              <a:gd name="T8" fmla="*/ 10 w 17"/>
              <a:gd name="T9" fmla="*/ 45 h 92"/>
              <a:gd name="T10" fmla="*/ 10 w 17"/>
              <a:gd name="T11" fmla="*/ 90 h 92"/>
              <a:gd name="T12" fmla="*/ 7 w 17"/>
              <a:gd name="T13" fmla="*/ 90 h 92"/>
              <a:gd name="T14" fmla="*/ 0 w 17"/>
              <a:gd name="T15" fmla="*/ 89 h 92"/>
              <a:gd name="T16" fmla="*/ 17 w 17"/>
              <a:gd name="T17" fmla="*/ 89 h 92"/>
              <a:gd name="T18" fmla="*/ 17 w 17"/>
              <a:gd name="T19" fmla="*/ 92 h 92"/>
              <a:gd name="T20" fmla="*/ 0 w 17"/>
              <a:gd name="T21" fmla="*/ 92 h 92"/>
              <a:gd name="T22" fmla="*/ 0 w 17"/>
              <a:gd name="T23" fmla="*/ 89 h 92"/>
              <a:gd name="T24" fmla="*/ 0 w 17"/>
              <a:gd name="T25" fmla="*/ 0 h 92"/>
              <a:gd name="T26" fmla="*/ 17 w 17"/>
              <a:gd name="T27" fmla="*/ 0 h 92"/>
              <a:gd name="T28" fmla="*/ 17 w 17"/>
              <a:gd name="T29" fmla="*/ 3 h 92"/>
              <a:gd name="T30" fmla="*/ 0 w 17"/>
              <a:gd name="T31" fmla="*/ 3 h 92"/>
              <a:gd name="T32" fmla="*/ 0 w 17"/>
              <a:gd name="T3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92">
                <a:moveTo>
                  <a:pt x="7" y="90"/>
                </a:moveTo>
                <a:lnTo>
                  <a:pt x="7" y="45"/>
                </a:lnTo>
                <a:lnTo>
                  <a:pt x="7" y="1"/>
                </a:lnTo>
                <a:lnTo>
                  <a:pt x="10" y="1"/>
                </a:lnTo>
                <a:lnTo>
                  <a:pt x="10" y="45"/>
                </a:lnTo>
                <a:lnTo>
                  <a:pt x="10" y="90"/>
                </a:lnTo>
                <a:lnTo>
                  <a:pt x="7" y="90"/>
                </a:lnTo>
                <a:close/>
                <a:moveTo>
                  <a:pt x="0" y="89"/>
                </a:moveTo>
                <a:lnTo>
                  <a:pt x="17" y="89"/>
                </a:lnTo>
                <a:lnTo>
                  <a:pt x="17" y="92"/>
                </a:lnTo>
                <a:lnTo>
                  <a:pt x="0" y="92"/>
                </a:lnTo>
                <a:lnTo>
                  <a:pt x="0" y="89"/>
                </a:lnTo>
                <a:close/>
                <a:moveTo>
                  <a:pt x="0" y="0"/>
                </a:moveTo>
                <a:lnTo>
                  <a:pt x="17" y="0"/>
                </a:lnTo>
                <a:lnTo>
                  <a:pt x="17" y="3"/>
                </a:lnTo>
                <a:lnTo>
                  <a:pt x="0" y="3"/>
                </a:lnTo>
                <a:lnTo>
                  <a:pt x="0" y="0"/>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sz="3600">
              <a:solidFill>
                <a:prstClr val="black"/>
              </a:solidFill>
            </a:endParaRPr>
          </a:p>
        </p:txBody>
      </p:sp>
      <p:sp>
        <p:nvSpPr>
          <p:cNvPr id="12" name="Freeform 12"/>
          <p:cNvSpPr>
            <a:spLocks noEditPoints="1"/>
          </p:cNvSpPr>
          <p:nvPr/>
        </p:nvSpPr>
        <p:spPr bwMode="auto">
          <a:xfrm>
            <a:off x="5276004" y="4952311"/>
            <a:ext cx="48592" cy="274327"/>
          </a:xfrm>
          <a:custGeom>
            <a:avLst/>
            <a:gdLst>
              <a:gd name="T0" fmla="*/ 9 w 19"/>
              <a:gd name="T1" fmla="*/ 101 h 103"/>
              <a:gd name="T2" fmla="*/ 9 w 19"/>
              <a:gd name="T3" fmla="*/ 51 h 103"/>
              <a:gd name="T4" fmla="*/ 9 w 19"/>
              <a:gd name="T5" fmla="*/ 1 h 103"/>
              <a:gd name="T6" fmla="*/ 11 w 19"/>
              <a:gd name="T7" fmla="*/ 1 h 103"/>
              <a:gd name="T8" fmla="*/ 11 w 19"/>
              <a:gd name="T9" fmla="*/ 51 h 103"/>
              <a:gd name="T10" fmla="*/ 11 w 19"/>
              <a:gd name="T11" fmla="*/ 101 h 103"/>
              <a:gd name="T12" fmla="*/ 9 w 19"/>
              <a:gd name="T13" fmla="*/ 101 h 103"/>
              <a:gd name="T14" fmla="*/ 0 w 19"/>
              <a:gd name="T15" fmla="*/ 100 h 103"/>
              <a:gd name="T16" fmla="*/ 19 w 19"/>
              <a:gd name="T17" fmla="*/ 100 h 103"/>
              <a:gd name="T18" fmla="*/ 19 w 19"/>
              <a:gd name="T19" fmla="*/ 103 h 103"/>
              <a:gd name="T20" fmla="*/ 0 w 19"/>
              <a:gd name="T21" fmla="*/ 103 h 103"/>
              <a:gd name="T22" fmla="*/ 0 w 19"/>
              <a:gd name="T23" fmla="*/ 100 h 103"/>
              <a:gd name="T24" fmla="*/ 0 w 19"/>
              <a:gd name="T25" fmla="*/ 0 h 103"/>
              <a:gd name="T26" fmla="*/ 19 w 19"/>
              <a:gd name="T27" fmla="*/ 0 h 103"/>
              <a:gd name="T28" fmla="*/ 19 w 19"/>
              <a:gd name="T29" fmla="*/ 3 h 103"/>
              <a:gd name="T30" fmla="*/ 0 w 19"/>
              <a:gd name="T31" fmla="*/ 3 h 103"/>
              <a:gd name="T32" fmla="*/ 0 w 19"/>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103">
                <a:moveTo>
                  <a:pt x="9" y="101"/>
                </a:moveTo>
                <a:lnTo>
                  <a:pt x="9" y="51"/>
                </a:lnTo>
                <a:lnTo>
                  <a:pt x="9" y="1"/>
                </a:lnTo>
                <a:lnTo>
                  <a:pt x="11" y="1"/>
                </a:lnTo>
                <a:lnTo>
                  <a:pt x="11" y="51"/>
                </a:lnTo>
                <a:lnTo>
                  <a:pt x="11" y="101"/>
                </a:lnTo>
                <a:lnTo>
                  <a:pt x="9" y="101"/>
                </a:lnTo>
                <a:close/>
                <a:moveTo>
                  <a:pt x="0" y="100"/>
                </a:moveTo>
                <a:lnTo>
                  <a:pt x="19" y="100"/>
                </a:lnTo>
                <a:lnTo>
                  <a:pt x="19" y="103"/>
                </a:lnTo>
                <a:lnTo>
                  <a:pt x="0" y="103"/>
                </a:lnTo>
                <a:lnTo>
                  <a:pt x="0" y="100"/>
                </a:lnTo>
                <a:close/>
                <a:moveTo>
                  <a:pt x="0" y="0"/>
                </a:moveTo>
                <a:lnTo>
                  <a:pt x="19" y="0"/>
                </a:lnTo>
                <a:lnTo>
                  <a:pt x="19" y="3"/>
                </a:lnTo>
                <a:lnTo>
                  <a:pt x="0" y="3"/>
                </a:lnTo>
                <a:lnTo>
                  <a:pt x="0" y="0"/>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sz="3200">
              <a:solidFill>
                <a:prstClr val="black"/>
              </a:solidFill>
            </a:endParaRPr>
          </a:p>
        </p:txBody>
      </p:sp>
      <p:sp>
        <p:nvSpPr>
          <p:cNvPr id="13" name="Freeform 13"/>
          <p:cNvSpPr>
            <a:spLocks noEditPoints="1"/>
          </p:cNvSpPr>
          <p:nvPr/>
        </p:nvSpPr>
        <p:spPr bwMode="auto">
          <a:xfrm>
            <a:off x="6099508" y="5093469"/>
            <a:ext cx="46034" cy="61258"/>
          </a:xfrm>
          <a:custGeom>
            <a:avLst/>
            <a:gdLst>
              <a:gd name="T0" fmla="*/ 8 w 18"/>
              <a:gd name="T1" fmla="*/ 21 h 23"/>
              <a:gd name="T2" fmla="*/ 8 w 18"/>
              <a:gd name="T3" fmla="*/ 12 h 23"/>
              <a:gd name="T4" fmla="*/ 8 w 18"/>
              <a:gd name="T5" fmla="*/ 1 h 23"/>
              <a:gd name="T6" fmla="*/ 11 w 18"/>
              <a:gd name="T7" fmla="*/ 1 h 23"/>
              <a:gd name="T8" fmla="*/ 11 w 18"/>
              <a:gd name="T9" fmla="*/ 12 h 23"/>
              <a:gd name="T10" fmla="*/ 11 w 18"/>
              <a:gd name="T11" fmla="*/ 21 h 23"/>
              <a:gd name="T12" fmla="*/ 8 w 18"/>
              <a:gd name="T13" fmla="*/ 21 h 23"/>
              <a:gd name="T14" fmla="*/ 0 w 18"/>
              <a:gd name="T15" fmla="*/ 20 h 23"/>
              <a:gd name="T16" fmla="*/ 18 w 18"/>
              <a:gd name="T17" fmla="*/ 20 h 23"/>
              <a:gd name="T18" fmla="*/ 18 w 18"/>
              <a:gd name="T19" fmla="*/ 23 h 23"/>
              <a:gd name="T20" fmla="*/ 0 w 18"/>
              <a:gd name="T21" fmla="*/ 23 h 23"/>
              <a:gd name="T22" fmla="*/ 0 w 18"/>
              <a:gd name="T23" fmla="*/ 20 h 23"/>
              <a:gd name="T24" fmla="*/ 0 w 18"/>
              <a:gd name="T25" fmla="*/ 0 h 23"/>
              <a:gd name="T26" fmla="*/ 18 w 18"/>
              <a:gd name="T27" fmla="*/ 0 h 23"/>
              <a:gd name="T28" fmla="*/ 18 w 18"/>
              <a:gd name="T29" fmla="*/ 3 h 23"/>
              <a:gd name="T30" fmla="*/ 0 w 18"/>
              <a:gd name="T31" fmla="*/ 3 h 23"/>
              <a:gd name="T32" fmla="*/ 0 w 18"/>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23">
                <a:moveTo>
                  <a:pt x="8" y="21"/>
                </a:moveTo>
                <a:lnTo>
                  <a:pt x="8" y="12"/>
                </a:lnTo>
                <a:lnTo>
                  <a:pt x="8" y="1"/>
                </a:lnTo>
                <a:lnTo>
                  <a:pt x="11" y="1"/>
                </a:lnTo>
                <a:lnTo>
                  <a:pt x="11" y="12"/>
                </a:lnTo>
                <a:lnTo>
                  <a:pt x="11" y="21"/>
                </a:lnTo>
                <a:lnTo>
                  <a:pt x="8" y="21"/>
                </a:lnTo>
                <a:close/>
                <a:moveTo>
                  <a:pt x="0" y="20"/>
                </a:moveTo>
                <a:lnTo>
                  <a:pt x="18" y="20"/>
                </a:lnTo>
                <a:lnTo>
                  <a:pt x="18" y="23"/>
                </a:lnTo>
                <a:lnTo>
                  <a:pt x="0" y="23"/>
                </a:lnTo>
                <a:lnTo>
                  <a:pt x="0" y="20"/>
                </a:lnTo>
                <a:close/>
                <a:moveTo>
                  <a:pt x="0" y="0"/>
                </a:moveTo>
                <a:lnTo>
                  <a:pt x="18" y="0"/>
                </a:lnTo>
                <a:lnTo>
                  <a:pt x="18" y="3"/>
                </a:lnTo>
                <a:lnTo>
                  <a:pt x="0" y="3"/>
                </a:lnTo>
                <a:lnTo>
                  <a:pt x="0" y="0"/>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sz="3200">
              <a:solidFill>
                <a:prstClr val="black"/>
              </a:solidFill>
            </a:endParaRPr>
          </a:p>
        </p:txBody>
      </p:sp>
      <p:sp>
        <p:nvSpPr>
          <p:cNvPr id="14" name="Freeform 14"/>
          <p:cNvSpPr>
            <a:spLocks noEditPoints="1"/>
          </p:cNvSpPr>
          <p:nvPr/>
        </p:nvSpPr>
        <p:spPr bwMode="auto">
          <a:xfrm>
            <a:off x="6923012" y="5168044"/>
            <a:ext cx="46034" cy="39951"/>
          </a:xfrm>
          <a:custGeom>
            <a:avLst/>
            <a:gdLst>
              <a:gd name="T0" fmla="*/ 8 w 18"/>
              <a:gd name="T1" fmla="*/ 13 h 15"/>
              <a:gd name="T2" fmla="*/ 8 w 18"/>
              <a:gd name="T3" fmla="*/ 8 h 15"/>
              <a:gd name="T4" fmla="*/ 8 w 18"/>
              <a:gd name="T5" fmla="*/ 1 h 15"/>
              <a:gd name="T6" fmla="*/ 11 w 18"/>
              <a:gd name="T7" fmla="*/ 1 h 15"/>
              <a:gd name="T8" fmla="*/ 11 w 18"/>
              <a:gd name="T9" fmla="*/ 8 h 15"/>
              <a:gd name="T10" fmla="*/ 11 w 18"/>
              <a:gd name="T11" fmla="*/ 13 h 15"/>
              <a:gd name="T12" fmla="*/ 8 w 18"/>
              <a:gd name="T13" fmla="*/ 13 h 15"/>
              <a:gd name="T14" fmla="*/ 0 w 18"/>
              <a:gd name="T15" fmla="*/ 12 h 15"/>
              <a:gd name="T16" fmla="*/ 18 w 18"/>
              <a:gd name="T17" fmla="*/ 12 h 15"/>
              <a:gd name="T18" fmla="*/ 18 w 18"/>
              <a:gd name="T19" fmla="*/ 15 h 15"/>
              <a:gd name="T20" fmla="*/ 0 w 18"/>
              <a:gd name="T21" fmla="*/ 15 h 15"/>
              <a:gd name="T22" fmla="*/ 0 w 18"/>
              <a:gd name="T23" fmla="*/ 12 h 15"/>
              <a:gd name="T24" fmla="*/ 0 w 18"/>
              <a:gd name="T25" fmla="*/ 0 h 15"/>
              <a:gd name="T26" fmla="*/ 18 w 18"/>
              <a:gd name="T27" fmla="*/ 0 h 15"/>
              <a:gd name="T28" fmla="*/ 18 w 18"/>
              <a:gd name="T29" fmla="*/ 2 h 15"/>
              <a:gd name="T30" fmla="*/ 0 w 18"/>
              <a:gd name="T31" fmla="*/ 2 h 15"/>
              <a:gd name="T32" fmla="*/ 0 w 18"/>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5">
                <a:moveTo>
                  <a:pt x="8" y="13"/>
                </a:moveTo>
                <a:lnTo>
                  <a:pt x="8" y="8"/>
                </a:lnTo>
                <a:lnTo>
                  <a:pt x="8" y="1"/>
                </a:lnTo>
                <a:lnTo>
                  <a:pt x="11" y="1"/>
                </a:lnTo>
                <a:lnTo>
                  <a:pt x="11" y="8"/>
                </a:lnTo>
                <a:lnTo>
                  <a:pt x="11" y="13"/>
                </a:lnTo>
                <a:lnTo>
                  <a:pt x="8" y="13"/>
                </a:lnTo>
                <a:close/>
                <a:moveTo>
                  <a:pt x="0" y="12"/>
                </a:moveTo>
                <a:lnTo>
                  <a:pt x="18" y="12"/>
                </a:lnTo>
                <a:lnTo>
                  <a:pt x="18" y="15"/>
                </a:lnTo>
                <a:lnTo>
                  <a:pt x="0" y="15"/>
                </a:lnTo>
                <a:lnTo>
                  <a:pt x="0" y="12"/>
                </a:lnTo>
                <a:close/>
                <a:moveTo>
                  <a:pt x="0" y="0"/>
                </a:moveTo>
                <a:lnTo>
                  <a:pt x="18" y="0"/>
                </a:lnTo>
                <a:lnTo>
                  <a:pt x="18" y="2"/>
                </a:lnTo>
                <a:lnTo>
                  <a:pt x="0" y="2"/>
                </a:lnTo>
                <a:lnTo>
                  <a:pt x="0" y="0"/>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sz="3200">
              <a:solidFill>
                <a:prstClr val="black"/>
              </a:solidFill>
            </a:endParaRPr>
          </a:p>
        </p:txBody>
      </p:sp>
      <p:sp>
        <p:nvSpPr>
          <p:cNvPr id="15" name="Rectangle 15"/>
          <p:cNvSpPr>
            <a:spLocks noChangeArrowheads="1"/>
          </p:cNvSpPr>
          <p:nvPr/>
        </p:nvSpPr>
        <p:spPr bwMode="auto">
          <a:xfrm>
            <a:off x="1595812" y="2286280"/>
            <a:ext cx="7673" cy="2948348"/>
          </a:xfrm>
          <a:prstGeom prst="rect">
            <a:avLst/>
          </a:pr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sz="3600">
              <a:solidFill>
                <a:prstClr val="black"/>
              </a:solidFill>
            </a:endParaRPr>
          </a:p>
        </p:txBody>
      </p:sp>
      <p:sp>
        <p:nvSpPr>
          <p:cNvPr id="16" name="Freeform 16"/>
          <p:cNvSpPr>
            <a:spLocks noEditPoints="1"/>
          </p:cNvSpPr>
          <p:nvPr/>
        </p:nvSpPr>
        <p:spPr bwMode="auto">
          <a:xfrm>
            <a:off x="1547221" y="2283617"/>
            <a:ext cx="51149" cy="2953675"/>
          </a:xfrm>
          <a:custGeom>
            <a:avLst/>
            <a:gdLst>
              <a:gd name="T0" fmla="*/ 0 w 20"/>
              <a:gd name="T1" fmla="*/ 1107 h 1109"/>
              <a:gd name="T2" fmla="*/ 20 w 20"/>
              <a:gd name="T3" fmla="*/ 1107 h 1109"/>
              <a:gd name="T4" fmla="*/ 20 w 20"/>
              <a:gd name="T5" fmla="*/ 1109 h 1109"/>
              <a:gd name="T6" fmla="*/ 0 w 20"/>
              <a:gd name="T7" fmla="*/ 1109 h 1109"/>
              <a:gd name="T8" fmla="*/ 0 w 20"/>
              <a:gd name="T9" fmla="*/ 1107 h 1109"/>
              <a:gd name="T10" fmla="*/ 0 w 20"/>
              <a:gd name="T11" fmla="*/ 968 h 1109"/>
              <a:gd name="T12" fmla="*/ 20 w 20"/>
              <a:gd name="T13" fmla="*/ 968 h 1109"/>
              <a:gd name="T14" fmla="*/ 20 w 20"/>
              <a:gd name="T15" fmla="*/ 971 h 1109"/>
              <a:gd name="T16" fmla="*/ 0 w 20"/>
              <a:gd name="T17" fmla="*/ 971 h 1109"/>
              <a:gd name="T18" fmla="*/ 0 w 20"/>
              <a:gd name="T19" fmla="*/ 968 h 1109"/>
              <a:gd name="T20" fmla="*/ 0 w 20"/>
              <a:gd name="T21" fmla="*/ 830 h 1109"/>
              <a:gd name="T22" fmla="*/ 20 w 20"/>
              <a:gd name="T23" fmla="*/ 830 h 1109"/>
              <a:gd name="T24" fmla="*/ 20 w 20"/>
              <a:gd name="T25" fmla="*/ 833 h 1109"/>
              <a:gd name="T26" fmla="*/ 0 w 20"/>
              <a:gd name="T27" fmla="*/ 833 h 1109"/>
              <a:gd name="T28" fmla="*/ 0 w 20"/>
              <a:gd name="T29" fmla="*/ 830 h 1109"/>
              <a:gd name="T30" fmla="*/ 0 w 20"/>
              <a:gd name="T31" fmla="*/ 692 h 1109"/>
              <a:gd name="T32" fmla="*/ 20 w 20"/>
              <a:gd name="T33" fmla="*/ 692 h 1109"/>
              <a:gd name="T34" fmla="*/ 20 w 20"/>
              <a:gd name="T35" fmla="*/ 695 h 1109"/>
              <a:gd name="T36" fmla="*/ 0 w 20"/>
              <a:gd name="T37" fmla="*/ 695 h 1109"/>
              <a:gd name="T38" fmla="*/ 0 w 20"/>
              <a:gd name="T39" fmla="*/ 692 h 1109"/>
              <a:gd name="T40" fmla="*/ 0 w 20"/>
              <a:gd name="T41" fmla="*/ 554 h 1109"/>
              <a:gd name="T42" fmla="*/ 20 w 20"/>
              <a:gd name="T43" fmla="*/ 554 h 1109"/>
              <a:gd name="T44" fmla="*/ 20 w 20"/>
              <a:gd name="T45" fmla="*/ 556 h 1109"/>
              <a:gd name="T46" fmla="*/ 0 w 20"/>
              <a:gd name="T47" fmla="*/ 556 h 1109"/>
              <a:gd name="T48" fmla="*/ 0 w 20"/>
              <a:gd name="T49" fmla="*/ 554 h 1109"/>
              <a:gd name="T50" fmla="*/ 0 w 20"/>
              <a:gd name="T51" fmla="*/ 414 h 1109"/>
              <a:gd name="T52" fmla="*/ 20 w 20"/>
              <a:gd name="T53" fmla="*/ 414 h 1109"/>
              <a:gd name="T54" fmla="*/ 20 w 20"/>
              <a:gd name="T55" fmla="*/ 417 h 1109"/>
              <a:gd name="T56" fmla="*/ 0 w 20"/>
              <a:gd name="T57" fmla="*/ 417 h 1109"/>
              <a:gd name="T58" fmla="*/ 0 w 20"/>
              <a:gd name="T59" fmla="*/ 414 h 1109"/>
              <a:gd name="T60" fmla="*/ 0 w 20"/>
              <a:gd name="T61" fmla="*/ 276 h 1109"/>
              <a:gd name="T62" fmla="*/ 20 w 20"/>
              <a:gd name="T63" fmla="*/ 276 h 1109"/>
              <a:gd name="T64" fmla="*/ 20 w 20"/>
              <a:gd name="T65" fmla="*/ 279 h 1109"/>
              <a:gd name="T66" fmla="*/ 0 w 20"/>
              <a:gd name="T67" fmla="*/ 279 h 1109"/>
              <a:gd name="T68" fmla="*/ 0 w 20"/>
              <a:gd name="T69" fmla="*/ 276 h 1109"/>
              <a:gd name="T70" fmla="*/ 0 w 20"/>
              <a:gd name="T71" fmla="*/ 138 h 1109"/>
              <a:gd name="T72" fmla="*/ 20 w 20"/>
              <a:gd name="T73" fmla="*/ 138 h 1109"/>
              <a:gd name="T74" fmla="*/ 20 w 20"/>
              <a:gd name="T75" fmla="*/ 141 h 1109"/>
              <a:gd name="T76" fmla="*/ 0 w 20"/>
              <a:gd name="T77" fmla="*/ 141 h 1109"/>
              <a:gd name="T78" fmla="*/ 0 w 20"/>
              <a:gd name="T79" fmla="*/ 138 h 1109"/>
              <a:gd name="T80" fmla="*/ 0 w 20"/>
              <a:gd name="T81" fmla="*/ 0 h 1109"/>
              <a:gd name="T82" fmla="*/ 20 w 20"/>
              <a:gd name="T83" fmla="*/ 0 h 1109"/>
              <a:gd name="T84" fmla="*/ 20 w 20"/>
              <a:gd name="T85" fmla="*/ 3 h 1109"/>
              <a:gd name="T86" fmla="*/ 0 w 20"/>
              <a:gd name="T87" fmla="*/ 3 h 1109"/>
              <a:gd name="T88" fmla="*/ 0 w 20"/>
              <a:gd name="T89" fmla="*/ 0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1109">
                <a:moveTo>
                  <a:pt x="0" y="1107"/>
                </a:moveTo>
                <a:lnTo>
                  <a:pt x="20" y="1107"/>
                </a:lnTo>
                <a:lnTo>
                  <a:pt x="20" y="1109"/>
                </a:lnTo>
                <a:lnTo>
                  <a:pt x="0" y="1109"/>
                </a:lnTo>
                <a:lnTo>
                  <a:pt x="0" y="1107"/>
                </a:lnTo>
                <a:close/>
                <a:moveTo>
                  <a:pt x="0" y="968"/>
                </a:moveTo>
                <a:lnTo>
                  <a:pt x="20" y="968"/>
                </a:lnTo>
                <a:lnTo>
                  <a:pt x="20" y="971"/>
                </a:lnTo>
                <a:lnTo>
                  <a:pt x="0" y="971"/>
                </a:lnTo>
                <a:lnTo>
                  <a:pt x="0" y="968"/>
                </a:lnTo>
                <a:close/>
                <a:moveTo>
                  <a:pt x="0" y="830"/>
                </a:moveTo>
                <a:lnTo>
                  <a:pt x="20" y="830"/>
                </a:lnTo>
                <a:lnTo>
                  <a:pt x="20" y="833"/>
                </a:lnTo>
                <a:lnTo>
                  <a:pt x="0" y="833"/>
                </a:lnTo>
                <a:lnTo>
                  <a:pt x="0" y="830"/>
                </a:lnTo>
                <a:close/>
                <a:moveTo>
                  <a:pt x="0" y="692"/>
                </a:moveTo>
                <a:lnTo>
                  <a:pt x="20" y="692"/>
                </a:lnTo>
                <a:lnTo>
                  <a:pt x="20" y="695"/>
                </a:lnTo>
                <a:lnTo>
                  <a:pt x="0" y="695"/>
                </a:lnTo>
                <a:lnTo>
                  <a:pt x="0" y="692"/>
                </a:lnTo>
                <a:close/>
                <a:moveTo>
                  <a:pt x="0" y="554"/>
                </a:moveTo>
                <a:lnTo>
                  <a:pt x="20" y="554"/>
                </a:lnTo>
                <a:lnTo>
                  <a:pt x="20" y="556"/>
                </a:lnTo>
                <a:lnTo>
                  <a:pt x="0" y="556"/>
                </a:lnTo>
                <a:lnTo>
                  <a:pt x="0" y="554"/>
                </a:lnTo>
                <a:close/>
                <a:moveTo>
                  <a:pt x="0" y="414"/>
                </a:moveTo>
                <a:lnTo>
                  <a:pt x="20" y="414"/>
                </a:lnTo>
                <a:lnTo>
                  <a:pt x="20" y="417"/>
                </a:lnTo>
                <a:lnTo>
                  <a:pt x="0" y="417"/>
                </a:lnTo>
                <a:lnTo>
                  <a:pt x="0" y="414"/>
                </a:lnTo>
                <a:close/>
                <a:moveTo>
                  <a:pt x="0" y="276"/>
                </a:moveTo>
                <a:lnTo>
                  <a:pt x="20" y="276"/>
                </a:lnTo>
                <a:lnTo>
                  <a:pt x="20" y="279"/>
                </a:lnTo>
                <a:lnTo>
                  <a:pt x="0" y="279"/>
                </a:lnTo>
                <a:lnTo>
                  <a:pt x="0" y="276"/>
                </a:lnTo>
                <a:close/>
                <a:moveTo>
                  <a:pt x="0" y="138"/>
                </a:moveTo>
                <a:lnTo>
                  <a:pt x="20" y="138"/>
                </a:lnTo>
                <a:lnTo>
                  <a:pt x="20" y="141"/>
                </a:lnTo>
                <a:lnTo>
                  <a:pt x="0" y="141"/>
                </a:lnTo>
                <a:lnTo>
                  <a:pt x="0" y="138"/>
                </a:lnTo>
                <a:close/>
                <a:moveTo>
                  <a:pt x="0" y="0"/>
                </a:moveTo>
                <a:lnTo>
                  <a:pt x="20" y="0"/>
                </a:lnTo>
                <a:lnTo>
                  <a:pt x="20" y="3"/>
                </a:lnTo>
                <a:lnTo>
                  <a:pt x="0" y="3"/>
                </a:lnTo>
                <a:lnTo>
                  <a:pt x="0" y="0"/>
                </a:lnTo>
                <a:close/>
              </a:path>
            </a:pathLst>
          </a:cu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sz="3600">
              <a:solidFill>
                <a:prstClr val="black"/>
              </a:solidFill>
            </a:endParaRPr>
          </a:p>
        </p:txBody>
      </p:sp>
      <p:sp>
        <p:nvSpPr>
          <p:cNvPr id="17" name="Rectangle 17"/>
          <p:cNvSpPr>
            <a:spLocks noChangeArrowheads="1"/>
          </p:cNvSpPr>
          <p:nvPr/>
        </p:nvSpPr>
        <p:spPr bwMode="auto">
          <a:xfrm>
            <a:off x="1598370" y="5231964"/>
            <a:ext cx="6580358" cy="5327"/>
          </a:xfrm>
          <a:prstGeom prst="rect">
            <a:avLst/>
          </a:pr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sz="3200">
              <a:solidFill>
                <a:prstClr val="black"/>
              </a:solidFill>
            </a:endParaRPr>
          </a:p>
        </p:txBody>
      </p:sp>
      <p:sp>
        <p:nvSpPr>
          <p:cNvPr id="18" name="Freeform 18"/>
          <p:cNvSpPr>
            <a:spLocks noEditPoints="1"/>
          </p:cNvSpPr>
          <p:nvPr/>
        </p:nvSpPr>
        <p:spPr bwMode="auto">
          <a:xfrm>
            <a:off x="1595812" y="5234628"/>
            <a:ext cx="6588030" cy="47941"/>
          </a:xfrm>
          <a:custGeom>
            <a:avLst/>
            <a:gdLst>
              <a:gd name="T0" fmla="*/ 3 w 2576"/>
              <a:gd name="T1" fmla="*/ 0 h 18"/>
              <a:gd name="T2" fmla="*/ 3 w 2576"/>
              <a:gd name="T3" fmla="*/ 18 h 18"/>
              <a:gd name="T4" fmla="*/ 0 w 2576"/>
              <a:gd name="T5" fmla="*/ 18 h 18"/>
              <a:gd name="T6" fmla="*/ 0 w 2576"/>
              <a:gd name="T7" fmla="*/ 0 h 18"/>
              <a:gd name="T8" fmla="*/ 3 w 2576"/>
              <a:gd name="T9" fmla="*/ 0 h 18"/>
              <a:gd name="T10" fmla="*/ 324 w 2576"/>
              <a:gd name="T11" fmla="*/ 0 h 18"/>
              <a:gd name="T12" fmla="*/ 324 w 2576"/>
              <a:gd name="T13" fmla="*/ 18 h 18"/>
              <a:gd name="T14" fmla="*/ 321 w 2576"/>
              <a:gd name="T15" fmla="*/ 18 h 18"/>
              <a:gd name="T16" fmla="*/ 321 w 2576"/>
              <a:gd name="T17" fmla="*/ 0 h 18"/>
              <a:gd name="T18" fmla="*/ 324 w 2576"/>
              <a:gd name="T19" fmla="*/ 0 h 18"/>
              <a:gd name="T20" fmla="*/ 646 w 2576"/>
              <a:gd name="T21" fmla="*/ 0 h 18"/>
              <a:gd name="T22" fmla="*/ 646 w 2576"/>
              <a:gd name="T23" fmla="*/ 18 h 18"/>
              <a:gd name="T24" fmla="*/ 643 w 2576"/>
              <a:gd name="T25" fmla="*/ 18 h 18"/>
              <a:gd name="T26" fmla="*/ 643 w 2576"/>
              <a:gd name="T27" fmla="*/ 0 h 18"/>
              <a:gd name="T28" fmla="*/ 646 w 2576"/>
              <a:gd name="T29" fmla="*/ 0 h 18"/>
              <a:gd name="T30" fmla="*/ 968 w 2576"/>
              <a:gd name="T31" fmla="*/ 0 h 18"/>
              <a:gd name="T32" fmla="*/ 968 w 2576"/>
              <a:gd name="T33" fmla="*/ 18 h 18"/>
              <a:gd name="T34" fmla="*/ 965 w 2576"/>
              <a:gd name="T35" fmla="*/ 18 h 18"/>
              <a:gd name="T36" fmla="*/ 965 w 2576"/>
              <a:gd name="T37" fmla="*/ 0 h 18"/>
              <a:gd name="T38" fmla="*/ 968 w 2576"/>
              <a:gd name="T39" fmla="*/ 0 h 18"/>
              <a:gd name="T40" fmla="*/ 1289 w 2576"/>
              <a:gd name="T41" fmla="*/ 0 h 18"/>
              <a:gd name="T42" fmla="*/ 1289 w 2576"/>
              <a:gd name="T43" fmla="*/ 18 h 18"/>
              <a:gd name="T44" fmla="*/ 1286 w 2576"/>
              <a:gd name="T45" fmla="*/ 18 h 18"/>
              <a:gd name="T46" fmla="*/ 1286 w 2576"/>
              <a:gd name="T47" fmla="*/ 0 h 18"/>
              <a:gd name="T48" fmla="*/ 1289 w 2576"/>
              <a:gd name="T49" fmla="*/ 0 h 18"/>
              <a:gd name="T50" fmla="*/ 1611 w 2576"/>
              <a:gd name="T51" fmla="*/ 0 h 18"/>
              <a:gd name="T52" fmla="*/ 1611 w 2576"/>
              <a:gd name="T53" fmla="*/ 18 h 18"/>
              <a:gd name="T54" fmla="*/ 1608 w 2576"/>
              <a:gd name="T55" fmla="*/ 18 h 18"/>
              <a:gd name="T56" fmla="*/ 1608 w 2576"/>
              <a:gd name="T57" fmla="*/ 0 h 18"/>
              <a:gd name="T58" fmla="*/ 1611 w 2576"/>
              <a:gd name="T59" fmla="*/ 0 h 18"/>
              <a:gd name="T60" fmla="*/ 1932 w 2576"/>
              <a:gd name="T61" fmla="*/ 0 h 18"/>
              <a:gd name="T62" fmla="*/ 1932 w 2576"/>
              <a:gd name="T63" fmla="*/ 18 h 18"/>
              <a:gd name="T64" fmla="*/ 1929 w 2576"/>
              <a:gd name="T65" fmla="*/ 18 h 18"/>
              <a:gd name="T66" fmla="*/ 1929 w 2576"/>
              <a:gd name="T67" fmla="*/ 0 h 18"/>
              <a:gd name="T68" fmla="*/ 1932 w 2576"/>
              <a:gd name="T69" fmla="*/ 0 h 18"/>
              <a:gd name="T70" fmla="*/ 2254 w 2576"/>
              <a:gd name="T71" fmla="*/ 0 h 18"/>
              <a:gd name="T72" fmla="*/ 2254 w 2576"/>
              <a:gd name="T73" fmla="*/ 18 h 18"/>
              <a:gd name="T74" fmla="*/ 2251 w 2576"/>
              <a:gd name="T75" fmla="*/ 18 h 18"/>
              <a:gd name="T76" fmla="*/ 2251 w 2576"/>
              <a:gd name="T77" fmla="*/ 0 h 18"/>
              <a:gd name="T78" fmla="*/ 2254 w 2576"/>
              <a:gd name="T79" fmla="*/ 0 h 18"/>
              <a:gd name="T80" fmla="*/ 2576 w 2576"/>
              <a:gd name="T81" fmla="*/ 0 h 18"/>
              <a:gd name="T82" fmla="*/ 2576 w 2576"/>
              <a:gd name="T83" fmla="*/ 18 h 18"/>
              <a:gd name="T84" fmla="*/ 2573 w 2576"/>
              <a:gd name="T85" fmla="*/ 18 h 18"/>
              <a:gd name="T86" fmla="*/ 2573 w 2576"/>
              <a:gd name="T87" fmla="*/ 0 h 18"/>
              <a:gd name="T88" fmla="*/ 2576 w 2576"/>
              <a:gd name="T8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76" h="18">
                <a:moveTo>
                  <a:pt x="3" y="0"/>
                </a:moveTo>
                <a:lnTo>
                  <a:pt x="3" y="18"/>
                </a:lnTo>
                <a:lnTo>
                  <a:pt x="0" y="18"/>
                </a:lnTo>
                <a:lnTo>
                  <a:pt x="0" y="0"/>
                </a:lnTo>
                <a:lnTo>
                  <a:pt x="3" y="0"/>
                </a:lnTo>
                <a:close/>
                <a:moveTo>
                  <a:pt x="324" y="0"/>
                </a:moveTo>
                <a:lnTo>
                  <a:pt x="324" y="18"/>
                </a:lnTo>
                <a:lnTo>
                  <a:pt x="321" y="18"/>
                </a:lnTo>
                <a:lnTo>
                  <a:pt x="321" y="0"/>
                </a:lnTo>
                <a:lnTo>
                  <a:pt x="324" y="0"/>
                </a:lnTo>
                <a:close/>
                <a:moveTo>
                  <a:pt x="646" y="0"/>
                </a:moveTo>
                <a:lnTo>
                  <a:pt x="646" y="18"/>
                </a:lnTo>
                <a:lnTo>
                  <a:pt x="643" y="18"/>
                </a:lnTo>
                <a:lnTo>
                  <a:pt x="643" y="0"/>
                </a:lnTo>
                <a:lnTo>
                  <a:pt x="646" y="0"/>
                </a:lnTo>
                <a:close/>
                <a:moveTo>
                  <a:pt x="968" y="0"/>
                </a:moveTo>
                <a:lnTo>
                  <a:pt x="968" y="18"/>
                </a:lnTo>
                <a:lnTo>
                  <a:pt x="965" y="18"/>
                </a:lnTo>
                <a:lnTo>
                  <a:pt x="965" y="0"/>
                </a:lnTo>
                <a:lnTo>
                  <a:pt x="968" y="0"/>
                </a:lnTo>
                <a:close/>
                <a:moveTo>
                  <a:pt x="1289" y="0"/>
                </a:moveTo>
                <a:lnTo>
                  <a:pt x="1289" y="18"/>
                </a:lnTo>
                <a:lnTo>
                  <a:pt x="1286" y="18"/>
                </a:lnTo>
                <a:lnTo>
                  <a:pt x="1286" y="0"/>
                </a:lnTo>
                <a:lnTo>
                  <a:pt x="1289" y="0"/>
                </a:lnTo>
                <a:close/>
                <a:moveTo>
                  <a:pt x="1611" y="0"/>
                </a:moveTo>
                <a:lnTo>
                  <a:pt x="1611" y="18"/>
                </a:lnTo>
                <a:lnTo>
                  <a:pt x="1608" y="18"/>
                </a:lnTo>
                <a:lnTo>
                  <a:pt x="1608" y="0"/>
                </a:lnTo>
                <a:lnTo>
                  <a:pt x="1611" y="0"/>
                </a:lnTo>
                <a:close/>
                <a:moveTo>
                  <a:pt x="1932" y="0"/>
                </a:moveTo>
                <a:lnTo>
                  <a:pt x="1932" y="18"/>
                </a:lnTo>
                <a:lnTo>
                  <a:pt x="1929" y="18"/>
                </a:lnTo>
                <a:lnTo>
                  <a:pt x="1929" y="0"/>
                </a:lnTo>
                <a:lnTo>
                  <a:pt x="1932" y="0"/>
                </a:lnTo>
                <a:close/>
                <a:moveTo>
                  <a:pt x="2254" y="0"/>
                </a:moveTo>
                <a:lnTo>
                  <a:pt x="2254" y="18"/>
                </a:lnTo>
                <a:lnTo>
                  <a:pt x="2251" y="18"/>
                </a:lnTo>
                <a:lnTo>
                  <a:pt x="2251" y="0"/>
                </a:lnTo>
                <a:lnTo>
                  <a:pt x="2254" y="0"/>
                </a:lnTo>
                <a:close/>
                <a:moveTo>
                  <a:pt x="2576" y="0"/>
                </a:moveTo>
                <a:lnTo>
                  <a:pt x="2576" y="18"/>
                </a:lnTo>
                <a:lnTo>
                  <a:pt x="2573" y="18"/>
                </a:lnTo>
                <a:lnTo>
                  <a:pt x="2573" y="0"/>
                </a:lnTo>
                <a:lnTo>
                  <a:pt x="2576" y="0"/>
                </a:lnTo>
                <a:close/>
              </a:path>
            </a:pathLst>
          </a:cu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sz="3200">
              <a:solidFill>
                <a:prstClr val="black"/>
              </a:solidFill>
            </a:endParaRPr>
          </a:p>
        </p:txBody>
      </p:sp>
      <p:sp>
        <p:nvSpPr>
          <p:cNvPr id="19" name="Rectangle 19"/>
          <p:cNvSpPr>
            <a:spLocks noChangeArrowheads="1"/>
          </p:cNvSpPr>
          <p:nvPr/>
        </p:nvSpPr>
        <p:spPr bwMode="auto">
          <a:xfrm>
            <a:off x="1365640" y="5120103"/>
            <a:ext cx="78548" cy="18466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200" b="1" smtClean="0">
                <a:solidFill>
                  <a:srgbClr val="000000"/>
                </a:solidFill>
                <a:latin typeface="Calibri" pitchFamily="34" charset="0"/>
              </a:rPr>
              <a:t>0</a:t>
            </a:r>
            <a:endParaRPr lang="en-US" altLang="en-US" sz="3600" smtClean="0">
              <a:solidFill>
                <a:prstClr val="black"/>
              </a:solidFill>
            </a:endParaRPr>
          </a:p>
        </p:txBody>
      </p:sp>
      <p:sp>
        <p:nvSpPr>
          <p:cNvPr id="20" name="Rectangle 20"/>
          <p:cNvSpPr>
            <a:spLocks noChangeArrowheads="1"/>
          </p:cNvSpPr>
          <p:nvPr/>
        </p:nvSpPr>
        <p:spPr bwMode="auto">
          <a:xfrm>
            <a:off x="1240325" y="4752558"/>
            <a:ext cx="198772" cy="18466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200" b="1" smtClean="0">
                <a:solidFill>
                  <a:srgbClr val="000000"/>
                </a:solidFill>
                <a:latin typeface="Calibri" pitchFamily="34" charset="0"/>
              </a:rPr>
              <a:t>0.5</a:t>
            </a:r>
            <a:endParaRPr lang="en-US" altLang="en-US" sz="3600" smtClean="0">
              <a:solidFill>
                <a:prstClr val="black"/>
              </a:solidFill>
            </a:endParaRPr>
          </a:p>
        </p:txBody>
      </p:sp>
      <p:sp>
        <p:nvSpPr>
          <p:cNvPr id="21" name="Rectangle 21"/>
          <p:cNvSpPr>
            <a:spLocks noChangeArrowheads="1"/>
          </p:cNvSpPr>
          <p:nvPr/>
        </p:nvSpPr>
        <p:spPr bwMode="auto">
          <a:xfrm>
            <a:off x="1365640" y="4382351"/>
            <a:ext cx="78548" cy="18466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200" b="1" smtClean="0">
                <a:solidFill>
                  <a:srgbClr val="000000"/>
                </a:solidFill>
                <a:latin typeface="Calibri" pitchFamily="34" charset="0"/>
              </a:rPr>
              <a:t>1</a:t>
            </a:r>
            <a:endParaRPr lang="en-US" altLang="en-US" sz="3600" smtClean="0">
              <a:solidFill>
                <a:prstClr val="black"/>
              </a:solidFill>
            </a:endParaRPr>
          </a:p>
        </p:txBody>
      </p:sp>
      <p:sp>
        <p:nvSpPr>
          <p:cNvPr id="22" name="Rectangle 22"/>
          <p:cNvSpPr>
            <a:spLocks noChangeArrowheads="1"/>
          </p:cNvSpPr>
          <p:nvPr/>
        </p:nvSpPr>
        <p:spPr bwMode="auto">
          <a:xfrm>
            <a:off x="1240325" y="4014806"/>
            <a:ext cx="198772" cy="18466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200" b="1" smtClean="0">
                <a:solidFill>
                  <a:srgbClr val="000000"/>
                </a:solidFill>
                <a:latin typeface="Calibri" pitchFamily="34" charset="0"/>
              </a:rPr>
              <a:t>1.5</a:t>
            </a:r>
            <a:endParaRPr lang="en-US" altLang="en-US" sz="3600" smtClean="0">
              <a:solidFill>
                <a:prstClr val="black"/>
              </a:solidFill>
            </a:endParaRPr>
          </a:p>
        </p:txBody>
      </p:sp>
      <p:sp>
        <p:nvSpPr>
          <p:cNvPr id="23" name="Rectangle 23"/>
          <p:cNvSpPr>
            <a:spLocks noChangeArrowheads="1"/>
          </p:cNvSpPr>
          <p:nvPr/>
        </p:nvSpPr>
        <p:spPr bwMode="auto">
          <a:xfrm>
            <a:off x="1365640" y="3644598"/>
            <a:ext cx="78548" cy="18466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200" b="1" smtClean="0">
                <a:solidFill>
                  <a:srgbClr val="000000"/>
                </a:solidFill>
                <a:latin typeface="Calibri" pitchFamily="34" charset="0"/>
              </a:rPr>
              <a:t>2</a:t>
            </a:r>
            <a:endParaRPr lang="en-US" altLang="en-US" sz="3600" smtClean="0">
              <a:solidFill>
                <a:prstClr val="black"/>
              </a:solidFill>
            </a:endParaRPr>
          </a:p>
        </p:txBody>
      </p:sp>
      <p:sp>
        <p:nvSpPr>
          <p:cNvPr id="24" name="Rectangle 24"/>
          <p:cNvSpPr>
            <a:spLocks noChangeArrowheads="1"/>
          </p:cNvSpPr>
          <p:nvPr/>
        </p:nvSpPr>
        <p:spPr bwMode="auto">
          <a:xfrm>
            <a:off x="1240325" y="3277053"/>
            <a:ext cx="198772" cy="18466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200" b="1" smtClean="0">
                <a:solidFill>
                  <a:srgbClr val="000000"/>
                </a:solidFill>
                <a:latin typeface="Calibri" pitchFamily="34" charset="0"/>
              </a:rPr>
              <a:t>2.5</a:t>
            </a:r>
            <a:endParaRPr lang="en-US" altLang="en-US" sz="3600" smtClean="0">
              <a:solidFill>
                <a:prstClr val="black"/>
              </a:solidFill>
            </a:endParaRPr>
          </a:p>
        </p:txBody>
      </p:sp>
      <p:sp>
        <p:nvSpPr>
          <p:cNvPr id="25" name="Rectangle 25"/>
          <p:cNvSpPr>
            <a:spLocks noChangeArrowheads="1"/>
          </p:cNvSpPr>
          <p:nvPr/>
        </p:nvSpPr>
        <p:spPr bwMode="auto">
          <a:xfrm>
            <a:off x="1365640" y="2909508"/>
            <a:ext cx="78548" cy="18466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200" b="1" smtClean="0">
                <a:solidFill>
                  <a:srgbClr val="000000"/>
                </a:solidFill>
                <a:latin typeface="Calibri" pitchFamily="34" charset="0"/>
              </a:rPr>
              <a:t>3</a:t>
            </a:r>
            <a:endParaRPr lang="en-US" altLang="en-US" sz="3600" smtClean="0">
              <a:solidFill>
                <a:prstClr val="black"/>
              </a:solidFill>
            </a:endParaRPr>
          </a:p>
        </p:txBody>
      </p:sp>
      <p:sp>
        <p:nvSpPr>
          <p:cNvPr id="26" name="Rectangle 26"/>
          <p:cNvSpPr>
            <a:spLocks noChangeArrowheads="1"/>
          </p:cNvSpPr>
          <p:nvPr/>
        </p:nvSpPr>
        <p:spPr bwMode="auto">
          <a:xfrm>
            <a:off x="1240325" y="2539301"/>
            <a:ext cx="198772" cy="18466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200" b="1" smtClean="0">
                <a:solidFill>
                  <a:srgbClr val="000000"/>
                </a:solidFill>
                <a:latin typeface="Calibri" pitchFamily="34" charset="0"/>
              </a:rPr>
              <a:t>3.5</a:t>
            </a:r>
            <a:endParaRPr lang="en-US" altLang="en-US" sz="3600" smtClean="0">
              <a:solidFill>
                <a:prstClr val="black"/>
              </a:solidFill>
            </a:endParaRPr>
          </a:p>
        </p:txBody>
      </p:sp>
      <p:sp>
        <p:nvSpPr>
          <p:cNvPr id="27" name="Rectangle 27"/>
          <p:cNvSpPr>
            <a:spLocks noChangeArrowheads="1"/>
          </p:cNvSpPr>
          <p:nvPr/>
        </p:nvSpPr>
        <p:spPr bwMode="auto">
          <a:xfrm>
            <a:off x="1365640" y="2171756"/>
            <a:ext cx="78548" cy="18466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200" b="1" smtClean="0">
                <a:solidFill>
                  <a:srgbClr val="000000"/>
                </a:solidFill>
                <a:latin typeface="Calibri" pitchFamily="34" charset="0"/>
              </a:rPr>
              <a:t>4</a:t>
            </a:r>
            <a:endParaRPr lang="en-US" altLang="en-US" sz="3600" smtClean="0">
              <a:solidFill>
                <a:prstClr val="black"/>
              </a:solidFill>
            </a:endParaRPr>
          </a:p>
        </p:txBody>
      </p:sp>
      <p:sp>
        <p:nvSpPr>
          <p:cNvPr id="28" name="Rectangle 28"/>
          <p:cNvSpPr>
            <a:spLocks noChangeArrowheads="1"/>
          </p:cNvSpPr>
          <p:nvPr/>
        </p:nvSpPr>
        <p:spPr bwMode="auto">
          <a:xfrm rot="19464686">
            <a:off x="1260789" y="5525674"/>
            <a:ext cx="959045" cy="21544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400" b="1" i="1" dirty="0" smtClean="0">
                <a:solidFill>
                  <a:srgbClr val="000000"/>
                </a:solidFill>
                <a:latin typeface="Calibri" pitchFamily="34" charset="0"/>
              </a:rPr>
              <a:t>J. </a:t>
            </a:r>
            <a:r>
              <a:rPr lang="en-US" altLang="en-US" sz="1400" b="1" i="1" dirty="0" err="1" smtClean="0">
                <a:solidFill>
                  <a:srgbClr val="000000"/>
                </a:solidFill>
                <a:latin typeface="Calibri" pitchFamily="34" charset="0"/>
              </a:rPr>
              <a:t>ailantifolia</a:t>
            </a:r>
            <a:endParaRPr lang="en-US" altLang="en-US" sz="4400" dirty="0" smtClean="0">
              <a:solidFill>
                <a:prstClr val="black"/>
              </a:solidFill>
            </a:endParaRPr>
          </a:p>
        </p:txBody>
      </p:sp>
      <p:sp>
        <p:nvSpPr>
          <p:cNvPr id="29" name="Rectangle 29"/>
          <p:cNvSpPr>
            <a:spLocks noChangeArrowheads="1"/>
          </p:cNvSpPr>
          <p:nvPr/>
        </p:nvSpPr>
        <p:spPr bwMode="auto">
          <a:xfrm rot="19464686">
            <a:off x="2112426" y="5525674"/>
            <a:ext cx="921021" cy="21544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400" b="1" i="1" smtClean="0">
                <a:solidFill>
                  <a:srgbClr val="000000"/>
                </a:solidFill>
                <a:latin typeface="Calibri" pitchFamily="34" charset="0"/>
              </a:rPr>
              <a:t>J. californica</a:t>
            </a:r>
            <a:endParaRPr lang="en-US" altLang="en-US" sz="4400" smtClean="0">
              <a:solidFill>
                <a:prstClr val="black"/>
              </a:solidFill>
            </a:endParaRPr>
          </a:p>
        </p:txBody>
      </p:sp>
      <p:sp>
        <p:nvSpPr>
          <p:cNvPr id="30" name="Rectangle 30"/>
          <p:cNvSpPr>
            <a:spLocks noChangeArrowheads="1"/>
          </p:cNvSpPr>
          <p:nvPr/>
        </p:nvSpPr>
        <p:spPr bwMode="auto">
          <a:xfrm rot="19464686">
            <a:off x="3027996" y="5525674"/>
            <a:ext cx="692754" cy="21544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400" b="1" i="1" smtClean="0">
                <a:solidFill>
                  <a:srgbClr val="000000"/>
                </a:solidFill>
                <a:latin typeface="Calibri" pitchFamily="34" charset="0"/>
              </a:rPr>
              <a:t>J. cinerea</a:t>
            </a:r>
            <a:endParaRPr lang="en-US" altLang="en-US" sz="4400" smtClean="0">
              <a:solidFill>
                <a:prstClr val="black"/>
              </a:solidFill>
            </a:endParaRPr>
          </a:p>
        </p:txBody>
      </p:sp>
      <p:sp>
        <p:nvSpPr>
          <p:cNvPr id="31" name="Rectangle 31"/>
          <p:cNvSpPr>
            <a:spLocks noChangeArrowheads="1"/>
          </p:cNvSpPr>
          <p:nvPr/>
        </p:nvSpPr>
        <p:spPr bwMode="auto">
          <a:xfrm rot="19464686">
            <a:off x="3874519" y="5525674"/>
            <a:ext cx="635046" cy="21544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400" b="1" i="1" smtClean="0">
                <a:solidFill>
                  <a:srgbClr val="000000"/>
                </a:solidFill>
                <a:latin typeface="Calibri" pitchFamily="34" charset="0"/>
              </a:rPr>
              <a:t>J. hindsii</a:t>
            </a:r>
            <a:endParaRPr lang="en-US" altLang="en-US" sz="4400" smtClean="0">
              <a:solidFill>
                <a:prstClr val="black"/>
              </a:solidFill>
            </a:endParaRPr>
          </a:p>
        </p:txBody>
      </p:sp>
      <p:sp>
        <p:nvSpPr>
          <p:cNvPr id="1024" name="Rectangle 32"/>
          <p:cNvSpPr>
            <a:spLocks noChangeArrowheads="1"/>
          </p:cNvSpPr>
          <p:nvPr/>
        </p:nvSpPr>
        <p:spPr bwMode="auto">
          <a:xfrm rot="19464686">
            <a:off x="4713368" y="5525674"/>
            <a:ext cx="588559" cy="21544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400" b="1" i="1" smtClean="0">
                <a:solidFill>
                  <a:srgbClr val="000000"/>
                </a:solidFill>
                <a:latin typeface="Calibri" pitchFamily="34" charset="0"/>
              </a:rPr>
              <a:t>J. major</a:t>
            </a:r>
            <a:endParaRPr lang="en-US" altLang="en-US" sz="4400" smtClean="0">
              <a:solidFill>
                <a:prstClr val="black"/>
              </a:solidFill>
            </a:endParaRPr>
          </a:p>
        </p:txBody>
      </p:sp>
      <p:sp>
        <p:nvSpPr>
          <p:cNvPr id="1025" name="Rectangle 33"/>
          <p:cNvSpPr>
            <a:spLocks noChangeArrowheads="1"/>
          </p:cNvSpPr>
          <p:nvPr/>
        </p:nvSpPr>
        <p:spPr bwMode="auto">
          <a:xfrm rot="19464686">
            <a:off x="5378309" y="5525674"/>
            <a:ext cx="984692" cy="21544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400" b="1" i="1" smtClean="0">
                <a:solidFill>
                  <a:srgbClr val="000000"/>
                </a:solidFill>
                <a:latin typeface="Calibri" pitchFamily="34" charset="0"/>
              </a:rPr>
              <a:t>J. microcarpa</a:t>
            </a:r>
            <a:endParaRPr lang="en-US" altLang="en-US" sz="4400" smtClean="0">
              <a:solidFill>
                <a:prstClr val="black"/>
              </a:solidFill>
            </a:endParaRPr>
          </a:p>
        </p:txBody>
      </p:sp>
      <p:sp>
        <p:nvSpPr>
          <p:cNvPr id="1027" name="Rectangle 34"/>
          <p:cNvSpPr>
            <a:spLocks noChangeArrowheads="1"/>
          </p:cNvSpPr>
          <p:nvPr/>
        </p:nvSpPr>
        <p:spPr bwMode="auto">
          <a:xfrm rot="19464686">
            <a:off x="6380835" y="5525674"/>
            <a:ext cx="530851" cy="21544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400" b="1" i="1" smtClean="0">
                <a:solidFill>
                  <a:srgbClr val="000000"/>
                </a:solidFill>
                <a:latin typeface="Calibri" pitchFamily="34" charset="0"/>
              </a:rPr>
              <a:t>J. regia</a:t>
            </a:r>
            <a:endParaRPr lang="en-US" altLang="en-US" sz="4400" smtClean="0">
              <a:solidFill>
                <a:prstClr val="black"/>
              </a:solidFill>
            </a:endParaRPr>
          </a:p>
        </p:txBody>
      </p:sp>
      <p:sp>
        <p:nvSpPr>
          <p:cNvPr id="1028" name="Rectangle 35"/>
          <p:cNvSpPr>
            <a:spLocks noChangeArrowheads="1"/>
          </p:cNvSpPr>
          <p:nvPr/>
        </p:nvSpPr>
        <p:spPr bwMode="auto">
          <a:xfrm rot="19464686">
            <a:off x="7002298" y="5525674"/>
            <a:ext cx="972574" cy="21544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400" b="1" i="1" smtClean="0">
                <a:solidFill>
                  <a:srgbClr val="000000"/>
                </a:solidFill>
                <a:latin typeface="Calibri" pitchFamily="34" charset="0"/>
              </a:rPr>
              <a:t>P. stenoptera</a:t>
            </a:r>
            <a:endParaRPr lang="en-US" altLang="en-US" sz="4400" smtClean="0">
              <a:solidFill>
                <a:prstClr val="black"/>
              </a:solidFill>
            </a:endParaRPr>
          </a:p>
        </p:txBody>
      </p:sp>
      <p:sp>
        <p:nvSpPr>
          <p:cNvPr id="1059" name="Rectangle 66"/>
          <p:cNvSpPr>
            <a:spLocks noChangeArrowheads="1"/>
          </p:cNvSpPr>
          <p:nvPr/>
        </p:nvSpPr>
        <p:spPr bwMode="auto">
          <a:xfrm>
            <a:off x="2805493" y="2003963"/>
            <a:ext cx="152286"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2400" b="1" smtClean="0">
                <a:solidFill>
                  <a:srgbClr val="000000"/>
                </a:solidFill>
                <a:latin typeface="Calibri" pitchFamily="34" charset="0"/>
              </a:rPr>
              <a:t>a</a:t>
            </a:r>
            <a:endParaRPr lang="en-US" altLang="en-US" sz="2400" smtClean="0">
              <a:solidFill>
                <a:prstClr val="black"/>
              </a:solidFill>
            </a:endParaRPr>
          </a:p>
        </p:txBody>
      </p:sp>
      <p:sp>
        <p:nvSpPr>
          <p:cNvPr id="1060" name="Rectangle 67"/>
          <p:cNvSpPr>
            <a:spLocks noChangeArrowheads="1"/>
          </p:cNvSpPr>
          <p:nvPr/>
        </p:nvSpPr>
        <p:spPr bwMode="auto">
          <a:xfrm>
            <a:off x="4452501" y="3932241"/>
            <a:ext cx="165110"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2400" b="1" dirty="0" smtClean="0">
                <a:solidFill>
                  <a:srgbClr val="000000"/>
                </a:solidFill>
                <a:latin typeface="Calibri" pitchFamily="34" charset="0"/>
              </a:rPr>
              <a:t>b</a:t>
            </a:r>
            <a:endParaRPr lang="en-US" altLang="en-US" sz="2400" dirty="0" smtClean="0">
              <a:solidFill>
                <a:prstClr val="black"/>
              </a:solidFill>
            </a:endParaRPr>
          </a:p>
        </p:txBody>
      </p:sp>
      <p:sp>
        <p:nvSpPr>
          <p:cNvPr id="1061" name="Rectangle 68"/>
          <p:cNvSpPr>
            <a:spLocks noChangeArrowheads="1"/>
          </p:cNvSpPr>
          <p:nvPr/>
        </p:nvSpPr>
        <p:spPr bwMode="auto">
          <a:xfrm>
            <a:off x="1976875" y="4496875"/>
            <a:ext cx="128240"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2400" b="1" smtClean="0">
                <a:solidFill>
                  <a:srgbClr val="000000"/>
                </a:solidFill>
                <a:latin typeface="Calibri" pitchFamily="34" charset="0"/>
              </a:rPr>
              <a:t>c</a:t>
            </a:r>
            <a:endParaRPr lang="en-US" altLang="en-US" sz="2400" smtClean="0">
              <a:solidFill>
                <a:prstClr val="black"/>
              </a:solidFill>
            </a:endParaRPr>
          </a:p>
        </p:txBody>
      </p:sp>
      <p:sp>
        <p:nvSpPr>
          <p:cNvPr id="1062" name="Rectangle 69"/>
          <p:cNvSpPr>
            <a:spLocks noChangeArrowheads="1"/>
          </p:cNvSpPr>
          <p:nvPr/>
        </p:nvSpPr>
        <p:spPr bwMode="auto">
          <a:xfrm>
            <a:off x="6048359" y="4560796"/>
            <a:ext cx="128240"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2400" b="1" smtClean="0">
                <a:solidFill>
                  <a:srgbClr val="000000"/>
                </a:solidFill>
                <a:latin typeface="Calibri" pitchFamily="34" charset="0"/>
              </a:rPr>
              <a:t>c</a:t>
            </a:r>
            <a:endParaRPr lang="en-US" altLang="en-US" sz="2400" smtClean="0">
              <a:solidFill>
                <a:prstClr val="black"/>
              </a:solidFill>
            </a:endParaRPr>
          </a:p>
        </p:txBody>
      </p:sp>
      <p:sp>
        <p:nvSpPr>
          <p:cNvPr id="1063" name="Rectangle 70"/>
          <p:cNvSpPr>
            <a:spLocks noChangeArrowheads="1"/>
          </p:cNvSpPr>
          <p:nvPr/>
        </p:nvSpPr>
        <p:spPr bwMode="auto">
          <a:xfrm>
            <a:off x="5235085" y="4400994"/>
            <a:ext cx="128240"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2400" b="1" smtClean="0">
                <a:solidFill>
                  <a:srgbClr val="000000"/>
                </a:solidFill>
                <a:latin typeface="Calibri" pitchFamily="34" charset="0"/>
              </a:rPr>
              <a:t>c</a:t>
            </a:r>
            <a:endParaRPr lang="en-US" altLang="en-US" sz="2400" smtClean="0">
              <a:solidFill>
                <a:prstClr val="black"/>
              </a:solidFill>
            </a:endParaRPr>
          </a:p>
        </p:txBody>
      </p:sp>
      <p:sp>
        <p:nvSpPr>
          <p:cNvPr id="1064" name="Rectangle 71"/>
          <p:cNvSpPr>
            <a:spLocks noChangeArrowheads="1"/>
          </p:cNvSpPr>
          <p:nvPr/>
        </p:nvSpPr>
        <p:spPr bwMode="auto">
          <a:xfrm>
            <a:off x="3613469" y="4514625"/>
            <a:ext cx="128240"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2400" b="1" smtClean="0">
                <a:solidFill>
                  <a:srgbClr val="000000"/>
                </a:solidFill>
                <a:latin typeface="Calibri" pitchFamily="34" charset="0"/>
              </a:rPr>
              <a:t>c</a:t>
            </a:r>
            <a:endParaRPr lang="en-US" altLang="en-US" sz="2400" smtClean="0">
              <a:solidFill>
                <a:prstClr val="black"/>
              </a:solidFill>
            </a:endParaRPr>
          </a:p>
        </p:txBody>
      </p:sp>
      <p:sp>
        <p:nvSpPr>
          <p:cNvPr id="1065" name="Rectangle 72"/>
          <p:cNvSpPr>
            <a:spLocks noChangeArrowheads="1"/>
          </p:cNvSpPr>
          <p:nvPr/>
        </p:nvSpPr>
        <p:spPr bwMode="auto">
          <a:xfrm>
            <a:off x="6784909" y="4560796"/>
            <a:ext cx="128240"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2400" b="1" smtClean="0">
                <a:solidFill>
                  <a:srgbClr val="000000"/>
                </a:solidFill>
                <a:latin typeface="Calibri" pitchFamily="34" charset="0"/>
              </a:rPr>
              <a:t>c</a:t>
            </a:r>
            <a:endParaRPr lang="en-US" altLang="en-US" sz="2400" smtClean="0">
              <a:solidFill>
                <a:prstClr val="black"/>
              </a:solidFill>
            </a:endParaRPr>
          </a:p>
        </p:txBody>
      </p:sp>
      <p:sp>
        <p:nvSpPr>
          <p:cNvPr id="1066" name="Rectangle 73"/>
          <p:cNvSpPr>
            <a:spLocks noChangeArrowheads="1"/>
          </p:cNvSpPr>
          <p:nvPr/>
        </p:nvSpPr>
        <p:spPr bwMode="auto">
          <a:xfrm>
            <a:off x="7659562" y="4576776"/>
            <a:ext cx="128240"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2400" b="1" smtClean="0">
                <a:solidFill>
                  <a:srgbClr val="000000"/>
                </a:solidFill>
                <a:latin typeface="Calibri" pitchFamily="34" charset="0"/>
              </a:rPr>
              <a:t>c</a:t>
            </a:r>
            <a:endParaRPr lang="en-US" altLang="en-US" sz="2400" smtClean="0">
              <a:solidFill>
                <a:prstClr val="black"/>
              </a:solidFill>
            </a:endParaRPr>
          </a:p>
        </p:txBody>
      </p:sp>
      <p:sp>
        <p:nvSpPr>
          <p:cNvPr id="1087" name="Rectangle 96"/>
          <p:cNvSpPr>
            <a:spLocks noChangeArrowheads="1"/>
          </p:cNvSpPr>
          <p:nvPr/>
        </p:nvSpPr>
        <p:spPr bwMode="auto">
          <a:xfrm>
            <a:off x="4111771" y="6095193"/>
            <a:ext cx="590272" cy="22129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400" b="1" i="1" dirty="0" err="1" smtClean="0">
                <a:solidFill>
                  <a:srgbClr val="000000"/>
                </a:solidFill>
                <a:latin typeface="Calibri" pitchFamily="34" charset="0"/>
              </a:rPr>
              <a:t>Juglans</a:t>
            </a:r>
            <a:r>
              <a:rPr lang="en-US" altLang="en-US" sz="1400" b="1" i="1" dirty="0" smtClean="0">
                <a:solidFill>
                  <a:srgbClr val="000000"/>
                </a:solidFill>
                <a:latin typeface="Calibri" pitchFamily="34" charset="0"/>
              </a:rPr>
              <a:t> </a:t>
            </a:r>
            <a:endParaRPr lang="en-US" altLang="en-US" sz="3200" dirty="0" smtClean="0">
              <a:solidFill>
                <a:prstClr val="black"/>
              </a:solidFill>
            </a:endParaRPr>
          </a:p>
        </p:txBody>
      </p:sp>
      <p:sp>
        <p:nvSpPr>
          <p:cNvPr id="1088" name="Rectangle 97"/>
          <p:cNvSpPr>
            <a:spLocks noChangeArrowheads="1"/>
          </p:cNvSpPr>
          <p:nvPr/>
        </p:nvSpPr>
        <p:spPr bwMode="auto">
          <a:xfrm>
            <a:off x="4784383" y="6095191"/>
            <a:ext cx="540213" cy="21544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400" b="1" smtClean="0">
                <a:solidFill>
                  <a:srgbClr val="000000"/>
                </a:solidFill>
                <a:latin typeface="Calibri" pitchFamily="34" charset="0"/>
              </a:rPr>
              <a:t>species</a:t>
            </a:r>
            <a:endParaRPr lang="en-US" altLang="en-US" sz="3200" smtClean="0">
              <a:solidFill>
                <a:prstClr val="black"/>
              </a:solidFill>
            </a:endParaRPr>
          </a:p>
        </p:txBody>
      </p:sp>
      <p:sp>
        <p:nvSpPr>
          <p:cNvPr id="99" name="TextBox 2"/>
          <p:cNvSpPr txBox="1">
            <a:spLocks noChangeArrowheads="1"/>
          </p:cNvSpPr>
          <p:nvPr/>
        </p:nvSpPr>
        <p:spPr bwMode="auto">
          <a:xfrm>
            <a:off x="6285642" y="1854499"/>
            <a:ext cx="2727330" cy="769441"/>
          </a:xfrm>
          <a:prstGeom prst="rect">
            <a:avLst/>
          </a:prstGeom>
          <a:noFill/>
          <a:ln w="9525">
            <a:noFill/>
            <a:miter lim="800000"/>
            <a:headEnd/>
            <a:tailEnd/>
          </a:ln>
        </p:spPr>
        <p:txBody>
          <a:bodyPr wrap="square">
            <a:spAutoFit/>
          </a:bodyPr>
          <a:lstStyle/>
          <a:p>
            <a:pPr>
              <a:defRPr/>
            </a:pPr>
            <a:r>
              <a:rPr lang="en-US" sz="1100" b="1" i="1" kern="0" dirty="0">
                <a:solidFill>
                  <a:prstClr val="black"/>
                </a:solidFill>
              </a:rPr>
              <a:t>Juglans</a:t>
            </a:r>
            <a:r>
              <a:rPr lang="en-US" sz="1100" b="1" kern="0" dirty="0">
                <a:solidFill>
                  <a:prstClr val="black"/>
                </a:solidFill>
              </a:rPr>
              <a:t> species effect :  </a:t>
            </a:r>
          </a:p>
          <a:p>
            <a:pPr>
              <a:defRPr/>
            </a:pPr>
            <a:r>
              <a:rPr lang="en-US" sz="1100" b="1" kern="0" dirty="0">
                <a:solidFill>
                  <a:prstClr val="black"/>
                </a:solidFill>
              </a:rPr>
              <a:t>F 7,138 = 21.17; P&lt;0.001 </a:t>
            </a:r>
          </a:p>
          <a:p>
            <a:pPr>
              <a:defRPr/>
            </a:pPr>
            <a:r>
              <a:rPr lang="en-US" sz="1100" b="1" kern="0" dirty="0">
                <a:solidFill>
                  <a:prstClr val="black"/>
                </a:solidFill>
              </a:rPr>
              <a:t> (PROC GLIMMIX in SAS; Multiple </a:t>
            </a:r>
          </a:p>
          <a:p>
            <a:pPr>
              <a:defRPr/>
            </a:pPr>
            <a:r>
              <a:rPr lang="en-US" sz="1100" b="1" kern="0" dirty="0">
                <a:solidFill>
                  <a:prstClr val="black"/>
                </a:solidFill>
              </a:rPr>
              <a:t>means separation by </a:t>
            </a:r>
            <a:r>
              <a:rPr lang="en-US" sz="1100" b="1" kern="0" dirty="0" err="1">
                <a:solidFill>
                  <a:prstClr val="black"/>
                </a:solidFill>
              </a:rPr>
              <a:t>Tukey</a:t>
            </a:r>
            <a:r>
              <a:rPr lang="en-US" sz="1100" b="1" kern="0" dirty="0">
                <a:solidFill>
                  <a:prstClr val="black"/>
                </a:solidFill>
              </a:rPr>
              <a:t>-Kramer )</a:t>
            </a:r>
          </a:p>
        </p:txBody>
      </p:sp>
      <p:sp>
        <p:nvSpPr>
          <p:cNvPr id="101" name="TextBox 100"/>
          <p:cNvSpPr txBox="1">
            <a:spLocks noChangeArrowheads="1"/>
          </p:cNvSpPr>
          <p:nvPr/>
        </p:nvSpPr>
        <p:spPr bwMode="auto">
          <a:xfrm rot="16200000">
            <a:off x="-1036146" y="3582042"/>
            <a:ext cx="4146074" cy="318747"/>
          </a:xfrm>
          <a:prstGeom prst="rect">
            <a:avLst/>
          </a:prstGeom>
          <a:noFill/>
          <a:ln w="9525">
            <a:noFill/>
            <a:miter lim="800000"/>
            <a:headEnd/>
            <a:tailEnd/>
          </a:ln>
        </p:spPr>
        <p:txBody>
          <a:bodyPr wrap="square">
            <a:spAutoFit/>
          </a:bodyPr>
          <a:lstStyle/>
          <a:p>
            <a:pPr algn="ctr"/>
            <a:r>
              <a:rPr lang="en-US" sz="1400" b="1" dirty="0">
                <a:solidFill>
                  <a:prstClr val="black"/>
                </a:solidFill>
                <a:cs typeface="Times New Roman" pitchFamily="18" charset="0"/>
              </a:rPr>
              <a:t>No. WTB/branch/7 d (mean ± SE)</a:t>
            </a:r>
          </a:p>
        </p:txBody>
      </p:sp>
      <p:sp>
        <p:nvSpPr>
          <p:cNvPr id="3" name="TextBox 2"/>
          <p:cNvSpPr txBox="1"/>
          <p:nvPr/>
        </p:nvSpPr>
        <p:spPr>
          <a:xfrm>
            <a:off x="6333541" y="6348808"/>
            <a:ext cx="2233368" cy="369332"/>
          </a:xfrm>
          <a:prstGeom prst="rect">
            <a:avLst/>
          </a:prstGeom>
          <a:noFill/>
        </p:spPr>
        <p:txBody>
          <a:bodyPr wrap="none" rtlCol="0">
            <a:spAutoFit/>
          </a:bodyPr>
          <a:lstStyle/>
          <a:p>
            <a:r>
              <a:rPr lang="en-US" i="1" dirty="0">
                <a:solidFill>
                  <a:prstClr val="black"/>
                </a:solidFill>
              </a:rPr>
              <a:t>from Stacy Hishinuma</a:t>
            </a:r>
          </a:p>
        </p:txBody>
      </p:sp>
      <p:sp>
        <p:nvSpPr>
          <p:cNvPr id="4" name="Oval 3"/>
          <p:cNvSpPr/>
          <p:nvPr/>
        </p:nvSpPr>
        <p:spPr>
          <a:xfrm>
            <a:off x="2362675" y="1379620"/>
            <a:ext cx="915573" cy="493101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3980321" y="3829264"/>
            <a:ext cx="915573" cy="198518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96633103"/>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0" grpId="0" animBg="1"/>
    </p:bld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Hypotheses on spread</a:t>
            </a:r>
            <a:endParaRPr lang="en-US" dirty="0"/>
          </a:p>
        </p:txBody>
      </p:sp>
      <p:sp>
        <p:nvSpPr>
          <p:cNvPr id="3" name="Content Placeholder 2"/>
          <p:cNvSpPr>
            <a:spLocks noGrp="1"/>
          </p:cNvSpPr>
          <p:nvPr>
            <p:ph idx="1"/>
          </p:nvPr>
        </p:nvSpPr>
        <p:spPr>
          <a:xfrm>
            <a:off x="457200" y="1143000"/>
            <a:ext cx="8229600" cy="5257800"/>
          </a:xfrm>
        </p:spPr>
        <p:txBody>
          <a:bodyPr>
            <a:normAutofit fontScale="55000" lnSpcReduction="20000"/>
          </a:bodyPr>
          <a:lstStyle/>
          <a:p>
            <a:r>
              <a:rPr lang="en-US" dirty="0"/>
              <a:t>The most likely pathway for movement is raw wood (logs, burls, stumps, firewood, wood packaging </a:t>
            </a:r>
            <a:r>
              <a:rPr lang="en-US" dirty="0" err="1" smtClean="0"/>
              <a:t>material(</a:t>
            </a:r>
            <a:r>
              <a:rPr lang="en-US" dirty="0" err="1"/>
              <a:t>WPM</a:t>
            </a:r>
            <a:r>
              <a:rPr lang="en-US" dirty="0"/>
              <a:t>)). Other potential pathways include nursery stock, scion wood for grafting, and natural </a:t>
            </a:r>
            <a:r>
              <a:rPr lang="en-US" dirty="0" err="1"/>
              <a:t>spread. The</a:t>
            </a:r>
            <a:r>
              <a:rPr lang="en-US" dirty="0"/>
              <a:t> beetle/pathogen complex is likely to enter the east with each entrance event, as follows</a:t>
            </a:r>
            <a:r>
              <a:rPr lang="en-US" dirty="0" smtClean="0"/>
              <a:t>:</a:t>
            </a:r>
          </a:p>
          <a:p>
            <a:pPr>
              <a:buNone/>
            </a:pPr>
            <a:r>
              <a:rPr lang="en-US" dirty="0" smtClean="0"/>
              <a:t> - Movement </a:t>
            </a:r>
            <a:r>
              <a:rPr lang="en-US" dirty="0"/>
              <a:t>of untreated walnut (logs, burls, stumps, firewood) across the country from the west </a:t>
            </a:r>
            <a:r>
              <a:rPr lang="en-US" dirty="0" smtClean="0"/>
              <a:t>into eastern </a:t>
            </a:r>
            <a:r>
              <a:rPr lang="en-US" dirty="0"/>
              <a:t>states appears limited but it does occur and it is rarely documented. Low grade walnut </a:t>
            </a:r>
            <a:r>
              <a:rPr lang="en-US" dirty="0" smtClean="0"/>
              <a:t>maybe </a:t>
            </a:r>
            <a:r>
              <a:rPr lang="en-US" dirty="0"/>
              <a:t>utilized if bark is attached this could be an important pathway. Raw wood is the </a:t>
            </a:r>
            <a:r>
              <a:rPr lang="en-US" dirty="0" err="1"/>
              <a:t>most critical</a:t>
            </a:r>
            <a:r>
              <a:rPr lang="en-US" dirty="0"/>
              <a:t> pathway</a:t>
            </a:r>
            <a:r>
              <a:rPr lang="en-US" dirty="0" smtClean="0"/>
              <a:t>.</a:t>
            </a:r>
          </a:p>
          <a:p>
            <a:pPr>
              <a:buNone/>
            </a:pPr>
            <a:r>
              <a:rPr lang="en-US" dirty="0" smtClean="0"/>
              <a:t> - Campsites </a:t>
            </a:r>
            <a:r>
              <a:rPr lang="en-US" dirty="0"/>
              <a:t>and sawmills in the Great Plains states may facilitate the eastern movement of Thousand Canker Disease</a:t>
            </a:r>
            <a:r>
              <a:rPr lang="en-US" dirty="0" smtClean="0"/>
              <a:t>.</a:t>
            </a:r>
          </a:p>
          <a:p>
            <a:pPr>
              <a:buNone/>
            </a:pPr>
            <a:r>
              <a:rPr lang="en-US" dirty="0" smtClean="0"/>
              <a:t> - To </a:t>
            </a:r>
            <a:r>
              <a:rPr lang="en-US" dirty="0"/>
              <a:t>date there have been no reports of infected trees in walnut production nurseries; however, if nurseries do become infected, this could become an important pathway</a:t>
            </a:r>
            <a:r>
              <a:rPr lang="en-US" dirty="0" smtClean="0"/>
              <a:t>.</a:t>
            </a:r>
          </a:p>
          <a:p>
            <a:pPr>
              <a:buNone/>
            </a:pPr>
            <a:r>
              <a:rPr lang="en-US" dirty="0" smtClean="0"/>
              <a:t> - Natural </a:t>
            </a:r>
            <a:r>
              <a:rPr lang="en-US" dirty="0"/>
              <a:t>spread along riparian corridors is likely to occur.</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Symptoms from a distance</a:t>
            </a:r>
            <a:endParaRPr lang="en-US" dirty="0"/>
          </a:p>
        </p:txBody>
      </p:sp>
      <p:sp>
        <p:nvSpPr>
          <p:cNvPr id="3" name="Content Placeholder 2"/>
          <p:cNvSpPr>
            <a:spLocks noGrp="1"/>
          </p:cNvSpPr>
          <p:nvPr>
            <p:ph idx="1"/>
          </p:nvPr>
        </p:nvSpPr>
        <p:spPr/>
        <p:txBody>
          <a:bodyPr/>
          <a:lstStyle/>
          <a:p>
            <a:r>
              <a:rPr lang="en-US" dirty="0" smtClean="0"/>
              <a:t>Early=flagging				Late=dead canopy with 									</a:t>
            </a:r>
            <a:r>
              <a:rPr lang="en-US" dirty="0" err="1" smtClean="0"/>
              <a:t>resprouting</a:t>
            </a:r>
            <a:endParaRPr lang="en-US" dirty="0"/>
          </a:p>
        </p:txBody>
      </p:sp>
      <p:pic>
        <p:nvPicPr>
          <p:cNvPr id="6" name="Picture 5"/>
          <p:cNvPicPr>
            <a:picLocks noChangeAspect="1"/>
          </p:cNvPicPr>
          <p:nvPr/>
        </p:nvPicPr>
        <p:blipFill>
          <a:blip r:embed="rId2"/>
          <a:stretch>
            <a:fillRect/>
          </a:stretch>
        </p:blipFill>
        <p:spPr>
          <a:xfrm>
            <a:off x="4450597" y="3137604"/>
            <a:ext cx="4693403" cy="3520052"/>
          </a:xfrm>
          <a:prstGeom prst="rect">
            <a:avLst/>
          </a:prstGeom>
        </p:spPr>
      </p:pic>
      <p:pic>
        <p:nvPicPr>
          <p:cNvPr id="7" name="Picture 6"/>
          <p:cNvPicPr>
            <a:picLocks noChangeAspect="1"/>
          </p:cNvPicPr>
          <p:nvPr/>
        </p:nvPicPr>
        <p:blipFill>
          <a:blip r:embed="rId3"/>
          <a:stretch>
            <a:fillRect/>
          </a:stretch>
        </p:blipFill>
        <p:spPr>
          <a:xfrm>
            <a:off x="0" y="3137604"/>
            <a:ext cx="4687026" cy="3520052"/>
          </a:xfrm>
          <a:prstGeom prst="rect">
            <a:avLst/>
          </a:prstGeom>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Close-up symptoms</a:t>
            </a:r>
            <a:endParaRPr lang="en-US" dirty="0"/>
          </a:p>
        </p:txBody>
      </p:sp>
      <p:pic>
        <p:nvPicPr>
          <p:cNvPr id="4" name="Picture 3"/>
          <p:cNvPicPr>
            <a:picLocks noChangeAspect="1"/>
          </p:cNvPicPr>
          <p:nvPr/>
        </p:nvPicPr>
        <p:blipFill>
          <a:blip r:embed="rId2"/>
          <a:stretch>
            <a:fillRect/>
          </a:stretch>
        </p:blipFill>
        <p:spPr>
          <a:xfrm>
            <a:off x="1383221" y="1417638"/>
            <a:ext cx="6223000" cy="4152900"/>
          </a:xfrm>
          <a:prstGeom prst="rect">
            <a:avLst/>
          </a:prstGeom>
        </p:spPr>
      </p:pic>
      <p:sp>
        <p:nvSpPr>
          <p:cNvPr id="5" name="TextBox 4"/>
          <p:cNvSpPr txBox="1"/>
          <p:nvPr/>
        </p:nvSpPr>
        <p:spPr>
          <a:xfrm>
            <a:off x="1383221" y="6066291"/>
            <a:ext cx="6223000" cy="369332"/>
          </a:xfrm>
          <a:prstGeom prst="rect">
            <a:avLst/>
          </a:prstGeom>
          <a:noFill/>
        </p:spPr>
        <p:txBody>
          <a:bodyPr wrap="square" rtlCol="0">
            <a:spAutoFit/>
          </a:bodyPr>
          <a:lstStyle/>
          <a:p>
            <a:r>
              <a:rPr lang="en-US" dirty="0" smtClean="0"/>
              <a:t>Pinhead sized entry hole of beetle</a:t>
            </a:r>
            <a:endParaRPr lang="en-US"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Close-up symptoms</a:t>
            </a:r>
            <a:endParaRPr lang="en-US" dirty="0"/>
          </a:p>
        </p:txBody>
      </p:sp>
      <p:sp>
        <p:nvSpPr>
          <p:cNvPr id="5" name="TextBox 4"/>
          <p:cNvSpPr txBox="1"/>
          <p:nvPr/>
        </p:nvSpPr>
        <p:spPr>
          <a:xfrm>
            <a:off x="1617147" y="6066291"/>
            <a:ext cx="6223000" cy="369332"/>
          </a:xfrm>
          <a:prstGeom prst="rect">
            <a:avLst/>
          </a:prstGeom>
          <a:noFill/>
        </p:spPr>
        <p:txBody>
          <a:bodyPr wrap="square" rtlCol="0">
            <a:spAutoFit/>
          </a:bodyPr>
          <a:lstStyle/>
          <a:p>
            <a:r>
              <a:rPr lang="en-US" dirty="0" smtClean="0"/>
              <a:t>Larvae tunnels produced along the grain, and so do the lesions</a:t>
            </a:r>
            <a:endParaRPr lang="en-US" dirty="0"/>
          </a:p>
        </p:txBody>
      </p:sp>
      <p:pic>
        <p:nvPicPr>
          <p:cNvPr id="6" name="Picture 5"/>
          <p:cNvPicPr>
            <a:picLocks noChangeAspect="1"/>
          </p:cNvPicPr>
          <p:nvPr/>
        </p:nvPicPr>
        <p:blipFill>
          <a:blip r:embed="rId2"/>
          <a:stretch>
            <a:fillRect/>
          </a:stretch>
        </p:blipFill>
        <p:spPr>
          <a:xfrm>
            <a:off x="1617147" y="1767205"/>
            <a:ext cx="6223000" cy="4152900"/>
          </a:xfrm>
          <a:prstGeom prst="rect">
            <a:avLst/>
          </a:prstGeom>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0414"/>
            <a:ext cx="8229600" cy="1143000"/>
          </a:xfrm>
        </p:spPr>
        <p:txBody>
          <a:bodyPr/>
          <a:lstStyle/>
          <a:p>
            <a:r>
              <a:rPr lang="en-US" dirty="0" smtClean="0"/>
              <a:t>Close-up symptoms</a:t>
            </a:r>
            <a:endParaRPr lang="en-US" dirty="0"/>
          </a:p>
        </p:txBody>
      </p:sp>
      <p:sp>
        <p:nvSpPr>
          <p:cNvPr id="5" name="TextBox 4"/>
          <p:cNvSpPr txBox="1"/>
          <p:nvPr/>
        </p:nvSpPr>
        <p:spPr>
          <a:xfrm>
            <a:off x="1617147" y="6066291"/>
            <a:ext cx="6223000" cy="369332"/>
          </a:xfrm>
          <a:prstGeom prst="rect">
            <a:avLst/>
          </a:prstGeom>
          <a:noFill/>
        </p:spPr>
        <p:txBody>
          <a:bodyPr wrap="square" rtlCol="0">
            <a:spAutoFit/>
          </a:bodyPr>
          <a:lstStyle/>
          <a:p>
            <a:r>
              <a:rPr lang="en-US" dirty="0" smtClean="0"/>
              <a:t>Mortality caused by coalescence of multiple cankers</a:t>
            </a:r>
            <a:endParaRPr lang="en-US" dirty="0"/>
          </a:p>
        </p:txBody>
      </p:sp>
      <p:pic>
        <p:nvPicPr>
          <p:cNvPr id="7" name="Picture 6"/>
          <p:cNvPicPr>
            <a:picLocks noChangeAspect="1"/>
          </p:cNvPicPr>
          <p:nvPr/>
        </p:nvPicPr>
        <p:blipFill>
          <a:blip r:embed="rId2"/>
          <a:stretch>
            <a:fillRect/>
          </a:stretch>
        </p:blipFill>
        <p:spPr>
          <a:xfrm>
            <a:off x="1169543" y="852586"/>
            <a:ext cx="6670604" cy="5002953"/>
          </a:xfrm>
          <a:prstGeom prst="rect">
            <a:avLst/>
          </a:prstGeom>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Colonies of Gm on both sides</a:t>
            </a:r>
            <a:endParaRPr lang="en-US" dirty="0"/>
          </a:p>
        </p:txBody>
      </p:sp>
      <p:pic>
        <p:nvPicPr>
          <p:cNvPr id="7" name="Picture 6"/>
          <p:cNvPicPr>
            <a:picLocks noChangeAspect="1"/>
          </p:cNvPicPr>
          <p:nvPr/>
        </p:nvPicPr>
        <p:blipFill>
          <a:blip r:embed="rId2"/>
          <a:stretch>
            <a:fillRect/>
          </a:stretch>
        </p:blipFill>
        <p:spPr>
          <a:xfrm>
            <a:off x="0" y="1417638"/>
            <a:ext cx="4952826" cy="3724525"/>
          </a:xfrm>
          <a:prstGeom prst="rect">
            <a:avLst/>
          </a:prstGeom>
        </p:spPr>
      </p:pic>
      <p:pic>
        <p:nvPicPr>
          <p:cNvPr id="8" name="Picture 7"/>
          <p:cNvPicPr>
            <a:picLocks noChangeAspect="1"/>
          </p:cNvPicPr>
          <p:nvPr/>
        </p:nvPicPr>
        <p:blipFill>
          <a:blip r:embed="rId3"/>
          <a:stretch>
            <a:fillRect/>
          </a:stretch>
        </p:blipFill>
        <p:spPr>
          <a:xfrm>
            <a:off x="4877180" y="3657885"/>
            <a:ext cx="4266820" cy="3200115"/>
          </a:xfrm>
          <a:prstGeom prst="rect">
            <a:avLst/>
          </a:prstGeom>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Fungus </a:t>
            </a:r>
            <a:r>
              <a:rPr lang="en-US" dirty="0" err="1" smtClean="0"/>
              <a:t>sporulating</a:t>
            </a:r>
            <a:r>
              <a:rPr lang="en-US" dirty="0" smtClean="0"/>
              <a:t> on beetle and in beetle gallery</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1408794"/>
            <a:ext cx="4544848" cy="3981287"/>
          </a:xfrm>
          <a:prstGeom prst="rect">
            <a:avLst/>
          </a:prstGeom>
        </p:spPr>
      </p:pic>
      <p:pic>
        <p:nvPicPr>
          <p:cNvPr id="5" name="Picture 4"/>
          <p:cNvPicPr>
            <a:picLocks noChangeAspect="1"/>
          </p:cNvPicPr>
          <p:nvPr/>
        </p:nvPicPr>
        <p:blipFill>
          <a:blip r:embed="rId3"/>
          <a:stretch>
            <a:fillRect/>
          </a:stretch>
        </p:blipFill>
        <p:spPr>
          <a:xfrm>
            <a:off x="4544848" y="3399438"/>
            <a:ext cx="4599152" cy="345856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t>Conclusions</a:t>
            </a:r>
          </a:p>
        </p:txBody>
      </p:sp>
      <p:sp>
        <p:nvSpPr>
          <p:cNvPr id="60419" name="Rectangle 3"/>
          <p:cNvSpPr>
            <a:spLocks noGrp="1" noChangeArrowheads="1"/>
          </p:cNvSpPr>
          <p:nvPr>
            <p:ph type="body" idx="1"/>
          </p:nvPr>
        </p:nvSpPr>
        <p:spPr/>
        <p:txBody>
          <a:bodyPr/>
          <a:lstStyle/>
          <a:p>
            <a:r>
              <a:rPr lang="en-US"/>
              <a:t>Eastern and western populations are not panmictic</a:t>
            </a:r>
          </a:p>
          <a:p>
            <a:r>
              <a:rPr lang="en-US"/>
              <a:t>Barrier to gene flow between eastern and western populations</a:t>
            </a:r>
          </a:p>
          <a:p>
            <a:pPr lvl="1"/>
            <a:r>
              <a:rPr lang="en-US"/>
              <a:t>Great Plains – intense agriculture</a:t>
            </a:r>
          </a:p>
          <a:p>
            <a:pPr lvl="1"/>
            <a:r>
              <a:rPr lang="en-US"/>
              <a:t>100 km absence of aecial and telial hosts</a:t>
            </a:r>
          </a:p>
          <a:p>
            <a:pPr lvl="1"/>
            <a:endParaRPr lang="en-US"/>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5029200" cy="37719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3657600" y="3600450"/>
            <a:ext cx="4343400" cy="3257550"/>
          </a:xfrm>
          <a:prstGeom prst="rect">
            <a:avLst/>
          </a:prstGeom>
          <a:noFill/>
          <a:ln w="9525">
            <a:noFill/>
            <a:miter lim="800000"/>
            <a:headEnd/>
            <a:tailEnd/>
          </a:ln>
        </p:spPr>
      </p:pic>
      <p:pic>
        <p:nvPicPr>
          <p:cNvPr id="2050" name="Picture 2"/>
          <p:cNvPicPr>
            <a:picLocks noChangeAspect="1" noChangeArrowheads="1"/>
          </p:cNvPicPr>
          <p:nvPr/>
        </p:nvPicPr>
        <p:blipFill>
          <a:blip r:embed="rId5" cstate="screen">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0" y="4171950"/>
            <a:ext cx="3581400" cy="2686050"/>
          </a:xfrm>
          <a:prstGeom prst="rect">
            <a:avLst/>
          </a:prstGeom>
          <a:noFill/>
          <a:ln w="9525">
            <a:noFill/>
            <a:miter lim="800000"/>
            <a:headEnd/>
            <a:tailEnd/>
          </a:ln>
        </p:spPr>
      </p:pic>
      <p:sp>
        <p:nvSpPr>
          <p:cNvPr id="6" name="TextBox 5"/>
          <p:cNvSpPr txBox="1"/>
          <p:nvPr/>
        </p:nvSpPr>
        <p:spPr>
          <a:xfrm>
            <a:off x="5715000" y="152400"/>
            <a:ext cx="2558714" cy="1200329"/>
          </a:xfrm>
          <a:prstGeom prst="rect">
            <a:avLst/>
          </a:prstGeom>
          <a:noFill/>
        </p:spPr>
        <p:txBody>
          <a:bodyPr wrap="none" rtlCol="0">
            <a:spAutoFit/>
          </a:bodyPr>
          <a:lstStyle/>
          <a:p>
            <a:pPr algn="ctr" fontAlgn="base">
              <a:spcBef>
                <a:spcPct val="0"/>
              </a:spcBef>
              <a:spcAft>
                <a:spcPct val="0"/>
              </a:spcAft>
            </a:pPr>
            <a:r>
              <a:rPr lang="en-US" sz="3600" b="1" dirty="0" smtClean="0">
                <a:solidFill>
                  <a:srgbClr val="002060"/>
                </a:solidFill>
                <a:latin typeface="Calibri" pitchFamily="34" charset="0"/>
              </a:rPr>
              <a:t>The  vector </a:t>
            </a:r>
          </a:p>
          <a:p>
            <a:pPr algn="ctr" fontAlgn="base">
              <a:spcBef>
                <a:spcPct val="0"/>
              </a:spcBef>
              <a:spcAft>
                <a:spcPct val="0"/>
              </a:spcAft>
            </a:pPr>
            <a:r>
              <a:rPr lang="en-US" sz="3600" b="1" dirty="0" smtClean="0">
                <a:solidFill>
                  <a:srgbClr val="002060"/>
                </a:solidFill>
                <a:latin typeface="Calibri" pitchFamily="34" charset="0"/>
              </a:rPr>
              <a:t>+ the fungus</a:t>
            </a:r>
            <a:endParaRPr lang="en-US" sz="3600" b="1" dirty="0">
              <a:solidFill>
                <a:srgbClr val="002060"/>
              </a:solidFill>
              <a:latin typeface="Calibri" pitchFamily="34" charset="0"/>
            </a:endParaRPr>
          </a:p>
        </p:txBody>
      </p:sp>
      <p:sp>
        <p:nvSpPr>
          <p:cNvPr id="7" name="Rectangle 6"/>
          <p:cNvSpPr/>
          <p:nvPr/>
        </p:nvSpPr>
        <p:spPr>
          <a:xfrm>
            <a:off x="5065431" y="1463565"/>
            <a:ext cx="4038600" cy="1569660"/>
          </a:xfrm>
          <a:prstGeom prst="rect">
            <a:avLst/>
          </a:prstGeom>
        </p:spPr>
        <p:txBody>
          <a:bodyPr wrap="square">
            <a:spAutoFit/>
          </a:bodyPr>
          <a:lstStyle/>
          <a:p>
            <a:pPr algn="ctr" fontAlgn="base">
              <a:spcBef>
                <a:spcPct val="0"/>
              </a:spcBef>
              <a:spcAft>
                <a:spcPct val="0"/>
              </a:spcAft>
            </a:pPr>
            <a:r>
              <a:rPr lang="es-ES" sz="2400" b="1" dirty="0" smtClean="0">
                <a:solidFill>
                  <a:srgbClr val="000000"/>
                </a:solidFill>
                <a:latin typeface="Calibri" pitchFamily="34" charset="0"/>
              </a:rPr>
              <a:t>WTB </a:t>
            </a:r>
            <a:r>
              <a:rPr lang="es-ES" sz="2400" b="1" dirty="0" err="1" smtClean="0">
                <a:solidFill>
                  <a:srgbClr val="000000"/>
                </a:solidFill>
                <a:latin typeface="Calibri" pitchFamily="34" charset="0"/>
              </a:rPr>
              <a:t>carries</a:t>
            </a:r>
            <a:endParaRPr lang="es-ES" sz="2400" b="1" dirty="0" smtClean="0">
              <a:solidFill>
                <a:srgbClr val="000000"/>
              </a:solidFill>
              <a:latin typeface="Calibri" pitchFamily="34" charset="0"/>
            </a:endParaRPr>
          </a:p>
          <a:p>
            <a:pPr algn="ctr" fontAlgn="base">
              <a:spcBef>
                <a:spcPct val="0"/>
              </a:spcBef>
              <a:spcAft>
                <a:spcPct val="0"/>
              </a:spcAft>
            </a:pPr>
            <a:r>
              <a:rPr lang="es-ES" sz="2400" b="1" dirty="0" err="1" smtClean="0">
                <a:solidFill>
                  <a:srgbClr val="000000"/>
                </a:solidFill>
                <a:latin typeface="Calibri" pitchFamily="34" charset="0"/>
              </a:rPr>
              <a:t>the</a:t>
            </a:r>
            <a:r>
              <a:rPr lang="es-ES" sz="2400" b="1" dirty="0" smtClean="0">
                <a:solidFill>
                  <a:srgbClr val="000000"/>
                </a:solidFill>
                <a:latin typeface="Calibri" pitchFamily="34" charset="0"/>
              </a:rPr>
              <a:t> </a:t>
            </a:r>
            <a:r>
              <a:rPr lang="es-ES" sz="2400" b="1" dirty="0" err="1" smtClean="0">
                <a:solidFill>
                  <a:srgbClr val="000000"/>
                </a:solidFill>
                <a:latin typeface="Calibri" pitchFamily="34" charset="0"/>
              </a:rPr>
              <a:t>spores</a:t>
            </a:r>
            <a:r>
              <a:rPr lang="es-ES" sz="2400" b="1" dirty="0" smtClean="0">
                <a:solidFill>
                  <a:srgbClr val="000000"/>
                </a:solidFill>
                <a:latin typeface="Calibri" pitchFamily="34" charset="0"/>
              </a:rPr>
              <a:t> of </a:t>
            </a:r>
            <a:r>
              <a:rPr lang="es-ES" sz="2400" b="1" dirty="0" err="1" smtClean="0">
                <a:solidFill>
                  <a:srgbClr val="000000"/>
                </a:solidFill>
                <a:latin typeface="Calibri" pitchFamily="34" charset="0"/>
              </a:rPr>
              <a:t>the</a:t>
            </a:r>
            <a:r>
              <a:rPr lang="es-ES" sz="2400" b="1" dirty="0" smtClean="0">
                <a:solidFill>
                  <a:srgbClr val="000000"/>
                </a:solidFill>
                <a:latin typeface="Calibri" pitchFamily="34" charset="0"/>
              </a:rPr>
              <a:t> </a:t>
            </a:r>
          </a:p>
          <a:p>
            <a:pPr algn="ctr" fontAlgn="base">
              <a:spcBef>
                <a:spcPct val="0"/>
              </a:spcBef>
              <a:spcAft>
                <a:spcPct val="0"/>
              </a:spcAft>
            </a:pPr>
            <a:r>
              <a:rPr lang="es-ES" sz="2400" b="1" dirty="0" err="1" smtClean="0">
                <a:solidFill>
                  <a:srgbClr val="000000"/>
                </a:solidFill>
                <a:latin typeface="Calibri" pitchFamily="34" charset="0"/>
              </a:rPr>
              <a:t>fungus</a:t>
            </a:r>
            <a:r>
              <a:rPr lang="es-ES" sz="2400" b="1" dirty="0" smtClean="0">
                <a:solidFill>
                  <a:srgbClr val="000000"/>
                </a:solidFill>
                <a:latin typeface="Calibri" pitchFamily="34" charset="0"/>
              </a:rPr>
              <a:t> </a:t>
            </a:r>
            <a:r>
              <a:rPr lang="es-ES" sz="2400" b="1" dirty="0" err="1" smtClean="0">
                <a:solidFill>
                  <a:srgbClr val="000000"/>
                </a:solidFill>
                <a:latin typeface="Calibri" pitchFamily="34" charset="0"/>
              </a:rPr>
              <a:t>on</a:t>
            </a:r>
            <a:r>
              <a:rPr lang="es-ES" sz="2400" b="1" dirty="0" smtClean="0">
                <a:solidFill>
                  <a:srgbClr val="000000"/>
                </a:solidFill>
                <a:latin typeface="Calibri" pitchFamily="34" charset="0"/>
              </a:rPr>
              <a:t> </a:t>
            </a:r>
            <a:r>
              <a:rPr lang="es-ES" sz="2400" b="1" dirty="0" err="1" smtClean="0">
                <a:solidFill>
                  <a:srgbClr val="000000"/>
                </a:solidFill>
                <a:latin typeface="Calibri" pitchFamily="34" charset="0"/>
              </a:rPr>
              <a:t>its</a:t>
            </a:r>
            <a:r>
              <a:rPr lang="es-ES" sz="2400" b="1" dirty="0" smtClean="0">
                <a:solidFill>
                  <a:srgbClr val="000000"/>
                </a:solidFill>
                <a:latin typeface="Calibri" pitchFamily="34" charset="0"/>
              </a:rPr>
              <a:t> </a:t>
            </a:r>
            <a:r>
              <a:rPr lang="es-ES" sz="2400" b="1" dirty="0" err="1" smtClean="0">
                <a:solidFill>
                  <a:srgbClr val="000000"/>
                </a:solidFill>
                <a:latin typeface="Calibri" pitchFamily="34" charset="0"/>
              </a:rPr>
              <a:t>surface</a:t>
            </a:r>
            <a:endParaRPr lang="es-ES" sz="2400" b="1" dirty="0" smtClean="0">
              <a:solidFill>
                <a:srgbClr val="000000"/>
              </a:solidFill>
              <a:latin typeface="Calibri" pitchFamily="34" charset="0"/>
            </a:endParaRPr>
          </a:p>
          <a:p>
            <a:pPr algn="ctr" fontAlgn="base">
              <a:spcBef>
                <a:spcPct val="0"/>
              </a:spcBef>
              <a:spcAft>
                <a:spcPct val="0"/>
              </a:spcAft>
            </a:pPr>
            <a:r>
              <a:rPr lang="es-ES" sz="2400" b="1" dirty="0" smtClean="0">
                <a:solidFill>
                  <a:srgbClr val="000000"/>
                </a:solidFill>
                <a:latin typeface="Calibri" pitchFamily="34" charset="0"/>
              </a:rPr>
              <a:t>(no </a:t>
            </a:r>
            <a:r>
              <a:rPr lang="es-ES" sz="2400" b="1" dirty="0" err="1" smtClean="0">
                <a:solidFill>
                  <a:srgbClr val="000000"/>
                </a:solidFill>
                <a:latin typeface="Calibri" pitchFamily="34" charset="0"/>
              </a:rPr>
              <a:t>specialized</a:t>
            </a:r>
            <a:r>
              <a:rPr lang="es-ES" sz="2400" b="1" dirty="0" smtClean="0">
                <a:solidFill>
                  <a:srgbClr val="000000"/>
                </a:solidFill>
                <a:latin typeface="Calibri" pitchFamily="34" charset="0"/>
              </a:rPr>
              <a:t> </a:t>
            </a:r>
            <a:r>
              <a:rPr lang="es-ES" sz="2400" b="1" dirty="0" err="1" smtClean="0">
                <a:solidFill>
                  <a:srgbClr val="000000"/>
                </a:solidFill>
                <a:latin typeface="Calibri" pitchFamily="34" charset="0"/>
              </a:rPr>
              <a:t>structures</a:t>
            </a:r>
            <a:r>
              <a:rPr lang="es-ES" sz="2400" b="1" dirty="0" smtClean="0">
                <a:solidFill>
                  <a:srgbClr val="000000"/>
                </a:solidFill>
                <a:latin typeface="Calibri" pitchFamily="34" charset="0"/>
              </a:rPr>
              <a:t>)</a:t>
            </a:r>
            <a:endParaRPr lang="en-US" sz="2400" b="1" dirty="0">
              <a:solidFill>
                <a:srgbClr val="000000"/>
              </a:solidFill>
              <a:latin typeface="Calibri" pitchFamily="34" charset="0"/>
            </a:endParaRPr>
          </a:p>
        </p:txBody>
      </p:sp>
      <p:sp>
        <p:nvSpPr>
          <p:cNvPr id="8" name="TextBox 7"/>
          <p:cNvSpPr txBox="1"/>
          <p:nvPr/>
        </p:nvSpPr>
        <p:spPr>
          <a:xfrm>
            <a:off x="4984406" y="3241873"/>
            <a:ext cx="4383764" cy="276999"/>
          </a:xfrm>
          <a:prstGeom prst="rect">
            <a:avLst/>
          </a:prstGeom>
          <a:noFill/>
        </p:spPr>
        <p:txBody>
          <a:bodyPr wrap="none" rtlCol="0">
            <a:spAutoFit/>
          </a:bodyPr>
          <a:lstStyle/>
          <a:p>
            <a:pPr fontAlgn="base">
              <a:spcBef>
                <a:spcPct val="0"/>
              </a:spcBef>
              <a:spcAft>
                <a:spcPct val="0"/>
              </a:spcAft>
            </a:pPr>
            <a:r>
              <a:rPr lang="en-US" sz="1200" b="1" i="1" dirty="0" smtClean="0">
                <a:solidFill>
                  <a:srgbClr val="000000"/>
                </a:solidFill>
                <a:latin typeface="Calibri" pitchFamily="34" charset="0"/>
              </a:rPr>
              <a:t>Photos by Andrew Graves &amp; Steve Seybold, USDA Forest Service</a:t>
            </a:r>
            <a:endParaRPr lang="en-US" sz="1200" b="1" i="1" dirty="0">
              <a:solidFill>
                <a:srgbClr val="000000"/>
              </a:solidFill>
              <a:latin typeface="Calibri"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8907457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401016" y="253901"/>
            <a:ext cx="8408804" cy="6463309"/>
          </a:xfrm>
          <a:prstGeom prst="rect">
            <a:avLst/>
          </a:prstGeom>
        </p:spPr>
        <p:txBody>
          <a:bodyPr wrap="square">
            <a:spAutoFit/>
          </a:bodyPr>
          <a:lstStyle/>
          <a:p>
            <a:r>
              <a:rPr lang="en-US" dirty="0"/>
              <a:t>WTB is believed to have 2 to 3 generations a year in California. Adults emerge for an initial flight period in April and May followed by a longer second generation flight period in mid-July to mid-September. After flying, male beetles initiate brood galleries on branches often near leaf scars or lenticels.</a:t>
            </a:r>
            <a:r>
              <a:rPr lang="en-US" dirty="0" smtClean="0"/>
              <a:t> </a:t>
            </a:r>
          </a:p>
          <a:p>
            <a:endParaRPr lang="en-US" dirty="0"/>
          </a:p>
          <a:p>
            <a:r>
              <a:rPr lang="en-US" dirty="0" smtClean="0"/>
              <a:t>Males </a:t>
            </a:r>
            <a:r>
              <a:rPr lang="en-US" dirty="0"/>
              <a:t>produce a pheromone and attract 2 to 3 females, which attract additional beetles to the tree. Females deposit eggs in galleries (tunnels) that are directed against the grain and constructed in the phloem and xylem (wood) surfaces. The gallery imprint is left on the wood surface. Small white C-shaped larvae hatch and create feeding mines that extend from the egg galleries. These mines are contained in the phloem and filled with dark brown to black-colored boring dust</a:t>
            </a:r>
            <a:r>
              <a:rPr lang="en-US" dirty="0" smtClean="0"/>
              <a:t>.</a:t>
            </a:r>
          </a:p>
          <a:p>
            <a:endParaRPr lang="en-US" dirty="0"/>
          </a:p>
          <a:p>
            <a:r>
              <a:rPr lang="en-US" dirty="0" smtClean="0"/>
              <a:t>Larvae </a:t>
            </a:r>
            <a:r>
              <a:rPr lang="en-US" dirty="0"/>
              <a:t>complete development in the mines and subsequently pupate within a single </a:t>
            </a:r>
            <a:r>
              <a:rPr lang="en-US" dirty="0" err="1"/>
              <a:t>pupal</a:t>
            </a:r>
            <a:r>
              <a:rPr lang="en-US" dirty="0"/>
              <a:t> cell. Adults emerge and either remain at the original tree or fly to other trees to mate and reproduce. WTB does not appear to be attracted to stressed or injured branches or trees.</a:t>
            </a:r>
            <a:r>
              <a:rPr lang="en-US" dirty="0" smtClean="0"/>
              <a:t> </a:t>
            </a:r>
          </a:p>
          <a:p>
            <a:endParaRPr lang="en-US" dirty="0" smtClean="0"/>
          </a:p>
          <a:p>
            <a:r>
              <a:rPr lang="en-US" dirty="0" smtClean="0"/>
              <a:t>Beetles are believed to inoculate the </a:t>
            </a:r>
            <a:r>
              <a:rPr lang="en-US" i="1" dirty="0" err="1" smtClean="0"/>
              <a:t>Geosmithia</a:t>
            </a:r>
            <a:r>
              <a:rPr lang="en-US" dirty="0" smtClean="0"/>
              <a:t> sp. fungus into the phloem during construction of feeding or reproductive galleries. The fungal pathogen colonizes and kills the phloem. Dead tissue is limited to the phloem and cambium and the fungus does not penetrate woody tissues. Secondary saprophytic fungi may opportunistically colonize the wood beneath cankers</a:t>
            </a:r>
          </a:p>
          <a:p>
            <a:endParaRPr lang="en-US"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a:t>
            </a:r>
            <a:endParaRPr lang="en-US" dirty="0"/>
          </a:p>
        </p:txBody>
      </p:sp>
      <p:sp>
        <p:nvSpPr>
          <p:cNvPr id="3" name="Content Placeholder 2"/>
          <p:cNvSpPr>
            <a:spLocks noGrp="1"/>
          </p:cNvSpPr>
          <p:nvPr>
            <p:ph idx="1"/>
          </p:nvPr>
        </p:nvSpPr>
        <p:spPr/>
        <p:txBody>
          <a:bodyPr/>
          <a:lstStyle/>
          <a:p>
            <a:r>
              <a:rPr lang="en-US" dirty="0" smtClean="0"/>
              <a:t>Bark application and drenches with insecticides apparently not effective</a:t>
            </a:r>
          </a:p>
          <a:p>
            <a:pPr>
              <a:buNone/>
            </a:pPr>
            <a:endParaRPr lang="en-US" dirty="0" smtClean="0"/>
          </a:p>
          <a:p>
            <a:r>
              <a:rPr lang="en-US" dirty="0" smtClean="0"/>
              <a:t>Prevention is the best option</a:t>
            </a:r>
          </a:p>
          <a:p>
            <a:pPr>
              <a:buNone/>
            </a:pPr>
            <a:endParaRPr lang="en-US" dirty="0" smtClean="0"/>
          </a:p>
          <a:p>
            <a:r>
              <a:rPr lang="en-US" dirty="0" smtClean="0"/>
              <a:t>Some efficacy reported with injections of insecticides, fungicides, and fertilizers </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Title 1"/>
          <p:cNvSpPr>
            <a:spLocks noGrp="1"/>
          </p:cNvSpPr>
          <p:nvPr>
            <p:ph type="title"/>
          </p:nvPr>
        </p:nvSpPr>
        <p:spPr>
          <a:xfrm>
            <a:off x="609600" y="0"/>
            <a:ext cx="7772400" cy="1143000"/>
          </a:xfrm>
        </p:spPr>
        <p:txBody>
          <a:bodyPr/>
          <a:lstStyle/>
          <a:p>
            <a:r>
              <a:rPr lang="en-US" smtClean="0"/>
              <a:t>Factors affecting spread</a:t>
            </a:r>
          </a:p>
        </p:txBody>
      </p:sp>
      <p:sp>
        <p:nvSpPr>
          <p:cNvPr id="3" name="Content Placeholder 2"/>
          <p:cNvSpPr>
            <a:spLocks noGrp="1"/>
          </p:cNvSpPr>
          <p:nvPr>
            <p:ph idx="1"/>
          </p:nvPr>
        </p:nvSpPr>
        <p:spPr>
          <a:xfrm>
            <a:off x="685800" y="1905000"/>
            <a:ext cx="7772400" cy="4114800"/>
          </a:xfrm>
        </p:spPr>
        <p:txBody>
          <a:bodyPr>
            <a:normAutofit fontScale="55000" lnSpcReduction="20000"/>
          </a:bodyPr>
          <a:lstStyle/>
          <a:p>
            <a:pPr>
              <a:defRPr/>
            </a:pPr>
            <a:r>
              <a:rPr lang="en-US" dirty="0" smtClean="0"/>
              <a:t>Founder population of pathogen (Germany vs. France)</a:t>
            </a:r>
          </a:p>
          <a:p>
            <a:pPr>
              <a:defRPr/>
            </a:pPr>
            <a:r>
              <a:rPr lang="en-US" dirty="0" smtClean="0"/>
              <a:t>Number of introductions</a:t>
            </a:r>
          </a:p>
          <a:p>
            <a:pPr>
              <a:defRPr/>
            </a:pPr>
            <a:r>
              <a:rPr lang="en-US" dirty="0" smtClean="0"/>
              <a:t>Species of white pines</a:t>
            </a:r>
          </a:p>
          <a:p>
            <a:pPr>
              <a:defRPr/>
            </a:pPr>
            <a:r>
              <a:rPr lang="en-US" dirty="0" smtClean="0"/>
              <a:t>Amount of obligate alternate host </a:t>
            </a:r>
            <a:r>
              <a:rPr lang="en-US" i="1" dirty="0" err="1" smtClean="0"/>
              <a:t>Ribes</a:t>
            </a:r>
            <a:r>
              <a:rPr lang="en-US" i="1" dirty="0" smtClean="0"/>
              <a:t>  </a:t>
            </a:r>
            <a:r>
              <a:rPr lang="en-US" dirty="0" smtClean="0"/>
              <a:t>and  their distance from pines</a:t>
            </a:r>
          </a:p>
          <a:p>
            <a:pPr>
              <a:defRPr/>
            </a:pPr>
            <a:r>
              <a:rPr lang="en-US" dirty="0" smtClean="0"/>
              <a:t>Climate: as it gets colder infection less successful (for instance moving inland and east in Easter North America)</a:t>
            </a:r>
          </a:p>
          <a:p>
            <a:pPr>
              <a:defRPr/>
            </a:pPr>
            <a:r>
              <a:rPr lang="en-US" dirty="0" smtClean="0"/>
              <a:t>Weather: pine infection requires rainfall and moderate temperature in Fall, as we move South in the West  these conditions happen only rarely, when they do we speak of WAVE YEAR</a:t>
            </a:r>
          </a:p>
          <a:p>
            <a:pPr>
              <a:defRPr/>
            </a:pPr>
            <a:r>
              <a:rPr lang="en-US" dirty="0" smtClean="0"/>
              <a:t>Topography: the more rugged the more difficult the spread. Although while </a:t>
            </a:r>
            <a:r>
              <a:rPr lang="en-US" dirty="0" err="1" smtClean="0"/>
              <a:t>basidiospores</a:t>
            </a:r>
            <a:r>
              <a:rPr lang="en-US" dirty="0" smtClean="0"/>
              <a:t> only travel a few hundred yards or a few km in the presence of  currents induced by lakes in mountainous areas, </a:t>
            </a:r>
            <a:r>
              <a:rPr lang="en-US" dirty="0" err="1" smtClean="0"/>
              <a:t>aeciopsores</a:t>
            </a:r>
            <a:r>
              <a:rPr lang="en-US" dirty="0" smtClean="0"/>
              <a:t> may be able to travel over 1000km</a:t>
            </a:r>
          </a:p>
          <a:p>
            <a:pPr>
              <a:defRPr/>
            </a:pPr>
            <a:r>
              <a:rPr lang="en-US" dirty="0" smtClean="0"/>
              <a:t>Amount of resistance within species For instance in Sugar pine resistance is 1% in North and 8% in South CA, maybe due to resistance to C . </a:t>
            </a:r>
            <a:r>
              <a:rPr lang="en-US" dirty="0" err="1" smtClean="0"/>
              <a:t>occidentale</a:t>
            </a:r>
            <a:r>
              <a:rPr lang="en-US" dirty="0" smtClean="0"/>
              <a:t>, a rust of </a:t>
            </a:r>
            <a:r>
              <a:rPr lang="en-US" dirty="0" err="1" smtClean="0"/>
              <a:t>pinyon</a:t>
            </a:r>
            <a:r>
              <a:rPr lang="en-US" dirty="0" smtClean="0"/>
              <a:t> pines </a:t>
            </a:r>
          </a:p>
          <a:p>
            <a:pPr>
              <a:defRPr/>
            </a:pP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466" name="Picture 2" descr="http://www.fs.fed.us/rm/highelevationwhitepines/images/threats/blister-rust_clip_image040.jpg"/>
          <p:cNvPicPr>
            <a:picLocks noChangeAspect="1" noChangeArrowheads="1"/>
          </p:cNvPicPr>
          <p:nvPr/>
        </p:nvPicPr>
        <p:blipFill>
          <a:blip r:embed="rId3"/>
          <a:srcRect/>
          <a:stretch>
            <a:fillRect/>
          </a:stretch>
        </p:blipFill>
        <p:spPr bwMode="auto">
          <a:xfrm>
            <a:off x="838200" y="1447800"/>
            <a:ext cx="3346450" cy="4857750"/>
          </a:xfrm>
          <a:prstGeom prst="rect">
            <a:avLst/>
          </a:prstGeom>
          <a:noFill/>
          <a:ln w="9525">
            <a:noFill/>
            <a:miter lim="800000"/>
            <a:headEnd/>
            <a:tailEnd/>
          </a:ln>
        </p:spPr>
      </p:pic>
      <p:pic>
        <p:nvPicPr>
          <p:cNvPr id="62467" name="Picture 4" descr="http://www.forestpathology.org/graphics/ruscycle.gif"/>
          <p:cNvPicPr>
            <a:picLocks noChangeAspect="1" noChangeArrowheads="1"/>
          </p:cNvPicPr>
          <p:nvPr/>
        </p:nvPicPr>
        <p:blipFill>
          <a:blip r:embed="rId4"/>
          <a:srcRect/>
          <a:stretch>
            <a:fillRect/>
          </a:stretch>
        </p:blipFill>
        <p:spPr bwMode="auto">
          <a:xfrm>
            <a:off x="4324350" y="1828800"/>
            <a:ext cx="481965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990600" y="381000"/>
            <a:ext cx="7772400" cy="1143000"/>
          </a:xfrm>
        </p:spPr>
        <p:txBody>
          <a:bodyPr/>
          <a:lstStyle/>
          <a:p>
            <a:r>
              <a:rPr lang="en-US" i="1">
                <a:latin typeface="festus!" pitchFamily="2" charset="0"/>
              </a:rPr>
              <a:t>C. ribicola</a:t>
            </a:r>
            <a:r>
              <a:rPr lang="en-US">
                <a:latin typeface="festus!" pitchFamily="2" charset="0"/>
              </a:rPr>
              <a:t> life cycle</a:t>
            </a:r>
          </a:p>
        </p:txBody>
      </p:sp>
      <p:pic>
        <p:nvPicPr>
          <p:cNvPr id="64515" name="Picture 4" descr="C:\Kristen\classes\pathology\wpbr lifecycle.JPG"/>
          <p:cNvPicPr>
            <a:picLocks noChangeAspect="1" noChangeArrowheads="1"/>
          </p:cNvPicPr>
          <p:nvPr/>
        </p:nvPicPr>
        <p:blipFill>
          <a:blip r:embed="rId3"/>
          <a:srcRect/>
          <a:stretch>
            <a:fillRect/>
          </a:stretch>
        </p:blipFill>
        <p:spPr bwMode="auto">
          <a:xfrm>
            <a:off x="762000" y="1447800"/>
            <a:ext cx="7848600" cy="5257800"/>
          </a:xfrm>
          <a:prstGeom prst="rect">
            <a:avLst/>
          </a:prstGeom>
          <a:noFill/>
          <a:ln w="38100" cmpd="dbl">
            <a:solidFill>
              <a:srgbClr val="000000"/>
            </a:solid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0" y="0"/>
            <a:ext cx="9144000" cy="6858000"/>
          </a:xfrm>
        </p:spPr>
        <p:txBody>
          <a:bodyPr/>
          <a:lstStyle/>
          <a:p>
            <a:r>
              <a:rPr lang="en-US" sz="1600" dirty="0" smtClean="0"/>
              <a:t>Port </a:t>
            </a:r>
            <a:r>
              <a:rPr lang="en-US" sz="1600" dirty="0" err="1" smtClean="0"/>
              <a:t>Orford</a:t>
            </a:r>
            <a:r>
              <a:rPr lang="en-US" sz="1600" dirty="0" smtClean="0"/>
              <a:t> Cedar root disease; exotic agent= </a:t>
            </a:r>
            <a:r>
              <a:rPr lang="en-US" sz="1600" i="1" dirty="0" err="1" smtClean="0"/>
              <a:t>Phytophthora</a:t>
            </a:r>
            <a:r>
              <a:rPr lang="en-US" sz="1600" i="1" dirty="0" smtClean="0"/>
              <a:t> </a:t>
            </a:r>
            <a:r>
              <a:rPr lang="en-US" sz="1600" i="1" dirty="0" err="1" smtClean="0"/>
              <a:t>lateralis</a:t>
            </a:r>
            <a:r>
              <a:rPr lang="en-US" sz="1600" i="1" dirty="0" smtClean="0"/>
              <a:t> </a:t>
            </a:r>
            <a:r>
              <a:rPr lang="en-US" sz="1600" dirty="0" smtClean="0"/>
              <a:t>(</a:t>
            </a:r>
            <a:r>
              <a:rPr lang="en-US" sz="1600" dirty="0"/>
              <a:t>E</a:t>
            </a:r>
            <a:r>
              <a:rPr lang="en-US" sz="1600" dirty="0" smtClean="0"/>
              <a:t>ast Asia); first found in a nursery in Oregon</a:t>
            </a:r>
          </a:p>
          <a:p>
            <a:r>
              <a:rPr lang="en-US" sz="1600" dirty="0" smtClean="0"/>
              <a:t>Sudden Oak Death; exotic agent </a:t>
            </a:r>
            <a:r>
              <a:rPr lang="en-US" sz="1600" i="1" dirty="0" err="1" smtClean="0"/>
              <a:t>Phytophthora</a:t>
            </a:r>
            <a:r>
              <a:rPr lang="en-US" sz="1600" i="1" dirty="0" smtClean="0"/>
              <a:t> </a:t>
            </a:r>
            <a:r>
              <a:rPr lang="en-US" sz="1600" i="1" dirty="0" err="1" smtClean="0"/>
              <a:t>ramorum</a:t>
            </a:r>
            <a:r>
              <a:rPr lang="en-US" sz="1600" i="1" dirty="0" smtClean="0"/>
              <a:t> </a:t>
            </a:r>
            <a:r>
              <a:rPr lang="en-US" sz="1600" dirty="0" smtClean="0"/>
              <a:t>(origin unknown) introduced late ‘80s multiple times by infected ornamental plants </a:t>
            </a:r>
          </a:p>
          <a:p>
            <a:r>
              <a:rPr lang="en-US" sz="1600" dirty="0" smtClean="0"/>
              <a:t>Colored canker of sycamore, exotic agent </a:t>
            </a:r>
            <a:r>
              <a:rPr lang="en-US" sz="1600" i="1" dirty="0" err="1" smtClean="0"/>
              <a:t>Ceratocystsis</a:t>
            </a:r>
            <a:r>
              <a:rPr lang="en-US" sz="1600" i="1" dirty="0" smtClean="0"/>
              <a:t> </a:t>
            </a:r>
            <a:r>
              <a:rPr lang="en-US" sz="1600" i="1" dirty="0" err="1" smtClean="0"/>
              <a:t>platani</a:t>
            </a:r>
            <a:r>
              <a:rPr lang="en-US" sz="1600" i="1" dirty="0" smtClean="0"/>
              <a:t> </a:t>
            </a:r>
            <a:r>
              <a:rPr lang="en-US" sz="1600" dirty="0" smtClean="0"/>
              <a:t>from East coast, introduced through wood packaging or untreated wood</a:t>
            </a:r>
          </a:p>
          <a:p>
            <a:r>
              <a:rPr lang="en-US" sz="1600" dirty="0" smtClean="0"/>
              <a:t>Pine pitch canker, exotic agent </a:t>
            </a:r>
            <a:r>
              <a:rPr lang="en-US" sz="1600" i="1" dirty="0" err="1" smtClean="0"/>
              <a:t>Fusarium</a:t>
            </a:r>
            <a:r>
              <a:rPr lang="en-US" sz="1600" i="1" dirty="0" smtClean="0"/>
              <a:t> </a:t>
            </a:r>
            <a:r>
              <a:rPr lang="en-US" sz="1600" i="1" dirty="0" err="1" smtClean="0"/>
              <a:t>circinatum</a:t>
            </a:r>
            <a:r>
              <a:rPr lang="en-US" sz="1600" i="1" dirty="0" smtClean="0"/>
              <a:t> </a:t>
            </a:r>
            <a:r>
              <a:rPr lang="en-US" sz="1600" dirty="0" smtClean="0"/>
              <a:t>introduced in the 80s on pine seed and pine seedlings, origin: Mexico</a:t>
            </a:r>
          </a:p>
          <a:p>
            <a:r>
              <a:rPr lang="en-US" sz="1600" dirty="0" smtClean="0"/>
              <a:t>Oak root canker caused by exotic  </a:t>
            </a:r>
            <a:r>
              <a:rPr lang="en-US" sz="1600" i="1" dirty="0" err="1" smtClean="0"/>
              <a:t>Phytophthora</a:t>
            </a:r>
            <a:r>
              <a:rPr lang="en-US" sz="1600" i="1" dirty="0" smtClean="0"/>
              <a:t> </a:t>
            </a:r>
            <a:r>
              <a:rPr lang="en-US" sz="1600" i="1" dirty="0" err="1" smtClean="0"/>
              <a:t>cinnamomi</a:t>
            </a:r>
            <a:r>
              <a:rPr lang="en-US" sz="1600" i="1" dirty="0" smtClean="0"/>
              <a:t> </a:t>
            </a:r>
            <a:r>
              <a:rPr lang="en-US" sz="1600" dirty="0" smtClean="0"/>
              <a:t>introduced from Papua New Guinea via orchard stock </a:t>
            </a:r>
            <a:r>
              <a:rPr lang="en-US" sz="1600" dirty="0" err="1" smtClean="0"/>
              <a:t>prbably</a:t>
            </a:r>
            <a:r>
              <a:rPr lang="en-US" sz="1600" dirty="0" smtClean="0"/>
              <a:t> after World War II. Same pathogen causes </a:t>
            </a:r>
            <a:r>
              <a:rPr lang="en-US" sz="1600" dirty="0" err="1" smtClean="0"/>
              <a:t>manzanita</a:t>
            </a:r>
            <a:r>
              <a:rPr lang="en-US" sz="1600" dirty="0" smtClean="0"/>
              <a:t> die-offs (Sierra Nevada Foothills) and decline of Bay Laurel and Pacific </a:t>
            </a:r>
            <a:r>
              <a:rPr lang="en-US" sz="1600" dirty="0" err="1" smtClean="0"/>
              <a:t>Madrone</a:t>
            </a:r>
            <a:r>
              <a:rPr lang="en-US" sz="1600" dirty="0" smtClean="0"/>
              <a:t> (greater bay area)</a:t>
            </a:r>
          </a:p>
          <a:p>
            <a:r>
              <a:rPr lang="en-US" sz="1600" dirty="0" smtClean="0"/>
              <a:t>Cypress canker outbreaks caused by native </a:t>
            </a:r>
            <a:r>
              <a:rPr lang="en-US" sz="1600" i="1" dirty="0" err="1" smtClean="0"/>
              <a:t>Seiridium</a:t>
            </a:r>
            <a:r>
              <a:rPr lang="en-US" sz="1600" i="1" dirty="0" smtClean="0"/>
              <a:t> </a:t>
            </a:r>
            <a:r>
              <a:rPr lang="en-US" sz="1600" i="1" dirty="0" err="1" smtClean="0"/>
              <a:t>cardinale</a:t>
            </a:r>
            <a:r>
              <a:rPr lang="en-US" sz="1600" i="1" dirty="0" smtClean="0"/>
              <a:t> </a:t>
            </a:r>
            <a:r>
              <a:rPr lang="en-US" sz="1600" dirty="0" smtClean="0"/>
              <a:t>on trees planted off site or on artificial crosses </a:t>
            </a:r>
          </a:p>
          <a:p>
            <a:r>
              <a:rPr lang="en-US" sz="1600" dirty="0" smtClean="0"/>
              <a:t>Dutch Elm Disease first caused by exotic  </a:t>
            </a:r>
            <a:r>
              <a:rPr lang="en-US" sz="1600" i="1" dirty="0" err="1" smtClean="0"/>
              <a:t>Ophiostoma</a:t>
            </a:r>
            <a:r>
              <a:rPr lang="en-US" sz="1600" i="1" dirty="0" smtClean="0"/>
              <a:t> </a:t>
            </a:r>
            <a:r>
              <a:rPr lang="en-US" sz="1600" i="1" dirty="0" err="1" smtClean="0"/>
              <a:t>ulmi</a:t>
            </a:r>
            <a:r>
              <a:rPr lang="en-US" sz="1600" i="1" dirty="0" smtClean="0"/>
              <a:t> </a:t>
            </a:r>
            <a:r>
              <a:rPr lang="en-US" sz="1600" dirty="0" smtClean="0"/>
              <a:t>then replaced by more aggressive </a:t>
            </a:r>
            <a:r>
              <a:rPr lang="en-US" sz="1600" i="1" dirty="0" smtClean="0"/>
              <a:t>O. novo-</a:t>
            </a:r>
            <a:r>
              <a:rPr lang="en-US" sz="1600" i="1" dirty="0" err="1" smtClean="0"/>
              <a:t>ulmi</a:t>
            </a:r>
            <a:r>
              <a:rPr lang="en-US" sz="1600" i="1" dirty="0" smtClean="0"/>
              <a:t> </a:t>
            </a:r>
            <a:r>
              <a:rPr lang="en-US" sz="1600" dirty="0" smtClean="0"/>
              <a:t>in the 60s’s. From Asia via Europe via infected wood and vectoring insects (one European and one North American)</a:t>
            </a:r>
          </a:p>
          <a:p>
            <a:r>
              <a:rPr lang="en-US" sz="1600" dirty="0" smtClean="0"/>
              <a:t>1000 canker disease caused by fungus </a:t>
            </a:r>
            <a:r>
              <a:rPr lang="en-US" sz="1600" i="1" dirty="0" err="1" smtClean="0"/>
              <a:t>Geosmithia</a:t>
            </a:r>
            <a:r>
              <a:rPr lang="en-US" sz="1600" i="1" dirty="0" smtClean="0"/>
              <a:t> </a:t>
            </a:r>
            <a:r>
              <a:rPr lang="en-US" sz="1600" i="1" dirty="0" err="1" smtClean="0"/>
              <a:t>morbida</a:t>
            </a:r>
            <a:r>
              <a:rPr lang="en-US" sz="1600" i="1" dirty="0" smtClean="0"/>
              <a:t> </a:t>
            </a:r>
            <a:r>
              <a:rPr lang="en-US" sz="1600" dirty="0" smtClean="0"/>
              <a:t>(exotic to Ca) vectored by native walnut twig beetle (post 2003)</a:t>
            </a:r>
          </a:p>
          <a:p>
            <a:r>
              <a:rPr lang="en-US" sz="1600" dirty="0" smtClean="0"/>
              <a:t>White pine blister rust caused by </a:t>
            </a:r>
            <a:r>
              <a:rPr lang="en-US" sz="1600" dirty="0" err="1" smtClean="0"/>
              <a:t>Cronartium</a:t>
            </a:r>
            <a:r>
              <a:rPr lang="en-US" sz="1600" dirty="0" smtClean="0"/>
              <a:t> </a:t>
            </a:r>
            <a:r>
              <a:rPr lang="en-US" sz="1600" dirty="0" err="1" smtClean="0"/>
              <a:t>ribicola</a:t>
            </a:r>
            <a:r>
              <a:rPr lang="en-US" sz="1600" dirty="0" smtClean="0"/>
              <a:t> introduced from Asia via France on infected western white pine in 1914 in Vancouver island</a:t>
            </a:r>
          </a:p>
          <a:p>
            <a:r>
              <a:rPr lang="en-US" sz="1600" dirty="0" smtClean="0"/>
              <a:t>Native </a:t>
            </a:r>
            <a:r>
              <a:rPr lang="en-US" sz="1600" i="1" dirty="0" err="1" smtClean="0"/>
              <a:t>Heterobasidion</a:t>
            </a:r>
            <a:r>
              <a:rPr lang="en-US" sz="1600" i="1" dirty="0" smtClean="0"/>
              <a:t> </a:t>
            </a:r>
            <a:r>
              <a:rPr lang="en-US" sz="1600" dirty="0" smtClean="0"/>
              <a:t>on pines, junipers, sequoias and true firs increased by change in tree species composition, logging and fire exclusio</a:t>
            </a:r>
            <a:r>
              <a:rPr lang="en-US" sz="1800" dirty="0" smtClean="0"/>
              <a:t>n  </a:t>
            </a:r>
          </a:p>
          <a:p>
            <a:r>
              <a:rPr lang="en-US" sz="1800" i="1" dirty="0" err="1" smtClean="0"/>
              <a:t>Xylella</a:t>
            </a:r>
            <a:r>
              <a:rPr lang="en-US" sz="1800" dirty="0" smtClean="0"/>
              <a:t>= Pierce’s disease via Mexico/Southern California</a:t>
            </a:r>
          </a:p>
          <a:p>
            <a:endParaRPr lang="en-US" sz="1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33400" y="0"/>
            <a:ext cx="4578350" cy="6858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800600" y="76200"/>
            <a:ext cx="4267200" cy="670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Title 1"/>
          <p:cNvSpPr>
            <a:spLocks noGrp="1"/>
          </p:cNvSpPr>
          <p:nvPr>
            <p:ph type="title"/>
          </p:nvPr>
        </p:nvSpPr>
        <p:spPr>
          <a:xfrm>
            <a:off x="685800" y="533400"/>
            <a:ext cx="8001000" cy="1676400"/>
          </a:xfrm>
        </p:spPr>
        <p:txBody>
          <a:bodyPr/>
          <a:lstStyle/>
          <a:p>
            <a:r>
              <a:rPr lang="en-US" sz="3600" i="1"/>
              <a:t>Cronartium ribicola—</a:t>
            </a:r>
            <a:r>
              <a:rPr lang="en-US" sz="3600"/>
              <a:t>Causal Agent of White Pine Blister Rust</a:t>
            </a:r>
          </a:p>
        </p:txBody>
      </p:sp>
      <p:sp>
        <p:nvSpPr>
          <p:cNvPr id="3" name="Content Placeholder 2"/>
          <p:cNvSpPr>
            <a:spLocks noGrp="1"/>
          </p:cNvSpPr>
          <p:nvPr>
            <p:ph idx="1"/>
          </p:nvPr>
        </p:nvSpPr>
        <p:spPr/>
        <p:txBody>
          <a:bodyPr>
            <a:normAutofit lnSpcReduction="10000"/>
          </a:bodyPr>
          <a:lstStyle/>
          <a:p>
            <a:pPr>
              <a:lnSpc>
                <a:spcPct val="80000"/>
              </a:lnSpc>
              <a:defRPr/>
            </a:pPr>
            <a:r>
              <a:rPr lang="en-US" sz="2000" dirty="0"/>
              <a:t>WPBR is an exotic disease from EU</a:t>
            </a:r>
          </a:p>
          <a:p>
            <a:pPr>
              <a:lnSpc>
                <a:spcPct val="80000"/>
              </a:lnSpc>
              <a:defRPr/>
            </a:pPr>
            <a:endParaRPr lang="en-US" sz="2000" dirty="0"/>
          </a:p>
          <a:p>
            <a:pPr>
              <a:lnSpc>
                <a:spcPct val="80000"/>
              </a:lnSpc>
              <a:defRPr/>
            </a:pPr>
            <a:endParaRPr lang="en-US" sz="2000" dirty="0"/>
          </a:p>
          <a:p>
            <a:pPr>
              <a:lnSpc>
                <a:spcPct val="80000"/>
              </a:lnSpc>
              <a:defRPr/>
            </a:pPr>
            <a:endParaRPr lang="en-US" sz="2000" dirty="0"/>
          </a:p>
          <a:p>
            <a:pPr>
              <a:lnSpc>
                <a:spcPct val="80000"/>
              </a:lnSpc>
              <a:defRPr/>
            </a:pPr>
            <a:endParaRPr lang="en-US" sz="2000" dirty="0"/>
          </a:p>
          <a:p>
            <a:pPr>
              <a:lnSpc>
                <a:spcPct val="80000"/>
              </a:lnSpc>
              <a:defRPr/>
            </a:pPr>
            <a:endParaRPr lang="en-US" sz="2000" dirty="0"/>
          </a:p>
          <a:p>
            <a:pPr>
              <a:lnSpc>
                <a:spcPct val="80000"/>
              </a:lnSpc>
              <a:defRPr/>
            </a:pPr>
            <a:endParaRPr lang="en-US" sz="2000" dirty="0"/>
          </a:p>
          <a:p>
            <a:pPr>
              <a:lnSpc>
                <a:spcPct val="80000"/>
              </a:lnSpc>
              <a:defRPr/>
            </a:pPr>
            <a:endParaRPr lang="en-US" sz="2000" dirty="0"/>
          </a:p>
          <a:p>
            <a:pPr>
              <a:lnSpc>
                <a:spcPct val="80000"/>
              </a:lnSpc>
              <a:defRPr/>
            </a:pPr>
            <a:endParaRPr lang="en-US" sz="2000" dirty="0"/>
          </a:p>
          <a:p>
            <a:pPr>
              <a:lnSpc>
                <a:spcPct val="80000"/>
              </a:lnSpc>
              <a:defRPr/>
            </a:pPr>
            <a:endParaRPr lang="en-US" sz="2000" dirty="0"/>
          </a:p>
          <a:p>
            <a:pPr>
              <a:lnSpc>
                <a:spcPct val="80000"/>
              </a:lnSpc>
              <a:defRPr/>
            </a:pPr>
            <a:endParaRPr lang="en-US" sz="2000" dirty="0"/>
          </a:p>
          <a:p>
            <a:pPr>
              <a:lnSpc>
                <a:spcPct val="80000"/>
              </a:lnSpc>
              <a:defRPr/>
            </a:pPr>
            <a:endParaRPr lang="en-US" sz="2000" dirty="0"/>
          </a:p>
          <a:p>
            <a:pPr>
              <a:lnSpc>
                <a:spcPct val="80000"/>
              </a:lnSpc>
              <a:defRPr/>
            </a:pPr>
            <a:r>
              <a:rPr lang="en-US" sz="2000" dirty="0"/>
              <a:t>Leaves above the canker die, causing branch/stem to break</a:t>
            </a:r>
          </a:p>
          <a:p>
            <a:pPr>
              <a:lnSpc>
                <a:spcPct val="80000"/>
              </a:lnSpc>
              <a:defRPr/>
            </a:pPr>
            <a:r>
              <a:rPr lang="en-US" sz="2000" dirty="0"/>
              <a:t>Opens site for decay fungus</a:t>
            </a:r>
          </a:p>
          <a:p>
            <a:pPr>
              <a:lnSpc>
                <a:spcPct val="80000"/>
              </a:lnSpc>
              <a:defRPr/>
            </a:pPr>
            <a:endParaRPr lang="en-US" sz="2000" dirty="0"/>
          </a:p>
          <a:p>
            <a:pPr>
              <a:lnSpc>
                <a:spcPct val="80000"/>
              </a:lnSpc>
              <a:defRPr/>
            </a:pPr>
            <a:endParaRPr lang="en-US" sz="2000" dirty="0"/>
          </a:p>
        </p:txBody>
      </p:sp>
      <p:graphicFrame>
        <p:nvGraphicFramePr>
          <p:cNvPr id="4" name="Diagram 3"/>
          <p:cNvGraphicFramePr/>
          <p:nvPr/>
        </p:nvGraphicFramePr>
        <p:xfrm>
          <a:off x="533400" y="2819400"/>
          <a:ext cx="8077200" cy="15494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18434" name="Picture 2" descr="In late spring and early summe look for: (photo)"/>
          <p:cNvPicPr>
            <a:picLocks noChangeAspect="1" noChangeArrowheads="1"/>
          </p:cNvPicPr>
          <p:nvPr/>
        </p:nvPicPr>
        <p:blipFill>
          <a:blip r:embed="rId8"/>
          <a:srcRect/>
          <a:stretch>
            <a:fillRect/>
          </a:stretch>
        </p:blipFill>
        <p:spPr bwMode="auto">
          <a:xfrm>
            <a:off x="4648200" y="3886200"/>
            <a:ext cx="715963" cy="1219200"/>
          </a:xfrm>
          <a:prstGeom prst="rect">
            <a:avLst/>
          </a:prstGeom>
          <a:noFill/>
          <a:ln w="9525">
            <a:noFill/>
            <a:miter lim="800000"/>
            <a:headEnd/>
            <a:tailEnd/>
          </a:ln>
        </p:spPr>
      </p:pic>
      <p:pic>
        <p:nvPicPr>
          <p:cNvPr id="18436" name="Picture 4" descr="In late summer and early fall look for: (photo)."/>
          <p:cNvPicPr>
            <a:picLocks noChangeAspect="1" noChangeArrowheads="1"/>
          </p:cNvPicPr>
          <p:nvPr/>
        </p:nvPicPr>
        <p:blipFill>
          <a:blip r:embed="rId9"/>
          <a:srcRect/>
          <a:stretch>
            <a:fillRect/>
          </a:stretch>
        </p:blipFill>
        <p:spPr bwMode="auto">
          <a:xfrm>
            <a:off x="6248400" y="2057400"/>
            <a:ext cx="1219200" cy="1223963"/>
          </a:xfrm>
          <a:prstGeom prst="rect">
            <a:avLst/>
          </a:prstGeom>
          <a:noFill/>
          <a:ln w="9525">
            <a:noFill/>
            <a:miter lim="800000"/>
            <a:headEnd/>
            <a:tailEnd/>
          </a:ln>
        </p:spPr>
      </p:pic>
      <p:pic>
        <p:nvPicPr>
          <p:cNvPr id="18438" name="Picture 6" descr="In early spring look for: (photo)."/>
          <p:cNvPicPr>
            <a:picLocks noChangeAspect="1" noChangeArrowheads="1"/>
          </p:cNvPicPr>
          <p:nvPr/>
        </p:nvPicPr>
        <p:blipFill>
          <a:blip r:embed="rId10"/>
          <a:srcRect/>
          <a:stretch>
            <a:fillRect/>
          </a:stretch>
        </p:blipFill>
        <p:spPr bwMode="auto">
          <a:xfrm>
            <a:off x="2133600" y="2819400"/>
            <a:ext cx="2184400" cy="468313"/>
          </a:xfrm>
          <a:prstGeom prst="rect">
            <a:avLst/>
          </a:prstGeom>
          <a:noFill/>
          <a:ln w="9525">
            <a:noFill/>
            <a:miter lim="800000"/>
            <a:headEnd/>
            <a:tailEnd/>
          </a:ln>
        </p:spPr>
      </p:pic>
      <p:sp>
        <p:nvSpPr>
          <p:cNvPr id="8" name="Down Arrow 7"/>
          <p:cNvSpPr/>
          <p:nvPr/>
        </p:nvSpPr>
        <p:spPr>
          <a:xfrm>
            <a:off x="6629400" y="3276600"/>
            <a:ext cx="484188"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Down Arrow 8"/>
          <p:cNvSpPr/>
          <p:nvPr/>
        </p:nvSpPr>
        <p:spPr>
          <a:xfrm>
            <a:off x="2971800" y="3276600"/>
            <a:ext cx="484188"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Up Arrow 9"/>
          <p:cNvSpPr/>
          <p:nvPr/>
        </p:nvSpPr>
        <p:spPr>
          <a:xfrm>
            <a:off x="4876800" y="3657600"/>
            <a:ext cx="484188" cy="228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Box 10"/>
          <p:cNvSpPr txBox="1">
            <a:spLocks noChangeArrowheads="1"/>
          </p:cNvSpPr>
          <p:nvPr/>
        </p:nvSpPr>
        <p:spPr bwMode="auto">
          <a:xfrm>
            <a:off x="457200" y="3886200"/>
            <a:ext cx="1600200" cy="830263"/>
          </a:xfrm>
          <a:prstGeom prst="rect">
            <a:avLst/>
          </a:prstGeom>
          <a:noFill/>
          <a:ln w="9525">
            <a:noFill/>
            <a:miter lim="800000"/>
            <a:headEnd/>
            <a:tailEnd/>
          </a:ln>
        </p:spPr>
        <p:txBody>
          <a:bodyPr>
            <a:prstTxWarp prst="textNoShape">
              <a:avLst/>
            </a:prstTxWarp>
            <a:spAutoFit/>
          </a:bodyPr>
          <a:lstStyle/>
          <a:p>
            <a:pPr algn="ctr"/>
            <a:r>
              <a:rPr lang="en-US" sz="1500" b="1">
                <a:latin typeface="Georgia" charset="0"/>
              </a:rPr>
              <a:t>Fall</a:t>
            </a:r>
            <a:r>
              <a:rPr lang="en-US" sz="1500">
                <a:latin typeface="Georgia" charset="0"/>
              </a:rPr>
              <a:t>: fungus attacks needles</a:t>
            </a:r>
          </a:p>
          <a:p>
            <a:endParaRPr lang="en-US">
              <a:latin typeface="Georgia" charset="0"/>
            </a:endParaRPr>
          </a:p>
        </p:txBody>
      </p:sp>
      <p:sp>
        <p:nvSpPr>
          <p:cNvPr id="12" name="Up Arrow 11"/>
          <p:cNvSpPr/>
          <p:nvPr/>
        </p:nvSpPr>
        <p:spPr>
          <a:xfrm>
            <a:off x="1143000" y="3657600"/>
            <a:ext cx="484188" cy="228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12"/>
          <p:cNvSpPr txBox="1">
            <a:spLocks noChangeArrowheads="1"/>
          </p:cNvSpPr>
          <p:nvPr/>
        </p:nvSpPr>
        <p:spPr bwMode="auto">
          <a:xfrm>
            <a:off x="2667000" y="3810000"/>
            <a:ext cx="1981200" cy="1062038"/>
          </a:xfrm>
          <a:prstGeom prst="rect">
            <a:avLst/>
          </a:prstGeom>
          <a:noFill/>
          <a:ln w="9525">
            <a:noFill/>
            <a:miter lim="800000"/>
            <a:headEnd/>
            <a:tailEnd/>
          </a:ln>
        </p:spPr>
        <p:txBody>
          <a:bodyPr>
            <a:prstTxWarp prst="textNoShape">
              <a:avLst/>
            </a:prstTxWarp>
            <a:spAutoFit/>
          </a:bodyPr>
          <a:lstStyle/>
          <a:p>
            <a:pPr algn="ctr"/>
            <a:r>
              <a:rPr lang="en-US" sz="1500" b="1">
                <a:latin typeface="Georgia" charset="0"/>
              </a:rPr>
              <a:t>Two Years Later</a:t>
            </a:r>
            <a:r>
              <a:rPr lang="en-US" sz="1500">
                <a:latin typeface="Georgia" charset="0"/>
              </a:rPr>
              <a:t>: Fungus spreads to branches and trunk</a:t>
            </a:r>
            <a:endParaRPr lang="en-US" sz="1500" b="1">
              <a:latin typeface="Georgia" charset="0"/>
            </a:endParaRPr>
          </a:p>
          <a:p>
            <a:endParaRPr lang="en-US">
              <a:latin typeface="Georgia" charset="0"/>
            </a:endParaRPr>
          </a:p>
        </p:txBody>
      </p:sp>
      <p:sp>
        <p:nvSpPr>
          <p:cNvPr id="14" name="TextBox 13"/>
          <p:cNvSpPr txBox="1">
            <a:spLocks noChangeArrowheads="1"/>
          </p:cNvSpPr>
          <p:nvPr/>
        </p:nvSpPr>
        <p:spPr bwMode="auto">
          <a:xfrm>
            <a:off x="5943600" y="3810000"/>
            <a:ext cx="1981200" cy="1062038"/>
          </a:xfrm>
          <a:prstGeom prst="rect">
            <a:avLst/>
          </a:prstGeom>
          <a:noFill/>
          <a:ln w="9525">
            <a:noFill/>
            <a:miter lim="800000"/>
            <a:headEnd/>
            <a:tailEnd/>
          </a:ln>
        </p:spPr>
        <p:txBody>
          <a:bodyPr>
            <a:prstTxWarp prst="textNoShape">
              <a:avLst/>
            </a:prstTxWarp>
            <a:spAutoFit/>
          </a:bodyPr>
          <a:lstStyle/>
          <a:p>
            <a:pPr algn="ctr"/>
            <a:r>
              <a:rPr lang="en-US" sz="1500" b="1">
                <a:latin typeface="Georgia" charset="0"/>
              </a:rPr>
              <a:t>Spore produced to transmit disease</a:t>
            </a:r>
          </a:p>
          <a:p>
            <a:endParaRPr lang="en-US">
              <a:latin typeface="Georgia" charset="0"/>
            </a:endParaRPr>
          </a:p>
        </p:txBody>
      </p:sp>
      <p:sp>
        <p:nvSpPr>
          <p:cNvPr id="15" name="TextBox 14"/>
          <p:cNvSpPr txBox="1">
            <a:spLocks noChangeArrowheads="1"/>
          </p:cNvSpPr>
          <p:nvPr/>
        </p:nvSpPr>
        <p:spPr bwMode="auto">
          <a:xfrm>
            <a:off x="4267200" y="2590800"/>
            <a:ext cx="2057400" cy="1062038"/>
          </a:xfrm>
          <a:prstGeom prst="rect">
            <a:avLst/>
          </a:prstGeom>
          <a:noFill/>
          <a:ln w="9525">
            <a:noFill/>
            <a:miter lim="800000"/>
            <a:headEnd/>
            <a:tailEnd/>
          </a:ln>
        </p:spPr>
        <p:txBody>
          <a:bodyPr>
            <a:prstTxWarp prst="textNoShape">
              <a:avLst/>
            </a:prstTxWarp>
            <a:spAutoFit/>
          </a:bodyPr>
          <a:lstStyle/>
          <a:p>
            <a:pPr algn="ctr"/>
            <a:r>
              <a:rPr lang="en-US" sz="1500" b="1">
                <a:latin typeface="Georgia" charset="0"/>
              </a:rPr>
              <a:t>Next Spring: </a:t>
            </a:r>
            <a:r>
              <a:rPr lang="en-US" sz="1500">
                <a:latin typeface="Georgia" charset="0"/>
              </a:rPr>
              <a:t>spores cause blisters and thus cankers</a:t>
            </a:r>
            <a:endParaRPr lang="en-US" sz="1500" b="1">
              <a:latin typeface="Georgia" charset="0"/>
            </a:endParaRPr>
          </a:p>
          <a:p>
            <a:endParaRPr lang="en-US">
              <a:latin typeface="Georgia"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8438"/>
                                        </p:tgtEl>
                                        <p:attrNameLst>
                                          <p:attrName>style.visibility</p:attrName>
                                        </p:attrNameLst>
                                      </p:cBhvr>
                                      <p:to>
                                        <p:strVal val="visible"/>
                                      </p:to>
                                    </p:set>
                                    <p:animEffect transition="in" filter="blinds(horizontal)">
                                      <p:cBhvr>
                                        <p:cTn id="20" dur="500"/>
                                        <p:tgtEl>
                                          <p:spTgt spid="1843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500"/>
                                        <p:tgtEl>
                                          <p:spTgt spid="10"/>
                                        </p:tgtEl>
                                      </p:cBhvr>
                                    </p:animEffect>
                                  </p:childTnLst>
                                </p:cTn>
                              </p:par>
                              <p:par>
                                <p:cTn id="35" presetID="3" presetClass="entr" presetSubtype="10" fill="hold" nodeType="withEffect">
                                  <p:stCondLst>
                                    <p:cond delay="0"/>
                                  </p:stCondLst>
                                  <p:childTnLst>
                                    <p:set>
                                      <p:cBhvr>
                                        <p:cTn id="36" dur="1" fill="hold">
                                          <p:stCondLst>
                                            <p:cond delay="0"/>
                                          </p:stCondLst>
                                        </p:cTn>
                                        <p:tgtEl>
                                          <p:spTgt spid="18434"/>
                                        </p:tgtEl>
                                        <p:attrNameLst>
                                          <p:attrName>style.visibility</p:attrName>
                                        </p:attrNameLst>
                                      </p:cBhvr>
                                      <p:to>
                                        <p:strVal val="visible"/>
                                      </p:to>
                                    </p:set>
                                    <p:animEffect transition="in" filter="blinds(horizontal)">
                                      <p:cBhvr>
                                        <p:cTn id="37" dur="500"/>
                                        <p:tgtEl>
                                          <p:spTgt spid="1843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8436"/>
                                        </p:tgtEl>
                                        <p:attrNameLst>
                                          <p:attrName>style.visibility</p:attrName>
                                        </p:attrNameLst>
                                      </p:cBhvr>
                                      <p:to>
                                        <p:strVal val="visible"/>
                                      </p:to>
                                    </p:set>
                                    <p:animEffect transition="in" filter="blinds(horizontal)">
                                      <p:cBhvr>
                                        <p:cTn id="42" dur="500"/>
                                        <p:tgtEl>
                                          <p:spTgt spid="18436"/>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linds(horizontal)">
                                      <p:cBhvr>
                                        <p:cTn id="45" dur="500"/>
                                        <p:tgtEl>
                                          <p:spTgt spid="8"/>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linds(horizont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blinds(horizontal)">
                                      <p:cBhvr>
                                        <p:cTn id="53" dur="500"/>
                                        <p:tgtEl>
                                          <p:spTgt spid="3">
                                            <p:txEl>
                                              <p:pRg st="12" end="12"/>
                                            </p:txEl>
                                          </p:spTgt>
                                        </p:tgtEl>
                                      </p:cBhvr>
                                    </p:animEffect>
                                  </p:childTnLst>
                                </p:cTn>
                              </p:par>
                              <p:par>
                                <p:cTn id="54" presetID="3" presetClass="entr" presetSubtype="10"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blinds(horizontal)">
                                      <p:cBhvr>
                                        <p:cTn id="56"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8" grpId="0" animBg="1"/>
      <p:bldP spid="9" grpId="0" animBg="1"/>
      <p:bldP spid="10" grpId="0" animBg="1"/>
      <p:bldP spid="11" grpId="0"/>
      <p:bldP spid="12" grpId="0" animBg="1"/>
      <p:bldP spid="13" grpId="0"/>
      <p:bldP spid="14" grpId="0"/>
      <p:bldP spid="15"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0"/>
            <a:ext cx="7772400" cy="1143000"/>
          </a:xfrm>
        </p:spPr>
        <p:txBody>
          <a:bodyPr/>
          <a:lstStyle/>
          <a:p>
            <a:r>
              <a:rPr lang="en-US">
                <a:latin typeface="festus!" pitchFamily="2" charset="0"/>
              </a:rPr>
              <a:t>A Few Pathogen Details</a:t>
            </a:r>
          </a:p>
        </p:txBody>
      </p:sp>
      <p:sp>
        <p:nvSpPr>
          <p:cNvPr id="68611" name="Rectangle 3"/>
          <p:cNvSpPr>
            <a:spLocks noGrp="1" noChangeArrowheads="1"/>
          </p:cNvSpPr>
          <p:nvPr>
            <p:ph type="body" idx="1"/>
          </p:nvPr>
        </p:nvSpPr>
        <p:spPr>
          <a:xfrm>
            <a:off x="762000" y="1066800"/>
            <a:ext cx="7772400" cy="4114800"/>
          </a:xfrm>
          <a:solidFill>
            <a:srgbClr val="FFFFFF"/>
          </a:solidFill>
          <a:ln>
            <a:solidFill>
              <a:srgbClr val="000000"/>
            </a:solidFill>
          </a:ln>
        </p:spPr>
        <p:txBody>
          <a:bodyPr/>
          <a:lstStyle/>
          <a:p>
            <a:pPr>
              <a:lnSpc>
                <a:spcPct val="80000"/>
              </a:lnSpc>
            </a:pPr>
            <a:r>
              <a:rPr lang="en-US" sz="2000" smtClean="0">
                <a:latin typeface="festus!" pitchFamily="2" charset="0"/>
              </a:rPr>
              <a:t>Infection occurs through stomata of needles of all age, if needle is on stem then infection directly leads to  tree girdling. If needle on branch, it will cause branch death and then if it moves into stem it will cause stem girdling, if stem does not die before pathogen gets to stem…</a:t>
            </a:r>
          </a:p>
          <a:p>
            <a:pPr>
              <a:lnSpc>
                <a:spcPct val="80000"/>
              </a:lnSpc>
            </a:pPr>
            <a:r>
              <a:rPr lang="en-US" sz="2000" smtClean="0">
                <a:latin typeface="festus!" pitchFamily="2" charset="0"/>
              </a:rPr>
              <a:t>Because pathogen is obligate biotroph</a:t>
            </a:r>
          </a:p>
          <a:p>
            <a:pPr>
              <a:lnSpc>
                <a:spcPct val="80000"/>
              </a:lnSpc>
            </a:pPr>
            <a:r>
              <a:rPr lang="en-US" sz="2000" smtClean="0">
                <a:latin typeface="festus!" pitchFamily="2" charset="0"/>
              </a:rPr>
              <a:t>Overall Low genetic diversity in N.A.  Sign of introduced disease</a:t>
            </a:r>
          </a:p>
          <a:p>
            <a:pPr lvl="1">
              <a:lnSpc>
                <a:spcPct val="80000"/>
              </a:lnSpc>
            </a:pPr>
            <a:r>
              <a:rPr lang="en-US" sz="1800" smtClean="0">
                <a:latin typeface="festus!" pitchFamily="2" charset="0"/>
              </a:rPr>
              <a:t>Diversity between subpopulations is greater in West because of rugged topography</a:t>
            </a:r>
          </a:p>
          <a:p>
            <a:pPr lvl="1">
              <a:lnSpc>
                <a:spcPct val="80000"/>
              </a:lnSpc>
              <a:buFontTx/>
              <a:buNone/>
            </a:pPr>
            <a:endParaRPr lang="en-US" sz="1800" smtClean="0">
              <a:latin typeface="festus!" pitchFamily="2" charset="0"/>
            </a:endParaRPr>
          </a:p>
          <a:p>
            <a:pPr lvl="1">
              <a:lnSpc>
                <a:spcPct val="80000"/>
              </a:lnSpc>
            </a:pPr>
            <a:r>
              <a:rPr lang="en-US" sz="1800" smtClean="0">
                <a:latin typeface="festus!" pitchFamily="2" charset="0"/>
              </a:rPr>
              <a:t>Indicative of frequent founder events and little gene flow</a:t>
            </a:r>
          </a:p>
          <a:p>
            <a:pPr>
              <a:lnSpc>
                <a:spcPct val="80000"/>
              </a:lnSpc>
            </a:pPr>
            <a:r>
              <a:rPr lang="en-US" sz="2000" smtClean="0">
                <a:latin typeface="festus!" pitchFamily="2" charset="0"/>
              </a:rPr>
              <a:t>Genetic center: Asia</a:t>
            </a:r>
          </a:p>
          <a:p>
            <a:pPr>
              <a:lnSpc>
                <a:spcPct val="80000"/>
              </a:lnSpc>
            </a:pPr>
            <a:r>
              <a:rPr lang="en-US" sz="2000" smtClean="0">
                <a:latin typeface="festus!" pitchFamily="2" charset="0"/>
              </a:rPr>
              <a:t>To infect white pines: 48 hours &lt;68 F, 100% relative humidity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0"/>
            <a:ext cx="7772400" cy="1143000"/>
          </a:xfrm>
        </p:spPr>
        <p:txBody>
          <a:bodyPr/>
          <a:lstStyle/>
          <a:p>
            <a:r>
              <a:rPr lang="en-US">
                <a:latin typeface="festus!" pitchFamily="2" charset="0"/>
              </a:rPr>
              <a:t>Attempts to control WPBR</a:t>
            </a:r>
          </a:p>
        </p:txBody>
      </p:sp>
      <p:sp>
        <p:nvSpPr>
          <p:cNvPr id="69635" name="Rectangle 3"/>
          <p:cNvSpPr>
            <a:spLocks noGrp="1" noChangeArrowheads="1"/>
          </p:cNvSpPr>
          <p:nvPr>
            <p:ph type="body" idx="1"/>
          </p:nvPr>
        </p:nvSpPr>
        <p:spPr>
          <a:xfrm>
            <a:off x="762000" y="1143000"/>
            <a:ext cx="7772400" cy="5181600"/>
          </a:xfrm>
          <a:solidFill>
            <a:srgbClr val="FFFFFF"/>
          </a:solidFill>
          <a:ln>
            <a:solidFill>
              <a:srgbClr val="000000"/>
            </a:solidFill>
          </a:ln>
        </p:spPr>
        <p:txBody>
          <a:bodyPr/>
          <a:lstStyle/>
          <a:p>
            <a:pPr>
              <a:lnSpc>
                <a:spcPct val="90000"/>
              </a:lnSpc>
            </a:pPr>
            <a:r>
              <a:rPr lang="en-US" sz="2800">
                <a:latin typeface="festus!" pitchFamily="2" charset="0"/>
              </a:rPr>
              <a:t>Ribes eradication</a:t>
            </a:r>
            <a:endParaRPr lang="en-US" sz="2800" smtClean="0">
              <a:latin typeface="festus!" pitchFamily="2" charset="0"/>
            </a:endParaRPr>
          </a:p>
          <a:p>
            <a:pPr lvl="1">
              <a:lnSpc>
                <a:spcPct val="90000"/>
              </a:lnSpc>
            </a:pPr>
            <a:r>
              <a:rPr lang="en-US" sz="2400" smtClean="0">
                <a:latin typeface="festus!" pitchFamily="2" charset="0"/>
              </a:rPr>
              <a:t>More successful in East than West</a:t>
            </a:r>
          </a:p>
          <a:p>
            <a:pPr>
              <a:lnSpc>
                <a:spcPct val="90000"/>
              </a:lnSpc>
            </a:pPr>
            <a:r>
              <a:rPr lang="en-US" sz="2800">
                <a:latin typeface="festus!" pitchFamily="2" charset="0"/>
              </a:rPr>
              <a:t>Use of Risk Zones for planting and management</a:t>
            </a:r>
          </a:p>
          <a:p>
            <a:pPr lvl="1">
              <a:lnSpc>
                <a:spcPct val="90000"/>
              </a:lnSpc>
            </a:pPr>
            <a:r>
              <a:rPr lang="en-US" sz="2400">
                <a:latin typeface="festus!" pitchFamily="2" charset="0"/>
              </a:rPr>
              <a:t>potential pitfalls: must also account for airflow patterns</a:t>
            </a:r>
          </a:p>
          <a:p>
            <a:pPr>
              <a:lnSpc>
                <a:spcPct val="90000"/>
              </a:lnSpc>
            </a:pPr>
            <a:r>
              <a:rPr lang="en-US" sz="2800">
                <a:latin typeface="festus!" pitchFamily="2" charset="0"/>
              </a:rPr>
              <a:t>Pruning</a:t>
            </a:r>
          </a:p>
          <a:p>
            <a:pPr lvl="1">
              <a:lnSpc>
                <a:spcPct val="90000"/>
              </a:lnSpc>
            </a:pPr>
            <a:r>
              <a:rPr lang="en-US" sz="2400">
                <a:latin typeface="festus!" pitchFamily="2" charset="0"/>
              </a:rPr>
              <a:t>Can be </a:t>
            </a:r>
            <a:r>
              <a:rPr lang="en-US" sz="2400" smtClean="0">
                <a:latin typeface="festus!" pitchFamily="2" charset="0"/>
              </a:rPr>
              <a:t>successful if infection caught 12 inches from main stem; </a:t>
            </a:r>
            <a:r>
              <a:rPr lang="en-US" sz="2400">
                <a:latin typeface="festus!" pitchFamily="2" charset="0"/>
              </a:rPr>
              <a:t>costly; may need repeated entries; probably would not work in whitebark</a:t>
            </a:r>
          </a:p>
          <a:p>
            <a:pPr>
              <a:lnSpc>
                <a:spcPct val="90000"/>
              </a:lnSpc>
            </a:pPr>
            <a:r>
              <a:rPr lang="en-US" sz="2800">
                <a:latin typeface="festus!" pitchFamily="2" charset="0"/>
              </a:rPr>
              <a:t>Genetics: probably most successful method</a:t>
            </a:r>
          </a:p>
          <a:p>
            <a:pPr lvl="1">
              <a:lnSpc>
                <a:spcPct val="90000"/>
              </a:lnSpc>
            </a:pPr>
            <a:r>
              <a:rPr lang="en-US" sz="2400">
                <a:latin typeface="festus!" pitchFamily="2" charset="0"/>
              </a:rPr>
              <a:t>Sugar and western white pines</a:t>
            </a:r>
          </a:p>
          <a:p>
            <a:pPr lvl="1">
              <a:lnSpc>
                <a:spcPct val="90000"/>
              </a:lnSpc>
            </a:pPr>
            <a:r>
              <a:rPr lang="en-US" sz="2400">
                <a:latin typeface="festus!" pitchFamily="2" charset="0"/>
              </a:rPr>
              <a:t>Whitebark pine work in progress</a:t>
            </a:r>
          </a:p>
          <a:p>
            <a:pPr>
              <a:lnSpc>
                <a:spcPct val="90000"/>
              </a:lnSpc>
              <a:buFont typeface="Wingdings" charset="2"/>
              <a:buNone/>
            </a:pPr>
            <a:endParaRPr lang="en-US" sz="2800">
              <a:latin typeface="festus!" pitchFamily="2"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82" name="Content Placeholder 3" descr="eradication.jpg"/>
          <p:cNvPicPr>
            <a:picLocks noGrp="1" noChangeAspect="1"/>
          </p:cNvPicPr>
          <p:nvPr>
            <p:ph idx="1"/>
          </p:nvPr>
        </p:nvPicPr>
        <p:blipFill>
          <a:blip r:embed="rId2"/>
          <a:srcRect l="-12962" r="-12962"/>
          <a:stretch>
            <a:fillRect/>
          </a:stretch>
        </p:blipFill>
        <p:spPr>
          <a:xfrm>
            <a:off x="-914400" y="533400"/>
            <a:ext cx="11082338" cy="58674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smtClean="0"/>
              <a:t>Civilian Conservation Camps  during the Depression,</a:t>
            </a:r>
          </a:p>
        </p:txBody>
      </p:sp>
      <p:pic>
        <p:nvPicPr>
          <p:cNvPr id="72707" name="Content Placeholder 3" descr="adhi11a.jpg"/>
          <p:cNvPicPr>
            <a:picLocks noGrp="1" noChangeAspect="1"/>
          </p:cNvPicPr>
          <p:nvPr>
            <p:ph idx="1"/>
          </p:nvPr>
        </p:nvPicPr>
        <p:blipFill>
          <a:blip r:embed="rId2"/>
          <a:srcRect l="-19133" r="-19133"/>
          <a:stretch>
            <a:fillRect/>
          </a:stretch>
        </p:blip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5800" y="609600"/>
            <a:ext cx="8458200" cy="1143000"/>
          </a:xfrm>
        </p:spPr>
        <p:txBody>
          <a:bodyPr/>
          <a:lstStyle/>
          <a:p>
            <a:r>
              <a:rPr lang="en-US">
                <a:latin typeface="festus!" pitchFamily="2" charset="0"/>
              </a:rPr>
              <a:t>Widespread mortality in western white pine</a:t>
            </a:r>
          </a:p>
        </p:txBody>
      </p:sp>
      <p:pic>
        <p:nvPicPr>
          <p:cNvPr id="73731" name="Picture 4" descr="C:\Kristen\white pine decline2.JPG"/>
          <p:cNvPicPr>
            <a:picLocks noChangeAspect="1" noChangeArrowheads="1"/>
          </p:cNvPicPr>
          <p:nvPr/>
        </p:nvPicPr>
        <p:blipFill>
          <a:blip r:embed="rId3"/>
          <a:srcRect/>
          <a:stretch>
            <a:fillRect/>
          </a:stretch>
        </p:blipFill>
        <p:spPr bwMode="auto">
          <a:xfrm>
            <a:off x="1524000" y="1981200"/>
            <a:ext cx="71628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smtClean="0"/>
              <a:t>Why mortality appears in clusters if pine to pine infection does not occur ?</a:t>
            </a:r>
            <a:br>
              <a:rPr lang="en-US" smtClean="0"/>
            </a:br>
            <a:endParaRPr lang="en-US" smtClean="0"/>
          </a:p>
        </p:txBody>
      </p:sp>
      <p:sp>
        <p:nvSpPr>
          <p:cNvPr id="75779" name="TextBox 2"/>
          <p:cNvSpPr txBox="1">
            <a:spLocks noChangeArrowheads="1"/>
          </p:cNvSpPr>
          <p:nvPr/>
        </p:nvSpPr>
        <p:spPr bwMode="auto">
          <a:xfrm>
            <a:off x="762000" y="2590800"/>
            <a:ext cx="7391400" cy="3046413"/>
          </a:xfrm>
          <a:prstGeom prst="rect">
            <a:avLst/>
          </a:prstGeom>
          <a:noFill/>
          <a:ln w="9525">
            <a:noFill/>
            <a:miter lim="800000"/>
            <a:headEnd/>
            <a:tailEnd/>
          </a:ln>
        </p:spPr>
        <p:txBody>
          <a:bodyPr>
            <a:prstTxWarp prst="textNoShape">
              <a:avLst/>
            </a:prstTxWarp>
            <a:spAutoFit/>
          </a:bodyPr>
          <a:lstStyle/>
          <a:p>
            <a:r>
              <a:rPr lang="en-US"/>
              <a:t>1- Threshold of inoculum necessary for infections low in western white pine, so a single source can infect trees at various distance because dilution effects  with distance are less pronounced</a:t>
            </a:r>
          </a:p>
          <a:p>
            <a:endParaRPr lang="en-US"/>
          </a:p>
          <a:p>
            <a:r>
              <a:rPr lang="en-US"/>
              <a:t>2- Resistance very infrequent (1 in a thousand)</a:t>
            </a:r>
          </a:p>
          <a:p>
            <a:endParaRPr lang="en-US"/>
          </a:p>
          <a:p>
            <a:r>
              <a:rPr lang="en-US"/>
              <a:t>3- Compounding effect of  Mountain Pine Beetle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atin typeface="festus!" pitchFamily="2" charset="0"/>
              </a:rPr>
              <a:t>Pruning research in sugar pine</a:t>
            </a:r>
            <a:endParaRPr lang="en-US"/>
          </a:p>
        </p:txBody>
      </p:sp>
      <p:sp>
        <p:nvSpPr>
          <p:cNvPr id="76803" name="Text Box 4"/>
          <p:cNvSpPr txBox="1">
            <a:spLocks noChangeArrowheads="1"/>
          </p:cNvSpPr>
          <p:nvPr/>
        </p:nvSpPr>
        <p:spPr bwMode="auto">
          <a:xfrm>
            <a:off x="838200" y="1839913"/>
            <a:ext cx="1587500" cy="701675"/>
          </a:xfrm>
          <a:prstGeom prst="rect">
            <a:avLst/>
          </a:prstGeom>
          <a:noFill/>
          <a:ln w="9525">
            <a:noFill/>
            <a:miter lim="800000"/>
            <a:headEnd/>
            <a:tailEnd/>
          </a:ln>
        </p:spPr>
        <p:txBody>
          <a:bodyPr wrap="none">
            <a:prstTxWarp prst="textNoShape">
              <a:avLst/>
            </a:prstTxWarp>
            <a:spAutoFit/>
          </a:bodyPr>
          <a:lstStyle/>
          <a:p>
            <a:r>
              <a:rPr lang="en-US" sz="4000">
                <a:latin typeface="festus!" pitchFamily="2" charset="0"/>
              </a:rPr>
              <a:t>before...</a:t>
            </a:r>
            <a:endParaRPr lang="en-US"/>
          </a:p>
        </p:txBody>
      </p:sp>
      <p:pic>
        <p:nvPicPr>
          <p:cNvPr id="76804" name="Picture 5" descr="C:\Kristen\sp prune.JPG"/>
          <p:cNvPicPr>
            <a:picLocks noChangeAspect="1" noChangeArrowheads="1"/>
          </p:cNvPicPr>
          <p:nvPr/>
        </p:nvPicPr>
        <p:blipFill>
          <a:blip r:embed="rId2"/>
          <a:srcRect/>
          <a:stretch>
            <a:fillRect/>
          </a:stretch>
        </p:blipFill>
        <p:spPr bwMode="auto">
          <a:xfrm>
            <a:off x="1295400" y="2514600"/>
            <a:ext cx="6629400"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09600" y="762000"/>
            <a:ext cx="8077200" cy="1143000"/>
          </a:xfrm>
        </p:spPr>
        <p:txBody>
          <a:bodyPr/>
          <a:lstStyle/>
          <a:p>
            <a:r>
              <a:rPr lang="en-US">
                <a:latin typeface="festus!" pitchFamily="2" charset="0"/>
              </a:rPr>
              <a:t>Pruning research in sugar pine</a:t>
            </a:r>
            <a:endParaRPr lang="en-US"/>
          </a:p>
        </p:txBody>
      </p:sp>
      <p:pic>
        <p:nvPicPr>
          <p:cNvPr id="77827" name="Picture 3" descr="C:\Kristen\sugar pine prune.JPG"/>
          <p:cNvPicPr>
            <a:picLocks noChangeAspect="1" noChangeArrowheads="1"/>
          </p:cNvPicPr>
          <p:nvPr/>
        </p:nvPicPr>
        <p:blipFill>
          <a:blip r:embed="rId2"/>
          <a:srcRect/>
          <a:stretch>
            <a:fillRect/>
          </a:stretch>
        </p:blipFill>
        <p:spPr bwMode="auto">
          <a:xfrm>
            <a:off x="1143000" y="1905000"/>
            <a:ext cx="6858000" cy="4191000"/>
          </a:xfrm>
          <a:prstGeom prst="rect">
            <a:avLst/>
          </a:prstGeom>
          <a:noFill/>
          <a:ln w="9525">
            <a:noFill/>
            <a:miter lim="800000"/>
            <a:headEnd/>
            <a:tailEnd/>
          </a:ln>
        </p:spPr>
      </p:pic>
      <p:sp>
        <p:nvSpPr>
          <p:cNvPr id="77828" name="Text Box 4"/>
          <p:cNvSpPr txBox="1">
            <a:spLocks noChangeArrowheads="1"/>
          </p:cNvSpPr>
          <p:nvPr/>
        </p:nvSpPr>
        <p:spPr bwMode="auto">
          <a:xfrm>
            <a:off x="6934200" y="6156325"/>
            <a:ext cx="1400175" cy="701675"/>
          </a:xfrm>
          <a:prstGeom prst="rect">
            <a:avLst/>
          </a:prstGeom>
          <a:noFill/>
          <a:ln w="9525">
            <a:noFill/>
            <a:miter lim="800000"/>
            <a:headEnd/>
            <a:tailEnd/>
          </a:ln>
        </p:spPr>
        <p:txBody>
          <a:bodyPr>
            <a:prstTxWarp prst="textNoShape">
              <a:avLst/>
            </a:prstTxWarp>
            <a:spAutoFit/>
          </a:bodyPr>
          <a:lstStyle/>
          <a:p>
            <a:r>
              <a:rPr lang="en-US" sz="4000">
                <a:latin typeface="festus!" pitchFamily="2" charset="0"/>
              </a:rPr>
              <a:t>...after</a:t>
            </a:r>
            <a:endParaRPr lang="en-US" sz="40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1371600"/>
            <a:ext cx="7772400" cy="1470025"/>
          </a:xfrm>
        </p:spPr>
        <p:txBody>
          <a:bodyPr/>
          <a:lstStyle/>
          <a:p>
            <a:r>
              <a:rPr lang="en-US">
                <a:latin typeface="festus!" pitchFamily="2" charset="0"/>
              </a:rPr>
              <a:t>White pine blister rust:</a:t>
            </a:r>
            <a:br>
              <a:rPr lang="en-US">
                <a:latin typeface="festus!" pitchFamily="2" charset="0"/>
              </a:rPr>
            </a:br>
            <a:endParaRPr lang="en-US">
              <a:latin typeface="festus!" pitchFamily="2" charset="0"/>
            </a:endParaRPr>
          </a:p>
        </p:txBody>
      </p:sp>
      <p:sp>
        <p:nvSpPr>
          <p:cNvPr id="47107" name="Subtitle 3"/>
          <p:cNvSpPr>
            <a:spLocks noGrp="1"/>
          </p:cNvSpPr>
          <p:nvPr>
            <p:ph type="subTitle" idx="1"/>
          </p:nvPr>
        </p:nvSpPr>
        <p:spPr>
          <a:xfrm>
            <a:off x="1752600" y="2286000"/>
            <a:ext cx="5638800" cy="838200"/>
          </a:xfrm>
        </p:spPr>
        <p:txBody>
          <a:bodyPr/>
          <a:lstStyle/>
          <a:p>
            <a:r>
              <a:rPr lang="en-US" smtClean="0"/>
              <a:t>An emergent disease caused by an introduced pathogen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838200" y="838200"/>
            <a:ext cx="8077200" cy="1143000"/>
          </a:xfrm>
        </p:spPr>
        <p:txBody>
          <a:bodyPr/>
          <a:lstStyle/>
          <a:p>
            <a:r>
              <a:rPr lang="en-US">
                <a:latin typeface="festus!" pitchFamily="2" charset="0"/>
              </a:rPr>
              <a:t>Eastern white pine </a:t>
            </a:r>
            <a:r>
              <a:rPr lang="en-US" sz="4000">
                <a:latin typeface="festus!" pitchFamily="2" charset="0"/>
              </a:rPr>
              <a:t>(</a:t>
            </a:r>
            <a:r>
              <a:rPr lang="en-US" sz="4000" i="1">
                <a:latin typeface="festus!" pitchFamily="2" charset="0"/>
              </a:rPr>
              <a:t>P. strobus</a:t>
            </a:r>
            <a:r>
              <a:rPr lang="en-US" sz="4000">
                <a:latin typeface="festus!" pitchFamily="2" charset="0"/>
              </a:rPr>
              <a:t>)</a:t>
            </a:r>
            <a:endParaRPr lang="en-US">
              <a:latin typeface="festus!" pitchFamily="2" charset="0"/>
            </a:endParaRPr>
          </a:p>
        </p:txBody>
      </p:sp>
      <p:sp>
        <p:nvSpPr>
          <p:cNvPr id="78851" name="Rectangle 3"/>
          <p:cNvSpPr>
            <a:spLocks noGrp="1" noChangeArrowheads="1"/>
          </p:cNvSpPr>
          <p:nvPr>
            <p:ph type="body" idx="1"/>
          </p:nvPr>
        </p:nvSpPr>
        <p:spPr>
          <a:xfrm>
            <a:off x="1066800" y="2101850"/>
            <a:ext cx="7772400" cy="4114800"/>
          </a:xfrm>
          <a:solidFill>
            <a:srgbClr val="FFFFFF"/>
          </a:solidFill>
          <a:ln>
            <a:solidFill>
              <a:srgbClr val="000000"/>
            </a:solidFill>
          </a:ln>
        </p:spPr>
        <p:txBody>
          <a:bodyPr/>
          <a:lstStyle/>
          <a:p>
            <a:r>
              <a:rPr lang="en-US" sz="2800">
                <a:latin typeface="festus!" pitchFamily="2" charset="0"/>
              </a:rPr>
              <a:t>Largely cut over prior to rust, so loss due to rust minimal, but regenerating difficult</a:t>
            </a:r>
          </a:p>
          <a:p>
            <a:r>
              <a:rPr lang="en-US" sz="2800">
                <a:latin typeface="festus!" pitchFamily="2" charset="0"/>
              </a:rPr>
              <a:t>Only tree where </a:t>
            </a:r>
            <a:r>
              <a:rPr lang="en-US" sz="2800" i="1">
                <a:latin typeface="festus!" pitchFamily="2" charset="0"/>
              </a:rPr>
              <a:t>Ribes </a:t>
            </a:r>
            <a:r>
              <a:rPr lang="en-US" sz="2800">
                <a:latin typeface="festus!" pitchFamily="2" charset="0"/>
              </a:rPr>
              <a:t>control was mildly successful</a:t>
            </a:r>
          </a:p>
          <a:p>
            <a:r>
              <a:rPr lang="en-US" sz="2800">
                <a:latin typeface="festus!" pitchFamily="2" charset="0"/>
              </a:rPr>
              <a:t>Most land managers won’t risk it in high risk zones</a:t>
            </a:r>
          </a:p>
          <a:p>
            <a:endParaRPr lang="en-US" sz="2800">
              <a:latin typeface="festus!" pitchFamily="2"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533400" y="533400"/>
            <a:ext cx="7772400" cy="1143000"/>
          </a:xfrm>
        </p:spPr>
        <p:txBody>
          <a:bodyPr/>
          <a:lstStyle/>
          <a:p>
            <a:r>
              <a:rPr lang="en-US">
                <a:latin typeface="festus!" pitchFamily="2" charset="0"/>
              </a:rPr>
              <a:t>Whitebark pine	</a:t>
            </a:r>
            <a:r>
              <a:rPr lang="en-US" sz="4000">
                <a:latin typeface="festus!" pitchFamily="2" charset="0"/>
              </a:rPr>
              <a:t>(</a:t>
            </a:r>
            <a:r>
              <a:rPr lang="en-US" sz="4000" i="1">
                <a:latin typeface="festus!" pitchFamily="2" charset="0"/>
              </a:rPr>
              <a:t>P. albicaulis</a:t>
            </a:r>
            <a:r>
              <a:rPr lang="en-US" sz="4000">
                <a:latin typeface="festus!" pitchFamily="2" charset="0"/>
              </a:rPr>
              <a:t>)</a:t>
            </a:r>
          </a:p>
        </p:txBody>
      </p:sp>
      <p:sp>
        <p:nvSpPr>
          <p:cNvPr id="79875" name="Rectangle 3"/>
          <p:cNvSpPr>
            <a:spLocks noGrp="1" noChangeArrowheads="1"/>
          </p:cNvSpPr>
          <p:nvPr>
            <p:ph type="body" idx="1"/>
          </p:nvPr>
        </p:nvSpPr>
        <p:spPr>
          <a:xfrm>
            <a:off x="914400" y="1676400"/>
            <a:ext cx="7772400" cy="4114800"/>
          </a:xfrm>
          <a:solidFill>
            <a:srgbClr val="FFFFFF"/>
          </a:solidFill>
          <a:ln>
            <a:solidFill>
              <a:srgbClr val="000000"/>
            </a:solidFill>
          </a:ln>
        </p:spPr>
        <p:txBody>
          <a:bodyPr/>
          <a:lstStyle/>
          <a:p>
            <a:pPr>
              <a:lnSpc>
                <a:spcPct val="90000"/>
              </a:lnSpc>
            </a:pPr>
            <a:r>
              <a:rPr lang="en-US">
                <a:latin typeface="festus!" pitchFamily="2" charset="0"/>
              </a:rPr>
              <a:t>High elevations in the western US and Canada</a:t>
            </a:r>
          </a:p>
          <a:p>
            <a:pPr>
              <a:lnSpc>
                <a:spcPct val="90000"/>
              </a:lnSpc>
            </a:pPr>
            <a:r>
              <a:rPr lang="en-US">
                <a:latin typeface="festus!" pitchFamily="2" charset="0"/>
              </a:rPr>
              <a:t>Keystone species; slow growth</a:t>
            </a:r>
          </a:p>
          <a:p>
            <a:pPr>
              <a:lnSpc>
                <a:spcPct val="90000"/>
              </a:lnSpc>
            </a:pPr>
            <a:r>
              <a:rPr lang="en-US">
                <a:latin typeface="festus!" pitchFamily="2" charset="0"/>
              </a:rPr>
              <a:t>Mutualistic relationship </a:t>
            </a:r>
          </a:p>
          <a:p>
            <a:pPr>
              <a:lnSpc>
                <a:spcPct val="90000"/>
              </a:lnSpc>
              <a:buFont typeface="Wingdings" charset="2"/>
              <a:buNone/>
            </a:pPr>
            <a:r>
              <a:rPr lang="en-US">
                <a:latin typeface="festus!" pitchFamily="2" charset="0"/>
              </a:rPr>
              <a:t>	with</a:t>
            </a:r>
            <a:r>
              <a:rPr lang="en-US" smtClean="0">
                <a:latin typeface="festus!" pitchFamily="2" charset="0"/>
              </a:rPr>
              <a:t> Clark’s nutcracker</a:t>
            </a:r>
            <a:endParaRPr lang="en-US">
              <a:latin typeface="festus!" pitchFamily="2" charset="0"/>
            </a:endParaRPr>
          </a:p>
          <a:p>
            <a:pPr>
              <a:lnSpc>
                <a:spcPct val="90000"/>
              </a:lnSpc>
            </a:pPr>
            <a:r>
              <a:rPr lang="en-US">
                <a:latin typeface="festus!" pitchFamily="2" charset="0"/>
              </a:rPr>
              <a:t>Wildlife dependence on nuts</a:t>
            </a:r>
          </a:p>
          <a:p>
            <a:pPr>
              <a:lnSpc>
                <a:spcPct val="90000"/>
              </a:lnSpc>
            </a:pPr>
            <a:r>
              <a:rPr lang="en-US">
                <a:latin typeface="festus!" pitchFamily="2" charset="0"/>
              </a:rPr>
              <a:t>Restoration treatments: a helping hand for a tree with a bleak future</a:t>
            </a:r>
          </a:p>
        </p:txBody>
      </p:sp>
      <p:pic>
        <p:nvPicPr>
          <p:cNvPr id="79876" name="Picture 4" descr="H:\whitebark.gif"/>
          <p:cNvPicPr>
            <a:picLocks noChangeAspect="1" noChangeArrowheads="1"/>
          </p:cNvPicPr>
          <p:nvPr/>
        </p:nvPicPr>
        <p:blipFill>
          <a:blip r:embed="rId2"/>
          <a:srcRect/>
          <a:stretch>
            <a:fillRect/>
          </a:stretch>
        </p:blipFill>
        <p:spPr bwMode="auto">
          <a:xfrm>
            <a:off x="8001000" y="5503863"/>
            <a:ext cx="1143000" cy="1354137"/>
          </a:xfrm>
          <a:prstGeom prst="rect">
            <a:avLst/>
          </a:prstGeom>
          <a:noFill/>
          <a:ln w="9525">
            <a:noFill/>
            <a:miter lim="800000"/>
            <a:headEnd/>
            <a:tailEnd/>
          </a:ln>
        </p:spPr>
      </p:pic>
      <p:pic>
        <p:nvPicPr>
          <p:cNvPr id="79877" name="Picture 5" descr="H:\nutcracker 3.gif"/>
          <p:cNvPicPr>
            <a:picLocks noChangeAspect="1" noChangeArrowheads="1"/>
          </p:cNvPicPr>
          <p:nvPr/>
        </p:nvPicPr>
        <p:blipFill>
          <a:blip r:embed="rId3"/>
          <a:srcRect/>
          <a:stretch>
            <a:fillRect/>
          </a:stretch>
        </p:blipFill>
        <p:spPr bwMode="auto">
          <a:xfrm>
            <a:off x="6096000" y="3124200"/>
            <a:ext cx="1447800" cy="1122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990600" y="838200"/>
            <a:ext cx="7848600" cy="1143000"/>
          </a:xfrm>
        </p:spPr>
        <p:txBody>
          <a:bodyPr/>
          <a:lstStyle/>
          <a:p>
            <a:r>
              <a:rPr lang="en-US">
                <a:latin typeface="festus!" pitchFamily="2" charset="0"/>
              </a:rPr>
              <a:t>Western white pine </a:t>
            </a:r>
            <a:r>
              <a:rPr lang="en-US" sz="4000">
                <a:latin typeface="festus!" pitchFamily="2" charset="0"/>
              </a:rPr>
              <a:t>(</a:t>
            </a:r>
            <a:r>
              <a:rPr lang="en-US" sz="4000" i="1">
                <a:latin typeface="festus!" pitchFamily="2" charset="0"/>
              </a:rPr>
              <a:t>P. monticola</a:t>
            </a:r>
            <a:r>
              <a:rPr lang="en-US" sz="4000">
                <a:latin typeface="festus!" pitchFamily="2" charset="0"/>
              </a:rPr>
              <a:t>)</a:t>
            </a:r>
          </a:p>
        </p:txBody>
      </p:sp>
      <p:sp>
        <p:nvSpPr>
          <p:cNvPr id="80899" name="Rectangle 3"/>
          <p:cNvSpPr>
            <a:spLocks noGrp="1" noChangeArrowheads="1"/>
          </p:cNvSpPr>
          <p:nvPr>
            <p:ph type="body" idx="1"/>
          </p:nvPr>
        </p:nvSpPr>
        <p:spPr>
          <a:xfrm>
            <a:off x="1066800" y="2101850"/>
            <a:ext cx="7772400" cy="4114800"/>
          </a:xfrm>
          <a:solidFill>
            <a:srgbClr val="FFFFFF"/>
          </a:solidFill>
          <a:ln>
            <a:solidFill>
              <a:srgbClr val="000000"/>
            </a:solidFill>
          </a:ln>
        </p:spPr>
        <p:txBody>
          <a:bodyPr/>
          <a:lstStyle/>
          <a:p>
            <a:r>
              <a:rPr lang="en-US">
                <a:latin typeface="festus!" pitchFamily="2" charset="0"/>
              </a:rPr>
              <a:t>Largely disappeared from the Inland Northwest, where it was once most valuable timber species</a:t>
            </a:r>
          </a:p>
          <a:p>
            <a:r>
              <a:rPr lang="en-US">
                <a:latin typeface="festus!" pitchFamily="2" charset="0"/>
              </a:rPr>
              <a:t>Like eastern wp, avoided in plantings</a:t>
            </a:r>
          </a:p>
          <a:p>
            <a:r>
              <a:rPr lang="en-US">
                <a:latin typeface="festus!" pitchFamily="2" charset="0"/>
              </a:rPr>
              <a:t>Changing species comp. and structure made forest more susceptible to fire, insects and other pathogens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latin typeface="festus!" pitchFamily="2" charset="0"/>
              </a:rPr>
              <a:t>Sugar pine </a:t>
            </a:r>
            <a:r>
              <a:rPr lang="en-US" sz="4000">
                <a:latin typeface="festus!" pitchFamily="2" charset="0"/>
              </a:rPr>
              <a:t>(</a:t>
            </a:r>
            <a:r>
              <a:rPr lang="en-US" sz="4000" i="1">
                <a:latin typeface="festus!" pitchFamily="2" charset="0"/>
              </a:rPr>
              <a:t>P. lambertiana</a:t>
            </a:r>
            <a:r>
              <a:rPr lang="en-US" sz="4000">
                <a:latin typeface="festus!" pitchFamily="2" charset="0"/>
              </a:rPr>
              <a:t>)</a:t>
            </a:r>
          </a:p>
        </p:txBody>
      </p:sp>
      <p:sp>
        <p:nvSpPr>
          <p:cNvPr id="81923" name="Rectangle 3"/>
          <p:cNvSpPr>
            <a:spLocks noGrp="1" noChangeArrowheads="1"/>
          </p:cNvSpPr>
          <p:nvPr>
            <p:ph type="body" idx="1"/>
          </p:nvPr>
        </p:nvSpPr>
        <p:spPr>
          <a:xfrm>
            <a:off x="1066800" y="2101850"/>
            <a:ext cx="7772400" cy="4114800"/>
          </a:xfrm>
          <a:solidFill>
            <a:srgbClr val="FFFFFF"/>
          </a:solidFill>
          <a:ln>
            <a:solidFill>
              <a:srgbClr val="000000"/>
            </a:solidFill>
          </a:ln>
        </p:spPr>
        <p:txBody>
          <a:bodyPr/>
          <a:lstStyle/>
          <a:p>
            <a:r>
              <a:rPr lang="en-US">
                <a:latin typeface="festus!" pitchFamily="2" charset="0"/>
              </a:rPr>
              <a:t>CA and PNW</a:t>
            </a:r>
          </a:p>
          <a:p>
            <a:r>
              <a:rPr lang="en-US">
                <a:latin typeface="festus!" pitchFamily="2" charset="0"/>
              </a:rPr>
              <a:t>Tree of largest stature in mixed-conifer forests</a:t>
            </a:r>
          </a:p>
          <a:p>
            <a:r>
              <a:rPr lang="en-US">
                <a:latin typeface="festus!" pitchFamily="2" charset="0"/>
              </a:rPr>
              <a:t>Few native pests, none causing such widespread mortality</a:t>
            </a:r>
          </a:p>
          <a:p>
            <a:r>
              <a:rPr lang="en-US">
                <a:latin typeface="festus!" pitchFamily="2" charset="0"/>
              </a:rPr>
              <a:t>Also avoided in some planted settings</a:t>
            </a:r>
          </a:p>
          <a:p>
            <a:r>
              <a:rPr lang="en-US">
                <a:latin typeface="festus!" pitchFamily="2" charset="0"/>
              </a:rPr>
              <a:t>Resistance 1% to 8%</a:t>
            </a:r>
          </a:p>
          <a:p>
            <a:endParaRPr lang="en-US">
              <a:latin typeface="festus!" pitchFamily="2" charset="0"/>
            </a:endParaRPr>
          </a:p>
          <a:p>
            <a:endParaRPr lang="en-US">
              <a:latin typeface="festus!" pitchFamily="2"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latin typeface="festus!" pitchFamily="2" charset="0"/>
              </a:rPr>
              <a:t>Tree resistance</a:t>
            </a:r>
          </a:p>
        </p:txBody>
      </p:sp>
      <p:sp>
        <p:nvSpPr>
          <p:cNvPr id="82947" name="Rectangle 3"/>
          <p:cNvSpPr>
            <a:spLocks noGrp="1" noChangeArrowheads="1"/>
          </p:cNvSpPr>
          <p:nvPr>
            <p:ph type="body" idx="1"/>
          </p:nvPr>
        </p:nvSpPr>
        <p:spPr>
          <a:xfrm>
            <a:off x="762000" y="2057400"/>
            <a:ext cx="7772400" cy="4114800"/>
          </a:xfrm>
          <a:solidFill>
            <a:srgbClr val="FFFFFF"/>
          </a:solidFill>
          <a:ln>
            <a:solidFill>
              <a:srgbClr val="000000"/>
            </a:solidFill>
          </a:ln>
        </p:spPr>
        <p:txBody>
          <a:bodyPr/>
          <a:lstStyle/>
          <a:p>
            <a:r>
              <a:rPr lang="en-US" sz="2800">
                <a:latin typeface="festus!" pitchFamily="2" charset="0"/>
              </a:rPr>
              <a:t>Major gene for resistance </a:t>
            </a:r>
          </a:p>
          <a:p>
            <a:r>
              <a:rPr lang="en-US" sz="2800">
                <a:latin typeface="festus!" pitchFamily="2" charset="0"/>
              </a:rPr>
              <a:t>Found in sugar, western white, and southwestern white so far</a:t>
            </a:r>
          </a:p>
          <a:p>
            <a:pPr lvl="1"/>
            <a:r>
              <a:rPr lang="en-US" sz="2400">
                <a:latin typeface="festus!" pitchFamily="2" charset="0"/>
              </a:rPr>
              <a:t>Thought to be gene-for-gene (because virulent race of pathogen neutralizes this gene)</a:t>
            </a:r>
          </a:p>
          <a:p>
            <a:pPr lvl="1"/>
            <a:r>
              <a:rPr lang="en-US" sz="2400">
                <a:latin typeface="festus!" pitchFamily="2" charset="0"/>
              </a:rPr>
              <a:t>Gene-for-gene typically indicates a pathosystem in which the host and pathogen have evolved over long time periods- so what is going on in this system?</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1" name="Rectangle 2"/>
          <p:cNvSpPr>
            <a:spLocks noGrp="1" noChangeArrowheads="1"/>
          </p:cNvSpPr>
          <p:nvPr>
            <p:ph type="title"/>
          </p:nvPr>
        </p:nvSpPr>
        <p:spPr>
          <a:xfrm>
            <a:off x="762000" y="1143000"/>
            <a:ext cx="8077200" cy="1143000"/>
          </a:xfrm>
        </p:spPr>
        <p:txBody>
          <a:bodyPr/>
          <a:lstStyle/>
          <a:p>
            <a:r>
              <a:rPr lang="en-US">
                <a:latin typeface="festus!" pitchFamily="2" charset="0"/>
              </a:rPr>
              <a:t>A quick review of gene-for-gene resistance</a:t>
            </a:r>
          </a:p>
        </p:txBody>
      </p:sp>
      <p:graphicFrame>
        <p:nvGraphicFramePr>
          <p:cNvPr id="83970" name="Object 2"/>
          <p:cNvGraphicFramePr>
            <a:graphicFrameLocks noChangeAspect="1"/>
          </p:cNvGraphicFramePr>
          <p:nvPr/>
        </p:nvGraphicFramePr>
        <p:xfrm>
          <a:off x="1069975" y="2212975"/>
          <a:ext cx="7751763" cy="4235450"/>
        </p:xfrm>
        <a:graphic>
          <a:graphicData uri="http://schemas.openxmlformats.org/presentationml/2006/ole">
            <p:oleObj spid="_x0000_s62466" name="Document" r:id="rId3" imgW="7759080" imgH="4238640" progId="Word.Document.8">
              <p:embed/>
            </p:oleObj>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latin typeface="festus!" pitchFamily="2" charset="0"/>
              </a:rPr>
              <a:t>Lesion types: sugar pine</a:t>
            </a:r>
          </a:p>
        </p:txBody>
      </p:sp>
      <p:pic>
        <p:nvPicPr>
          <p:cNvPr id="84995" name="Picture 3" descr="C:\Kristen\classes\pathology\lesions.GIF"/>
          <p:cNvPicPr>
            <a:picLocks noChangeAspect="1" noChangeArrowheads="1"/>
          </p:cNvPicPr>
          <p:nvPr/>
        </p:nvPicPr>
        <p:blipFill>
          <a:blip r:embed="rId2"/>
          <a:srcRect/>
          <a:stretch>
            <a:fillRect/>
          </a:stretch>
        </p:blipFill>
        <p:spPr bwMode="auto">
          <a:xfrm>
            <a:off x="1143000" y="2057400"/>
            <a:ext cx="6934200" cy="4476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066800" y="457200"/>
            <a:ext cx="7772400" cy="1143000"/>
          </a:xfrm>
        </p:spPr>
        <p:txBody>
          <a:bodyPr/>
          <a:lstStyle/>
          <a:p>
            <a:r>
              <a:rPr lang="en-US">
                <a:latin typeface="festus!" pitchFamily="2" charset="0"/>
              </a:rPr>
              <a:t>Additional types of tree resistance	</a:t>
            </a:r>
          </a:p>
        </p:txBody>
      </p:sp>
      <p:sp>
        <p:nvSpPr>
          <p:cNvPr id="86019" name="Rectangle 3"/>
          <p:cNvSpPr>
            <a:spLocks noGrp="1" noChangeArrowheads="1"/>
          </p:cNvSpPr>
          <p:nvPr>
            <p:ph type="body" idx="1"/>
          </p:nvPr>
        </p:nvSpPr>
        <p:spPr>
          <a:xfrm>
            <a:off x="1066800" y="2101850"/>
            <a:ext cx="7772400" cy="4114800"/>
          </a:xfrm>
          <a:solidFill>
            <a:srgbClr val="FFFFFF"/>
          </a:solidFill>
          <a:ln>
            <a:solidFill>
              <a:srgbClr val="000000"/>
            </a:solidFill>
          </a:ln>
        </p:spPr>
        <p:txBody>
          <a:bodyPr/>
          <a:lstStyle/>
          <a:p>
            <a:r>
              <a:rPr lang="en-US" sz="2800">
                <a:latin typeface="festus!" pitchFamily="2" charset="0"/>
              </a:rPr>
              <a:t>Sugar pine</a:t>
            </a:r>
          </a:p>
          <a:p>
            <a:pPr lvl="1"/>
            <a:r>
              <a:rPr lang="en-US" sz="2400">
                <a:latin typeface="festus!" pitchFamily="2" charset="0"/>
              </a:rPr>
              <a:t>Slow rusting resistance - </a:t>
            </a:r>
            <a:r>
              <a:rPr lang="en-US" sz="2400">
                <a:latin typeface="festus!" pitchFamily="2" charset="0"/>
                <a:ea typeface="Times New Roman" charset="0"/>
                <a:cs typeface="Times New Roman" charset="0"/>
              </a:rPr>
              <a:t>many components of resistance combined into a single phenotypic expression, exhibited as amount and type of infection with moderately strong inheritance and independently inherited expressions (low infection # and high infection abortion) </a:t>
            </a:r>
          </a:p>
          <a:p>
            <a:pPr lvl="1"/>
            <a:r>
              <a:rPr lang="en-US" sz="2400">
                <a:latin typeface="festus!" pitchFamily="2" charset="0"/>
              </a:rPr>
              <a:t>Ontogenetic resistance - another phenotypic expression that develops as the tree ages; under genetic controls; offspring may be fully susceptible</a:t>
            </a:r>
          </a:p>
          <a:p>
            <a:endParaRPr lang="en-US" sz="2800">
              <a:latin typeface="festus!" pitchFamily="2" charset="0"/>
            </a:endParaRPr>
          </a:p>
          <a:p>
            <a:endParaRPr lang="en-US" sz="2800">
              <a:latin typeface="festus!" pitchFamily="2"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914400" y="685800"/>
            <a:ext cx="7772400" cy="1143000"/>
          </a:xfrm>
        </p:spPr>
        <p:txBody>
          <a:bodyPr/>
          <a:lstStyle/>
          <a:p>
            <a:r>
              <a:rPr lang="en-US">
                <a:latin typeface="festus!" pitchFamily="2" charset="0"/>
              </a:rPr>
              <a:t>Additional types of tree resistance, cont’d	</a:t>
            </a:r>
          </a:p>
        </p:txBody>
      </p:sp>
      <p:sp>
        <p:nvSpPr>
          <p:cNvPr id="87043" name="Rectangle 3"/>
          <p:cNvSpPr>
            <a:spLocks noGrp="1" noChangeArrowheads="1"/>
          </p:cNvSpPr>
          <p:nvPr>
            <p:ph type="body" idx="1"/>
          </p:nvPr>
        </p:nvSpPr>
        <p:spPr>
          <a:xfrm>
            <a:off x="1066800" y="2101850"/>
            <a:ext cx="7772400" cy="4114800"/>
          </a:xfrm>
          <a:solidFill>
            <a:srgbClr val="FFFFFF"/>
          </a:solidFill>
          <a:ln>
            <a:solidFill>
              <a:srgbClr val="000000"/>
            </a:solidFill>
          </a:ln>
        </p:spPr>
        <p:txBody>
          <a:bodyPr/>
          <a:lstStyle/>
          <a:p>
            <a:pPr>
              <a:lnSpc>
                <a:spcPct val="90000"/>
              </a:lnSpc>
            </a:pPr>
            <a:r>
              <a:rPr lang="en-US">
                <a:latin typeface="festus!" pitchFamily="2" charset="0"/>
              </a:rPr>
              <a:t>Western white pine</a:t>
            </a:r>
          </a:p>
          <a:p>
            <a:pPr lvl="1">
              <a:lnSpc>
                <a:spcPct val="90000"/>
              </a:lnSpc>
            </a:pPr>
            <a:r>
              <a:rPr lang="en-US">
                <a:latin typeface="festus!" pitchFamily="2" charset="0"/>
              </a:rPr>
              <a:t>Slow canker growth - non race specific trait; produces abnormally small cankers; may reduce pruning necessity (due to success)</a:t>
            </a:r>
          </a:p>
          <a:p>
            <a:pPr lvl="1">
              <a:lnSpc>
                <a:spcPct val="90000"/>
              </a:lnSpc>
            </a:pPr>
            <a:r>
              <a:rPr lang="en-US">
                <a:latin typeface="festus!" pitchFamily="2" charset="0"/>
              </a:rPr>
              <a:t>Reduced needle lesion frequency  - also non race specific trait; few individual infection sites per seedling; may only be juvenile trait (seen in cotyledons)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Title 1"/>
          <p:cNvSpPr>
            <a:spLocks noGrp="1"/>
          </p:cNvSpPr>
          <p:nvPr>
            <p:ph type="title"/>
          </p:nvPr>
        </p:nvSpPr>
        <p:spPr>
          <a:xfrm>
            <a:off x="685800" y="381000"/>
            <a:ext cx="7772400" cy="1143000"/>
          </a:xfrm>
        </p:spPr>
        <p:txBody>
          <a:bodyPr/>
          <a:lstStyle/>
          <a:p>
            <a:r>
              <a:rPr lang="en-US" smtClean="0"/>
              <a:t>Evaluation of longevity of control practices</a:t>
            </a:r>
          </a:p>
        </p:txBody>
      </p:sp>
      <p:sp>
        <p:nvSpPr>
          <p:cNvPr id="88067" name="Content Placeholder 2"/>
          <p:cNvSpPr>
            <a:spLocks noGrp="1"/>
          </p:cNvSpPr>
          <p:nvPr>
            <p:ph idx="1"/>
          </p:nvPr>
        </p:nvSpPr>
        <p:spPr/>
        <p:txBody>
          <a:bodyPr/>
          <a:lstStyle/>
          <a:p>
            <a:r>
              <a:rPr lang="en-US" smtClean="0"/>
              <a:t>Race of pathogen able to overcome major gene resistance in Sugar pine already present. Slow resistance or combination of two may be more durable approach</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atin typeface="festus!" pitchFamily="2" charset="0"/>
              </a:rPr>
              <a:t>The tree host: white pines</a:t>
            </a:r>
          </a:p>
        </p:txBody>
      </p:sp>
      <p:sp>
        <p:nvSpPr>
          <p:cNvPr id="48131" name="Rectangle 3"/>
          <p:cNvSpPr>
            <a:spLocks noGrp="1" noChangeArrowheads="1"/>
          </p:cNvSpPr>
          <p:nvPr>
            <p:ph type="body" idx="1"/>
          </p:nvPr>
        </p:nvSpPr>
        <p:spPr>
          <a:xfrm>
            <a:off x="533400" y="1524000"/>
            <a:ext cx="7772400" cy="4756150"/>
          </a:xfrm>
          <a:solidFill>
            <a:srgbClr val="FFFFFF"/>
          </a:solidFill>
          <a:ln>
            <a:solidFill>
              <a:srgbClr val="000000"/>
            </a:solidFill>
          </a:ln>
        </p:spPr>
        <p:txBody>
          <a:bodyPr/>
          <a:lstStyle/>
          <a:p>
            <a:r>
              <a:rPr lang="en-US" sz="2800">
                <a:latin typeface="festus!" pitchFamily="2" charset="0"/>
              </a:rPr>
              <a:t>Genus </a:t>
            </a:r>
            <a:r>
              <a:rPr lang="en-US" sz="2800" i="1">
                <a:latin typeface="festus!" pitchFamily="2" charset="0"/>
              </a:rPr>
              <a:t>Pinus</a:t>
            </a:r>
          </a:p>
          <a:p>
            <a:r>
              <a:rPr lang="en-US" sz="2800">
                <a:latin typeface="festus!" pitchFamily="2" charset="0"/>
              </a:rPr>
              <a:t>Hapoxylon subgroup</a:t>
            </a:r>
          </a:p>
          <a:p>
            <a:r>
              <a:rPr lang="en-US" sz="2800">
                <a:latin typeface="festus!" pitchFamily="2" charset="0"/>
              </a:rPr>
              <a:t>Five-needled</a:t>
            </a:r>
          </a:p>
          <a:p>
            <a:r>
              <a:rPr lang="en-US" sz="2800">
                <a:latin typeface="festus!" pitchFamily="2" charset="0"/>
              </a:rPr>
              <a:t>Eastern and western white pines, whitebark, sugar, limber, southwestern white, foxtail, bristlecone pines</a:t>
            </a:r>
          </a:p>
          <a:p>
            <a:r>
              <a:rPr lang="en-US" sz="2800">
                <a:latin typeface="festus!" pitchFamily="2" charset="0"/>
              </a:rPr>
              <a:t>Whitebark is closely related to European stone pines, where rust is endemic (but there are questions on whether it is the same species)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9090" name="Picture 4" descr="C:\Documents and Settings\HANNAH\Desktop\rust.htm"/>
          <p:cNvPicPr>
            <a:picLocks noChangeAspect="1" noChangeArrowheads="1"/>
          </p:cNvPicPr>
          <p:nvPr/>
        </p:nvPicPr>
        <p:blipFill>
          <a:blip r:embed="rId2"/>
          <a:srcRect/>
          <a:stretch>
            <a:fillRect/>
          </a:stretch>
        </p:blipFill>
        <p:spPr bwMode="auto">
          <a:xfrm>
            <a:off x="381000" y="304800"/>
            <a:ext cx="4198938" cy="6324600"/>
          </a:xfrm>
          <a:prstGeom prst="rect">
            <a:avLst/>
          </a:prstGeom>
          <a:noFill/>
          <a:ln w="9525">
            <a:noFill/>
            <a:miter lim="800000"/>
            <a:headEnd/>
            <a:tailEnd/>
          </a:ln>
        </p:spPr>
      </p:pic>
      <p:sp>
        <p:nvSpPr>
          <p:cNvPr id="89091" name="Rectangle 3"/>
          <p:cNvSpPr>
            <a:spLocks noGrp="1" noChangeArrowheads="1"/>
          </p:cNvSpPr>
          <p:nvPr>
            <p:ph type="subTitle" idx="1"/>
          </p:nvPr>
        </p:nvSpPr>
        <p:spPr>
          <a:xfrm>
            <a:off x="1219200" y="381000"/>
            <a:ext cx="6096000" cy="1447800"/>
          </a:xfrm>
          <a:solidFill>
            <a:schemeClr val="bg1"/>
          </a:solidFill>
        </p:spPr>
        <p:txBody>
          <a:bodyPr/>
          <a:lstStyle/>
          <a:p>
            <a:r>
              <a:rPr lang="en-US" sz="2400"/>
              <a:t>Influence of Host Resistance on the Genetic Structure of White Pine Blister Rust Fungus in the Western United States</a:t>
            </a:r>
          </a:p>
          <a:p>
            <a:r>
              <a:rPr lang="en-US" sz="1800"/>
              <a:t>Richardson, Klopfenstein, Zambino, McDonald, Geils, Carris</a:t>
            </a:r>
          </a:p>
        </p:txBody>
      </p:sp>
      <p:pic>
        <p:nvPicPr>
          <p:cNvPr id="89092" name="Picture 6" descr="C:\Documents and Settings\HANNAH\Desktop\wpbr_001785G.jpg"/>
          <p:cNvPicPr>
            <a:picLocks noChangeAspect="1" noChangeArrowheads="1"/>
          </p:cNvPicPr>
          <p:nvPr/>
        </p:nvPicPr>
        <p:blipFill>
          <a:blip r:embed="rId3"/>
          <a:srcRect/>
          <a:stretch>
            <a:fillRect/>
          </a:stretch>
        </p:blipFill>
        <p:spPr bwMode="auto">
          <a:xfrm>
            <a:off x="3733800" y="2362200"/>
            <a:ext cx="4953000" cy="3219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t>Purpose</a:t>
            </a:r>
          </a:p>
        </p:txBody>
      </p:sp>
      <p:sp>
        <p:nvSpPr>
          <p:cNvPr id="90115" name="Rectangle 3"/>
          <p:cNvSpPr>
            <a:spLocks noGrp="1" noChangeArrowheads="1"/>
          </p:cNvSpPr>
          <p:nvPr>
            <p:ph type="body" idx="1"/>
          </p:nvPr>
        </p:nvSpPr>
        <p:spPr/>
        <p:txBody>
          <a:bodyPr/>
          <a:lstStyle/>
          <a:p>
            <a:pPr marL="609600" indent="-609600">
              <a:buFontTx/>
              <a:buAutoNum type="arabicParenR"/>
            </a:pPr>
            <a:r>
              <a:rPr lang="en-US"/>
              <a:t>Examine genetic diversity within and among population of western N.America</a:t>
            </a:r>
          </a:p>
          <a:p>
            <a:pPr marL="609600" indent="-609600">
              <a:buFontTx/>
              <a:buAutoNum type="arabicParenR"/>
            </a:pPr>
            <a:r>
              <a:rPr lang="en-US"/>
              <a:t>Effects of host resistance on C. ribicola</a:t>
            </a:r>
          </a:p>
          <a:p>
            <a:pPr marL="609600" indent="-609600">
              <a:buFontTx/>
              <a:buAutoNum type="arabicParenR"/>
            </a:pPr>
            <a:r>
              <a:rPr lang="en-US"/>
              <a:t>Identify loci that behave as if linked to loci undergoing environmental selection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685800" y="228600"/>
            <a:ext cx="7772400" cy="1143000"/>
          </a:xfrm>
        </p:spPr>
        <p:txBody>
          <a:bodyPr/>
          <a:lstStyle/>
          <a:p>
            <a:r>
              <a:rPr lang="en-US"/>
              <a:t>Material + Methods</a:t>
            </a:r>
          </a:p>
        </p:txBody>
      </p:sp>
      <p:sp>
        <p:nvSpPr>
          <p:cNvPr id="91139" name="Rectangle 3"/>
          <p:cNvSpPr>
            <a:spLocks noGrp="1" noChangeArrowheads="1"/>
          </p:cNvSpPr>
          <p:nvPr>
            <p:ph type="body" idx="1"/>
          </p:nvPr>
        </p:nvSpPr>
        <p:spPr>
          <a:xfrm>
            <a:off x="4495800" y="1905000"/>
            <a:ext cx="4191000" cy="4114800"/>
          </a:xfrm>
        </p:spPr>
        <p:txBody>
          <a:bodyPr/>
          <a:lstStyle/>
          <a:p>
            <a:r>
              <a:rPr lang="en-US"/>
              <a:t>Sampling of isolates from 6 sites</a:t>
            </a:r>
          </a:p>
          <a:p>
            <a:r>
              <a:rPr lang="en-US"/>
              <a:t>B= merry creek: multigenic resistant, D= happy camp : major gene resistant</a:t>
            </a:r>
          </a:p>
          <a:p>
            <a:endParaRPr lang="en-US"/>
          </a:p>
        </p:txBody>
      </p:sp>
      <p:pic>
        <p:nvPicPr>
          <p:cNvPr id="91140" name="Picture 4" descr="C:\Documents and Settings\HANNAH\Desktop\master.img-000.jpg"/>
          <p:cNvPicPr>
            <a:picLocks noChangeAspect="1" noChangeArrowheads="1"/>
          </p:cNvPicPr>
          <p:nvPr/>
        </p:nvPicPr>
        <p:blipFill>
          <a:blip r:embed="rId2"/>
          <a:srcRect/>
          <a:stretch>
            <a:fillRect/>
          </a:stretch>
        </p:blipFill>
        <p:spPr bwMode="auto">
          <a:xfrm>
            <a:off x="533400" y="1295400"/>
            <a:ext cx="3717925"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85800" y="304800"/>
            <a:ext cx="7772400" cy="1143000"/>
          </a:xfrm>
        </p:spPr>
        <p:txBody>
          <a:bodyPr/>
          <a:lstStyle/>
          <a:p>
            <a:r>
              <a:rPr lang="en-US"/>
              <a:t>Results</a:t>
            </a:r>
          </a:p>
        </p:txBody>
      </p:sp>
      <p:sp>
        <p:nvSpPr>
          <p:cNvPr id="92163" name="AutoShape 3"/>
          <p:cNvSpPr>
            <a:spLocks noGrp="1" noChangeAspect="1" noChangeArrowheads="1"/>
          </p:cNvSpPr>
          <p:nvPr>
            <p:ph type="body" idx="1"/>
          </p:nvPr>
        </p:nvSpPr>
        <p:spPr>
          <a:xfrm>
            <a:off x="4876800" y="1981200"/>
            <a:ext cx="3581400" cy="4114800"/>
          </a:xfrm>
        </p:spPr>
        <p:txBody>
          <a:bodyPr/>
          <a:lstStyle/>
          <a:p>
            <a:pPr>
              <a:lnSpc>
                <a:spcPct val="90000"/>
              </a:lnSpc>
            </a:pPr>
            <a:r>
              <a:rPr lang="en-US" sz="2800"/>
              <a:t>Low number of polymorphic loci among 148 C. ribicola isolates</a:t>
            </a:r>
          </a:p>
          <a:p>
            <a:pPr>
              <a:lnSpc>
                <a:spcPct val="90000"/>
              </a:lnSpc>
            </a:pPr>
            <a:r>
              <a:rPr lang="en-US" sz="2800"/>
              <a:t>Heterozygosity</a:t>
            </a:r>
          </a:p>
          <a:p>
            <a:pPr lvl="1">
              <a:lnSpc>
                <a:spcPct val="90000"/>
              </a:lnSpc>
            </a:pPr>
            <a:r>
              <a:rPr lang="en-US" sz="2400"/>
              <a:t>Highest at MC</a:t>
            </a:r>
          </a:p>
          <a:p>
            <a:pPr lvl="1">
              <a:lnSpc>
                <a:spcPct val="90000"/>
              </a:lnSpc>
            </a:pPr>
            <a:r>
              <a:rPr lang="en-US" sz="2400"/>
              <a:t>Lowest at HC</a:t>
            </a:r>
          </a:p>
          <a:p>
            <a:pPr>
              <a:lnSpc>
                <a:spcPct val="90000"/>
              </a:lnSpc>
            </a:pPr>
            <a:r>
              <a:rPr lang="en-US" sz="2800"/>
              <a:t>Fst= 0.082 among sites, significant</a:t>
            </a:r>
          </a:p>
          <a:p>
            <a:pPr>
              <a:lnSpc>
                <a:spcPct val="90000"/>
              </a:lnSpc>
              <a:buFontTx/>
              <a:buNone/>
            </a:pPr>
            <a:endParaRPr lang="en-US" sz="2800"/>
          </a:p>
        </p:txBody>
      </p:sp>
      <p:pic>
        <p:nvPicPr>
          <p:cNvPr id="92164" name="Picture 4" descr="C:\Documents and Settings\HANNAH\Desktop\normal.img-006.jpg"/>
          <p:cNvPicPr>
            <a:picLocks noChangeAspect="1" noChangeArrowheads="1"/>
          </p:cNvPicPr>
          <p:nvPr/>
        </p:nvPicPr>
        <p:blipFill>
          <a:blip r:embed="rId2"/>
          <a:srcRect/>
          <a:stretch>
            <a:fillRect/>
          </a:stretch>
        </p:blipFill>
        <p:spPr bwMode="auto">
          <a:xfrm>
            <a:off x="457200" y="1295400"/>
            <a:ext cx="4152900" cy="2400300"/>
          </a:xfrm>
          <a:prstGeom prst="rect">
            <a:avLst/>
          </a:prstGeom>
          <a:noFill/>
          <a:ln w="9525">
            <a:noFill/>
            <a:miter lim="800000"/>
            <a:headEnd/>
            <a:tailEnd/>
          </a:ln>
        </p:spPr>
      </p:pic>
      <p:pic>
        <p:nvPicPr>
          <p:cNvPr id="92165" name="Picture 5" descr="C:\Documents and Settings\HANNAH\Desktop\normal.img-027.jpg"/>
          <p:cNvPicPr>
            <a:picLocks noChangeAspect="1" noChangeArrowheads="1"/>
          </p:cNvPicPr>
          <p:nvPr/>
        </p:nvPicPr>
        <p:blipFill>
          <a:blip r:embed="rId3"/>
          <a:srcRect/>
          <a:stretch>
            <a:fillRect/>
          </a:stretch>
        </p:blipFill>
        <p:spPr bwMode="auto">
          <a:xfrm>
            <a:off x="533400" y="3895725"/>
            <a:ext cx="4114800" cy="2962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marL="838200" indent="-838200"/>
            <a:r>
              <a:rPr lang="en-US"/>
              <a:t>Discussion</a:t>
            </a:r>
            <a:br>
              <a:rPr lang="en-US"/>
            </a:br>
            <a:r>
              <a:rPr lang="en-US" sz="3200"/>
              <a:t>Effects of host resistance on C. ribicola</a:t>
            </a:r>
            <a:r>
              <a:rPr lang="en-US"/>
              <a:t/>
            </a:r>
            <a:br>
              <a:rPr lang="en-US"/>
            </a:br>
            <a:endParaRPr lang="en-US"/>
          </a:p>
        </p:txBody>
      </p:sp>
      <p:sp>
        <p:nvSpPr>
          <p:cNvPr id="93187" name="Rectangle 3"/>
          <p:cNvSpPr>
            <a:spLocks noGrp="1" noChangeArrowheads="1"/>
          </p:cNvSpPr>
          <p:nvPr>
            <p:ph type="body" idx="1"/>
          </p:nvPr>
        </p:nvSpPr>
        <p:spPr/>
        <p:txBody>
          <a:bodyPr/>
          <a:lstStyle/>
          <a:p>
            <a:pPr>
              <a:buFontTx/>
              <a:buNone/>
            </a:pPr>
            <a:r>
              <a:rPr lang="en-US"/>
              <a:t>Merry Creek (multigenic resistant trees):  had highest heterozygosity</a:t>
            </a:r>
          </a:p>
          <a:p>
            <a:pPr>
              <a:buFontTx/>
              <a:buNone/>
            </a:pPr>
            <a:r>
              <a:rPr lang="en-US"/>
              <a:t>Happy Camp (major gene resistant trees):  had</a:t>
            </a:r>
          </a:p>
          <a:p>
            <a:pPr>
              <a:buFontTx/>
              <a:buNone/>
            </a:pPr>
            <a:r>
              <a:rPr lang="en-US"/>
              <a:t>	lower heterozygosity</a:t>
            </a:r>
          </a:p>
          <a:p>
            <a:pPr>
              <a:buFontTx/>
              <a:buNone/>
            </a:pPr>
            <a:r>
              <a:rPr lang="en-US"/>
              <a:t>	-  Selection for rust isolates carrying vc1 because all trees have cr1.</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85800" y="152400"/>
            <a:ext cx="7772400" cy="1143000"/>
          </a:xfrm>
        </p:spPr>
        <p:txBody>
          <a:bodyPr/>
          <a:lstStyle/>
          <a:p>
            <a:r>
              <a:rPr lang="en-US"/>
              <a:t>Results</a:t>
            </a:r>
          </a:p>
        </p:txBody>
      </p:sp>
      <p:sp>
        <p:nvSpPr>
          <p:cNvPr id="95235" name="Rectangle 3"/>
          <p:cNvSpPr>
            <a:spLocks noGrp="1" noChangeArrowheads="1"/>
          </p:cNvSpPr>
          <p:nvPr>
            <p:ph type="body" idx="1"/>
          </p:nvPr>
        </p:nvSpPr>
        <p:spPr>
          <a:xfrm>
            <a:off x="685800" y="1143000"/>
            <a:ext cx="7772400" cy="4114800"/>
          </a:xfrm>
        </p:spPr>
        <p:txBody>
          <a:bodyPr/>
          <a:lstStyle/>
          <a:p>
            <a:pPr>
              <a:lnSpc>
                <a:spcPct val="90000"/>
              </a:lnSpc>
            </a:pPr>
            <a:r>
              <a:rPr lang="en-US" sz="2800"/>
              <a:t>Possibly 3 populations of C. Ribicola in Western US</a:t>
            </a:r>
          </a:p>
          <a:p>
            <a:pPr>
              <a:lnSpc>
                <a:spcPct val="90000"/>
              </a:lnSpc>
              <a:buFontTx/>
              <a:buNone/>
            </a:pPr>
            <a:endParaRPr lang="en-US" sz="2800"/>
          </a:p>
          <a:p>
            <a:pPr>
              <a:lnSpc>
                <a:spcPct val="90000"/>
              </a:lnSpc>
              <a:buFontTx/>
              <a:buNone/>
            </a:pPr>
            <a:endParaRPr lang="en-US" sz="2800"/>
          </a:p>
          <a:p>
            <a:pPr>
              <a:lnSpc>
                <a:spcPct val="90000"/>
              </a:lnSpc>
              <a:buFontTx/>
              <a:buNone/>
            </a:pPr>
            <a:endParaRPr lang="en-US" sz="2800"/>
          </a:p>
          <a:p>
            <a:pPr>
              <a:lnSpc>
                <a:spcPct val="90000"/>
              </a:lnSpc>
              <a:buFontTx/>
              <a:buNone/>
            </a:pPr>
            <a:endParaRPr lang="en-US" sz="2800"/>
          </a:p>
          <a:p>
            <a:pPr>
              <a:lnSpc>
                <a:spcPct val="90000"/>
              </a:lnSpc>
              <a:buFontTx/>
              <a:buNone/>
            </a:pPr>
            <a:endParaRPr lang="en-US" sz="2800"/>
          </a:p>
          <a:p>
            <a:pPr>
              <a:lnSpc>
                <a:spcPct val="90000"/>
              </a:lnSpc>
            </a:pPr>
            <a:endParaRPr lang="en-US" sz="2800"/>
          </a:p>
          <a:p>
            <a:pPr>
              <a:lnSpc>
                <a:spcPct val="90000"/>
              </a:lnSpc>
            </a:pPr>
            <a:r>
              <a:rPr lang="en-US" sz="2800"/>
              <a:t>Loci GFAC57B had very high Fst among different sites.</a:t>
            </a:r>
          </a:p>
        </p:txBody>
      </p:sp>
      <p:pic>
        <p:nvPicPr>
          <p:cNvPr id="95236" name="Picture 4" descr="C:\Documents and Settings\HANNAH\Desktop\master.img-031.jpg"/>
          <p:cNvPicPr>
            <a:picLocks noChangeAspect="1" noChangeArrowheads="1"/>
          </p:cNvPicPr>
          <p:nvPr/>
        </p:nvPicPr>
        <p:blipFill>
          <a:blip r:embed="rId3"/>
          <a:srcRect/>
          <a:stretch>
            <a:fillRect/>
          </a:stretch>
        </p:blipFill>
        <p:spPr bwMode="auto">
          <a:xfrm>
            <a:off x="1676400" y="1981200"/>
            <a:ext cx="6807200" cy="2501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t>Discussion</a:t>
            </a:r>
            <a:br>
              <a:rPr lang="en-US"/>
            </a:br>
            <a:r>
              <a:rPr lang="en-US" sz="2400"/>
              <a:t>Identify loci undergoing environmental selection</a:t>
            </a:r>
            <a:br>
              <a:rPr lang="en-US" sz="2400"/>
            </a:br>
            <a:r>
              <a:rPr lang="en-US"/>
              <a:t>	</a:t>
            </a:r>
          </a:p>
        </p:txBody>
      </p:sp>
      <p:sp>
        <p:nvSpPr>
          <p:cNvPr id="97283" name="Rectangle 3"/>
          <p:cNvSpPr>
            <a:spLocks noGrp="1" noChangeArrowheads="1"/>
          </p:cNvSpPr>
          <p:nvPr>
            <p:ph type="body" idx="1"/>
          </p:nvPr>
        </p:nvSpPr>
        <p:spPr/>
        <p:txBody>
          <a:bodyPr/>
          <a:lstStyle/>
          <a:p>
            <a:r>
              <a:rPr lang="en-US"/>
              <a:t>GTAC57B could be linked to genes under selection. </a:t>
            </a:r>
          </a:p>
          <a:p>
            <a:endParaRPr lang="en-US"/>
          </a:p>
        </p:txBody>
      </p:sp>
      <p:pic>
        <p:nvPicPr>
          <p:cNvPr id="97284" name="Picture 4" descr="C:\Documents and Settings\HANNAH\Desktop\normal.img-023.jpg"/>
          <p:cNvPicPr>
            <a:picLocks noChangeAspect="1" noChangeArrowheads="1"/>
          </p:cNvPicPr>
          <p:nvPr/>
        </p:nvPicPr>
        <p:blipFill>
          <a:blip r:embed="rId2"/>
          <a:srcRect/>
          <a:stretch>
            <a:fillRect/>
          </a:stretch>
        </p:blipFill>
        <p:spPr bwMode="auto">
          <a:xfrm>
            <a:off x="3886200" y="3200400"/>
            <a:ext cx="3536950" cy="3236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smtClean="0"/>
              <a:t>Mortality and decline of white pine not only due to WPBR</a:t>
            </a:r>
          </a:p>
        </p:txBody>
      </p:sp>
      <p:sp>
        <p:nvSpPr>
          <p:cNvPr id="3" name="Content Placeholder 2"/>
          <p:cNvSpPr>
            <a:spLocks noGrp="1"/>
          </p:cNvSpPr>
          <p:nvPr>
            <p:ph idx="1"/>
          </p:nvPr>
        </p:nvSpPr>
        <p:spPr/>
        <p:txBody>
          <a:bodyPr>
            <a:normAutofit fontScale="77500" lnSpcReduction="20000"/>
          </a:bodyPr>
          <a:lstStyle/>
          <a:p>
            <a:pPr>
              <a:defRPr/>
            </a:pPr>
            <a:r>
              <a:rPr lang="en-US" dirty="0" smtClean="0"/>
              <a:t>Fire suppression: most </a:t>
            </a:r>
            <a:r>
              <a:rPr lang="en-US" dirty="0" err="1" smtClean="0"/>
              <a:t>wp</a:t>
            </a:r>
            <a:r>
              <a:rPr lang="en-US" dirty="0" smtClean="0"/>
              <a:t> species like open spaces created by fire and are fire-adapted. With lack of fire, site are encroached by shade tolerant species and white pine regeneration is limited</a:t>
            </a:r>
          </a:p>
          <a:p>
            <a:pPr>
              <a:defRPr/>
            </a:pPr>
            <a:r>
              <a:rPr lang="en-US" dirty="0" smtClean="0"/>
              <a:t>Insect (mountain pine beetle ) outbreaks. When populations of this insect become large they attack healthy trees as well. Effect of WPBT and mountain pine beetle is more than the sum of the two</a:t>
            </a:r>
          </a:p>
          <a:p>
            <a:pPr>
              <a:defRPr/>
            </a:pPr>
            <a:r>
              <a:rPr lang="en-US" dirty="0" err="1" smtClean="0"/>
              <a:t>Dothistroma</a:t>
            </a:r>
            <a:r>
              <a:rPr lang="en-US" dirty="0" smtClean="0"/>
              <a:t> needle blight can cause outbreaks, however both </a:t>
            </a:r>
            <a:r>
              <a:rPr lang="en-US" dirty="0" err="1" smtClean="0"/>
              <a:t>Dothistroma</a:t>
            </a:r>
            <a:r>
              <a:rPr lang="en-US" dirty="0" smtClean="0"/>
              <a:t> and insect  outbreaks may be cyclical and natural</a:t>
            </a:r>
          </a:p>
          <a:p>
            <a:pPr>
              <a:defRPr/>
            </a:pPr>
            <a:r>
              <a:rPr lang="en-US" dirty="0" smtClean="0"/>
              <a:t>Global warming</a:t>
            </a:r>
          </a:p>
          <a:p>
            <a:pPr>
              <a:defRPr/>
            </a:pP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Title 1"/>
          <p:cNvSpPr>
            <a:spLocks noGrp="1"/>
          </p:cNvSpPr>
          <p:nvPr>
            <p:ph type="title"/>
          </p:nvPr>
        </p:nvSpPr>
        <p:spPr>
          <a:xfrm>
            <a:off x="609600" y="0"/>
            <a:ext cx="7772400" cy="1143000"/>
          </a:xfrm>
        </p:spPr>
        <p:txBody>
          <a:bodyPr/>
          <a:lstStyle/>
          <a:p>
            <a:r>
              <a:rPr lang="en-US" smtClean="0"/>
              <a:t>Consequences of wp mortality</a:t>
            </a:r>
          </a:p>
        </p:txBody>
      </p:sp>
      <p:sp>
        <p:nvSpPr>
          <p:cNvPr id="3" name="Content Placeholder 2"/>
          <p:cNvSpPr>
            <a:spLocks noGrp="1"/>
          </p:cNvSpPr>
          <p:nvPr>
            <p:ph idx="1"/>
          </p:nvPr>
        </p:nvSpPr>
        <p:spPr>
          <a:xfrm>
            <a:off x="609600" y="1981200"/>
            <a:ext cx="7772400" cy="4114800"/>
          </a:xfrm>
        </p:spPr>
        <p:txBody>
          <a:bodyPr>
            <a:normAutofit fontScale="62500" lnSpcReduction="20000"/>
          </a:bodyPr>
          <a:lstStyle/>
          <a:p>
            <a:pPr>
              <a:defRPr/>
            </a:pPr>
            <a:r>
              <a:rPr lang="en-US" dirty="0" smtClean="0"/>
              <a:t>Group of species that is extremely adaptable, and that in western North America, depending on latitude, goes from sea level to tree-line</a:t>
            </a:r>
          </a:p>
          <a:p>
            <a:pPr>
              <a:buFontTx/>
              <a:buNone/>
              <a:defRPr/>
            </a:pPr>
            <a:endParaRPr lang="en-US" dirty="0" smtClean="0"/>
          </a:p>
          <a:p>
            <a:pPr>
              <a:defRPr/>
            </a:pPr>
            <a:r>
              <a:rPr lang="en-US" dirty="0" smtClean="0"/>
              <a:t>High market value: white pines timber is king. In past times it was the best timber to build ships’ masts. One of the reasons for the secession of American territories</a:t>
            </a:r>
          </a:p>
          <a:p>
            <a:pPr>
              <a:buFontTx/>
              <a:buNone/>
              <a:defRPr/>
            </a:pPr>
            <a:r>
              <a:rPr lang="en-US" dirty="0" smtClean="0"/>
              <a:t> </a:t>
            </a:r>
          </a:p>
          <a:p>
            <a:pPr>
              <a:defRPr/>
            </a:pPr>
            <a:r>
              <a:rPr lang="en-US" dirty="0" smtClean="0"/>
              <a:t>It includes the oldest living organism on earth (Bristlecone pine)</a:t>
            </a:r>
          </a:p>
          <a:p>
            <a:pPr>
              <a:buFontTx/>
              <a:buNone/>
              <a:defRPr/>
            </a:pPr>
            <a:endParaRPr lang="en-US" dirty="0" smtClean="0"/>
          </a:p>
          <a:p>
            <a:pPr>
              <a:defRPr/>
            </a:pPr>
            <a:r>
              <a:rPr lang="en-US" dirty="0" smtClean="0"/>
              <a:t>In the Rockies it is essential for survival of Clark’s nutcracker and Grizzly bears. In the West, white pines are diversity hotspots</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600200" y="762000"/>
            <a:ext cx="6781800" cy="4524375"/>
          </a:xfrm>
          <a:prstGeom prst="rect">
            <a:avLst/>
          </a:prstGeom>
          <a:noFill/>
          <a:ln w="9525">
            <a:noFill/>
            <a:miter lim="800000"/>
            <a:headEnd/>
            <a:tailEnd/>
          </a:ln>
        </p:spPr>
        <p:txBody>
          <a:bodyPr>
            <a:prstTxWarp prst="textNoShape">
              <a:avLst/>
            </a:prstTxWarp>
            <a:spAutoFit/>
          </a:bodyPr>
          <a:lstStyle/>
          <a:p>
            <a:r>
              <a:rPr lang="en-US">
                <a:latin typeface="Gill Sans MT" charset="0"/>
              </a:rPr>
              <a:t>"In North America, white pine blister rust has caused more damage and costs more to control than any other conifer disease. Since the 1920's, millions of dollars have been spent on the eradication of the alternate host, </a:t>
            </a:r>
            <a:r>
              <a:rPr lang="en-US" i="1">
                <a:latin typeface="Gill Sans MT" charset="0"/>
              </a:rPr>
              <a:t>Ribes</a:t>
            </a:r>
            <a:r>
              <a:rPr lang="en-US">
                <a:latin typeface="Gill Sans MT" charset="0"/>
              </a:rPr>
              <a:t>, and thousands of white pine stands have been severely damaged. In the western United States and Canada, some stands have been completely destroyed. When the main stem of a tree is invaded, death is only a question of time.“</a:t>
            </a:r>
          </a:p>
          <a:p>
            <a:endParaRPr lang="en-US">
              <a:latin typeface="Gill Sans MT" charset="0"/>
            </a:endParaRPr>
          </a:p>
          <a:p>
            <a:r>
              <a:rPr lang="en-US">
                <a:latin typeface="Gill Sans MT" charset="0"/>
              </a:rPr>
              <a:t>Robert F. Sharpf, U.S. Department of Agriculture Handbook 521 (p.85)</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Title 1"/>
          <p:cNvSpPr>
            <a:spLocks noGrp="1"/>
          </p:cNvSpPr>
          <p:nvPr>
            <p:ph type="title"/>
          </p:nvPr>
        </p:nvSpPr>
        <p:spPr>
          <a:xfrm>
            <a:off x="685800" y="304800"/>
            <a:ext cx="7772400" cy="1143000"/>
          </a:xfrm>
        </p:spPr>
        <p:txBody>
          <a:bodyPr/>
          <a:lstStyle/>
          <a:p>
            <a:r>
              <a:rPr lang="en-US" smtClean="0"/>
              <a:t>In Western North America</a:t>
            </a:r>
          </a:p>
        </p:txBody>
      </p:sp>
      <p:sp>
        <p:nvSpPr>
          <p:cNvPr id="49155" name="Content Placeholder 2"/>
          <p:cNvSpPr>
            <a:spLocks noGrp="1"/>
          </p:cNvSpPr>
          <p:nvPr>
            <p:ph idx="1"/>
          </p:nvPr>
        </p:nvSpPr>
        <p:spPr>
          <a:xfrm>
            <a:off x="685800" y="1295400"/>
            <a:ext cx="7772400" cy="4114800"/>
          </a:xfrm>
        </p:spPr>
        <p:txBody>
          <a:bodyPr/>
          <a:lstStyle/>
          <a:p>
            <a:r>
              <a:rPr lang="en-US" smtClean="0"/>
              <a:t>Nine species of white pines</a:t>
            </a:r>
          </a:p>
          <a:p>
            <a:r>
              <a:rPr lang="en-US" smtClean="0"/>
              <a:t>Eight are infected (</a:t>
            </a:r>
            <a:r>
              <a:rPr lang="en-US" i="1" smtClean="0"/>
              <a:t>P. longaeva </a:t>
            </a:r>
            <a:r>
              <a:rPr lang="en-US" smtClean="0"/>
              <a:t>is the only one without a report)</a:t>
            </a:r>
          </a:p>
          <a:p>
            <a:r>
              <a:rPr lang="en-US" smtClean="0"/>
              <a:t>Incidence of disease is not same across all species. E. g.: western white pine less resistant than Sugar pine. SP require wave years for infection to occur, that is years where Fall conditions have mild temperatures and rainfall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85800" y="381000"/>
            <a:ext cx="7772400" cy="1143000"/>
          </a:xfrm>
        </p:spPr>
        <p:txBody>
          <a:bodyPr/>
          <a:lstStyle/>
          <a:p>
            <a:r>
              <a:rPr lang="en-US" smtClean="0"/>
              <a:t>Dutch Elm Disease</a:t>
            </a:r>
          </a:p>
        </p:txBody>
      </p:sp>
      <p:pic>
        <p:nvPicPr>
          <p:cNvPr id="60419"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7200" y="2133600"/>
            <a:ext cx="5105400" cy="3251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60420" name="Picture 4" descr="Classic DED symptoms"/>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943600" y="1676400"/>
            <a:ext cx="2752725" cy="4191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5800" y="381000"/>
            <a:ext cx="7772400" cy="1143000"/>
          </a:xfrm>
        </p:spPr>
        <p:txBody>
          <a:bodyPr/>
          <a:lstStyle/>
          <a:p>
            <a:r>
              <a:rPr lang="en-US" smtClean="0"/>
              <a:t>Host: the Elms (genus </a:t>
            </a:r>
            <a:r>
              <a:rPr lang="en-US" i="1" smtClean="0"/>
              <a:t>Ulmus</a:t>
            </a:r>
            <a:r>
              <a:rPr lang="en-US" smtClean="0"/>
              <a:t>)</a:t>
            </a:r>
          </a:p>
        </p:txBody>
      </p:sp>
      <p:sp>
        <p:nvSpPr>
          <p:cNvPr id="62467" name="Rectangle 3"/>
          <p:cNvSpPr>
            <a:spLocks noGrp="1" noChangeArrowheads="1"/>
          </p:cNvSpPr>
          <p:nvPr>
            <p:ph type="body" sz="half" idx="1"/>
          </p:nvPr>
        </p:nvSpPr>
        <p:spPr>
          <a:xfrm>
            <a:off x="0" y="1828800"/>
            <a:ext cx="3276600" cy="4267200"/>
          </a:xfrm>
        </p:spPr>
        <p:txBody>
          <a:bodyPr/>
          <a:lstStyle/>
          <a:p>
            <a:pPr>
              <a:lnSpc>
                <a:spcPct val="90000"/>
              </a:lnSpc>
            </a:pPr>
            <a:r>
              <a:rPr lang="en-US" sz="2000" smtClean="0"/>
              <a:t>&gt;30 species in genus.  Europe has 5; N. America 8; Asia has 23 or more</a:t>
            </a:r>
          </a:p>
          <a:p>
            <a:pPr>
              <a:lnSpc>
                <a:spcPct val="90000"/>
              </a:lnSpc>
            </a:pPr>
            <a:r>
              <a:rPr lang="en-US" sz="2000" smtClean="0"/>
              <a:t>6 species native to the northeastern U.S., including </a:t>
            </a:r>
            <a:r>
              <a:rPr lang="en-US" sz="2000" i="1" smtClean="0"/>
              <a:t>Ulmus</a:t>
            </a:r>
            <a:r>
              <a:rPr lang="en-US" sz="2000" smtClean="0"/>
              <a:t> </a:t>
            </a:r>
            <a:r>
              <a:rPr lang="en-US" sz="2000" i="1" smtClean="0"/>
              <a:t>americana</a:t>
            </a:r>
            <a:r>
              <a:rPr lang="en-US" sz="2000" smtClean="0"/>
              <a:t>, the American elm </a:t>
            </a:r>
          </a:p>
          <a:p>
            <a:pPr>
              <a:lnSpc>
                <a:spcPct val="90000"/>
              </a:lnSpc>
            </a:pPr>
            <a:r>
              <a:rPr lang="en-US" sz="2000" smtClean="0"/>
              <a:t>New species are still being found in China, the center of diversity </a:t>
            </a:r>
          </a:p>
        </p:txBody>
      </p:sp>
      <p:pic>
        <p:nvPicPr>
          <p:cNvPr id="62468" name="Picture 4"/>
          <p:cNvPicPr>
            <a:picLocks noGrp="1" noChangeAspect="1" noChangeArrowheads="1"/>
          </p:cNvPicPr>
          <p:nvPr>
            <p:ph type="clipArt" sz="half" idx="2"/>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a:xfrm>
            <a:off x="3276600" y="1828800"/>
            <a:ext cx="5621338" cy="4179888"/>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52400" y="304800"/>
            <a:ext cx="8610600" cy="1143000"/>
          </a:xfrm>
        </p:spPr>
        <p:txBody>
          <a:bodyPr/>
          <a:lstStyle/>
          <a:p>
            <a:r>
              <a:rPr lang="en-US" smtClean="0"/>
              <a:t>Elms: the perfect shade tree</a:t>
            </a:r>
          </a:p>
        </p:txBody>
      </p:sp>
      <p:sp>
        <p:nvSpPr>
          <p:cNvPr id="64515" name="Rectangle 3"/>
          <p:cNvSpPr>
            <a:spLocks noGrp="1" noChangeArrowheads="1"/>
          </p:cNvSpPr>
          <p:nvPr>
            <p:ph type="body" sz="half" idx="1"/>
          </p:nvPr>
        </p:nvSpPr>
        <p:spPr>
          <a:xfrm>
            <a:off x="0" y="1295400"/>
            <a:ext cx="7772400" cy="5562600"/>
          </a:xfrm>
        </p:spPr>
        <p:txBody>
          <a:bodyPr/>
          <a:lstStyle/>
          <a:p>
            <a:pPr>
              <a:lnSpc>
                <a:spcPct val="90000"/>
              </a:lnSpc>
            </a:pPr>
            <a:r>
              <a:rPr lang="en-US" sz="2000" smtClean="0"/>
              <a:t>Used as street-liners</a:t>
            </a:r>
          </a:p>
          <a:p>
            <a:pPr>
              <a:lnSpc>
                <a:spcPct val="90000"/>
              </a:lnSpc>
              <a:buFontTx/>
              <a:buNone/>
            </a:pPr>
            <a:endParaRPr lang="en-US" sz="2000" smtClean="0"/>
          </a:p>
          <a:p>
            <a:pPr>
              <a:lnSpc>
                <a:spcPct val="90000"/>
              </a:lnSpc>
            </a:pPr>
            <a:r>
              <a:rPr lang="en-US" sz="2000" smtClean="0"/>
              <a:t>Fast-growing, </a:t>
            </a:r>
          </a:p>
          <a:p>
            <a:pPr>
              <a:lnSpc>
                <a:spcPct val="90000"/>
              </a:lnSpc>
              <a:buFontTx/>
              <a:buNone/>
            </a:pPr>
            <a:r>
              <a:rPr lang="en-US" sz="2000" smtClean="0"/>
              <a:t>    easily transported, tolerant </a:t>
            </a:r>
          </a:p>
          <a:p>
            <a:pPr>
              <a:lnSpc>
                <a:spcPct val="90000"/>
              </a:lnSpc>
              <a:buFontTx/>
              <a:buNone/>
            </a:pPr>
            <a:r>
              <a:rPr lang="en-US" sz="2000" smtClean="0"/>
              <a:t>    of soil compaction and </a:t>
            </a:r>
          </a:p>
          <a:p>
            <a:pPr>
              <a:lnSpc>
                <a:spcPct val="90000"/>
              </a:lnSpc>
              <a:buFontTx/>
              <a:buNone/>
            </a:pPr>
            <a:r>
              <a:rPr lang="en-US" sz="2000" smtClean="0"/>
              <a:t>    different soil types</a:t>
            </a:r>
          </a:p>
          <a:p>
            <a:pPr>
              <a:lnSpc>
                <a:spcPct val="90000"/>
              </a:lnSpc>
              <a:buFontTx/>
              <a:buNone/>
            </a:pPr>
            <a:endParaRPr lang="en-US" sz="2000" smtClean="0"/>
          </a:p>
          <a:p>
            <a:pPr>
              <a:lnSpc>
                <a:spcPct val="90000"/>
              </a:lnSpc>
            </a:pPr>
            <a:r>
              <a:rPr lang="en-US" sz="2000" smtClean="0"/>
              <a:t>Shade trees, with branches                                             borne high above ground.  When </a:t>
            </a:r>
          </a:p>
          <a:p>
            <a:pPr>
              <a:lnSpc>
                <a:spcPct val="90000"/>
              </a:lnSpc>
              <a:buFontTx/>
              <a:buNone/>
            </a:pPr>
            <a:r>
              <a:rPr lang="en-US" sz="2000" smtClean="0"/>
              <a:t>    planted in rows, they </a:t>
            </a:r>
          </a:p>
          <a:p>
            <a:pPr>
              <a:lnSpc>
                <a:spcPct val="90000"/>
              </a:lnSpc>
              <a:buFontTx/>
              <a:buNone/>
            </a:pPr>
            <a:r>
              <a:rPr lang="en-US" sz="2000" smtClean="0"/>
              <a:t>    overhang the street </a:t>
            </a:r>
          </a:p>
          <a:p>
            <a:pPr>
              <a:lnSpc>
                <a:spcPct val="90000"/>
              </a:lnSpc>
              <a:buFontTx/>
              <a:buNone/>
            </a:pPr>
            <a:r>
              <a:rPr lang="en-US" sz="2000" smtClean="0"/>
              <a:t>    forming a Gothic-style arch.  Good for windbreaks</a:t>
            </a:r>
          </a:p>
          <a:p>
            <a:pPr>
              <a:lnSpc>
                <a:spcPct val="90000"/>
              </a:lnSpc>
              <a:buFontTx/>
              <a:buNone/>
            </a:pPr>
            <a:endParaRPr lang="en-US" sz="2000" smtClean="0"/>
          </a:p>
          <a:p>
            <a:pPr>
              <a:lnSpc>
                <a:spcPct val="90000"/>
              </a:lnSpc>
            </a:pPr>
            <a:r>
              <a:rPr lang="en-US" sz="2000" smtClean="0"/>
              <a:t>#1 urban tree in U.S east of the Rockies, and in large parts of Europe and Asia (Heybroek, 1993)</a:t>
            </a:r>
          </a:p>
          <a:p>
            <a:pPr>
              <a:lnSpc>
                <a:spcPct val="90000"/>
              </a:lnSpc>
            </a:pPr>
            <a:endParaRPr lang="en-US" sz="2000" smtClean="0"/>
          </a:p>
          <a:p>
            <a:pPr>
              <a:lnSpc>
                <a:spcPct val="90000"/>
              </a:lnSpc>
              <a:buFontTx/>
              <a:buNone/>
            </a:pPr>
            <a:endParaRPr lang="en-US" sz="2000" smtClean="0"/>
          </a:p>
        </p:txBody>
      </p:sp>
      <p:pic>
        <p:nvPicPr>
          <p:cNvPr id="64516" name="Picture 4"/>
          <p:cNvPicPr>
            <a:picLocks noGrp="1" noChangeAspect="1" noChangeArrowheads="1"/>
          </p:cNvPicPr>
          <p:nvPr>
            <p:ph type="clipArt" sz="half" idx="2"/>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a:xfrm>
            <a:off x="3795713" y="1219200"/>
            <a:ext cx="5348287" cy="3643313"/>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533400"/>
            <a:ext cx="7772400" cy="1143000"/>
          </a:xfrm>
        </p:spPr>
        <p:txBody>
          <a:bodyPr/>
          <a:lstStyle/>
          <a:p>
            <a:r>
              <a:rPr lang="en-US" smtClean="0"/>
              <a:t>Elms:  rural and natural Settings</a:t>
            </a:r>
            <a:br>
              <a:rPr lang="en-US" smtClean="0"/>
            </a:br>
            <a:endParaRPr lang="en-US" smtClean="0"/>
          </a:p>
        </p:txBody>
      </p:sp>
      <p:sp>
        <p:nvSpPr>
          <p:cNvPr id="66563" name="Rectangle 3"/>
          <p:cNvSpPr>
            <a:spLocks noGrp="1" noChangeArrowheads="1"/>
          </p:cNvSpPr>
          <p:nvPr>
            <p:ph type="body" sz="half" idx="1"/>
          </p:nvPr>
        </p:nvSpPr>
        <p:spPr>
          <a:xfrm>
            <a:off x="76200" y="1289050"/>
            <a:ext cx="2590800" cy="5410200"/>
          </a:xfrm>
        </p:spPr>
        <p:txBody>
          <a:bodyPr/>
          <a:lstStyle/>
          <a:p>
            <a:pPr>
              <a:buFontTx/>
              <a:buNone/>
            </a:pPr>
            <a:r>
              <a:rPr lang="en-US" sz="2000" smtClean="0"/>
              <a:t>In rural settings: </a:t>
            </a:r>
          </a:p>
          <a:p>
            <a:r>
              <a:rPr lang="en-US" sz="2000" smtClean="0"/>
              <a:t>In coastal western Europe, used as windbreaks</a:t>
            </a:r>
          </a:p>
          <a:p>
            <a:r>
              <a:rPr lang="en-US" sz="2000" smtClean="0"/>
              <a:t>The Siberian Elm was planted  as “shelterbelts”  to prevent erosion during the Dustbowl in the 30’s in the U.S.</a:t>
            </a:r>
          </a:p>
          <a:p>
            <a:pPr>
              <a:buFontTx/>
              <a:buNone/>
            </a:pPr>
            <a:endParaRPr lang="en-US" sz="2000" smtClean="0"/>
          </a:p>
        </p:txBody>
      </p:sp>
      <p:pic>
        <p:nvPicPr>
          <p:cNvPr id="66564" name="Picture 4"/>
          <p:cNvPicPr>
            <a:picLocks noGrp="1" noChangeAspect="1" noChangeArrowheads="1"/>
          </p:cNvPicPr>
          <p:nvPr>
            <p:ph type="clipArt" sz="half" idx="2"/>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a:xfrm>
            <a:off x="2574925" y="1670050"/>
            <a:ext cx="3292475" cy="3657600"/>
          </a:xfrm>
        </p:spPr>
      </p:pic>
      <p:sp>
        <p:nvSpPr>
          <p:cNvPr id="66565" name="Rectangle 5"/>
          <p:cNvSpPr>
            <a:spLocks noChangeArrowheads="1"/>
          </p:cNvSpPr>
          <p:nvPr/>
        </p:nvSpPr>
        <p:spPr bwMode="auto">
          <a:xfrm>
            <a:off x="5943600" y="1365250"/>
            <a:ext cx="3200400" cy="30130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eaLnBrk="1" hangingPunct="1"/>
            <a:r>
              <a:rPr lang="en-US">
                <a:latin typeface="Times New Roman" charset="0"/>
              </a:rPr>
              <a:t>In Natural Settings: </a:t>
            </a:r>
          </a:p>
          <a:p>
            <a:pPr eaLnBrk="1" hangingPunct="1">
              <a:buFontTx/>
              <a:buChar char="•"/>
            </a:pPr>
            <a:r>
              <a:rPr lang="en-US">
                <a:latin typeface="Times New Roman" charset="0"/>
              </a:rPr>
              <a:t>A generally riparian, river bottom group that can survive periods of anoxia, explaining tolerance to over-watering and soil compaction</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304800"/>
            <a:ext cx="7772400" cy="1143000"/>
          </a:xfrm>
        </p:spPr>
        <p:txBody>
          <a:bodyPr/>
          <a:lstStyle/>
          <a:p>
            <a:r>
              <a:rPr lang="en-US" smtClean="0"/>
              <a:t>Overview: Dutch Elm Disease  </a:t>
            </a:r>
          </a:p>
        </p:txBody>
      </p:sp>
      <p:sp>
        <p:nvSpPr>
          <p:cNvPr id="68611" name="Rectangle 3"/>
          <p:cNvSpPr>
            <a:spLocks noGrp="1" noChangeArrowheads="1"/>
          </p:cNvSpPr>
          <p:nvPr>
            <p:ph type="body" idx="1"/>
          </p:nvPr>
        </p:nvSpPr>
        <p:spPr>
          <a:xfrm>
            <a:off x="0" y="1295400"/>
            <a:ext cx="5181600" cy="4114800"/>
          </a:xfrm>
        </p:spPr>
        <p:txBody>
          <a:bodyPr/>
          <a:lstStyle/>
          <a:p>
            <a:pPr>
              <a:lnSpc>
                <a:spcPct val="80000"/>
              </a:lnSpc>
            </a:pPr>
            <a:r>
              <a:rPr lang="en-US" sz="2800" smtClean="0"/>
              <a:t>Why “Dutch”?  First isolated in 1920 by a Dr. Schwarz in the Netherlands</a:t>
            </a:r>
          </a:p>
          <a:p>
            <a:pPr>
              <a:lnSpc>
                <a:spcPct val="80000"/>
              </a:lnSpc>
            </a:pPr>
            <a:endParaRPr lang="en-US" sz="2800" smtClean="0"/>
          </a:p>
          <a:p>
            <a:pPr>
              <a:lnSpc>
                <a:spcPct val="80000"/>
              </a:lnSpc>
            </a:pPr>
            <a:r>
              <a:rPr lang="en-US" sz="2800" smtClean="0"/>
              <a:t>Wilt disease that attacks elm (</a:t>
            </a:r>
            <a:r>
              <a:rPr lang="en-US" sz="2800" i="1" smtClean="0"/>
              <a:t>Ulmus</a:t>
            </a:r>
            <a:r>
              <a:rPr lang="en-US" sz="2800" smtClean="0"/>
              <a:t> ssp) and spreads through the vascular system</a:t>
            </a:r>
          </a:p>
          <a:p>
            <a:pPr>
              <a:lnSpc>
                <a:spcPct val="80000"/>
              </a:lnSpc>
            </a:pPr>
            <a:r>
              <a:rPr lang="en-US" sz="2800" smtClean="0"/>
              <a:t> </a:t>
            </a:r>
          </a:p>
          <a:p>
            <a:pPr>
              <a:lnSpc>
                <a:spcPct val="80000"/>
              </a:lnSpc>
            </a:pPr>
            <a:r>
              <a:rPr lang="en-US" sz="2800" smtClean="0"/>
              <a:t>Caused by ascomycete fungi (genus </a:t>
            </a:r>
            <a:r>
              <a:rPr lang="en-US" sz="2800" i="1" smtClean="0"/>
              <a:t>Ophiostoma)</a:t>
            </a:r>
          </a:p>
          <a:p>
            <a:pPr>
              <a:lnSpc>
                <a:spcPct val="80000"/>
              </a:lnSpc>
            </a:pPr>
            <a:endParaRPr lang="en-US" sz="2800" i="1" smtClean="0"/>
          </a:p>
          <a:p>
            <a:pPr>
              <a:lnSpc>
                <a:spcPct val="80000"/>
              </a:lnSpc>
            </a:pPr>
            <a:r>
              <a:rPr lang="en-US" sz="2800" smtClean="0"/>
              <a:t>Vectored by</a:t>
            </a:r>
            <a:r>
              <a:rPr lang="en-US" sz="2800" i="1" smtClean="0"/>
              <a:t> </a:t>
            </a:r>
            <a:r>
              <a:rPr lang="en-US" sz="2800" smtClean="0"/>
              <a:t>beetles (family</a:t>
            </a:r>
            <a:r>
              <a:rPr lang="en-US" sz="2800" i="1" smtClean="0"/>
              <a:t> Scolytidae</a:t>
            </a:r>
            <a:r>
              <a:rPr lang="en-US" sz="2800" smtClean="0"/>
              <a:t>) and root graft</a:t>
            </a:r>
          </a:p>
          <a:p>
            <a:pPr>
              <a:lnSpc>
                <a:spcPct val="80000"/>
              </a:lnSpc>
              <a:buFontTx/>
              <a:buNone/>
            </a:pPr>
            <a:r>
              <a:rPr lang="en-US" sz="2800" smtClean="0"/>
              <a:t>  </a:t>
            </a:r>
          </a:p>
        </p:txBody>
      </p:sp>
      <p:pic>
        <p:nvPicPr>
          <p:cNvPr id="68612"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041900" y="1524000"/>
            <a:ext cx="3949700" cy="42846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0"/>
            <a:ext cx="7772400" cy="1295400"/>
          </a:xfrm>
        </p:spPr>
        <p:txBody>
          <a:bodyPr/>
          <a:lstStyle/>
          <a:p>
            <a:r>
              <a:rPr lang="en-US" smtClean="0"/>
              <a:t>Life Cycle of </a:t>
            </a:r>
            <a:r>
              <a:rPr lang="en-US" i="1" smtClean="0"/>
              <a:t>Ophiostoma ulmi</a:t>
            </a:r>
          </a:p>
        </p:txBody>
      </p:sp>
      <p:pic>
        <p:nvPicPr>
          <p:cNvPr id="70659" name="Picture 3" descr="DED Lifecycle"/>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8600" y="962025"/>
            <a:ext cx="8610600" cy="58959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85800" y="304800"/>
            <a:ext cx="7772400" cy="1143000"/>
          </a:xfrm>
        </p:spPr>
        <p:txBody>
          <a:bodyPr/>
          <a:lstStyle/>
          <a:p>
            <a:r>
              <a:rPr lang="en-US" smtClean="0"/>
              <a:t>Vectors of disease</a:t>
            </a:r>
          </a:p>
        </p:txBody>
      </p:sp>
      <p:sp>
        <p:nvSpPr>
          <p:cNvPr id="72707" name="Rectangle 3"/>
          <p:cNvSpPr>
            <a:spLocks noGrp="1" noChangeArrowheads="1"/>
          </p:cNvSpPr>
          <p:nvPr>
            <p:ph type="body" idx="1"/>
          </p:nvPr>
        </p:nvSpPr>
        <p:spPr>
          <a:xfrm>
            <a:off x="685800" y="1752600"/>
            <a:ext cx="7772400" cy="5105400"/>
          </a:xfrm>
        </p:spPr>
        <p:txBody>
          <a:bodyPr/>
          <a:lstStyle/>
          <a:p>
            <a:r>
              <a:rPr lang="en-US" sz="2600" u="sng" smtClean="0"/>
              <a:t>Insects</a:t>
            </a:r>
            <a:r>
              <a:rPr lang="en-US" sz="2600" smtClean="0"/>
              <a:t>: 1) the native elm beetle 2) the smaller European elm beetle. The beetles can fly for several miles, allowing the disease to spread over a wide area</a:t>
            </a:r>
          </a:p>
          <a:p>
            <a:pPr>
              <a:buFontTx/>
              <a:buNone/>
            </a:pPr>
            <a:r>
              <a:rPr lang="en-US" sz="2600" smtClean="0"/>
              <a:t> </a:t>
            </a:r>
          </a:p>
          <a:p>
            <a:r>
              <a:rPr lang="en-US" sz="2600" u="sng" smtClean="0"/>
              <a:t>Root grafts</a:t>
            </a:r>
            <a:r>
              <a:rPr lang="en-US" sz="2600" smtClean="0"/>
              <a:t>: when elms are within 50 feet of one another, their roots can grow together and disease passes easily along. Important in urban settings</a:t>
            </a:r>
          </a:p>
          <a:p>
            <a:pPr>
              <a:buFontTx/>
              <a:buNone/>
            </a:pPr>
            <a:endParaRPr lang="en-US" sz="2600" smtClean="0"/>
          </a:p>
          <a:p>
            <a:r>
              <a:rPr lang="en-US" sz="2600" u="sng" smtClean="0"/>
              <a:t>Infected logs</a:t>
            </a:r>
            <a:r>
              <a:rPr lang="en-US" sz="2600" smtClean="0"/>
              <a:t>: Often transferred long distances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4754" name="Picture 2" descr="fig4Beetleart"/>
          <p:cNvPicPr>
            <a:picLocks noGrp="1" noChangeAspect="1" noChangeArrowheads="1"/>
          </p:cNvPicPr>
          <p:nvPr>
            <p:ph type="clipArt" sz="half" idx="2"/>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a:xfrm>
            <a:off x="3805238" y="1168400"/>
            <a:ext cx="5338762" cy="4899025"/>
          </a:xfrm>
        </p:spPr>
      </p:pic>
      <p:sp>
        <p:nvSpPr>
          <p:cNvPr id="74755" name="Rectangle 3"/>
          <p:cNvSpPr>
            <a:spLocks noChangeArrowheads="1"/>
          </p:cNvSpPr>
          <p:nvPr/>
        </p:nvSpPr>
        <p:spPr bwMode="auto">
          <a:xfrm>
            <a:off x="0" y="1168400"/>
            <a:ext cx="3657600" cy="6299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eaLnBrk="1" hangingPunct="1">
              <a:spcBef>
                <a:spcPct val="50000"/>
              </a:spcBef>
            </a:pPr>
            <a:r>
              <a:rPr lang="en-US">
                <a:latin typeface="Times New Roman" charset="0"/>
              </a:rPr>
              <a:t>1) Native elm bark beetle </a:t>
            </a:r>
            <a:r>
              <a:rPr lang="en-US">
                <a:solidFill>
                  <a:schemeClr val="tx2"/>
                </a:solidFill>
                <a:latin typeface="Times New Roman" charset="0"/>
              </a:rPr>
              <a:t>(</a:t>
            </a:r>
            <a:r>
              <a:rPr lang="en-US" i="1">
                <a:solidFill>
                  <a:schemeClr val="tx2"/>
                </a:solidFill>
                <a:latin typeface="Times New Roman" charset="0"/>
              </a:rPr>
              <a:t>Hylurgopinus rufipes</a:t>
            </a:r>
            <a:r>
              <a:rPr lang="en-US">
                <a:solidFill>
                  <a:schemeClr val="tx2"/>
                </a:solidFill>
                <a:latin typeface="Times New Roman" charset="0"/>
              </a:rPr>
              <a:t>) (above)</a:t>
            </a:r>
            <a:r>
              <a:rPr lang="en-US">
                <a:latin typeface="Times New Roman" charset="0"/>
              </a:rPr>
              <a:t> is the primary vector in parts of the northern United States, New England, and all of Canada.</a:t>
            </a:r>
          </a:p>
          <a:p>
            <a:pPr eaLnBrk="1" hangingPunct="1">
              <a:spcBef>
                <a:spcPct val="50000"/>
              </a:spcBef>
            </a:pPr>
            <a:r>
              <a:rPr lang="en-US">
                <a:latin typeface="Times New Roman" charset="0"/>
              </a:rPr>
              <a:t>However,  temperatures below -6F kill the larvae. </a:t>
            </a:r>
          </a:p>
          <a:p>
            <a:pPr eaLnBrk="1" hangingPunct="1">
              <a:spcBef>
                <a:spcPct val="50000"/>
              </a:spcBef>
            </a:pPr>
            <a:r>
              <a:rPr lang="en-US">
                <a:latin typeface="Times New Roman" charset="0"/>
              </a:rPr>
              <a:t>2)  European elm bark beetle </a:t>
            </a:r>
            <a:r>
              <a:rPr lang="en-US">
                <a:solidFill>
                  <a:schemeClr val="tx2"/>
                </a:solidFill>
                <a:latin typeface="Times New Roman" charset="0"/>
              </a:rPr>
              <a:t>(</a:t>
            </a:r>
            <a:r>
              <a:rPr lang="en-US" i="1">
                <a:solidFill>
                  <a:schemeClr val="tx2"/>
                </a:solidFill>
                <a:latin typeface="Times New Roman" charset="0"/>
              </a:rPr>
              <a:t>Scolytus multistriatus</a:t>
            </a:r>
            <a:r>
              <a:rPr lang="en-US">
                <a:solidFill>
                  <a:schemeClr val="tx2"/>
                </a:solidFill>
                <a:latin typeface="Times New Roman" charset="0"/>
              </a:rPr>
              <a:t> Marsh.) (below)</a:t>
            </a:r>
            <a:r>
              <a:rPr lang="en-US">
                <a:latin typeface="Times New Roman" charset="0"/>
              </a:rPr>
              <a:t> is the major vector of the disease. </a:t>
            </a:r>
          </a:p>
          <a:p>
            <a:pPr eaLnBrk="1" hangingPunct="1">
              <a:spcBef>
                <a:spcPct val="50000"/>
              </a:spcBef>
            </a:pPr>
            <a:endParaRPr lang="en-US">
              <a:latin typeface="Times New Roman" charset="0"/>
            </a:endParaRPr>
          </a:p>
          <a:p>
            <a:pPr eaLnBrk="1" hangingPunct="1">
              <a:spcBef>
                <a:spcPct val="50000"/>
              </a:spcBef>
            </a:pPr>
            <a:endParaRPr lang="en-US">
              <a:latin typeface="Times New Roman" charset="0"/>
            </a:endParaRPr>
          </a:p>
        </p:txBody>
      </p:sp>
      <p:sp>
        <p:nvSpPr>
          <p:cNvPr id="74756" name="Text Box 4"/>
          <p:cNvSpPr txBox="1">
            <a:spLocks noChangeArrowheads="1"/>
          </p:cNvSpPr>
          <p:nvPr/>
        </p:nvSpPr>
        <p:spPr bwMode="auto">
          <a:xfrm>
            <a:off x="685800" y="304800"/>
            <a:ext cx="8077200" cy="762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sz="4400">
                <a:latin typeface="Times New Roman" charset="0"/>
              </a:rPr>
              <a:t>Beetles: key disease vector</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6802" name="Picture 2" descr="elm tree"/>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981200" y="0"/>
            <a:ext cx="5588000" cy="8382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7826" name="Picture 2" descr="IMG0015"/>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609600"/>
            <a:ext cx="9144000" cy="6096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77827" name="Text Box 3"/>
          <p:cNvSpPr txBox="1">
            <a:spLocks noChangeArrowheads="1"/>
          </p:cNvSpPr>
          <p:nvPr/>
        </p:nvSpPr>
        <p:spPr bwMode="auto">
          <a:xfrm>
            <a:off x="288925" y="115888"/>
            <a:ext cx="5705475"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b="1">
                <a:solidFill>
                  <a:schemeClr val="bg1"/>
                </a:solidFill>
              </a:rPr>
              <a:t>Dutch elm disease – crown symptoms</a:t>
            </a:r>
          </a:p>
        </p:txBody>
      </p:sp>
      <p:sp>
        <p:nvSpPr>
          <p:cNvPr id="77828" name="Rectangle 4"/>
          <p:cNvSpPr>
            <a:spLocks noChangeArrowheads="1"/>
          </p:cNvSpPr>
          <p:nvPr/>
        </p:nvSpPr>
        <p:spPr bwMode="auto">
          <a:xfrm>
            <a:off x="0" y="6324600"/>
            <a:ext cx="9144000" cy="533400"/>
          </a:xfrm>
          <a:prstGeom prst="rect">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atin typeface="festus!" pitchFamily="2" charset="0"/>
              </a:rPr>
              <a:t>Some details on </a:t>
            </a:r>
            <a:r>
              <a:rPr lang="en-US" i="1">
                <a:latin typeface="festus!" pitchFamily="2" charset="0"/>
              </a:rPr>
              <a:t>Pinus</a:t>
            </a:r>
          </a:p>
        </p:txBody>
      </p:sp>
      <p:pic>
        <p:nvPicPr>
          <p:cNvPr id="50179" name="Picture 3" descr="C:\My Documents\classification-diagram.gif"/>
          <p:cNvPicPr>
            <a:picLocks noChangeAspect="1" noChangeArrowheads="1"/>
          </p:cNvPicPr>
          <p:nvPr/>
        </p:nvPicPr>
        <p:blipFill>
          <a:blip r:embed="rId2"/>
          <a:srcRect/>
          <a:stretch>
            <a:fillRect/>
          </a:stretch>
        </p:blipFill>
        <p:spPr bwMode="auto">
          <a:xfrm>
            <a:off x="1219200" y="2057400"/>
            <a:ext cx="7086600" cy="4171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8850" name="Picture 2" descr="dedstemsymptoms"/>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685800"/>
            <a:ext cx="9144000" cy="59753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78851" name="Text Box 3"/>
          <p:cNvSpPr txBox="1">
            <a:spLocks noChangeArrowheads="1"/>
          </p:cNvSpPr>
          <p:nvPr/>
        </p:nvSpPr>
        <p:spPr bwMode="auto">
          <a:xfrm>
            <a:off x="212725" y="115888"/>
            <a:ext cx="6432550"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b="1">
                <a:solidFill>
                  <a:schemeClr val="bg1"/>
                </a:solidFill>
              </a:rPr>
              <a:t>Dutch elm disease – vascular discoloration</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9874" name="Picture 2" descr="elmgrafts"/>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896938"/>
            <a:ext cx="9144000" cy="59610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79875" name="Text Box 3"/>
          <p:cNvSpPr txBox="1">
            <a:spLocks noChangeArrowheads="1"/>
          </p:cNvSpPr>
          <p:nvPr/>
        </p:nvSpPr>
        <p:spPr bwMode="auto">
          <a:xfrm>
            <a:off x="288925" y="192088"/>
            <a:ext cx="2351088"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b="1">
                <a:solidFill>
                  <a:schemeClr val="bg1"/>
                </a:solidFill>
              </a:rPr>
              <a:t>Elm root grafts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898" name="Picture 3" descr="elmbeetle"/>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124200" y="2928938"/>
            <a:ext cx="6019800" cy="39290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80899" name="Picture 2" descr="elmbeetlegallaries"/>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6350"/>
            <a:ext cx="5257800" cy="34226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80900" name="Text Box 4"/>
          <p:cNvSpPr txBox="1">
            <a:spLocks noChangeArrowheads="1"/>
          </p:cNvSpPr>
          <p:nvPr/>
        </p:nvSpPr>
        <p:spPr bwMode="auto">
          <a:xfrm>
            <a:off x="5394325" y="192088"/>
            <a:ext cx="3757613"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b="1">
                <a:solidFill>
                  <a:schemeClr val="bg1"/>
                </a:solidFill>
              </a:rPr>
              <a:t>Elm bark beetle galleries</a:t>
            </a:r>
          </a:p>
        </p:txBody>
      </p:sp>
      <p:sp>
        <p:nvSpPr>
          <p:cNvPr id="80901" name="Text Box 5"/>
          <p:cNvSpPr txBox="1">
            <a:spLocks noChangeArrowheads="1"/>
          </p:cNvSpPr>
          <p:nvPr/>
        </p:nvSpPr>
        <p:spPr bwMode="auto">
          <a:xfrm>
            <a:off x="0" y="3962400"/>
            <a:ext cx="2908300"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b="1">
                <a:solidFill>
                  <a:schemeClr val="bg1"/>
                </a:solidFill>
              </a:rPr>
              <a:t>Maturation feeding</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2" name="Picture 2" descr="DED St Paul Healthy"/>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89175" y="0"/>
            <a:ext cx="4565650" cy="6858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81923" name="Text Box 3"/>
          <p:cNvSpPr txBox="1">
            <a:spLocks noChangeArrowheads="1"/>
          </p:cNvSpPr>
          <p:nvPr/>
        </p:nvSpPr>
        <p:spPr bwMode="auto">
          <a:xfrm>
            <a:off x="1066800" y="457200"/>
            <a:ext cx="895350" cy="5191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sz="2800" b="1">
                <a:solidFill>
                  <a:srgbClr val="FFFF00"/>
                </a:solidFill>
              </a:rPr>
              <a:t>1970</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2946" name="Picture 2" descr="DED St Paul 1976"/>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438400" y="0"/>
            <a:ext cx="4611688" cy="6858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82947" name="Rectangle 3"/>
          <p:cNvSpPr>
            <a:spLocks noChangeArrowheads="1"/>
          </p:cNvSpPr>
          <p:nvPr/>
        </p:nvSpPr>
        <p:spPr bwMode="auto">
          <a:xfrm>
            <a:off x="1143000" y="762000"/>
            <a:ext cx="895350" cy="5191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r>
              <a:rPr lang="en-US" sz="2800" b="1">
                <a:solidFill>
                  <a:srgbClr val="FFFF00"/>
                </a:solidFill>
              </a:rPr>
              <a:t>1976</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3970" name="Picture 2" descr="DED St Paul 1977"/>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685800"/>
            <a:ext cx="9144000" cy="59356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83971" name="Rectangle 3"/>
          <p:cNvSpPr>
            <a:spLocks noChangeArrowheads="1"/>
          </p:cNvSpPr>
          <p:nvPr/>
        </p:nvSpPr>
        <p:spPr bwMode="auto">
          <a:xfrm>
            <a:off x="1219200" y="152400"/>
            <a:ext cx="895350" cy="5191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r>
              <a:rPr lang="en-US" sz="2800" b="1">
                <a:solidFill>
                  <a:srgbClr val="FFFF00"/>
                </a:solidFill>
              </a:rPr>
              <a:t>1977</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4994" name="Picture 2" descr="DED St Paul 1978"/>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609600"/>
            <a:ext cx="9144000" cy="60690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84995" name="Rectangle 3"/>
          <p:cNvSpPr>
            <a:spLocks noChangeArrowheads="1"/>
          </p:cNvSpPr>
          <p:nvPr/>
        </p:nvSpPr>
        <p:spPr bwMode="auto">
          <a:xfrm>
            <a:off x="1143000" y="152400"/>
            <a:ext cx="895350" cy="5191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r>
              <a:rPr lang="en-US" sz="2800" b="1">
                <a:solidFill>
                  <a:srgbClr val="FFFF00"/>
                </a:solidFill>
              </a:rPr>
              <a:t>1978</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6018" name="Picture 2" descr="DED St Paul 1991"/>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709613"/>
            <a:ext cx="9144000" cy="61483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86019" name="Rectangle 3"/>
          <p:cNvSpPr>
            <a:spLocks noChangeArrowheads="1"/>
          </p:cNvSpPr>
          <p:nvPr/>
        </p:nvSpPr>
        <p:spPr bwMode="auto">
          <a:xfrm>
            <a:off x="685800" y="152400"/>
            <a:ext cx="895350" cy="5191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r>
              <a:rPr lang="en-US" sz="2800" b="1">
                <a:solidFill>
                  <a:srgbClr val="FFFF00"/>
                </a:solidFill>
              </a:rPr>
              <a:t>1991</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304800" y="381000"/>
            <a:ext cx="8534400" cy="1143000"/>
          </a:xfrm>
        </p:spPr>
        <p:txBody>
          <a:bodyPr/>
          <a:lstStyle/>
          <a:p>
            <a:r>
              <a:rPr lang="en-US" sz="4000" smtClean="0"/>
              <a:t>History of the Disease</a:t>
            </a:r>
            <a:endParaRPr lang="en-US" smtClean="0"/>
          </a:p>
        </p:txBody>
      </p:sp>
      <p:sp>
        <p:nvSpPr>
          <p:cNvPr id="87043" name="Rectangle 3"/>
          <p:cNvSpPr>
            <a:spLocks noGrp="1" noChangeArrowheads="1"/>
          </p:cNvSpPr>
          <p:nvPr>
            <p:ph type="body" idx="1"/>
          </p:nvPr>
        </p:nvSpPr>
        <p:spPr>
          <a:xfrm>
            <a:off x="2362200" y="1524000"/>
            <a:ext cx="4572000" cy="4343400"/>
          </a:xfrm>
        </p:spPr>
        <p:txBody>
          <a:bodyPr/>
          <a:lstStyle/>
          <a:p>
            <a:pPr>
              <a:lnSpc>
                <a:spcPct val="90000"/>
              </a:lnSpc>
            </a:pPr>
            <a:r>
              <a:rPr lang="en-US" sz="2400" smtClean="0"/>
              <a:t>Disease was unknown in Europe and N. America before 1900</a:t>
            </a:r>
          </a:p>
          <a:p>
            <a:pPr>
              <a:lnSpc>
                <a:spcPct val="90000"/>
              </a:lnSpc>
              <a:buFontTx/>
              <a:buNone/>
            </a:pPr>
            <a:endParaRPr lang="en-US" sz="2400" smtClean="0"/>
          </a:p>
          <a:p>
            <a:pPr>
              <a:lnSpc>
                <a:spcPct val="90000"/>
              </a:lnSpc>
            </a:pPr>
            <a:r>
              <a:rPr lang="en-US" sz="2400" smtClean="0"/>
              <a:t>Since 1910, two pandemics </a:t>
            </a:r>
          </a:p>
          <a:p>
            <a:pPr>
              <a:lnSpc>
                <a:spcPct val="90000"/>
              </a:lnSpc>
            </a:pPr>
            <a:r>
              <a:rPr lang="en-US" sz="2400" smtClean="0"/>
              <a:t>Pandemics caused by two different species:</a:t>
            </a:r>
          </a:p>
          <a:p>
            <a:pPr lvl="1">
              <a:lnSpc>
                <a:spcPct val="90000"/>
              </a:lnSpc>
            </a:pPr>
            <a:r>
              <a:rPr lang="en-US" sz="2400" smtClean="0"/>
              <a:t>1) </a:t>
            </a:r>
            <a:r>
              <a:rPr lang="en-US" sz="2400" i="1" smtClean="0"/>
              <a:t>Ophiostoma ulm</a:t>
            </a:r>
          </a:p>
          <a:p>
            <a:pPr lvl="1">
              <a:lnSpc>
                <a:spcPct val="90000"/>
              </a:lnSpc>
            </a:pPr>
            <a:r>
              <a:rPr lang="en-US" sz="2400" smtClean="0"/>
              <a:t>2) </a:t>
            </a:r>
            <a:r>
              <a:rPr lang="en-US" sz="2400" i="1" smtClean="0"/>
              <a:t>Ophiostoma novo-ulmi</a:t>
            </a:r>
          </a:p>
          <a:p>
            <a:pPr lvl="1">
              <a:lnSpc>
                <a:spcPct val="90000"/>
              </a:lnSpc>
              <a:buFontTx/>
              <a:buNone/>
            </a:pPr>
            <a:r>
              <a:rPr lang="en-US" sz="2400" smtClean="0"/>
              <a:t> </a:t>
            </a:r>
          </a:p>
          <a:p>
            <a:pPr>
              <a:lnSpc>
                <a:spcPct val="90000"/>
              </a:lnSpc>
            </a:pPr>
            <a:r>
              <a:rPr lang="en-US" sz="2400" smtClean="0"/>
              <a:t>In both cases, geographic origins are still unknown (probably Asia)</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457200"/>
            <a:ext cx="7772400" cy="1143000"/>
          </a:xfrm>
        </p:spPr>
        <p:txBody>
          <a:bodyPr/>
          <a:lstStyle/>
          <a:p>
            <a:r>
              <a:rPr lang="en-US" smtClean="0"/>
              <a:t>Management: Sanitation</a:t>
            </a:r>
          </a:p>
        </p:txBody>
      </p:sp>
      <p:sp>
        <p:nvSpPr>
          <p:cNvPr id="89091" name="Rectangle 3"/>
          <p:cNvSpPr>
            <a:spLocks noGrp="1" noChangeArrowheads="1"/>
          </p:cNvSpPr>
          <p:nvPr>
            <p:ph type="body" idx="1"/>
          </p:nvPr>
        </p:nvSpPr>
        <p:spPr>
          <a:xfrm>
            <a:off x="685800" y="1752600"/>
            <a:ext cx="7772400" cy="4114800"/>
          </a:xfrm>
        </p:spPr>
        <p:txBody>
          <a:bodyPr/>
          <a:lstStyle/>
          <a:p>
            <a:r>
              <a:rPr lang="en-US" sz="2400" smtClean="0"/>
              <a:t>Includes removing bark from elm logs which are being stored for use as fuel and/or covering or burning all downed wood (so that beetles can’t get in it).  AND, removing dead or diseased branches of standing trees (again because of the beetles).</a:t>
            </a:r>
          </a:p>
          <a:p>
            <a:pPr>
              <a:buFontTx/>
              <a:buNone/>
            </a:pPr>
            <a:endParaRPr lang="en-US" sz="2400" smtClean="0"/>
          </a:p>
          <a:p>
            <a:r>
              <a:rPr lang="en-US" sz="2400" smtClean="0"/>
              <a:t>Needs to be community-wide, and coupled w/fungicide use.</a:t>
            </a:r>
          </a:p>
          <a:p>
            <a:pPr>
              <a:buFontTx/>
              <a:buNone/>
            </a:pPr>
            <a:r>
              <a:rPr lang="en-US" sz="2400" smtClean="0"/>
              <a:t> </a:t>
            </a:r>
          </a:p>
          <a:p>
            <a:r>
              <a:rPr lang="en-US" sz="2400" smtClean="0"/>
              <a:t>Thought of as the most effective way of curbing DED.</a:t>
            </a:r>
          </a:p>
          <a:p>
            <a:endParaRPr lang="en-US" sz="2400" smtClean="0"/>
          </a:p>
          <a:p>
            <a:endParaRPr lang="en-US" sz="240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762000" y="685800"/>
            <a:ext cx="8077200" cy="990600"/>
          </a:xfrm>
        </p:spPr>
        <p:txBody>
          <a:bodyPr/>
          <a:lstStyle/>
          <a:p>
            <a:r>
              <a:rPr lang="en-US">
                <a:latin typeface="festus!" pitchFamily="2" charset="0"/>
              </a:rPr>
              <a:t>Blister rust cankers: </a:t>
            </a:r>
            <a:br>
              <a:rPr lang="en-US">
                <a:latin typeface="festus!" pitchFamily="2" charset="0"/>
              </a:rPr>
            </a:br>
            <a:r>
              <a:rPr lang="en-US">
                <a:latin typeface="festus!" pitchFamily="2" charset="0"/>
              </a:rPr>
              <a:t>sugar pine 		whitebark pine</a:t>
            </a:r>
          </a:p>
        </p:txBody>
      </p:sp>
      <p:pic>
        <p:nvPicPr>
          <p:cNvPr id="51203" name="Picture 3" descr="C:\Kristen\classes\pathology\canker.GIF"/>
          <p:cNvPicPr>
            <a:picLocks noChangeAspect="1" noChangeArrowheads="1"/>
          </p:cNvPicPr>
          <p:nvPr/>
        </p:nvPicPr>
        <p:blipFill>
          <a:blip r:embed="rId2"/>
          <a:srcRect/>
          <a:stretch>
            <a:fillRect/>
          </a:stretch>
        </p:blipFill>
        <p:spPr bwMode="auto">
          <a:xfrm>
            <a:off x="838200" y="2133600"/>
            <a:ext cx="3733800" cy="4357688"/>
          </a:xfrm>
          <a:prstGeom prst="rect">
            <a:avLst/>
          </a:prstGeom>
          <a:noFill/>
          <a:ln w="9525">
            <a:noFill/>
            <a:miter lim="800000"/>
            <a:headEnd/>
            <a:tailEnd/>
          </a:ln>
        </p:spPr>
      </p:pic>
      <p:pic>
        <p:nvPicPr>
          <p:cNvPr id="51204" name="Picture 4" descr="C:\Kristen\wbp canker.JPG"/>
          <p:cNvPicPr>
            <a:picLocks noChangeAspect="1" noChangeArrowheads="1"/>
          </p:cNvPicPr>
          <p:nvPr/>
        </p:nvPicPr>
        <p:blipFill>
          <a:blip r:embed="rId3"/>
          <a:srcRect/>
          <a:stretch>
            <a:fillRect/>
          </a:stretch>
        </p:blipFill>
        <p:spPr bwMode="auto">
          <a:xfrm>
            <a:off x="4953000" y="2133600"/>
            <a:ext cx="3810000"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smtClean="0"/>
              <a:t>Management: injections</a:t>
            </a:r>
          </a:p>
        </p:txBody>
      </p:sp>
      <p:sp>
        <p:nvSpPr>
          <p:cNvPr id="91139" name="Rectangle 3"/>
          <p:cNvSpPr>
            <a:spLocks noGrp="1" noChangeArrowheads="1"/>
          </p:cNvSpPr>
          <p:nvPr>
            <p:ph type="body" idx="1"/>
          </p:nvPr>
        </p:nvSpPr>
        <p:spPr/>
        <p:txBody>
          <a:bodyPr/>
          <a:lstStyle/>
          <a:p>
            <a:r>
              <a:rPr lang="en-US" smtClean="0"/>
              <a:t>Systemic fungicides labeled for preventative control, injected into root flares. Effective on trees showing &lt; 5-10% crown symptoms. </a:t>
            </a:r>
          </a:p>
          <a:p>
            <a:pPr>
              <a:buFontTx/>
              <a:buNone/>
            </a:pPr>
            <a:endParaRPr lang="en-US" smtClean="0"/>
          </a:p>
          <a:p>
            <a:r>
              <a:rPr lang="en-US" smtClean="0"/>
              <a:t>Need new injections every 3 years, expensive.</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smtClean="0"/>
              <a:t>Management: Spraying</a:t>
            </a:r>
          </a:p>
        </p:txBody>
      </p:sp>
      <p:sp>
        <p:nvSpPr>
          <p:cNvPr id="92163" name="Rectangle 3"/>
          <p:cNvSpPr>
            <a:spLocks noGrp="1" noChangeArrowheads="1"/>
          </p:cNvSpPr>
          <p:nvPr>
            <p:ph type="body" idx="1"/>
          </p:nvPr>
        </p:nvSpPr>
        <p:spPr/>
        <p:txBody>
          <a:bodyPr/>
          <a:lstStyle/>
          <a:p>
            <a:r>
              <a:rPr lang="en-US" smtClean="0"/>
              <a:t>Best when coupled w/sanitation methods.</a:t>
            </a:r>
          </a:p>
          <a:p>
            <a:pPr>
              <a:buFontTx/>
              <a:buNone/>
            </a:pPr>
            <a:r>
              <a:rPr lang="en-US" smtClean="0"/>
              <a:t> </a:t>
            </a:r>
          </a:p>
          <a:p>
            <a:r>
              <a:rPr lang="en-US" smtClean="0"/>
              <a:t>Timing of spraying is important</a:t>
            </a:r>
          </a:p>
          <a:p>
            <a:endParaRPr lang="en-US" smtClean="0"/>
          </a:p>
          <a:p>
            <a:endParaRPr lang="en-US" smtClean="0"/>
          </a:p>
        </p:txBody>
      </p:sp>
      <p:sp>
        <p:nvSpPr>
          <p:cNvPr id="92164" name="Rectangle 4"/>
          <p:cNvSpPr>
            <a:spLocks noChangeArrowheads="1"/>
          </p:cNvSpPr>
          <p:nvPr/>
        </p:nvSpPr>
        <p:spPr bwMode="auto">
          <a:xfrm>
            <a:off x="381000" y="2667000"/>
            <a:ext cx="7924800" cy="45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p>
            <a:pPr eaLnBrk="1" hangingPunct="1">
              <a:spcBef>
                <a:spcPct val="50000"/>
              </a:spcBef>
            </a:pPr>
            <a:r>
              <a:rPr lang="en-US">
                <a:latin typeface="Times New Roman" charset="0"/>
              </a:rPr>
              <a:t>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smtClean="0"/>
              <a:t>Other Management Methods</a:t>
            </a:r>
          </a:p>
        </p:txBody>
      </p:sp>
      <p:sp>
        <p:nvSpPr>
          <p:cNvPr id="93187" name="Rectangle 3"/>
          <p:cNvSpPr>
            <a:spLocks noGrp="1" noChangeArrowheads="1"/>
          </p:cNvSpPr>
          <p:nvPr>
            <p:ph type="body" idx="1"/>
          </p:nvPr>
        </p:nvSpPr>
        <p:spPr/>
        <p:txBody>
          <a:bodyPr/>
          <a:lstStyle/>
          <a:p>
            <a:pPr>
              <a:lnSpc>
                <a:spcPct val="90000"/>
              </a:lnSpc>
            </a:pPr>
            <a:r>
              <a:rPr lang="en-US" sz="2800" smtClean="0"/>
              <a:t>Development of resistant hybrid elms</a:t>
            </a:r>
          </a:p>
          <a:p>
            <a:pPr>
              <a:lnSpc>
                <a:spcPct val="90000"/>
              </a:lnSpc>
            </a:pPr>
            <a:r>
              <a:rPr lang="en-US" sz="2800" smtClean="0"/>
              <a:t>Additional treatments:  breaking up root grafts is commonly used and efffective. </a:t>
            </a:r>
          </a:p>
          <a:p>
            <a:pPr>
              <a:lnSpc>
                <a:spcPct val="90000"/>
              </a:lnSpc>
            </a:pPr>
            <a:r>
              <a:rPr lang="en-US" sz="2800" smtClean="0"/>
              <a:t>Timing of pruning: wounded trees attract the bark beetle vectors of DED  (Byers et al., 1980), so routine pruning should be done in the dormant season or during periods of beetle inactivity.</a:t>
            </a:r>
          </a:p>
          <a:p>
            <a:pPr>
              <a:lnSpc>
                <a:spcPct val="90000"/>
              </a:lnSpc>
            </a:pPr>
            <a:endParaRPr lang="en-US" sz="2800"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381000"/>
            <a:ext cx="8229600" cy="1066800"/>
          </a:xfrm>
        </p:spPr>
        <p:txBody>
          <a:bodyPr/>
          <a:lstStyle/>
          <a:p>
            <a:r>
              <a:rPr lang="en-US" smtClean="0"/>
              <a:t>Dutch Elm Disease</a:t>
            </a:r>
          </a:p>
        </p:txBody>
      </p:sp>
      <p:sp>
        <p:nvSpPr>
          <p:cNvPr id="94211" name="Rectangle 3"/>
          <p:cNvSpPr>
            <a:spLocks noGrp="1" noChangeArrowheads="1"/>
          </p:cNvSpPr>
          <p:nvPr>
            <p:ph type="body" idx="1"/>
          </p:nvPr>
        </p:nvSpPr>
        <p:spPr>
          <a:xfrm>
            <a:off x="457200" y="1524000"/>
            <a:ext cx="8229600" cy="2057400"/>
          </a:xfrm>
        </p:spPr>
        <p:txBody>
          <a:bodyPr/>
          <a:lstStyle/>
          <a:p>
            <a:r>
              <a:rPr lang="en-US" smtClean="0"/>
              <a:t>Wilt disease caused by ascomycete fungus in the genus </a:t>
            </a:r>
            <a:r>
              <a:rPr lang="en-US" i="1" smtClean="0"/>
              <a:t>Ophiostoma</a:t>
            </a:r>
          </a:p>
          <a:p>
            <a:pPr>
              <a:buFont typeface="Wingdings" charset="2"/>
              <a:buNone/>
            </a:pPr>
            <a:endParaRPr lang="en-US" smtClean="0"/>
          </a:p>
          <a:p>
            <a:pPr>
              <a:buFont typeface="Wingdings" charset="2"/>
              <a:buNone/>
            </a:pPr>
            <a:endParaRPr lang="en-US" smtClean="0"/>
          </a:p>
        </p:txBody>
      </p:sp>
      <p:pic>
        <p:nvPicPr>
          <p:cNvPr id="94212"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62000" y="2971800"/>
            <a:ext cx="4286250" cy="2857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94213" name="Picture 5"/>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019800" y="2667000"/>
            <a:ext cx="2752725" cy="4191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3"/>
          <p:cNvSpPr>
            <a:spLocks noGrp="1" noChangeArrowheads="1"/>
          </p:cNvSpPr>
          <p:nvPr>
            <p:ph type="body" idx="1"/>
          </p:nvPr>
        </p:nvSpPr>
        <p:spPr>
          <a:xfrm>
            <a:off x="457200" y="533400"/>
            <a:ext cx="8229600" cy="5943600"/>
          </a:xfrm>
        </p:spPr>
        <p:txBody>
          <a:bodyPr/>
          <a:lstStyle/>
          <a:p>
            <a:r>
              <a:rPr lang="en-US" smtClean="0"/>
              <a:t>Transmitted by </a:t>
            </a:r>
            <a:r>
              <a:rPr lang="en-US" i="1" smtClean="0"/>
              <a:t>Scolytus </a:t>
            </a:r>
            <a:r>
              <a:rPr lang="en-US" smtClean="0"/>
              <a:t>bark beetle</a:t>
            </a:r>
          </a:p>
          <a:p>
            <a:pPr lvl="1"/>
            <a:r>
              <a:rPr lang="en-US" smtClean="0"/>
              <a:t>Beetle carves larval galleries in sapwood and carries fungus from tree to tree</a:t>
            </a:r>
          </a:p>
          <a:p>
            <a:endParaRPr lang="en-US" smtClean="0"/>
          </a:p>
        </p:txBody>
      </p:sp>
      <p:pic>
        <p:nvPicPr>
          <p:cNvPr id="96259"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14600" y="2286000"/>
            <a:ext cx="3962400" cy="297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96260" name="Picture 5"/>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705600" y="3200400"/>
            <a:ext cx="2438400" cy="3200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96261" name="Picture 6"/>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3048000"/>
            <a:ext cx="2381250" cy="32400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3"/>
          <p:cNvSpPr>
            <a:spLocks noGrp="1" noChangeArrowheads="1"/>
          </p:cNvSpPr>
          <p:nvPr>
            <p:ph type="body" idx="1"/>
          </p:nvPr>
        </p:nvSpPr>
        <p:spPr>
          <a:xfrm>
            <a:off x="457200" y="304800"/>
            <a:ext cx="8229600" cy="2362200"/>
          </a:xfrm>
        </p:spPr>
        <p:txBody>
          <a:bodyPr/>
          <a:lstStyle/>
          <a:p>
            <a:r>
              <a:rPr lang="en-US" smtClean="0"/>
              <a:t>Spreads through trees vascular system</a:t>
            </a:r>
          </a:p>
          <a:p>
            <a:r>
              <a:rPr lang="en-US" smtClean="0"/>
              <a:t>Tree tries to slow fungus by plugging its own xylem tissue with tyloses</a:t>
            </a:r>
          </a:p>
          <a:p>
            <a:r>
              <a:rPr lang="en-US" smtClean="0"/>
              <a:t>Plugged xylem causes branch dieback</a:t>
            </a:r>
          </a:p>
        </p:txBody>
      </p:sp>
      <p:pic>
        <p:nvPicPr>
          <p:cNvPr id="98307" name="Picture 6"/>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1000" y="2667000"/>
            <a:ext cx="4191000" cy="35353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98308" name="Picture 8"/>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724400" y="2895600"/>
            <a:ext cx="4191000" cy="3581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3"/>
          <p:cNvSpPr>
            <a:spLocks noGrp="1" noChangeArrowheads="1"/>
          </p:cNvSpPr>
          <p:nvPr>
            <p:ph type="body" idx="1"/>
          </p:nvPr>
        </p:nvSpPr>
        <p:spPr>
          <a:xfrm>
            <a:off x="609600" y="457200"/>
            <a:ext cx="5562600" cy="2286000"/>
          </a:xfrm>
        </p:spPr>
        <p:txBody>
          <a:bodyPr/>
          <a:lstStyle/>
          <a:p>
            <a:r>
              <a:rPr lang="en-US" sz="2800" smtClean="0"/>
              <a:t>Toxins force stomata to open</a:t>
            </a:r>
          </a:p>
          <a:p>
            <a:r>
              <a:rPr lang="en-US" sz="2800" smtClean="0"/>
              <a:t>Increased evapotranspiration causes desiccation and rapid death of tree</a:t>
            </a:r>
          </a:p>
          <a:p>
            <a:pPr>
              <a:buFont typeface="Wingdings" charset="2"/>
              <a:buNone/>
            </a:pPr>
            <a:endParaRPr lang="en-US" sz="2800" smtClean="0"/>
          </a:p>
          <a:p>
            <a:endParaRPr lang="en-US" sz="2800" smtClean="0"/>
          </a:p>
        </p:txBody>
      </p:sp>
      <p:pic>
        <p:nvPicPr>
          <p:cNvPr id="100355" name="Picture 5"/>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486400" y="2057400"/>
            <a:ext cx="3505200" cy="45259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00356" name="Picture 6"/>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90600" y="2743200"/>
            <a:ext cx="2838450" cy="37242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228600"/>
            <a:ext cx="8229600" cy="838200"/>
          </a:xfrm>
        </p:spPr>
        <p:txBody>
          <a:bodyPr/>
          <a:lstStyle/>
          <a:p>
            <a:r>
              <a:rPr lang="en-US" smtClean="0"/>
              <a:t>Life cycle with beetle vector</a:t>
            </a:r>
          </a:p>
        </p:txBody>
      </p:sp>
      <p:pic>
        <p:nvPicPr>
          <p:cNvPr id="102403" name="Picture 3"/>
          <p:cNvPicPr>
            <a:picLocks noGrp="1" noChangeAspect="1" noChangeArrowheads="1"/>
          </p:cNvPicPr>
          <p:nvPr>
            <p:ph type="body" idx="1"/>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a:xfrm>
            <a:off x="533400" y="1219200"/>
            <a:ext cx="8001000" cy="5257800"/>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endParaRPr lang="en-US" smtClean="0"/>
          </a:p>
        </p:txBody>
      </p:sp>
      <p:pic>
        <p:nvPicPr>
          <p:cNvPr id="104451" name="Picture 3"/>
          <p:cNvPicPr>
            <a:picLocks noGrp="1" noChangeAspect="1" noChangeArrowheads="1"/>
          </p:cNvPicPr>
          <p:nvPr>
            <p:ph type="body" idx="1"/>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a:xfrm>
            <a:off x="457200" y="457200"/>
            <a:ext cx="8229600" cy="5562600"/>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flipV="1">
            <a:off x="457200" y="228600"/>
            <a:ext cx="8229600" cy="152400"/>
          </a:xfrm>
        </p:spPr>
        <p:txBody>
          <a:bodyPr/>
          <a:lstStyle/>
          <a:p>
            <a:endParaRPr lang="en-US" sz="1400" smtClean="0"/>
          </a:p>
        </p:txBody>
      </p:sp>
      <p:sp>
        <p:nvSpPr>
          <p:cNvPr id="106499" name="Rectangle 3"/>
          <p:cNvSpPr>
            <a:spLocks noGrp="1" noChangeArrowheads="1"/>
          </p:cNvSpPr>
          <p:nvPr>
            <p:ph type="body" idx="1"/>
          </p:nvPr>
        </p:nvSpPr>
        <p:spPr>
          <a:xfrm>
            <a:off x="228600" y="152400"/>
            <a:ext cx="8305800" cy="2895600"/>
          </a:xfrm>
        </p:spPr>
        <p:txBody>
          <a:bodyPr/>
          <a:lstStyle/>
          <a:p>
            <a:r>
              <a:rPr lang="en-US" smtClean="0"/>
              <a:t>Two separate pandemics caused by two different species </a:t>
            </a:r>
          </a:p>
          <a:p>
            <a:r>
              <a:rPr lang="en-US" i="1" smtClean="0"/>
              <a:t>Ophiostomata ulmi</a:t>
            </a:r>
          </a:p>
          <a:p>
            <a:r>
              <a:rPr lang="en-US" i="1" smtClean="0"/>
              <a:t>Ophiostomata nova-ulmi</a:t>
            </a:r>
          </a:p>
          <a:p>
            <a:r>
              <a:rPr lang="en-US" smtClean="0"/>
              <a:t>Origins still unknown</a:t>
            </a:r>
          </a:p>
        </p:txBody>
      </p:sp>
      <p:pic>
        <p:nvPicPr>
          <p:cNvPr id="106500"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90600" y="3048000"/>
            <a:ext cx="4572000" cy="3810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06501" name="Picture 5"/>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62600" y="1524000"/>
            <a:ext cx="3308350" cy="5334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atin typeface="festus!" pitchFamily="2" charset="0"/>
              </a:rPr>
              <a:t>Top kill in whitebark pine</a:t>
            </a:r>
          </a:p>
        </p:txBody>
      </p:sp>
      <p:pic>
        <p:nvPicPr>
          <p:cNvPr id="52227" name="Picture 3" descr="C:\Kristen\wbp dead top.JPG"/>
          <p:cNvPicPr>
            <a:picLocks noChangeAspect="1" noChangeArrowheads="1"/>
          </p:cNvPicPr>
          <p:nvPr/>
        </p:nvPicPr>
        <p:blipFill>
          <a:blip r:embed="rId2"/>
          <a:srcRect/>
          <a:stretch>
            <a:fillRect/>
          </a:stretch>
        </p:blipFill>
        <p:spPr bwMode="auto">
          <a:xfrm>
            <a:off x="2590800" y="1905000"/>
            <a:ext cx="419100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0"/>
            <a:ext cx="8229600" cy="1066800"/>
          </a:xfrm>
        </p:spPr>
        <p:txBody>
          <a:bodyPr/>
          <a:lstStyle/>
          <a:p>
            <a:r>
              <a:rPr lang="en-US" sz="3600" smtClean="0"/>
              <a:t>Two Pandemics </a:t>
            </a:r>
          </a:p>
        </p:txBody>
      </p:sp>
      <p:sp>
        <p:nvSpPr>
          <p:cNvPr id="108547" name="Rectangle 8"/>
          <p:cNvSpPr>
            <a:spLocks noGrp="1" noChangeArrowheads="1"/>
          </p:cNvSpPr>
          <p:nvPr>
            <p:ph type="body" sz="half" idx="1"/>
          </p:nvPr>
        </p:nvSpPr>
        <p:spPr>
          <a:xfrm>
            <a:off x="762000" y="3657600"/>
            <a:ext cx="7467600" cy="2895600"/>
          </a:xfrm>
        </p:spPr>
        <p:txBody>
          <a:bodyPr/>
          <a:lstStyle/>
          <a:p>
            <a:r>
              <a:rPr lang="en-US" i="1" smtClean="0"/>
              <a:t>O. ulmi</a:t>
            </a:r>
            <a:r>
              <a:rPr lang="en-US" smtClean="0"/>
              <a:t> arrives in Europe and expands outward on infected timber, kills 10-40% elms then stops…Virus!</a:t>
            </a:r>
          </a:p>
          <a:p>
            <a:r>
              <a:rPr lang="en-US" i="1" smtClean="0"/>
              <a:t>O. novo-ulmi</a:t>
            </a:r>
            <a:r>
              <a:rPr lang="en-US" smtClean="0"/>
              <a:t> strains introduced in both Europe and N. America-radiates further</a:t>
            </a:r>
          </a:p>
          <a:p>
            <a:r>
              <a:rPr lang="en-US" smtClean="0"/>
              <a:t>Now both species overlap in Europe</a:t>
            </a:r>
          </a:p>
        </p:txBody>
      </p:sp>
      <p:pic>
        <p:nvPicPr>
          <p:cNvPr id="108548" name="Picture 4"/>
          <p:cNvPicPr>
            <a:picLocks noGrp="1" noChangeAspect="1" noChangeArrowheads="1"/>
          </p:cNvPicPr>
          <p:nvPr>
            <p:ph idx="4294967295"/>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a:xfrm>
            <a:off x="1752600" y="838200"/>
            <a:ext cx="5275263" cy="2633663"/>
          </a:xfrm>
          <a:noFill/>
        </p:spPr>
      </p:pic>
      <p:sp>
        <p:nvSpPr>
          <p:cNvPr id="108549" name="Text Box 6"/>
          <p:cNvSpPr txBox="1">
            <a:spLocks noChangeArrowheads="1"/>
          </p:cNvSpPr>
          <p:nvPr/>
        </p:nvSpPr>
        <p:spPr bwMode="auto">
          <a:xfrm>
            <a:off x="1736725" y="4049713"/>
            <a:ext cx="5578475" cy="3968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sz="2000">
              <a:solidFill>
                <a:srgbClr val="FFFF00"/>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endParaRPr lang="en-US" smtClean="0"/>
          </a:p>
        </p:txBody>
      </p:sp>
      <p:pic>
        <p:nvPicPr>
          <p:cNvPr id="110595" name="Picture 4"/>
          <p:cNvPicPr>
            <a:picLocks noGrp="1" noChangeAspect="1" noChangeArrowheads="1"/>
          </p:cNvPicPr>
          <p:nvPr>
            <p:ph type="body" idx="1"/>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a:xfrm>
            <a:off x="609600" y="838200"/>
            <a:ext cx="7620000" cy="5410200"/>
          </a:xfr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sz="4800" smtClean="0"/>
              <a:t>Two species differ in…</a:t>
            </a:r>
          </a:p>
        </p:txBody>
      </p:sp>
      <p:sp>
        <p:nvSpPr>
          <p:cNvPr id="112643" name="Rectangle 3"/>
          <p:cNvSpPr>
            <a:spLocks noGrp="1" noChangeArrowheads="1"/>
          </p:cNvSpPr>
          <p:nvPr>
            <p:ph type="body" idx="1"/>
          </p:nvPr>
        </p:nvSpPr>
        <p:spPr>
          <a:xfrm>
            <a:off x="152400" y="1447800"/>
            <a:ext cx="5334000" cy="4876800"/>
          </a:xfrm>
        </p:spPr>
        <p:txBody>
          <a:bodyPr/>
          <a:lstStyle/>
          <a:p>
            <a:pPr>
              <a:buFont typeface="Wingdings" charset="2"/>
              <a:buNone/>
            </a:pPr>
            <a:endParaRPr lang="en-US" sz="2000" smtClean="0"/>
          </a:p>
          <a:p>
            <a:r>
              <a:rPr lang="en-US" sz="2800" smtClean="0"/>
              <a:t>Optimal growing temp</a:t>
            </a:r>
            <a:r>
              <a:rPr lang="en-US" sz="2400" smtClean="0"/>
              <a:t>	</a:t>
            </a:r>
          </a:p>
          <a:p>
            <a:pPr lvl="1"/>
            <a:r>
              <a:rPr lang="en-US" sz="2400" i="1" smtClean="0"/>
              <a:t>O. ulmi</a:t>
            </a:r>
            <a:r>
              <a:rPr lang="en-US" sz="2400" smtClean="0"/>
              <a:t> 28 C subtropical origins</a:t>
            </a:r>
          </a:p>
          <a:p>
            <a:pPr lvl="1"/>
            <a:r>
              <a:rPr lang="en-US" sz="2400" i="1" smtClean="0"/>
              <a:t>O. novo-ulmi</a:t>
            </a:r>
            <a:r>
              <a:rPr lang="en-US" sz="2400" smtClean="0"/>
              <a:t> 22 C temperate origins</a:t>
            </a:r>
          </a:p>
          <a:p>
            <a:r>
              <a:rPr lang="en-US" sz="2800" smtClean="0"/>
              <a:t>Colony morphology</a:t>
            </a:r>
          </a:p>
          <a:p>
            <a:r>
              <a:rPr lang="en-US" sz="2800" smtClean="0"/>
              <a:t>Molecular fingerprint</a:t>
            </a:r>
          </a:p>
          <a:p>
            <a:r>
              <a:rPr lang="en-US" sz="2800" smtClean="0"/>
              <a:t>Pathogenicity to elms</a:t>
            </a:r>
          </a:p>
          <a:p>
            <a:pPr lvl="1"/>
            <a:r>
              <a:rPr lang="en-US" sz="2400" i="1" smtClean="0"/>
              <a:t>O. ulmi</a:t>
            </a:r>
            <a:r>
              <a:rPr lang="en-US" sz="2400" smtClean="0"/>
              <a:t> moderately aggressive </a:t>
            </a:r>
          </a:p>
          <a:p>
            <a:pPr lvl="1"/>
            <a:r>
              <a:rPr lang="en-US" sz="2400" i="1" smtClean="0"/>
              <a:t>O. novo-ulmi</a:t>
            </a:r>
            <a:r>
              <a:rPr lang="en-US" sz="2400" smtClean="0"/>
              <a:t> highly aggressive</a:t>
            </a:r>
          </a:p>
          <a:p>
            <a:pPr lvl="1"/>
            <a:endParaRPr lang="en-US" sz="2000" smtClean="0"/>
          </a:p>
        </p:txBody>
      </p:sp>
      <p:pic>
        <p:nvPicPr>
          <p:cNvPr id="112644"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181600" y="2743200"/>
            <a:ext cx="3733800" cy="297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533400" y="304800"/>
            <a:ext cx="8229600" cy="228600"/>
          </a:xfrm>
        </p:spPr>
        <p:txBody>
          <a:bodyPr/>
          <a:lstStyle/>
          <a:p>
            <a:r>
              <a:rPr lang="en-US" sz="4000" smtClean="0"/>
              <a:t>Reproductively Isolated?</a:t>
            </a:r>
          </a:p>
        </p:txBody>
      </p:sp>
      <p:sp>
        <p:nvSpPr>
          <p:cNvPr id="114691" name="Rectangle 3"/>
          <p:cNvSpPr>
            <a:spLocks noGrp="1" noChangeArrowheads="1"/>
          </p:cNvSpPr>
          <p:nvPr>
            <p:ph type="body" idx="1"/>
          </p:nvPr>
        </p:nvSpPr>
        <p:spPr>
          <a:xfrm>
            <a:off x="457200" y="762000"/>
            <a:ext cx="8229600" cy="5562600"/>
          </a:xfrm>
        </p:spPr>
        <p:txBody>
          <a:bodyPr/>
          <a:lstStyle/>
          <a:p>
            <a:r>
              <a:rPr lang="en-US" sz="2800" smtClean="0"/>
              <a:t>Not completely…</a:t>
            </a:r>
          </a:p>
          <a:p>
            <a:r>
              <a:rPr lang="en-US" sz="2800" smtClean="0"/>
              <a:t>Both species have two mating types and crosses within species are fertile</a:t>
            </a:r>
          </a:p>
          <a:p>
            <a:r>
              <a:rPr lang="en-US" smtClean="0"/>
              <a:t>Between species…</a:t>
            </a:r>
          </a:p>
          <a:p>
            <a:pPr lvl="1"/>
            <a:r>
              <a:rPr lang="en-US" smtClean="0"/>
              <a:t>O. ulmi can not fertilize O. novo-ulmi</a:t>
            </a:r>
          </a:p>
          <a:p>
            <a:pPr lvl="1"/>
            <a:r>
              <a:rPr lang="en-US" smtClean="0"/>
              <a:t>O. novo-ulmi CAN fertilize O.ulmi</a:t>
            </a:r>
          </a:p>
          <a:p>
            <a:r>
              <a:rPr lang="en-US" smtClean="0"/>
              <a:t>Progeny include</a:t>
            </a:r>
          </a:p>
          <a:p>
            <a:pPr lvl="1"/>
            <a:r>
              <a:rPr lang="en-US" smtClean="0"/>
              <a:t>Sterile females</a:t>
            </a:r>
          </a:p>
          <a:p>
            <a:pPr lvl="1"/>
            <a:r>
              <a:rPr lang="en-US" smtClean="0"/>
              <a:t>Offspring with low vigor and fitness</a:t>
            </a:r>
          </a:p>
          <a:p>
            <a:pPr lvl="2"/>
            <a:r>
              <a:rPr lang="en-US" smtClean="0"/>
              <a:t>Basically out-competed by stronger parent species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3"/>
          <p:cNvSpPr>
            <a:spLocks noGrp="1" noChangeArrowheads="1"/>
          </p:cNvSpPr>
          <p:nvPr>
            <p:ph type="body" idx="1"/>
          </p:nvPr>
        </p:nvSpPr>
        <p:spPr>
          <a:xfrm>
            <a:off x="457200" y="1219200"/>
            <a:ext cx="8229600" cy="4876800"/>
          </a:xfrm>
        </p:spPr>
        <p:txBody>
          <a:bodyPr/>
          <a:lstStyle/>
          <a:p>
            <a:r>
              <a:rPr lang="en-US" smtClean="0"/>
              <a:t>O. ulmi usually present when O. novo-ulmi</a:t>
            </a:r>
          </a:p>
          <a:p>
            <a:pPr>
              <a:buFont typeface="Wingdings" charset="2"/>
              <a:buNone/>
            </a:pPr>
            <a:r>
              <a:rPr lang="en-US" smtClean="0"/>
              <a:t>arrives and is quickly replaced </a:t>
            </a:r>
          </a:p>
          <a:p>
            <a:r>
              <a:rPr lang="en-US" smtClean="0"/>
              <a:t>Two species meet in bark surrounding beetle galleries</a:t>
            </a:r>
          </a:p>
          <a:p>
            <a:r>
              <a:rPr lang="en-US" smtClean="0"/>
              <a:t>Chance for interspecific genetic exchange</a:t>
            </a:r>
          </a:p>
          <a:p>
            <a:r>
              <a:rPr lang="en-US" smtClean="0"/>
              <a:t>Hybrids don’t survive or are transient BUT…</a:t>
            </a:r>
          </a:p>
          <a:p>
            <a:r>
              <a:rPr lang="en-US" smtClean="0"/>
              <a:t>Act as GENETIC BRIDGE </a:t>
            </a:r>
          </a:p>
          <a:p>
            <a:pPr>
              <a:buFont typeface="Wingdings" charset="2"/>
              <a:buNone/>
            </a:pPr>
            <a:endParaRPr lang="en-US" smtClean="0"/>
          </a:p>
        </p:txBody>
      </p:sp>
      <p:sp>
        <p:nvSpPr>
          <p:cNvPr id="116739" name="Rectangle 4"/>
          <p:cNvSpPr>
            <a:spLocks noGrp="1" noChangeArrowheads="1"/>
          </p:cNvSpPr>
          <p:nvPr>
            <p:ph type="title"/>
          </p:nvPr>
        </p:nvSpPr>
        <p:spPr/>
        <p:txBody>
          <a:bodyPr/>
          <a:lstStyle/>
          <a:p>
            <a:r>
              <a:rPr lang="en-US" sz="4000" smtClean="0"/>
              <a:t>When the two species meet…</a:t>
            </a:r>
            <a:br>
              <a:rPr lang="en-US" sz="4000" smtClean="0"/>
            </a:br>
            <a:endParaRPr lang="en-US" sz="4000"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sz="4000" smtClean="0"/>
              <a:t>Definitions</a:t>
            </a:r>
            <a:br>
              <a:rPr lang="en-US" sz="4000" smtClean="0"/>
            </a:br>
            <a:endParaRPr lang="en-US" sz="4000" smtClean="0"/>
          </a:p>
        </p:txBody>
      </p:sp>
      <p:sp>
        <p:nvSpPr>
          <p:cNvPr id="118787" name="Rectangle 3"/>
          <p:cNvSpPr>
            <a:spLocks noGrp="1" noChangeArrowheads="1"/>
          </p:cNvSpPr>
          <p:nvPr>
            <p:ph type="body" idx="1"/>
          </p:nvPr>
        </p:nvSpPr>
        <p:spPr>
          <a:xfrm>
            <a:off x="457200" y="1447800"/>
            <a:ext cx="8229600" cy="4648200"/>
          </a:xfrm>
        </p:spPr>
        <p:txBody>
          <a:bodyPr/>
          <a:lstStyle/>
          <a:p>
            <a:r>
              <a:rPr lang="en-US" smtClean="0"/>
              <a:t>Interspecific hybrid</a:t>
            </a:r>
          </a:p>
          <a:p>
            <a:pPr lvl="1"/>
            <a:r>
              <a:rPr lang="en-US" smtClean="0"/>
              <a:t>Mating between two species of same genus produces a sterile or transient progeny to prevent movement of genes and thus keeps species separate</a:t>
            </a:r>
          </a:p>
          <a:p>
            <a:pPr lvl="1">
              <a:buFontTx/>
              <a:buNone/>
            </a:pPr>
            <a:endParaRPr lang="en-US" smtClean="0"/>
          </a:p>
          <a:p>
            <a:r>
              <a:rPr lang="en-US" smtClean="0"/>
              <a:t>Introgression</a:t>
            </a:r>
          </a:p>
          <a:p>
            <a:pPr lvl="1"/>
            <a:r>
              <a:rPr lang="en-US" smtClean="0"/>
              <a:t>Backcrossing of an interspecific hybrid with one of it’s parents leading to movement of genes in between species</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7200" y="381000"/>
            <a:ext cx="8229600" cy="685800"/>
          </a:xfrm>
        </p:spPr>
        <p:txBody>
          <a:bodyPr/>
          <a:lstStyle/>
          <a:p>
            <a:r>
              <a:rPr lang="en-US" sz="4000" smtClean="0"/>
              <a:t>Methods of Detecting Gene Flow</a:t>
            </a:r>
            <a:br>
              <a:rPr lang="en-US" sz="4000" smtClean="0"/>
            </a:br>
            <a:endParaRPr lang="en-US" sz="4000" smtClean="0"/>
          </a:p>
        </p:txBody>
      </p:sp>
      <p:sp>
        <p:nvSpPr>
          <p:cNvPr id="120835" name="Rectangle 3"/>
          <p:cNvSpPr>
            <a:spLocks noGrp="1" noChangeArrowheads="1"/>
          </p:cNvSpPr>
          <p:nvPr>
            <p:ph type="body" idx="1"/>
          </p:nvPr>
        </p:nvSpPr>
        <p:spPr>
          <a:xfrm>
            <a:off x="457200" y="914400"/>
            <a:ext cx="8229600" cy="5181600"/>
          </a:xfrm>
        </p:spPr>
        <p:txBody>
          <a:bodyPr/>
          <a:lstStyle/>
          <a:p>
            <a:pPr>
              <a:lnSpc>
                <a:spcPct val="90000"/>
              </a:lnSpc>
            </a:pPr>
            <a:r>
              <a:rPr lang="en-US" smtClean="0"/>
              <a:t>DNA Fingerprinting</a:t>
            </a:r>
          </a:p>
          <a:p>
            <a:pPr lvl="1">
              <a:lnSpc>
                <a:spcPct val="90000"/>
              </a:lnSpc>
            </a:pPr>
            <a:r>
              <a:rPr lang="en-US" smtClean="0"/>
              <a:t>Probed with cloned dna fragments to distinguish between two species</a:t>
            </a:r>
          </a:p>
          <a:p>
            <a:pPr lvl="1">
              <a:lnSpc>
                <a:spcPct val="90000"/>
              </a:lnSpc>
            </a:pPr>
            <a:r>
              <a:rPr lang="en-US" smtClean="0"/>
              <a:t>Some </a:t>
            </a:r>
            <a:r>
              <a:rPr lang="en-US" i="1" smtClean="0"/>
              <a:t>O. novo-ulmi</a:t>
            </a:r>
            <a:r>
              <a:rPr lang="en-US" smtClean="0"/>
              <a:t> isolates had rare </a:t>
            </a:r>
            <a:r>
              <a:rPr lang="en-US" i="1" smtClean="0"/>
              <a:t>O. ulmi</a:t>
            </a:r>
            <a:r>
              <a:rPr lang="en-US" smtClean="0"/>
              <a:t> like polymorphisms </a:t>
            </a:r>
          </a:p>
          <a:p>
            <a:pPr lvl="2">
              <a:lnSpc>
                <a:spcPct val="90000"/>
              </a:lnSpc>
            </a:pPr>
            <a:r>
              <a:rPr lang="en-US" smtClean="0"/>
              <a:t>Acquired through introgression </a:t>
            </a:r>
          </a:p>
          <a:p>
            <a:pPr lvl="1">
              <a:lnSpc>
                <a:spcPct val="90000"/>
              </a:lnSpc>
            </a:pPr>
            <a:r>
              <a:rPr lang="en-US" smtClean="0"/>
              <a:t>15 of 50 O. novo-ulmi isolates had </a:t>
            </a:r>
            <a:r>
              <a:rPr lang="en-US" i="1" smtClean="0"/>
              <a:t>O. ulmi</a:t>
            </a:r>
            <a:r>
              <a:rPr lang="en-US" smtClean="0"/>
              <a:t> gene</a:t>
            </a:r>
          </a:p>
          <a:p>
            <a:pPr lvl="1">
              <a:lnSpc>
                <a:spcPct val="90000"/>
              </a:lnSpc>
            </a:pPr>
            <a:r>
              <a:rPr lang="en-US" smtClean="0"/>
              <a:t>1 had altered phenotype</a:t>
            </a:r>
          </a:p>
          <a:p>
            <a:pPr lvl="2">
              <a:lnSpc>
                <a:spcPct val="90000"/>
              </a:lnSpc>
            </a:pPr>
            <a:r>
              <a:rPr lang="en-US" smtClean="0"/>
              <a:t>Less aggressive</a:t>
            </a:r>
          </a:p>
          <a:p>
            <a:pPr lvl="2">
              <a:lnSpc>
                <a:spcPct val="90000"/>
              </a:lnSpc>
            </a:pPr>
            <a:r>
              <a:rPr lang="en-US" smtClean="0"/>
              <a:t>AFLP showed gene was involved with pathogenicity</a:t>
            </a:r>
          </a:p>
          <a:p>
            <a:pPr lvl="1">
              <a:lnSpc>
                <a:spcPct val="90000"/>
              </a:lnSpc>
            </a:pPr>
            <a:endParaRPr lang="en-US"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57200" y="381000"/>
            <a:ext cx="8229600" cy="457200"/>
          </a:xfrm>
        </p:spPr>
        <p:txBody>
          <a:bodyPr/>
          <a:lstStyle/>
          <a:p>
            <a:r>
              <a:rPr lang="en-US" sz="4000" smtClean="0"/>
              <a:t>Gene flow? More clues…</a:t>
            </a:r>
          </a:p>
        </p:txBody>
      </p:sp>
      <p:sp>
        <p:nvSpPr>
          <p:cNvPr id="122883" name="Rectangle 3"/>
          <p:cNvSpPr>
            <a:spLocks noGrp="1" noChangeArrowheads="1"/>
          </p:cNvSpPr>
          <p:nvPr>
            <p:ph type="body" idx="1"/>
          </p:nvPr>
        </p:nvSpPr>
        <p:spPr>
          <a:xfrm>
            <a:off x="457200" y="1143000"/>
            <a:ext cx="8229600" cy="4953000"/>
          </a:xfrm>
        </p:spPr>
        <p:txBody>
          <a:bodyPr/>
          <a:lstStyle/>
          <a:p>
            <a:r>
              <a:rPr lang="en-US" smtClean="0"/>
              <a:t>Sudden increases of Vegetative Compatibiliy  (VC) types </a:t>
            </a:r>
          </a:p>
          <a:p>
            <a:pPr lvl="1"/>
            <a:r>
              <a:rPr lang="en-US" smtClean="0"/>
              <a:t>Necessary to prevent spread of “cooties” (viral factors)  between adjacent colonies </a:t>
            </a:r>
          </a:p>
          <a:p>
            <a:pPr lvl="1"/>
            <a:r>
              <a:rPr lang="en-US" smtClean="0"/>
              <a:t>Controlled by many genes with many alleles; only isolates that have the same alleles at all VC genes fuse their hyphae because they recognize each other as selves </a:t>
            </a:r>
          </a:p>
          <a:p>
            <a:pPr lvl="1"/>
            <a:r>
              <a:rPr lang="en-US" smtClean="0"/>
              <a:t>Viruses will spread through fused cells of same VC types</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381000"/>
            <a:ext cx="8229600" cy="457200"/>
          </a:xfrm>
        </p:spPr>
        <p:txBody>
          <a:bodyPr/>
          <a:lstStyle/>
          <a:p>
            <a:r>
              <a:rPr lang="en-US" sz="4000" smtClean="0"/>
              <a:t>Europe</a:t>
            </a:r>
          </a:p>
        </p:txBody>
      </p:sp>
      <p:sp>
        <p:nvSpPr>
          <p:cNvPr id="124931" name="Rectangle 3"/>
          <p:cNvSpPr>
            <a:spLocks noGrp="1" noChangeArrowheads="1"/>
          </p:cNvSpPr>
          <p:nvPr>
            <p:ph type="body" sz="half" idx="1"/>
          </p:nvPr>
        </p:nvSpPr>
        <p:spPr>
          <a:xfrm>
            <a:off x="533400" y="990600"/>
            <a:ext cx="8229600" cy="2895600"/>
          </a:xfrm>
        </p:spPr>
        <p:txBody>
          <a:bodyPr/>
          <a:lstStyle/>
          <a:p>
            <a:r>
              <a:rPr lang="en-US" smtClean="0"/>
              <a:t>Single clones of VC types with single mating type introduced and spread through Europe</a:t>
            </a:r>
          </a:p>
          <a:p>
            <a:pPr lvl="1"/>
            <a:r>
              <a:rPr lang="en-US" smtClean="0"/>
              <a:t>High rate of viral spread through pop</a:t>
            </a:r>
          </a:p>
          <a:p>
            <a:r>
              <a:rPr lang="en-US" smtClean="0"/>
              <a:t>After a few years population diversifies in VC type and mating type</a:t>
            </a:r>
          </a:p>
          <a:p>
            <a:pPr lvl="1"/>
            <a:r>
              <a:rPr lang="en-US" smtClean="0"/>
              <a:t>Spread of viruses declines</a:t>
            </a:r>
          </a:p>
        </p:txBody>
      </p:sp>
      <p:sp>
        <p:nvSpPr>
          <p:cNvPr id="124932" name="Rectangle 5"/>
          <p:cNvSpPr>
            <a:spLocks noGrp="1" noChangeArrowheads="1"/>
          </p:cNvSpPr>
          <p:nvPr>
            <p:ph type="body" sz="half" idx="2"/>
          </p:nvPr>
        </p:nvSpPr>
        <p:spPr>
          <a:xfrm>
            <a:off x="457200" y="4038600"/>
            <a:ext cx="3962400" cy="1981200"/>
          </a:xfrm>
        </p:spPr>
        <p:txBody>
          <a:bodyPr/>
          <a:lstStyle/>
          <a:p>
            <a:pPr lvl="2"/>
            <a:r>
              <a:rPr lang="en-US" sz="2800" smtClean="0"/>
              <a:t>Effect slower in North America due to less pressure from virus</a:t>
            </a:r>
          </a:p>
          <a:p>
            <a:endParaRPr lang="en-US" sz="2400" smtClean="0"/>
          </a:p>
        </p:txBody>
      </p:sp>
      <p:pic>
        <p:nvPicPr>
          <p:cNvPr id="124933"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029200" y="3276600"/>
            <a:ext cx="3962400" cy="3429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sz="4000" smtClean="0"/>
              <a:t>Conclusions</a:t>
            </a:r>
            <a:br>
              <a:rPr lang="en-US" sz="4000" smtClean="0"/>
            </a:br>
            <a:endParaRPr lang="en-US" sz="4000" smtClean="0"/>
          </a:p>
        </p:txBody>
      </p:sp>
      <p:sp>
        <p:nvSpPr>
          <p:cNvPr id="126979" name="Rectangle 3"/>
          <p:cNvSpPr>
            <a:spLocks noGrp="1" noChangeArrowheads="1"/>
          </p:cNvSpPr>
          <p:nvPr>
            <p:ph type="body" idx="1"/>
          </p:nvPr>
        </p:nvSpPr>
        <p:spPr>
          <a:xfrm>
            <a:off x="457200" y="1371600"/>
            <a:ext cx="8229600" cy="5029200"/>
          </a:xfrm>
        </p:spPr>
        <p:txBody>
          <a:bodyPr/>
          <a:lstStyle/>
          <a:p>
            <a:r>
              <a:rPr lang="en-US" i="1" smtClean="0"/>
              <a:t>O. novo-ulmi</a:t>
            </a:r>
            <a:r>
              <a:rPr lang="en-US" smtClean="0"/>
              <a:t> VC clones diversify only where </a:t>
            </a:r>
            <a:r>
              <a:rPr lang="en-US" i="1" smtClean="0"/>
              <a:t>O. ulmi</a:t>
            </a:r>
            <a:r>
              <a:rPr lang="en-US" smtClean="0"/>
              <a:t> was already present</a:t>
            </a:r>
          </a:p>
          <a:p>
            <a:r>
              <a:rPr lang="en-US" smtClean="0"/>
              <a:t>Only when virus activity is high will clones diversify rapidly</a:t>
            </a:r>
          </a:p>
          <a:p>
            <a:r>
              <a:rPr lang="en-US" smtClean="0"/>
              <a:t>Novel VC genes are acquired by </a:t>
            </a:r>
            <a:r>
              <a:rPr lang="en-US" i="1" smtClean="0"/>
              <a:t>O. novo-ulmi </a:t>
            </a:r>
            <a:r>
              <a:rPr lang="en-US" smtClean="0"/>
              <a:t>from </a:t>
            </a:r>
            <a:r>
              <a:rPr lang="en-US" i="1" smtClean="0"/>
              <a:t>O.ulmi </a:t>
            </a:r>
          </a:p>
          <a:p>
            <a:r>
              <a:rPr lang="en-US" smtClean="0"/>
              <a:t>Selection pressure from viruses favors novel VC types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533400"/>
            <a:ext cx="7772400" cy="1143000"/>
          </a:xfrm>
        </p:spPr>
        <p:txBody>
          <a:bodyPr/>
          <a:lstStyle/>
          <a:p>
            <a:r>
              <a:rPr lang="en-US" i="1">
                <a:latin typeface="festus!" pitchFamily="2" charset="0"/>
              </a:rPr>
              <a:t>Cronartium  ribicola:</a:t>
            </a:r>
            <a:br>
              <a:rPr lang="en-US" i="1">
                <a:latin typeface="festus!" pitchFamily="2" charset="0"/>
              </a:rPr>
            </a:br>
            <a:r>
              <a:rPr lang="en-US">
                <a:latin typeface="festus!" pitchFamily="2" charset="0"/>
              </a:rPr>
              <a:t>the causal agent</a:t>
            </a:r>
          </a:p>
        </p:txBody>
      </p:sp>
      <p:sp>
        <p:nvSpPr>
          <p:cNvPr id="53251" name="Rectangle 3"/>
          <p:cNvSpPr>
            <a:spLocks noGrp="1" noChangeArrowheads="1"/>
          </p:cNvSpPr>
          <p:nvPr>
            <p:ph type="body" idx="1"/>
          </p:nvPr>
        </p:nvSpPr>
        <p:spPr>
          <a:xfrm>
            <a:off x="914400" y="2133600"/>
            <a:ext cx="7772400" cy="4114800"/>
          </a:xfrm>
          <a:solidFill>
            <a:srgbClr val="FFFFFF"/>
          </a:solidFill>
          <a:ln>
            <a:solidFill>
              <a:srgbClr val="000000"/>
            </a:solidFill>
          </a:ln>
        </p:spPr>
        <p:txBody>
          <a:bodyPr/>
          <a:lstStyle/>
          <a:p>
            <a:pPr>
              <a:lnSpc>
                <a:spcPct val="90000"/>
              </a:lnSpc>
            </a:pPr>
            <a:r>
              <a:rPr lang="en-US">
                <a:latin typeface="festus!" pitchFamily="2" charset="0"/>
              </a:rPr>
              <a:t>Complex system involving 5 spore stages and two hosts</a:t>
            </a:r>
          </a:p>
          <a:p>
            <a:pPr lvl="1">
              <a:lnSpc>
                <a:spcPct val="90000"/>
              </a:lnSpc>
            </a:pPr>
            <a:r>
              <a:rPr lang="en-US" i="1">
                <a:latin typeface="festus!" pitchFamily="2" charset="0"/>
              </a:rPr>
              <a:t>Pinus</a:t>
            </a:r>
            <a:r>
              <a:rPr lang="en-US">
                <a:latin typeface="festus!" pitchFamily="2" charset="0"/>
              </a:rPr>
              <a:t> and </a:t>
            </a:r>
            <a:r>
              <a:rPr lang="en-US" i="1">
                <a:latin typeface="festus!" pitchFamily="2" charset="0"/>
              </a:rPr>
              <a:t>Ribes</a:t>
            </a:r>
          </a:p>
          <a:p>
            <a:pPr>
              <a:lnSpc>
                <a:spcPct val="90000"/>
              </a:lnSpc>
            </a:pPr>
            <a:r>
              <a:rPr lang="en-US">
                <a:latin typeface="festus!" pitchFamily="2" charset="0"/>
              </a:rPr>
              <a:t>Introduced into North America around 1900 on infected eastern white pine stock; separate introductions on east and west coasts </a:t>
            </a:r>
          </a:p>
          <a:p>
            <a:pPr>
              <a:lnSpc>
                <a:spcPct val="90000"/>
              </a:lnSpc>
            </a:pPr>
            <a:r>
              <a:rPr lang="en-US">
                <a:latin typeface="festus!" pitchFamily="2" charset="0"/>
              </a:rPr>
              <a:t>Native to Asia</a:t>
            </a:r>
          </a:p>
          <a:p>
            <a:pPr>
              <a:lnSpc>
                <a:spcPct val="90000"/>
              </a:lnSpc>
            </a:pPr>
            <a:endParaRPr lang="en-US">
              <a:latin typeface="festus!" pitchFamily="2"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457200" y="381000"/>
            <a:ext cx="8229600" cy="228600"/>
          </a:xfrm>
        </p:spPr>
        <p:txBody>
          <a:bodyPr/>
          <a:lstStyle/>
          <a:p>
            <a:endParaRPr lang="en-US" sz="4000" smtClean="0"/>
          </a:p>
        </p:txBody>
      </p:sp>
      <p:sp>
        <p:nvSpPr>
          <p:cNvPr id="129027" name="Rectangle 3"/>
          <p:cNvSpPr>
            <a:spLocks noGrp="1" noChangeArrowheads="1"/>
          </p:cNvSpPr>
          <p:nvPr>
            <p:ph type="body" idx="1"/>
          </p:nvPr>
        </p:nvSpPr>
        <p:spPr>
          <a:xfrm>
            <a:off x="457200" y="5257800"/>
            <a:ext cx="8229600" cy="838200"/>
          </a:xfrm>
        </p:spPr>
        <p:txBody>
          <a:bodyPr/>
          <a:lstStyle/>
          <a:p>
            <a:pPr>
              <a:lnSpc>
                <a:spcPct val="90000"/>
              </a:lnSpc>
              <a:buFont typeface="Wingdings" charset="2"/>
              <a:buNone/>
            </a:pPr>
            <a:r>
              <a:rPr lang="en-US" sz="2400" i="1" smtClean="0"/>
              <a:t>O. novo-ulmi</a:t>
            </a:r>
            <a:r>
              <a:rPr lang="en-US" sz="2400" smtClean="0"/>
              <a:t> with single VC type-black</a:t>
            </a:r>
          </a:p>
          <a:p>
            <a:pPr>
              <a:lnSpc>
                <a:spcPct val="90000"/>
              </a:lnSpc>
              <a:buFont typeface="Wingdings" charset="2"/>
              <a:buNone/>
            </a:pPr>
            <a:r>
              <a:rPr lang="en-US" sz="2400" smtClean="0"/>
              <a:t>As it changes to many VC types in grey</a:t>
            </a:r>
          </a:p>
        </p:txBody>
      </p:sp>
      <p:pic>
        <p:nvPicPr>
          <p:cNvPr id="129028"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7200" y="228600"/>
            <a:ext cx="7772400" cy="46545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457200" y="381000"/>
            <a:ext cx="8229600" cy="990600"/>
          </a:xfrm>
        </p:spPr>
        <p:txBody>
          <a:bodyPr/>
          <a:lstStyle/>
          <a:p>
            <a:r>
              <a:rPr lang="en-US" sz="4800" smtClean="0"/>
              <a:t>WOW!!!</a:t>
            </a:r>
          </a:p>
        </p:txBody>
      </p:sp>
      <p:sp>
        <p:nvSpPr>
          <p:cNvPr id="131075" name="Rectangle 3"/>
          <p:cNvSpPr>
            <a:spLocks noGrp="1" noChangeArrowheads="1"/>
          </p:cNvSpPr>
          <p:nvPr>
            <p:ph type="body" idx="1"/>
          </p:nvPr>
        </p:nvSpPr>
        <p:spPr>
          <a:xfrm>
            <a:off x="533400" y="1600200"/>
            <a:ext cx="8229600" cy="4191000"/>
          </a:xfrm>
        </p:spPr>
        <p:txBody>
          <a:bodyPr/>
          <a:lstStyle/>
          <a:p>
            <a:r>
              <a:rPr lang="en-US" i="1" smtClean="0"/>
              <a:t>O. novo-ulmi</a:t>
            </a:r>
            <a:r>
              <a:rPr lang="en-US" smtClean="0"/>
              <a:t> outcompeted </a:t>
            </a:r>
            <a:r>
              <a:rPr lang="en-US" i="1" smtClean="0"/>
              <a:t>O. ulmi</a:t>
            </a:r>
            <a:r>
              <a:rPr lang="en-US" smtClean="0"/>
              <a:t> in Europe</a:t>
            </a:r>
          </a:p>
          <a:p>
            <a:r>
              <a:rPr lang="en-US" i="1" smtClean="0"/>
              <a:t>O. novo-ulmi</a:t>
            </a:r>
            <a:r>
              <a:rPr lang="en-US" smtClean="0"/>
              <a:t> caught virus from </a:t>
            </a:r>
            <a:r>
              <a:rPr lang="en-US" i="1" smtClean="0"/>
              <a:t>O. ulmi</a:t>
            </a:r>
            <a:r>
              <a:rPr lang="en-US" smtClean="0"/>
              <a:t> that would have killed it off BUT….</a:t>
            </a:r>
          </a:p>
          <a:p>
            <a:r>
              <a:rPr lang="en-US" smtClean="0"/>
              <a:t>At the same time </a:t>
            </a:r>
            <a:r>
              <a:rPr lang="en-US" i="1" smtClean="0"/>
              <a:t>O. novo-ulmi</a:t>
            </a:r>
            <a:r>
              <a:rPr lang="en-US" smtClean="0"/>
              <a:t> acquired VC genes from </a:t>
            </a:r>
            <a:r>
              <a:rPr lang="en-US" i="1" smtClean="0"/>
              <a:t>O. ulmi</a:t>
            </a:r>
            <a:r>
              <a:rPr lang="en-US" smtClean="0"/>
              <a:t> that made it less susceptible to virus</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152400"/>
            <a:ext cx="8229600" cy="685800"/>
          </a:xfrm>
        </p:spPr>
        <p:txBody>
          <a:bodyPr/>
          <a:lstStyle/>
          <a:p>
            <a:r>
              <a:rPr lang="en-US" sz="4000" i="1" smtClean="0"/>
              <a:t>O. Himal-ulmi</a:t>
            </a:r>
          </a:p>
        </p:txBody>
      </p:sp>
      <p:sp>
        <p:nvSpPr>
          <p:cNvPr id="133123" name="Rectangle 4"/>
          <p:cNvSpPr>
            <a:spLocks noGrp="1" noChangeArrowheads="1"/>
          </p:cNvSpPr>
          <p:nvPr>
            <p:ph type="body" idx="1"/>
          </p:nvPr>
        </p:nvSpPr>
        <p:spPr>
          <a:xfrm>
            <a:off x="457200" y="838200"/>
            <a:ext cx="8229600" cy="3962400"/>
          </a:xfrm>
        </p:spPr>
        <p:txBody>
          <a:bodyPr/>
          <a:lstStyle/>
          <a:p>
            <a:r>
              <a:rPr lang="en-US" smtClean="0"/>
              <a:t>Found in Himalayas while searching for origins of pathogens in Asia</a:t>
            </a:r>
          </a:p>
          <a:p>
            <a:r>
              <a:rPr lang="en-US" smtClean="0"/>
              <a:t>Appears to be in natural balance with elms and bark beetles</a:t>
            </a:r>
          </a:p>
          <a:p>
            <a:r>
              <a:rPr lang="en-US" smtClean="0"/>
              <a:t>Very aggressive on European Elms</a:t>
            </a:r>
          </a:p>
          <a:p>
            <a:r>
              <a:rPr lang="en-US" smtClean="0"/>
              <a:t>Importance of regulating timber trade</a:t>
            </a:r>
          </a:p>
          <a:p>
            <a:pPr>
              <a:buFont typeface="Wingdings" charset="2"/>
              <a:buNone/>
            </a:pPr>
            <a:endParaRPr lang="en-US" smtClean="0"/>
          </a:p>
          <a:p>
            <a:pPr>
              <a:buFont typeface="Wingdings" charset="2"/>
              <a:buNone/>
            </a:pPr>
            <a:endParaRPr lang="en-US" smtClean="0"/>
          </a:p>
          <a:p>
            <a:endParaRPr lang="en-US" smtClean="0"/>
          </a:p>
        </p:txBody>
      </p:sp>
      <p:pic>
        <p:nvPicPr>
          <p:cNvPr id="133124" name="Picture 5"/>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1000" y="4191000"/>
            <a:ext cx="4114800" cy="25050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33125" name="Picture 6"/>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029200" y="4114800"/>
            <a:ext cx="3500438" cy="25860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Rectangle 5"/>
          <p:cNvSpPr>
            <a:spLocks noGrp="1" noChangeArrowheads="1"/>
          </p:cNvSpPr>
          <p:nvPr>
            <p:ph type="title"/>
          </p:nvPr>
        </p:nvSpPr>
        <p:spPr/>
        <p:txBody>
          <a:bodyPr/>
          <a:lstStyle/>
          <a:p>
            <a:r>
              <a:rPr lang="en-US" smtClean="0"/>
              <a:t>The End</a:t>
            </a:r>
          </a:p>
        </p:txBody>
      </p:sp>
      <p:pic>
        <p:nvPicPr>
          <p:cNvPr id="135171" name="Picture 4"/>
          <p:cNvPicPr>
            <a:picLocks noGrp="1" noChangeAspect="1" noChangeArrowheads="1"/>
          </p:cNvPicPr>
          <p:nvPr>
            <p:ph idx="1"/>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a:xfrm>
            <a:off x="457200" y="1752600"/>
            <a:ext cx="8223250" cy="4114800"/>
          </a:xfr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28600" y="228600"/>
            <a:ext cx="5791200" cy="457200"/>
          </a:xfrm>
        </p:spPr>
        <p:txBody>
          <a:bodyPr lIns="92075" tIns="46038" rIns="92075" bIns="46038"/>
          <a:lstStyle/>
          <a:p>
            <a:r>
              <a:rPr lang="en-US" sz="3200">
                <a:solidFill>
                  <a:srgbClr val="FFEA18"/>
                </a:solidFill>
                <a:effectLst>
                  <a:outerShdw blurRad="38100" dist="38100" dir="2700000" algn="tl">
                    <a:srgbClr val="000000"/>
                  </a:outerShdw>
                </a:effectLst>
              </a:rPr>
              <a:t>Pitch canker disease of pines</a:t>
            </a:r>
            <a:endParaRPr lang="en-US">
              <a:effectLst>
                <a:outerShdw blurRad="38100" dist="38100" dir="2700000" algn="tl">
                  <a:srgbClr val="FFFFFF"/>
                </a:outerShdw>
              </a:effectLst>
            </a:endParaRPr>
          </a:p>
        </p:txBody>
      </p:sp>
      <p:sp>
        <p:nvSpPr>
          <p:cNvPr id="13315" name="Rectangle 3"/>
          <p:cNvSpPr>
            <a:spLocks noGrp="1" noChangeArrowheads="1"/>
          </p:cNvSpPr>
          <p:nvPr>
            <p:ph type="body" idx="1"/>
          </p:nvPr>
        </p:nvSpPr>
        <p:spPr>
          <a:xfrm>
            <a:off x="304800" y="990600"/>
            <a:ext cx="7772400" cy="1143000"/>
          </a:xfrm>
        </p:spPr>
        <p:txBody>
          <a:bodyPr/>
          <a:lstStyle/>
          <a:p>
            <a:pPr>
              <a:lnSpc>
                <a:spcPct val="90000"/>
              </a:lnSpc>
            </a:pPr>
            <a:r>
              <a:rPr lang="en-US" sz="2000" b="1">
                <a:solidFill>
                  <a:schemeClr val="bg1"/>
                </a:solidFill>
                <a:effectLst>
                  <a:outerShdw blurRad="38100" dist="38100" dir="2700000" algn="tl">
                    <a:srgbClr val="000000"/>
                  </a:outerShdw>
                </a:effectLst>
              </a:rPr>
              <a:t>Threat to native populations of Monterey pine</a:t>
            </a:r>
          </a:p>
          <a:p>
            <a:pPr>
              <a:lnSpc>
                <a:spcPct val="90000"/>
              </a:lnSpc>
            </a:pPr>
            <a:r>
              <a:rPr lang="en-US" sz="2000" b="1">
                <a:solidFill>
                  <a:schemeClr val="bg1"/>
                </a:solidFill>
                <a:effectLst>
                  <a:outerShdw blurRad="38100" dist="38100" dir="2700000" algn="tl">
                    <a:srgbClr val="000000"/>
                  </a:outerShdw>
                </a:effectLst>
              </a:rPr>
              <a:t>Threat to exotic plantations overseas</a:t>
            </a:r>
          </a:p>
          <a:p>
            <a:pPr>
              <a:lnSpc>
                <a:spcPct val="90000"/>
              </a:lnSpc>
              <a:buFontTx/>
              <a:buNone/>
            </a:pPr>
            <a:endParaRPr lang="en-US" sz="2000" b="1">
              <a:effectLst>
                <a:outerShdw blurRad="38100" dist="38100" dir="2700000" algn="tl">
                  <a:srgbClr val="FFFFFF"/>
                </a:outerShdw>
              </a:effectLst>
            </a:endParaRPr>
          </a:p>
        </p:txBody>
      </p:sp>
      <p:pic>
        <p:nvPicPr>
          <p:cNvPr id="48132" name="Picture 4"/>
          <p:cNvPicPr>
            <a:picLocks noChangeAspect="1" noChangeArrowheads="1"/>
          </p:cNvPicPr>
          <p:nvPr/>
        </p:nvPicPr>
        <p:blipFill>
          <a:blip r:embed="rId2"/>
          <a:srcRect/>
          <a:stretch>
            <a:fillRect/>
          </a:stretch>
        </p:blipFill>
        <p:spPr bwMode="auto">
          <a:xfrm>
            <a:off x="1371600" y="2362200"/>
            <a:ext cx="3732213" cy="2382838"/>
          </a:xfrm>
          <a:prstGeom prst="rect">
            <a:avLst/>
          </a:prstGeom>
          <a:noFill/>
          <a:ln w="9525">
            <a:noFill/>
            <a:miter lim="800000"/>
            <a:headEnd/>
            <a:tailEnd/>
          </a:ln>
        </p:spPr>
      </p:pic>
      <p:pic>
        <p:nvPicPr>
          <p:cNvPr id="48133" name="Picture 5"/>
          <p:cNvPicPr>
            <a:picLocks noChangeAspect="1" noChangeArrowheads="1"/>
          </p:cNvPicPr>
          <p:nvPr/>
        </p:nvPicPr>
        <p:blipFill>
          <a:blip r:embed="rId3"/>
          <a:srcRect/>
          <a:stretch>
            <a:fillRect/>
          </a:stretch>
        </p:blipFill>
        <p:spPr bwMode="auto">
          <a:xfrm>
            <a:off x="5562600" y="2362200"/>
            <a:ext cx="2943225"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154" name="Picture 2" descr="Symptoms large tree in Monterey"/>
          <p:cNvPicPr>
            <a:picLocks noChangeAspect="1" noChangeArrowheads="1"/>
          </p:cNvPicPr>
          <p:nvPr/>
        </p:nvPicPr>
        <p:blipFill>
          <a:blip r:embed="rId3"/>
          <a:srcRect l="15750" r="17999"/>
          <a:stretch>
            <a:fillRect/>
          </a:stretch>
        </p:blipFill>
        <p:spPr bwMode="auto">
          <a:xfrm>
            <a:off x="2636838" y="1700213"/>
            <a:ext cx="3633787" cy="4167187"/>
          </a:xfrm>
          <a:prstGeom prst="rect">
            <a:avLst/>
          </a:prstGeom>
          <a:noFill/>
          <a:ln w="9525">
            <a:noFill/>
            <a:miter lim="800000"/>
            <a:headEnd/>
            <a:tailEnd/>
          </a:ln>
        </p:spPr>
      </p:pic>
      <p:sp>
        <p:nvSpPr>
          <p:cNvPr id="49155" name="Text Box 3"/>
          <p:cNvSpPr txBox="1">
            <a:spLocks noChangeArrowheads="1"/>
          </p:cNvSpPr>
          <p:nvPr/>
        </p:nvSpPr>
        <p:spPr bwMode="auto">
          <a:xfrm>
            <a:off x="1333500" y="320675"/>
            <a:ext cx="6392863" cy="1431925"/>
          </a:xfrm>
          <a:prstGeom prst="rect">
            <a:avLst/>
          </a:prstGeom>
          <a:noFill/>
          <a:ln w="9525">
            <a:noFill/>
            <a:miter lim="800000"/>
            <a:headEnd/>
            <a:tailEnd/>
          </a:ln>
        </p:spPr>
        <p:txBody>
          <a:bodyPr wrap="none">
            <a:prstTxWarp prst="textNoShape">
              <a:avLst/>
            </a:prstTxWarp>
            <a:spAutoFit/>
          </a:bodyPr>
          <a:lstStyle/>
          <a:p>
            <a:pPr algn="ctr" eaLnBrk="1" hangingPunct="1"/>
            <a:r>
              <a:rPr lang="en-US" sz="3200" b="1">
                <a:solidFill>
                  <a:srgbClr val="FFFF00"/>
                </a:solidFill>
              </a:rPr>
              <a:t>THE PRINCIPAL HOST TO </a:t>
            </a:r>
          </a:p>
          <a:p>
            <a:pPr algn="ctr" eaLnBrk="1" hangingPunct="1"/>
            <a:r>
              <a:rPr lang="en-US" sz="3200" b="1">
                <a:solidFill>
                  <a:srgbClr val="FFFF00"/>
                </a:solidFill>
              </a:rPr>
              <a:t>PITCH CANKER IN CALIFORNIA</a:t>
            </a:r>
            <a:endParaRPr lang="en-US" sz="3200" b="1" i="1">
              <a:solidFill>
                <a:srgbClr val="FFFF00"/>
              </a:solidFill>
            </a:endParaRPr>
          </a:p>
          <a:p>
            <a:pPr algn="ctr" eaLnBrk="1" hangingPunct="1"/>
            <a:r>
              <a:rPr lang="en-US" b="1">
                <a:solidFill>
                  <a:srgbClr val="FFFF00"/>
                </a:solidFill>
              </a:rPr>
              <a:t> </a:t>
            </a:r>
          </a:p>
        </p:txBody>
      </p:sp>
      <p:sp>
        <p:nvSpPr>
          <p:cNvPr id="49156" name="Text Box 4"/>
          <p:cNvSpPr txBox="1">
            <a:spLocks noChangeArrowheads="1"/>
          </p:cNvSpPr>
          <p:nvPr/>
        </p:nvSpPr>
        <p:spPr bwMode="auto">
          <a:xfrm>
            <a:off x="1706563" y="5999163"/>
            <a:ext cx="5383212" cy="457200"/>
          </a:xfrm>
          <a:prstGeom prst="rect">
            <a:avLst/>
          </a:prstGeom>
          <a:noFill/>
          <a:ln w="9525">
            <a:noFill/>
            <a:miter lim="800000"/>
            <a:headEnd/>
            <a:tailEnd/>
          </a:ln>
        </p:spPr>
        <p:txBody>
          <a:bodyPr wrap="none">
            <a:prstTxWarp prst="textNoShape">
              <a:avLst/>
            </a:prstTxWarp>
            <a:spAutoFit/>
          </a:bodyPr>
          <a:lstStyle/>
          <a:p>
            <a:pPr eaLnBrk="1" hangingPunct="1"/>
            <a:r>
              <a:rPr lang="en-US" b="1" i="1">
                <a:solidFill>
                  <a:srgbClr val="FFFF00"/>
                </a:solidFill>
              </a:rPr>
              <a:t>PINUS RADIATA </a:t>
            </a:r>
            <a:r>
              <a:rPr lang="en-US" b="1">
                <a:solidFill>
                  <a:srgbClr val="FFFF00"/>
                </a:solidFill>
              </a:rPr>
              <a:t>(MONTEREY PINE)</a:t>
            </a:r>
            <a:endParaRPr lang="en-US" b="1" i="1">
              <a:solidFill>
                <a:srgbClr val="FFFF00"/>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2261" y="635038"/>
            <a:ext cx="3687139" cy="5862781"/>
          </a:xfrm>
          <a:prstGeom prst="rect">
            <a:avLst/>
          </a:prstGeom>
        </p:spPr>
      </p:pic>
      <p:pic>
        <p:nvPicPr>
          <p:cNvPr id="3" name="Picture 2"/>
          <p:cNvPicPr>
            <a:picLocks noChangeAspect="1"/>
          </p:cNvPicPr>
          <p:nvPr/>
        </p:nvPicPr>
        <p:blipFill>
          <a:blip r:embed="rId3"/>
          <a:stretch>
            <a:fillRect/>
          </a:stretch>
        </p:blipFill>
        <p:spPr>
          <a:xfrm>
            <a:off x="4523072" y="3125059"/>
            <a:ext cx="4497013" cy="3372760"/>
          </a:xfrm>
          <a:prstGeom prst="rect">
            <a:avLst/>
          </a:prstGeom>
        </p:spPr>
      </p:pic>
      <p:sp>
        <p:nvSpPr>
          <p:cNvPr id="4" name="TextBox 3"/>
          <p:cNvSpPr txBox="1"/>
          <p:nvPr/>
        </p:nvSpPr>
        <p:spPr>
          <a:xfrm>
            <a:off x="4523072" y="1554174"/>
            <a:ext cx="4291438" cy="646331"/>
          </a:xfrm>
          <a:prstGeom prst="rect">
            <a:avLst/>
          </a:prstGeom>
          <a:noFill/>
        </p:spPr>
        <p:txBody>
          <a:bodyPr wrap="square" rtlCol="0">
            <a:spAutoFit/>
          </a:bodyPr>
          <a:lstStyle/>
          <a:p>
            <a:r>
              <a:rPr lang="en-US" dirty="0" smtClean="0"/>
              <a:t>Just in case you were wondering why it is called pine pitch canker…</a:t>
            </a:r>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does it come from?</a:t>
            </a:r>
            <a:endParaRPr lang="en-US" dirty="0"/>
          </a:p>
        </p:txBody>
      </p:sp>
      <p:sp>
        <p:nvSpPr>
          <p:cNvPr id="3" name="Content Placeholder 2"/>
          <p:cNvSpPr>
            <a:spLocks noGrp="1"/>
          </p:cNvSpPr>
          <p:nvPr>
            <p:ph idx="1"/>
          </p:nvPr>
        </p:nvSpPr>
        <p:spPr/>
        <p:txBody>
          <a:bodyPr/>
          <a:lstStyle/>
          <a:p>
            <a:r>
              <a:rPr lang="en-US" dirty="0" smtClean="0"/>
              <a:t>Maximum genetic diversity found in Mexico</a:t>
            </a:r>
          </a:p>
          <a:p>
            <a:r>
              <a:rPr lang="en-US" dirty="0" smtClean="0"/>
              <a:t>East Coast of US has relatively high diversity, suggesting longer exposure</a:t>
            </a:r>
          </a:p>
          <a:p>
            <a:r>
              <a:rPr lang="en-US" dirty="0" smtClean="0"/>
              <a:t>South Africa, California and Japan have very low diversity, with California and Japan being quite similar presumably because infestations have the same source</a:t>
            </a: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17519"/>
            <a:ext cx="7772400" cy="1143000"/>
          </a:xfrm>
        </p:spPr>
        <p:txBody>
          <a:bodyPr/>
          <a:lstStyle/>
          <a:p>
            <a:r>
              <a:rPr lang="en-US" dirty="0" smtClean="0"/>
              <a:t>Careful when interpreting data:</a:t>
            </a:r>
            <a:endParaRPr lang="en-US" dirty="0"/>
          </a:p>
        </p:txBody>
      </p:sp>
      <p:sp>
        <p:nvSpPr>
          <p:cNvPr id="3" name="Content Placeholder 2"/>
          <p:cNvSpPr>
            <a:spLocks noGrp="1"/>
          </p:cNvSpPr>
          <p:nvPr>
            <p:ph idx="1"/>
          </p:nvPr>
        </p:nvSpPr>
        <p:spPr>
          <a:xfrm>
            <a:off x="685800" y="1671154"/>
            <a:ext cx="7772400" cy="4114800"/>
          </a:xfrm>
        </p:spPr>
        <p:txBody>
          <a:bodyPr/>
          <a:lstStyle/>
          <a:p>
            <a:r>
              <a:rPr lang="en-US" sz="2400" dirty="0" smtClean="0"/>
              <a:t>Genetic similarity between two sites does not necessarily imply a source-sink relationship, but can indicate a third location was the source for both</a:t>
            </a:r>
            <a:br>
              <a:rPr lang="en-US" sz="2400" dirty="0" smtClean="0"/>
            </a:br>
            <a:endParaRPr lang="en-US" sz="2400" dirty="0" smtClean="0"/>
          </a:p>
          <a:p>
            <a:r>
              <a:rPr lang="en-US" sz="2400" dirty="0" smtClean="0"/>
              <a:t>Observational correlations, especially in new systems (like new host-pathogen combinations) may be misleading. The pathogen was found on many insect species but this was an accidental not a causal correlation, meaning that insects were not vectoring the disease, but rather they were accidentally contaminated in correlation with the significant outbreaks due to the novelty of the association between Monterey pine and </a:t>
            </a:r>
            <a:r>
              <a:rPr lang="en-US" sz="2400" i="1" dirty="0" err="1" smtClean="0"/>
              <a:t>Fusarium</a:t>
            </a:r>
            <a:r>
              <a:rPr lang="en-US" sz="2400" i="1" dirty="0" smtClean="0"/>
              <a:t> </a:t>
            </a:r>
            <a:r>
              <a:rPr lang="en-US" sz="2400" i="1" dirty="0" err="1" smtClean="0"/>
              <a:t>circinatum</a:t>
            </a:r>
            <a:r>
              <a:rPr lang="en-US" sz="2400" i="1" dirty="0" smtClean="0"/>
              <a:t> </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990600" y="577850"/>
            <a:ext cx="7248525" cy="488950"/>
          </a:xfrm>
          <a:prstGeom prst="rect">
            <a:avLst/>
          </a:prstGeom>
          <a:noFill/>
          <a:ln w="9525">
            <a:noFill/>
            <a:miter lim="800000"/>
            <a:headEnd/>
            <a:tailEnd/>
          </a:ln>
        </p:spPr>
        <p:txBody>
          <a:bodyPr wrap="none">
            <a:prstTxWarp prst="textNoShape">
              <a:avLst/>
            </a:prstTxWarp>
            <a:spAutoFit/>
          </a:bodyPr>
          <a:lstStyle/>
          <a:p>
            <a:pPr eaLnBrk="1" hangingPunct="1"/>
            <a:r>
              <a:rPr lang="en-US" sz="2600" b="1">
                <a:solidFill>
                  <a:srgbClr val="FFFF00"/>
                </a:solidFill>
              </a:rPr>
              <a:t>DISEASE PROGRESS BY LANDSCAPE TYPE</a:t>
            </a:r>
          </a:p>
        </p:txBody>
      </p:sp>
      <p:graphicFrame>
        <p:nvGraphicFramePr>
          <p:cNvPr id="51203" name="Object 2"/>
          <p:cNvGraphicFramePr>
            <a:graphicFrameLocks noChangeAspect="1"/>
          </p:cNvGraphicFramePr>
          <p:nvPr/>
        </p:nvGraphicFramePr>
        <p:xfrm>
          <a:off x="762000" y="990600"/>
          <a:ext cx="7581900" cy="4791075"/>
        </p:xfrm>
        <a:graphic>
          <a:graphicData uri="http://schemas.openxmlformats.org/presentationml/2006/ole">
            <p:oleObj spid="_x0000_s165890" name="Chart" r:id="rId4" imgW="11391900" imgH="7200900" progId="Excel.Sheet.8">
              <p:embed/>
            </p:oleObj>
          </a:graphicData>
        </a:graphic>
      </p:graphicFrame>
      <p:sp>
        <p:nvSpPr>
          <p:cNvPr id="51204" name="Text Box 4"/>
          <p:cNvSpPr txBox="1">
            <a:spLocks noChangeArrowheads="1"/>
          </p:cNvSpPr>
          <p:nvPr/>
        </p:nvSpPr>
        <p:spPr bwMode="auto">
          <a:xfrm rot="-5400000">
            <a:off x="-657225" y="3359150"/>
            <a:ext cx="2625725" cy="396875"/>
          </a:xfrm>
          <a:prstGeom prst="rect">
            <a:avLst/>
          </a:prstGeom>
          <a:noFill/>
          <a:ln w="9525">
            <a:noFill/>
            <a:miter lim="800000"/>
            <a:headEnd/>
            <a:tailEnd/>
          </a:ln>
        </p:spPr>
        <p:txBody>
          <a:bodyPr wrap="none">
            <a:prstTxWarp prst="textNoShape">
              <a:avLst/>
            </a:prstTxWarp>
            <a:spAutoFit/>
          </a:bodyPr>
          <a:lstStyle/>
          <a:p>
            <a:pPr eaLnBrk="1" hangingPunct="1"/>
            <a:r>
              <a:rPr lang="en-US" sz="2000" b="1">
                <a:solidFill>
                  <a:srgbClr val="FFFF00"/>
                </a:solidFill>
              </a:rPr>
              <a:t>DISEASE SEVERITY</a:t>
            </a:r>
          </a:p>
        </p:txBody>
      </p:sp>
      <p:sp>
        <p:nvSpPr>
          <p:cNvPr id="51205" name="Line 5"/>
          <p:cNvSpPr>
            <a:spLocks noChangeShapeType="1"/>
          </p:cNvSpPr>
          <p:nvPr/>
        </p:nvSpPr>
        <p:spPr bwMode="auto">
          <a:xfrm flipV="1">
            <a:off x="1552575" y="5410200"/>
            <a:ext cx="0" cy="3810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1206" name="Line 6"/>
          <p:cNvSpPr>
            <a:spLocks noChangeShapeType="1"/>
          </p:cNvSpPr>
          <p:nvPr/>
        </p:nvSpPr>
        <p:spPr bwMode="auto">
          <a:xfrm flipV="1">
            <a:off x="5334000" y="5410200"/>
            <a:ext cx="0" cy="3810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1207" name="Text Box 7"/>
          <p:cNvSpPr txBox="1">
            <a:spLocks noChangeArrowheads="1"/>
          </p:cNvSpPr>
          <p:nvPr/>
        </p:nvSpPr>
        <p:spPr bwMode="auto">
          <a:xfrm>
            <a:off x="1271588" y="5776913"/>
            <a:ext cx="579437" cy="304800"/>
          </a:xfrm>
          <a:prstGeom prst="rect">
            <a:avLst/>
          </a:prstGeom>
          <a:noFill/>
          <a:ln w="9525">
            <a:noFill/>
            <a:miter lim="800000"/>
            <a:headEnd/>
            <a:tailEnd/>
          </a:ln>
        </p:spPr>
        <p:txBody>
          <a:bodyPr wrap="none">
            <a:prstTxWarp prst="textNoShape">
              <a:avLst/>
            </a:prstTxWarp>
            <a:spAutoFit/>
          </a:bodyPr>
          <a:lstStyle/>
          <a:p>
            <a:pPr algn="ctr" eaLnBrk="1" hangingPunct="1"/>
            <a:r>
              <a:rPr lang="en-US" sz="1400" b="1">
                <a:solidFill>
                  <a:schemeClr val="bg1"/>
                </a:solidFill>
              </a:rPr>
              <a:t>1996</a:t>
            </a:r>
          </a:p>
        </p:txBody>
      </p:sp>
      <p:sp>
        <p:nvSpPr>
          <p:cNvPr id="51208" name="Line 8"/>
          <p:cNvSpPr>
            <a:spLocks noChangeShapeType="1"/>
          </p:cNvSpPr>
          <p:nvPr/>
        </p:nvSpPr>
        <p:spPr bwMode="auto">
          <a:xfrm flipV="1">
            <a:off x="6934200" y="5410200"/>
            <a:ext cx="0" cy="3810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1209" name="Line 9"/>
          <p:cNvSpPr>
            <a:spLocks noChangeShapeType="1"/>
          </p:cNvSpPr>
          <p:nvPr/>
        </p:nvSpPr>
        <p:spPr bwMode="auto">
          <a:xfrm flipV="1">
            <a:off x="6248400" y="5410200"/>
            <a:ext cx="0" cy="3810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1210" name="Text Box 10"/>
          <p:cNvSpPr txBox="1">
            <a:spLocks noChangeArrowheads="1"/>
          </p:cNvSpPr>
          <p:nvPr/>
        </p:nvSpPr>
        <p:spPr bwMode="auto">
          <a:xfrm>
            <a:off x="5029200" y="5789613"/>
            <a:ext cx="579438" cy="304800"/>
          </a:xfrm>
          <a:prstGeom prst="rect">
            <a:avLst/>
          </a:prstGeom>
          <a:noFill/>
          <a:ln w="9525">
            <a:noFill/>
            <a:miter lim="800000"/>
            <a:headEnd/>
            <a:tailEnd/>
          </a:ln>
        </p:spPr>
        <p:txBody>
          <a:bodyPr wrap="none">
            <a:prstTxWarp prst="textNoShape">
              <a:avLst/>
            </a:prstTxWarp>
            <a:spAutoFit/>
          </a:bodyPr>
          <a:lstStyle/>
          <a:p>
            <a:pPr algn="ctr" eaLnBrk="1" hangingPunct="1"/>
            <a:r>
              <a:rPr lang="en-US" sz="1400" b="1">
                <a:solidFill>
                  <a:schemeClr val="bg1"/>
                </a:solidFill>
              </a:rPr>
              <a:t>2000</a:t>
            </a:r>
          </a:p>
        </p:txBody>
      </p:sp>
      <p:sp>
        <p:nvSpPr>
          <p:cNvPr id="51211" name="Text Box 11"/>
          <p:cNvSpPr txBox="1">
            <a:spLocks noChangeArrowheads="1"/>
          </p:cNvSpPr>
          <p:nvPr/>
        </p:nvSpPr>
        <p:spPr bwMode="auto">
          <a:xfrm>
            <a:off x="5943600" y="5791200"/>
            <a:ext cx="579438" cy="304800"/>
          </a:xfrm>
          <a:prstGeom prst="rect">
            <a:avLst/>
          </a:prstGeom>
          <a:noFill/>
          <a:ln w="9525">
            <a:noFill/>
            <a:miter lim="800000"/>
            <a:headEnd/>
            <a:tailEnd/>
          </a:ln>
        </p:spPr>
        <p:txBody>
          <a:bodyPr wrap="none">
            <a:prstTxWarp prst="textNoShape">
              <a:avLst/>
            </a:prstTxWarp>
            <a:spAutoFit/>
          </a:bodyPr>
          <a:lstStyle/>
          <a:p>
            <a:pPr algn="ctr" eaLnBrk="1" hangingPunct="1"/>
            <a:r>
              <a:rPr lang="en-US" sz="1400" b="1">
                <a:solidFill>
                  <a:schemeClr val="bg1"/>
                </a:solidFill>
              </a:rPr>
              <a:t>2001</a:t>
            </a:r>
          </a:p>
        </p:txBody>
      </p:sp>
      <p:sp>
        <p:nvSpPr>
          <p:cNvPr id="51212" name="Text Box 12"/>
          <p:cNvSpPr txBox="1">
            <a:spLocks noChangeArrowheads="1"/>
          </p:cNvSpPr>
          <p:nvPr/>
        </p:nvSpPr>
        <p:spPr bwMode="auto">
          <a:xfrm>
            <a:off x="6629400" y="5788025"/>
            <a:ext cx="579438" cy="304800"/>
          </a:xfrm>
          <a:prstGeom prst="rect">
            <a:avLst/>
          </a:prstGeom>
          <a:noFill/>
          <a:ln w="9525">
            <a:noFill/>
            <a:miter lim="800000"/>
            <a:headEnd/>
            <a:tailEnd/>
          </a:ln>
        </p:spPr>
        <p:txBody>
          <a:bodyPr wrap="none">
            <a:prstTxWarp prst="textNoShape">
              <a:avLst/>
            </a:prstTxWarp>
            <a:spAutoFit/>
          </a:bodyPr>
          <a:lstStyle/>
          <a:p>
            <a:pPr algn="ctr" eaLnBrk="1" hangingPunct="1"/>
            <a:r>
              <a:rPr lang="en-US" sz="1400" b="1">
                <a:solidFill>
                  <a:schemeClr val="bg1"/>
                </a:solidFill>
              </a:rPr>
              <a:t>2002</a:t>
            </a:r>
          </a:p>
        </p:txBody>
      </p:sp>
      <p:sp>
        <p:nvSpPr>
          <p:cNvPr id="51213" name="Line 13"/>
          <p:cNvSpPr>
            <a:spLocks noChangeShapeType="1"/>
          </p:cNvSpPr>
          <p:nvPr/>
        </p:nvSpPr>
        <p:spPr bwMode="auto">
          <a:xfrm flipV="1">
            <a:off x="4343400" y="5410200"/>
            <a:ext cx="0" cy="3810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1214" name="Text Box 14"/>
          <p:cNvSpPr txBox="1">
            <a:spLocks noChangeArrowheads="1"/>
          </p:cNvSpPr>
          <p:nvPr/>
        </p:nvSpPr>
        <p:spPr bwMode="auto">
          <a:xfrm>
            <a:off x="4052888" y="5791200"/>
            <a:ext cx="579437" cy="304800"/>
          </a:xfrm>
          <a:prstGeom prst="rect">
            <a:avLst/>
          </a:prstGeom>
          <a:noFill/>
          <a:ln w="9525">
            <a:noFill/>
            <a:miter lim="800000"/>
            <a:headEnd/>
            <a:tailEnd/>
          </a:ln>
        </p:spPr>
        <p:txBody>
          <a:bodyPr wrap="none">
            <a:prstTxWarp prst="textNoShape">
              <a:avLst/>
            </a:prstTxWarp>
            <a:spAutoFit/>
          </a:bodyPr>
          <a:lstStyle/>
          <a:p>
            <a:pPr algn="ctr" eaLnBrk="1" hangingPunct="1"/>
            <a:r>
              <a:rPr lang="en-US" sz="1400" b="1">
                <a:solidFill>
                  <a:schemeClr val="bg1"/>
                </a:solidFill>
              </a:rPr>
              <a:t>1999</a:t>
            </a:r>
          </a:p>
        </p:txBody>
      </p:sp>
      <p:sp>
        <p:nvSpPr>
          <p:cNvPr id="51215" name="Line 15"/>
          <p:cNvSpPr>
            <a:spLocks noChangeShapeType="1"/>
          </p:cNvSpPr>
          <p:nvPr/>
        </p:nvSpPr>
        <p:spPr bwMode="auto">
          <a:xfrm flipV="1">
            <a:off x="3657600" y="5419725"/>
            <a:ext cx="0" cy="3810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1216" name="Text Box 16"/>
          <p:cNvSpPr txBox="1">
            <a:spLocks noChangeArrowheads="1"/>
          </p:cNvSpPr>
          <p:nvPr/>
        </p:nvSpPr>
        <p:spPr bwMode="auto">
          <a:xfrm>
            <a:off x="3352800" y="5791200"/>
            <a:ext cx="579438" cy="304800"/>
          </a:xfrm>
          <a:prstGeom prst="rect">
            <a:avLst/>
          </a:prstGeom>
          <a:noFill/>
          <a:ln w="9525">
            <a:noFill/>
            <a:miter lim="800000"/>
            <a:headEnd/>
            <a:tailEnd/>
          </a:ln>
        </p:spPr>
        <p:txBody>
          <a:bodyPr wrap="none">
            <a:prstTxWarp prst="textNoShape">
              <a:avLst/>
            </a:prstTxWarp>
            <a:spAutoFit/>
          </a:bodyPr>
          <a:lstStyle/>
          <a:p>
            <a:pPr algn="ctr" eaLnBrk="1" hangingPunct="1"/>
            <a:r>
              <a:rPr lang="en-US" sz="1400" b="1">
                <a:solidFill>
                  <a:schemeClr val="bg1"/>
                </a:solidFill>
              </a:rPr>
              <a:t>1998</a:t>
            </a:r>
          </a:p>
        </p:txBody>
      </p:sp>
      <p:sp>
        <p:nvSpPr>
          <p:cNvPr id="51217" name="Line 17"/>
          <p:cNvSpPr>
            <a:spLocks noChangeShapeType="1"/>
          </p:cNvSpPr>
          <p:nvPr/>
        </p:nvSpPr>
        <p:spPr bwMode="auto">
          <a:xfrm flipV="1">
            <a:off x="2743200" y="5419725"/>
            <a:ext cx="0" cy="3810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1218" name="Text Box 18"/>
          <p:cNvSpPr txBox="1">
            <a:spLocks noChangeArrowheads="1"/>
          </p:cNvSpPr>
          <p:nvPr/>
        </p:nvSpPr>
        <p:spPr bwMode="auto">
          <a:xfrm>
            <a:off x="2438400" y="5791200"/>
            <a:ext cx="579438" cy="304800"/>
          </a:xfrm>
          <a:prstGeom prst="rect">
            <a:avLst/>
          </a:prstGeom>
          <a:noFill/>
          <a:ln w="9525">
            <a:noFill/>
            <a:miter lim="800000"/>
            <a:headEnd/>
            <a:tailEnd/>
          </a:ln>
        </p:spPr>
        <p:txBody>
          <a:bodyPr wrap="none">
            <a:prstTxWarp prst="textNoShape">
              <a:avLst/>
            </a:prstTxWarp>
            <a:spAutoFit/>
          </a:bodyPr>
          <a:lstStyle/>
          <a:p>
            <a:pPr algn="ctr" eaLnBrk="1" hangingPunct="1"/>
            <a:r>
              <a:rPr lang="en-US" sz="1400" b="1">
                <a:solidFill>
                  <a:schemeClr val="bg1"/>
                </a:solidFill>
              </a:rPr>
              <a:t>1997</a:t>
            </a:r>
          </a:p>
        </p:txBody>
      </p:sp>
      <p:sp>
        <p:nvSpPr>
          <p:cNvPr id="51219" name="AutoShape 19"/>
          <p:cNvSpPr>
            <a:spLocks noChangeArrowheads="1"/>
          </p:cNvSpPr>
          <p:nvPr/>
        </p:nvSpPr>
        <p:spPr bwMode="auto">
          <a:xfrm>
            <a:off x="7410450" y="2514600"/>
            <a:ext cx="228600" cy="228600"/>
          </a:xfrm>
          <a:prstGeom prst="triangle">
            <a:avLst>
              <a:gd name="adj" fmla="val 50000"/>
            </a:avLst>
          </a:prstGeom>
          <a:solidFill>
            <a:srgbClr val="F04508"/>
          </a:solidFill>
          <a:ln w="9525">
            <a:solidFill>
              <a:schemeClr val="tx1"/>
            </a:solidFill>
            <a:miter lim="800000"/>
            <a:headEnd/>
            <a:tailEnd/>
          </a:ln>
        </p:spPr>
        <p:txBody>
          <a:bodyPr wrap="none" anchor="ctr">
            <a:prstTxWarp prst="textNoShape">
              <a:avLst/>
            </a:prstTxWarp>
          </a:bodyPr>
          <a:lstStyle/>
          <a:p>
            <a:endParaRPr lang="en-US"/>
          </a:p>
        </p:txBody>
      </p:sp>
      <p:sp>
        <p:nvSpPr>
          <p:cNvPr id="51220" name="Text Box 20"/>
          <p:cNvSpPr txBox="1">
            <a:spLocks noChangeArrowheads="1"/>
          </p:cNvSpPr>
          <p:nvPr/>
        </p:nvSpPr>
        <p:spPr bwMode="auto">
          <a:xfrm>
            <a:off x="7620000" y="2465388"/>
            <a:ext cx="923925" cy="336550"/>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rPr>
              <a:t>= GOLF</a:t>
            </a:r>
          </a:p>
        </p:txBody>
      </p:sp>
      <p:sp>
        <p:nvSpPr>
          <p:cNvPr id="51221" name="Oval 21"/>
          <p:cNvSpPr>
            <a:spLocks noChangeArrowheads="1"/>
          </p:cNvSpPr>
          <p:nvPr/>
        </p:nvSpPr>
        <p:spPr bwMode="auto">
          <a:xfrm>
            <a:off x="7410450" y="2895600"/>
            <a:ext cx="228600" cy="228600"/>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p>
        </p:txBody>
      </p:sp>
      <p:sp>
        <p:nvSpPr>
          <p:cNvPr id="51222" name="Text Box 22"/>
          <p:cNvSpPr txBox="1">
            <a:spLocks noChangeArrowheads="1"/>
          </p:cNvSpPr>
          <p:nvPr/>
        </p:nvSpPr>
        <p:spPr bwMode="auto">
          <a:xfrm>
            <a:off x="7620000" y="2820988"/>
            <a:ext cx="1454150" cy="336550"/>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rPr>
              <a:t>= LT. URBAN</a:t>
            </a:r>
          </a:p>
        </p:txBody>
      </p:sp>
      <p:sp>
        <p:nvSpPr>
          <p:cNvPr id="51223" name="Rectangle 23"/>
          <p:cNvSpPr>
            <a:spLocks noChangeArrowheads="1"/>
          </p:cNvSpPr>
          <p:nvPr/>
        </p:nvSpPr>
        <p:spPr bwMode="auto">
          <a:xfrm>
            <a:off x="7391400" y="3262313"/>
            <a:ext cx="228600" cy="228600"/>
          </a:xfrm>
          <a:prstGeom prst="rect">
            <a:avLst/>
          </a:prstGeom>
          <a:solidFill>
            <a:srgbClr val="E8A572"/>
          </a:solidFill>
          <a:ln w="9525">
            <a:solidFill>
              <a:schemeClr val="tx1"/>
            </a:solidFill>
            <a:miter lim="800000"/>
            <a:headEnd/>
            <a:tailEnd/>
          </a:ln>
        </p:spPr>
        <p:txBody>
          <a:bodyPr wrap="none" anchor="ctr">
            <a:prstTxWarp prst="textNoShape">
              <a:avLst/>
            </a:prstTxWarp>
          </a:bodyPr>
          <a:lstStyle/>
          <a:p>
            <a:endParaRPr lang="en-US"/>
          </a:p>
        </p:txBody>
      </p:sp>
      <p:sp>
        <p:nvSpPr>
          <p:cNvPr id="51224" name="Text Box 24"/>
          <p:cNvSpPr txBox="1">
            <a:spLocks noChangeArrowheads="1"/>
          </p:cNvSpPr>
          <p:nvPr/>
        </p:nvSpPr>
        <p:spPr bwMode="auto">
          <a:xfrm>
            <a:off x="7620000" y="3187700"/>
            <a:ext cx="1093788" cy="336550"/>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rPr>
              <a:t>= URBAN</a:t>
            </a:r>
          </a:p>
        </p:txBody>
      </p:sp>
      <p:sp>
        <p:nvSpPr>
          <p:cNvPr id="51225" name="AutoShape 25"/>
          <p:cNvSpPr>
            <a:spLocks noChangeArrowheads="1"/>
          </p:cNvSpPr>
          <p:nvPr/>
        </p:nvSpPr>
        <p:spPr bwMode="auto">
          <a:xfrm>
            <a:off x="7391400" y="3624263"/>
            <a:ext cx="228600" cy="261937"/>
          </a:xfrm>
          <a:prstGeom prst="diamond">
            <a:avLst/>
          </a:prstGeom>
          <a:solidFill>
            <a:srgbClr val="FFFF00"/>
          </a:solidFill>
          <a:ln w="9525">
            <a:solidFill>
              <a:schemeClr val="tx1"/>
            </a:solidFill>
            <a:miter lim="800000"/>
            <a:headEnd/>
            <a:tailEnd/>
          </a:ln>
        </p:spPr>
        <p:txBody>
          <a:bodyPr wrap="none" anchor="ctr">
            <a:prstTxWarp prst="textNoShape">
              <a:avLst/>
            </a:prstTxWarp>
          </a:bodyPr>
          <a:lstStyle/>
          <a:p>
            <a:endParaRPr lang="en-US"/>
          </a:p>
        </p:txBody>
      </p:sp>
      <p:sp>
        <p:nvSpPr>
          <p:cNvPr id="51226" name="Text Box 26"/>
          <p:cNvSpPr txBox="1">
            <a:spLocks noChangeArrowheads="1"/>
          </p:cNvSpPr>
          <p:nvPr/>
        </p:nvSpPr>
        <p:spPr bwMode="auto">
          <a:xfrm>
            <a:off x="7620000" y="3578225"/>
            <a:ext cx="1443038" cy="336550"/>
          </a:xfrm>
          <a:prstGeom prst="rect">
            <a:avLst/>
          </a:prstGeom>
          <a:noFill/>
          <a:ln w="9525">
            <a:noFill/>
            <a:miter lim="800000"/>
            <a:headEnd/>
            <a:tailEnd/>
          </a:ln>
        </p:spPr>
        <p:txBody>
          <a:bodyPr wrap="none">
            <a:prstTxWarp prst="textNoShape">
              <a:avLst/>
            </a:prstTxWarp>
            <a:spAutoFit/>
          </a:bodyPr>
          <a:lstStyle/>
          <a:p>
            <a:pPr eaLnBrk="1" hangingPunct="1"/>
            <a:r>
              <a:rPr lang="en-US" sz="1600" b="1">
                <a:solidFill>
                  <a:schemeClr val="bg1"/>
                </a:solidFill>
              </a:rPr>
              <a:t>= WILDLAND</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FFFC2B"/>
    </a:dk1>
    <a:lt1>
      <a:srgbClr val="FFFFFF"/>
    </a:lt1>
    <a:dk2>
      <a:srgbClr val="000000"/>
    </a:dk2>
    <a:lt2>
      <a:srgbClr val="808080"/>
    </a:lt2>
    <a:accent1>
      <a:srgbClr val="BBE0E3"/>
    </a:accent1>
    <a:accent2>
      <a:srgbClr val="333399"/>
    </a:accent2>
    <a:accent3>
      <a:srgbClr val="FFFFFF"/>
    </a:accent3>
    <a:accent4>
      <a:srgbClr val="DAD723"/>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294</TotalTime>
  <Words>8390</Words>
  <Application>Microsoft Macintosh PowerPoint</Application>
  <PresentationFormat>On-screen Show (4:3)</PresentationFormat>
  <Paragraphs>836</Paragraphs>
  <Slides>162</Slides>
  <Notes>64</Notes>
  <HiddenSlides>0</HiddenSlides>
  <MMClips>0</MMClips>
  <ScaleCrop>false</ScaleCrop>
  <HeadingPairs>
    <vt:vector size="6" baseType="variant">
      <vt:variant>
        <vt:lpstr>Design Template</vt:lpstr>
      </vt:variant>
      <vt:variant>
        <vt:i4>2</vt:i4>
      </vt:variant>
      <vt:variant>
        <vt:lpstr>Embedded OLE Servers</vt:lpstr>
      </vt:variant>
      <vt:variant>
        <vt:i4>3</vt:i4>
      </vt:variant>
      <vt:variant>
        <vt:lpstr>Slide Titles</vt:lpstr>
      </vt:variant>
      <vt:variant>
        <vt:i4>162</vt:i4>
      </vt:variant>
    </vt:vector>
  </HeadingPairs>
  <TitlesOfParts>
    <vt:vector size="167" baseType="lpstr">
      <vt:lpstr>Office Theme</vt:lpstr>
      <vt:lpstr>Blank Presentation</vt:lpstr>
      <vt:lpstr>Document</vt:lpstr>
      <vt:lpstr>Chart</vt:lpstr>
      <vt:lpstr>Worksheet</vt:lpstr>
      <vt:lpstr>California invaded: 1849 A.D.</vt:lpstr>
      <vt:lpstr>Slide 2</vt:lpstr>
      <vt:lpstr>White pine blister rust: </vt:lpstr>
      <vt:lpstr>The tree host: white pines</vt:lpstr>
      <vt:lpstr>In Western North America</vt:lpstr>
      <vt:lpstr>Some details on Pinus</vt:lpstr>
      <vt:lpstr>Blister rust cankers:  sugar pine   whitebark pine</vt:lpstr>
      <vt:lpstr>Top kill in whitebark pine</vt:lpstr>
      <vt:lpstr>Cronartium  ribicola: the causal agent</vt:lpstr>
      <vt:lpstr>Slide 10</vt:lpstr>
      <vt:lpstr>Some details about introduction</vt:lpstr>
      <vt:lpstr>Methods</vt:lpstr>
      <vt:lpstr>Results</vt:lpstr>
      <vt:lpstr>Shelter Bay = interior BC  Manning Park = interior BC Smallwood = coastal BC </vt:lpstr>
      <vt:lpstr>New Mexico Revisted</vt:lpstr>
      <vt:lpstr>Conclusions</vt:lpstr>
      <vt:lpstr>Factors affecting spread</vt:lpstr>
      <vt:lpstr>Slide 18</vt:lpstr>
      <vt:lpstr>C. ribicola life cycle</vt:lpstr>
      <vt:lpstr>Slide 20</vt:lpstr>
      <vt:lpstr>Cronartium ribicola—Causal Agent of White Pine Blister Rust</vt:lpstr>
      <vt:lpstr>A Few Pathogen Details</vt:lpstr>
      <vt:lpstr>Attempts to control WPBR</vt:lpstr>
      <vt:lpstr>Slide 24</vt:lpstr>
      <vt:lpstr>Civilian Conservation Camps  during the Depression,</vt:lpstr>
      <vt:lpstr>Widespread mortality in western white pine</vt:lpstr>
      <vt:lpstr>Why mortality appears in clusters if pine to pine infection does not occur ? </vt:lpstr>
      <vt:lpstr>Pruning research in sugar pine</vt:lpstr>
      <vt:lpstr>Pruning research in sugar pine</vt:lpstr>
      <vt:lpstr>Eastern white pine (P. strobus)</vt:lpstr>
      <vt:lpstr>Whitebark pine (P. albicaulis)</vt:lpstr>
      <vt:lpstr>Western white pine (P. monticola)</vt:lpstr>
      <vt:lpstr>Sugar pine (P. lambertiana)</vt:lpstr>
      <vt:lpstr>Tree resistance</vt:lpstr>
      <vt:lpstr>A quick review of gene-for-gene resistance</vt:lpstr>
      <vt:lpstr>Lesion types: sugar pine</vt:lpstr>
      <vt:lpstr>Additional types of tree resistance </vt:lpstr>
      <vt:lpstr>Additional types of tree resistance, cont’d </vt:lpstr>
      <vt:lpstr>Evaluation of longevity of control practices</vt:lpstr>
      <vt:lpstr>Slide 40</vt:lpstr>
      <vt:lpstr>Purpose</vt:lpstr>
      <vt:lpstr>Material + Methods</vt:lpstr>
      <vt:lpstr>Results</vt:lpstr>
      <vt:lpstr>Discussion Effects of host resistance on C. ribicola </vt:lpstr>
      <vt:lpstr>Results</vt:lpstr>
      <vt:lpstr>Discussion Identify loci undergoing environmental selection  </vt:lpstr>
      <vt:lpstr>Mortality and decline of white pine not only due to WPBR</vt:lpstr>
      <vt:lpstr>Consequences of wp mortality</vt:lpstr>
      <vt:lpstr>Slide 49</vt:lpstr>
      <vt:lpstr>Dutch Elm Disease</vt:lpstr>
      <vt:lpstr>Host: the Elms (genus Ulmus)</vt:lpstr>
      <vt:lpstr>Elms: the perfect shade tree</vt:lpstr>
      <vt:lpstr>Elms:  rural and natural Settings </vt:lpstr>
      <vt:lpstr>Overview: Dutch Elm Disease  </vt:lpstr>
      <vt:lpstr>Life Cycle of Ophiostoma ulmi</vt:lpstr>
      <vt:lpstr>Vectors of disease</vt:lpstr>
      <vt:lpstr>Slide 57</vt:lpstr>
      <vt:lpstr>Slide 58</vt:lpstr>
      <vt:lpstr>Slide 59</vt:lpstr>
      <vt:lpstr>Slide 60</vt:lpstr>
      <vt:lpstr>Slide 61</vt:lpstr>
      <vt:lpstr>Slide 62</vt:lpstr>
      <vt:lpstr>Slide 63</vt:lpstr>
      <vt:lpstr>Slide 64</vt:lpstr>
      <vt:lpstr>Slide 65</vt:lpstr>
      <vt:lpstr>Slide 66</vt:lpstr>
      <vt:lpstr>Slide 67</vt:lpstr>
      <vt:lpstr>History of the Disease</vt:lpstr>
      <vt:lpstr>Management: Sanitation</vt:lpstr>
      <vt:lpstr>Management: injections</vt:lpstr>
      <vt:lpstr>Management: Spraying</vt:lpstr>
      <vt:lpstr>Other Management Methods</vt:lpstr>
      <vt:lpstr>Dutch Elm Disease</vt:lpstr>
      <vt:lpstr>Slide 74</vt:lpstr>
      <vt:lpstr>Slide 75</vt:lpstr>
      <vt:lpstr>Slide 76</vt:lpstr>
      <vt:lpstr>Life cycle with beetle vector</vt:lpstr>
      <vt:lpstr>Slide 78</vt:lpstr>
      <vt:lpstr>Slide 79</vt:lpstr>
      <vt:lpstr>Two Pandemics </vt:lpstr>
      <vt:lpstr>Slide 81</vt:lpstr>
      <vt:lpstr>Two species differ in…</vt:lpstr>
      <vt:lpstr>Reproductively Isolated?</vt:lpstr>
      <vt:lpstr>When the two species meet… </vt:lpstr>
      <vt:lpstr>Definitions </vt:lpstr>
      <vt:lpstr>Methods of Detecting Gene Flow </vt:lpstr>
      <vt:lpstr>Gene flow? More clues…</vt:lpstr>
      <vt:lpstr>Europe</vt:lpstr>
      <vt:lpstr>Conclusions </vt:lpstr>
      <vt:lpstr>Slide 90</vt:lpstr>
      <vt:lpstr>WOW!!!</vt:lpstr>
      <vt:lpstr>O. Himal-ulmi</vt:lpstr>
      <vt:lpstr>The End</vt:lpstr>
      <vt:lpstr>Pitch canker disease of pines</vt:lpstr>
      <vt:lpstr>Slide 95</vt:lpstr>
      <vt:lpstr>Slide 96</vt:lpstr>
      <vt:lpstr>Where does it come from?</vt:lpstr>
      <vt:lpstr>Careful when interpreting data:</vt:lpstr>
      <vt:lpstr>Slide 99</vt:lpstr>
      <vt:lpstr>Slide 100</vt:lpstr>
      <vt:lpstr>Slide 101</vt:lpstr>
      <vt:lpstr>Slide 102</vt:lpstr>
      <vt:lpstr>Slide 103</vt:lpstr>
      <vt:lpstr>Slide 104</vt:lpstr>
      <vt:lpstr>Slide 105</vt:lpstr>
      <vt:lpstr>Slide 106</vt:lpstr>
      <vt:lpstr>Slide 107</vt:lpstr>
      <vt:lpstr>Slide 108</vt:lpstr>
      <vt:lpstr>Pitch canker disease of pines</vt:lpstr>
      <vt:lpstr>Slide 110</vt:lpstr>
      <vt:lpstr>Spreading of the disease </vt:lpstr>
      <vt:lpstr>Fusarium sampling,</vt:lpstr>
      <vt:lpstr>Slide 113</vt:lpstr>
      <vt:lpstr>Seasonal differences  </vt:lpstr>
      <vt:lpstr>What do trapping results tell us:</vt:lpstr>
      <vt:lpstr>Correlation between symptoms level and inoculum load</vt:lpstr>
      <vt:lpstr>Epidemiology</vt:lpstr>
      <vt:lpstr>Slide 118</vt:lpstr>
      <vt:lpstr>Inoculum dilution analysis</vt:lpstr>
      <vt:lpstr>Surprising “late” findings:</vt:lpstr>
      <vt:lpstr>Canker stain of sycamore </vt:lpstr>
      <vt:lpstr>Visible symptoms: die-back</vt:lpstr>
      <vt:lpstr>Sunken lesions</vt:lpstr>
      <vt:lpstr>Wood staining</vt:lpstr>
      <vt:lpstr>Epidemiology and control</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Thousand canker disease of walnuts</vt:lpstr>
      <vt:lpstr>Some facts about TCD</vt:lpstr>
      <vt:lpstr>Walnut twig beetle</vt:lpstr>
      <vt:lpstr>Slide 144</vt:lpstr>
      <vt:lpstr>Slide 145</vt:lpstr>
      <vt:lpstr>Slide 146</vt:lpstr>
      <vt:lpstr>Slide 147</vt:lpstr>
      <vt:lpstr>Slide 148</vt:lpstr>
      <vt:lpstr>Slide 149</vt:lpstr>
      <vt:lpstr>Slide 150</vt:lpstr>
      <vt:lpstr>Slide 151</vt:lpstr>
      <vt:lpstr>Slide 152</vt:lpstr>
      <vt:lpstr>Hypotheses on spread</vt:lpstr>
      <vt:lpstr>Symptoms from a distance</vt:lpstr>
      <vt:lpstr>Close-up symptoms</vt:lpstr>
      <vt:lpstr>Close-up symptoms</vt:lpstr>
      <vt:lpstr>Close-up symptoms</vt:lpstr>
      <vt:lpstr>Colonies of Gm on both sides</vt:lpstr>
      <vt:lpstr>Fungus sporulating on beetle and in beetle gallery</vt:lpstr>
      <vt:lpstr>Slide 160</vt:lpstr>
      <vt:lpstr>Slide 161</vt:lpstr>
      <vt:lpstr>Control?</vt:lpstr>
    </vt:vector>
  </TitlesOfParts>
  <Company>UC Berkeley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California invaded: 1849 A.D.</dc:title>
  <dc:creator>Matteo Garbelotto</dc:creator>
  <cp:lastModifiedBy>Matteo Garbelotto</cp:lastModifiedBy>
  <cp:revision>9</cp:revision>
  <dcterms:created xsi:type="dcterms:W3CDTF">2016-02-26T18:26:48Z</dcterms:created>
  <dcterms:modified xsi:type="dcterms:W3CDTF">2016-02-26T18:27:06Z</dcterms:modified>
</cp:coreProperties>
</file>