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9"/>
  </p:notesMasterIdLst>
  <p:handoutMasterIdLst>
    <p:handoutMasterId r:id="rId60"/>
  </p:handoutMasterIdLst>
  <p:sldIdLst>
    <p:sldId id="443" r:id="rId2"/>
    <p:sldId id="569" r:id="rId3"/>
    <p:sldId id="510" r:id="rId4"/>
    <p:sldId id="478" r:id="rId5"/>
    <p:sldId id="522" r:id="rId6"/>
    <p:sldId id="523" r:id="rId7"/>
    <p:sldId id="448" r:id="rId8"/>
    <p:sldId id="524" r:id="rId9"/>
    <p:sldId id="568" r:id="rId10"/>
    <p:sldId id="525" r:id="rId11"/>
    <p:sldId id="527" r:id="rId12"/>
    <p:sldId id="528" r:id="rId13"/>
    <p:sldId id="529" r:id="rId14"/>
    <p:sldId id="526" r:id="rId15"/>
    <p:sldId id="530" r:id="rId16"/>
    <p:sldId id="531" r:id="rId17"/>
    <p:sldId id="532" r:id="rId18"/>
    <p:sldId id="533" r:id="rId19"/>
    <p:sldId id="534" r:id="rId20"/>
    <p:sldId id="520" r:id="rId21"/>
    <p:sldId id="566" r:id="rId22"/>
    <p:sldId id="535" r:id="rId23"/>
    <p:sldId id="536" r:id="rId24"/>
    <p:sldId id="537" r:id="rId25"/>
    <p:sldId id="538" r:id="rId26"/>
    <p:sldId id="539" r:id="rId27"/>
    <p:sldId id="540" r:id="rId28"/>
    <p:sldId id="541" r:id="rId29"/>
    <p:sldId id="542" r:id="rId30"/>
    <p:sldId id="544" r:id="rId31"/>
    <p:sldId id="545" r:id="rId32"/>
    <p:sldId id="546" r:id="rId33"/>
    <p:sldId id="547" r:id="rId34"/>
    <p:sldId id="548" r:id="rId35"/>
    <p:sldId id="549" r:id="rId36"/>
    <p:sldId id="550" r:id="rId37"/>
    <p:sldId id="551" r:id="rId38"/>
    <p:sldId id="552" r:id="rId39"/>
    <p:sldId id="553" r:id="rId40"/>
    <p:sldId id="556" r:id="rId41"/>
    <p:sldId id="557" r:id="rId42"/>
    <p:sldId id="554" r:id="rId43"/>
    <p:sldId id="555" r:id="rId44"/>
    <p:sldId id="558" r:id="rId45"/>
    <p:sldId id="559" r:id="rId46"/>
    <p:sldId id="560" r:id="rId47"/>
    <p:sldId id="561" r:id="rId48"/>
    <p:sldId id="562" r:id="rId49"/>
    <p:sldId id="563" r:id="rId50"/>
    <p:sldId id="512" r:id="rId51"/>
    <p:sldId id="514" r:id="rId52"/>
    <p:sldId id="515" r:id="rId53"/>
    <p:sldId id="517" r:id="rId54"/>
    <p:sldId id="564" r:id="rId55"/>
    <p:sldId id="565" r:id="rId56"/>
    <p:sldId id="518" r:id="rId57"/>
    <p:sldId id="567" r:id="rId58"/>
  </p:sldIdLst>
  <p:sldSz cx="9144000" cy="6858000" type="screen4x3"/>
  <p:notesSz cx="9388475" cy="7102475"/>
  <p:defaultTextStyle>
    <a:defPPr>
      <a:defRPr lang="en-US"/>
    </a:defPPr>
    <a:lvl1pPr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charset="0"/>
        <a:ea typeface="ＭＳ Ｐゴシック" pitchFamily="34" charset="-128"/>
        <a:cs typeface="+mn-cs"/>
      </a:defRPr>
    </a:lvl1pPr>
    <a:lvl2pPr marL="457200"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charset="0"/>
        <a:ea typeface="ＭＳ Ｐゴシック" pitchFamily="34" charset="-128"/>
        <a:cs typeface="+mn-cs"/>
      </a:defRPr>
    </a:lvl2pPr>
    <a:lvl3pPr marL="914400"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charset="0"/>
        <a:ea typeface="ＭＳ Ｐゴシック" pitchFamily="34" charset="-128"/>
        <a:cs typeface="+mn-cs"/>
      </a:defRPr>
    </a:lvl3pPr>
    <a:lvl4pPr marL="1371600"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charset="0"/>
        <a:ea typeface="ＭＳ Ｐゴシック" pitchFamily="34" charset="-128"/>
        <a:cs typeface="+mn-cs"/>
      </a:defRPr>
    </a:lvl4pPr>
    <a:lvl5pPr marL="1828800"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charset="0"/>
        <a:ea typeface="ＭＳ Ｐゴシック" pitchFamily="34" charset="-128"/>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Times" charset="0"/>
        <a:ea typeface="ＭＳ Ｐゴシック" pitchFamily="34" charset="-128"/>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Times" charset="0"/>
        <a:ea typeface="ＭＳ Ｐゴシック" pitchFamily="34" charset="-128"/>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Times" charset="0"/>
        <a:ea typeface="ＭＳ Ｐゴシック" pitchFamily="34" charset="-128"/>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Times"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00"/>
    <a:srgbClr val="FFFFCC"/>
    <a:srgbClr val="000066"/>
    <a:srgbClr val="18605A"/>
    <a:srgbClr val="0000FF"/>
    <a:srgbClr val="D7D7E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882"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9" d="100"/>
        <a:sy n="69" d="100"/>
      </p:scale>
      <p:origin x="0" y="0"/>
    </p:cViewPr>
  </p:sorterViewPr>
  <p:notesViewPr>
    <p:cSldViewPr snapToGrid="0">
      <p:cViewPr varScale="1">
        <p:scale>
          <a:sx n="103" d="100"/>
          <a:sy n="103" d="100"/>
        </p:scale>
        <p:origin x="-708" y="-96"/>
      </p:cViewPr>
      <p:guideLst>
        <p:guide orient="horz" pos="2237"/>
        <p:guide pos="295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tteogarbelotto:Downloads:SOD%20BLitz%202013%20metal%20tree%20tage%20used-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manualLayout>
          <c:layoutTarget val="inner"/>
          <c:xMode val="edge"/>
          <c:yMode val="edge"/>
          <c:x val="0.29800874890638701"/>
          <c:y val="0.21574074074074101"/>
          <c:w val="0.31742869641294802"/>
          <c:h val="0.66157407407407398"/>
        </c:manualLayout>
      </c:layout>
      <c:barChart>
        <c:barDir val="bar"/>
        <c:grouping val="clustered"/>
        <c:varyColors val="0"/>
        <c:ser>
          <c:idx val="0"/>
          <c:order val="0"/>
          <c:tx>
            <c:strRef>
              <c:f>Sheet1!$B$1</c:f>
              <c:strCache>
                <c:ptCount val="1"/>
                <c:pt idx="0">
                  <c:v># of Metal tree tags used</c:v>
                </c:pt>
              </c:strCache>
            </c:strRef>
          </c:tx>
          <c:invertIfNegative val="0"/>
          <c:cat>
            <c:strRef>
              <c:f>Sheet1!$A$2:$A$18</c:f>
              <c:strCache>
                <c:ptCount val="17"/>
                <c:pt idx="0">
                  <c:v>Atherton</c:v>
                </c:pt>
                <c:pt idx="1">
                  <c:v>Burlingame</c:v>
                </c:pt>
                <c:pt idx="2">
                  <c:v>Carmel</c:v>
                </c:pt>
                <c:pt idx="3">
                  <c:v>East Bay</c:v>
                </c:pt>
                <c:pt idx="4">
                  <c:v>South East Bay/Sunol</c:v>
                </c:pt>
                <c:pt idx="5">
                  <c:v>Los Altos Hills</c:v>
                </c:pt>
                <c:pt idx="6">
                  <c:v>Marin</c:v>
                </c:pt>
                <c:pt idx="7">
                  <c:v>Mendocino</c:v>
                </c:pt>
                <c:pt idx="8">
                  <c:v>Montalvo</c:v>
                </c:pt>
                <c:pt idx="9">
                  <c:v>Napa</c:v>
                </c:pt>
                <c:pt idx="10">
                  <c:v>San Francisco</c:v>
                </c:pt>
                <c:pt idx="11">
                  <c:v>San Luis Obispo</c:v>
                </c:pt>
                <c:pt idx="12">
                  <c:v>Santa Cruz</c:v>
                </c:pt>
                <c:pt idx="13">
                  <c:v>Saratoga</c:v>
                </c:pt>
                <c:pt idx="14">
                  <c:v>Sonoma</c:v>
                </c:pt>
                <c:pt idx="15">
                  <c:v>Woodside</c:v>
                </c:pt>
                <c:pt idx="16">
                  <c:v>Totals</c:v>
                </c:pt>
              </c:strCache>
            </c:strRef>
          </c:cat>
          <c:val>
            <c:numRef>
              <c:f>Sheet1!$B$2:$B$18</c:f>
              <c:numCache>
                <c:formatCode>General</c:formatCode>
                <c:ptCount val="17"/>
                <c:pt idx="0">
                  <c:v>4</c:v>
                </c:pt>
                <c:pt idx="1">
                  <c:v>6</c:v>
                </c:pt>
                <c:pt idx="2">
                  <c:v>6</c:v>
                </c:pt>
                <c:pt idx="3">
                  <c:v>119</c:v>
                </c:pt>
                <c:pt idx="4">
                  <c:v>22</c:v>
                </c:pt>
                <c:pt idx="5">
                  <c:v>32</c:v>
                </c:pt>
                <c:pt idx="6">
                  <c:v>12</c:v>
                </c:pt>
                <c:pt idx="7">
                  <c:v>8</c:v>
                </c:pt>
                <c:pt idx="8">
                  <c:v>43</c:v>
                </c:pt>
                <c:pt idx="9">
                  <c:v>18</c:v>
                </c:pt>
                <c:pt idx="10">
                  <c:v>1</c:v>
                </c:pt>
                <c:pt idx="11">
                  <c:v>10</c:v>
                </c:pt>
                <c:pt idx="12">
                  <c:v>11</c:v>
                </c:pt>
                <c:pt idx="13">
                  <c:v>62</c:v>
                </c:pt>
                <c:pt idx="14">
                  <c:v>35</c:v>
                </c:pt>
                <c:pt idx="15">
                  <c:v>15</c:v>
                </c:pt>
                <c:pt idx="16">
                  <c:v>404</c:v>
                </c:pt>
              </c:numCache>
            </c:numRef>
          </c:val>
        </c:ser>
        <c:dLbls>
          <c:showLegendKey val="0"/>
          <c:showVal val="0"/>
          <c:showCatName val="0"/>
          <c:showSerName val="0"/>
          <c:showPercent val="0"/>
          <c:showBubbleSize val="0"/>
        </c:dLbls>
        <c:gapWidth val="150"/>
        <c:axId val="216826368"/>
        <c:axId val="115628224"/>
      </c:barChart>
      <c:catAx>
        <c:axId val="216826368"/>
        <c:scaling>
          <c:orientation val="minMax"/>
        </c:scaling>
        <c:delete val="0"/>
        <c:axPos val="l"/>
        <c:majorTickMark val="out"/>
        <c:minorTickMark val="none"/>
        <c:tickLblPos val="nextTo"/>
        <c:crossAx val="115628224"/>
        <c:crosses val="autoZero"/>
        <c:auto val="1"/>
        <c:lblAlgn val="ctr"/>
        <c:lblOffset val="100"/>
        <c:noMultiLvlLbl val="0"/>
      </c:catAx>
      <c:valAx>
        <c:axId val="115628224"/>
        <c:scaling>
          <c:orientation val="minMax"/>
        </c:scaling>
        <c:delete val="0"/>
        <c:axPos val="b"/>
        <c:majorGridlines/>
        <c:numFmt formatCode="General" sourceLinked="1"/>
        <c:majorTickMark val="out"/>
        <c:minorTickMark val="none"/>
        <c:tickLblPos val="nextTo"/>
        <c:crossAx val="216826368"/>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763" cy="355600"/>
          </a:xfrm>
          <a:prstGeom prst="rect">
            <a:avLst/>
          </a:prstGeom>
        </p:spPr>
        <p:txBody>
          <a:bodyPr vert="horz" lIns="91440" tIns="45720" rIns="91440" bIns="45720" rtlCol="0"/>
          <a:lstStyle>
            <a:lvl1pPr algn="l">
              <a:defRPr sz="1200">
                <a:ea typeface="+mn-ea"/>
              </a:defRPr>
            </a:lvl1pPr>
          </a:lstStyle>
          <a:p>
            <a:pPr>
              <a:defRPr/>
            </a:pPr>
            <a:endParaRPr lang="en-US"/>
          </a:p>
        </p:txBody>
      </p:sp>
      <p:sp>
        <p:nvSpPr>
          <p:cNvPr id="3" name="Date Placeholder 2"/>
          <p:cNvSpPr>
            <a:spLocks noGrp="1"/>
          </p:cNvSpPr>
          <p:nvPr>
            <p:ph type="dt" sz="quarter" idx="1"/>
          </p:nvPr>
        </p:nvSpPr>
        <p:spPr>
          <a:xfrm>
            <a:off x="5318125" y="0"/>
            <a:ext cx="4068763" cy="355600"/>
          </a:xfrm>
          <a:prstGeom prst="rect">
            <a:avLst/>
          </a:prstGeom>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fld id="{A78B9430-8490-4134-9B4D-C4D082AC7863}" type="datetime1">
              <a:rPr lang="en-US" altLang="en-US"/>
              <a:pPr/>
              <a:t>10/1/2013</a:t>
            </a:fld>
            <a:endParaRPr lang="en-US" altLang="en-US"/>
          </a:p>
        </p:txBody>
      </p:sp>
      <p:sp>
        <p:nvSpPr>
          <p:cNvPr id="4" name="Footer Placeholder 3"/>
          <p:cNvSpPr>
            <a:spLocks noGrp="1"/>
          </p:cNvSpPr>
          <p:nvPr>
            <p:ph type="ftr" sz="quarter" idx="2"/>
          </p:nvPr>
        </p:nvSpPr>
        <p:spPr>
          <a:xfrm>
            <a:off x="0" y="6745288"/>
            <a:ext cx="4068763" cy="355600"/>
          </a:xfrm>
          <a:prstGeom prst="rect">
            <a:avLst/>
          </a:prstGeom>
        </p:spPr>
        <p:txBody>
          <a:bodyPr vert="horz" lIns="91440" tIns="45720" rIns="91440" bIns="45720" rtlCol="0" anchor="b"/>
          <a:lstStyle>
            <a:lvl1pPr algn="l">
              <a:defRPr sz="1200">
                <a:ea typeface="+mn-ea"/>
              </a:defRPr>
            </a:lvl1pPr>
          </a:lstStyle>
          <a:p>
            <a:pPr>
              <a:defRPr/>
            </a:pPr>
            <a:endParaRPr lang="en-US"/>
          </a:p>
        </p:txBody>
      </p:sp>
      <p:sp>
        <p:nvSpPr>
          <p:cNvPr id="5" name="Slide Number Placeholder 4"/>
          <p:cNvSpPr>
            <a:spLocks noGrp="1"/>
          </p:cNvSpPr>
          <p:nvPr>
            <p:ph type="sldNum" sz="quarter" idx="3"/>
          </p:nvPr>
        </p:nvSpPr>
        <p:spPr>
          <a:xfrm>
            <a:off x="5318125" y="6745288"/>
            <a:ext cx="4068763" cy="355600"/>
          </a:xfrm>
          <a:prstGeom prst="rect">
            <a:avLst/>
          </a:prstGeom>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fld id="{22347B05-4EA9-48A3-823A-2E29DC9FCB3F}" type="slidenum">
              <a:rPr lang="en-US" altLang="en-US"/>
              <a:pPr/>
              <a:t>‹#›</a:t>
            </a:fld>
            <a:endParaRPr lang="en-US" altLang="en-US"/>
          </a:p>
        </p:txBody>
      </p:sp>
    </p:spTree>
    <p:extLst>
      <p:ext uri="{BB962C8B-B14F-4D97-AF65-F5344CB8AC3E}">
        <p14:creationId xmlns:p14="http://schemas.microsoft.com/office/powerpoint/2010/main" val="3618074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hdr" sz="quarter"/>
          </p:nvPr>
        </p:nvSpPr>
        <p:spPr bwMode="auto">
          <a:xfrm>
            <a:off x="0" y="0"/>
            <a:ext cx="4068763" cy="35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ffectLst/>
                <a:ea typeface="+mn-ea"/>
              </a:defRPr>
            </a:lvl1pPr>
          </a:lstStyle>
          <a:p>
            <a:pPr>
              <a:defRPr/>
            </a:pPr>
            <a:endParaRPr lang="en-US"/>
          </a:p>
        </p:txBody>
      </p:sp>
      <p:sp>
        <p:nvSpPr>
          <p:cNvPr id="224259" name="Rectangle 3"/>
          <p:cNvSpPr>
            <a:spLocks noGrp="1" noChangeArrowheads="1"/>
          </p:cNvSpPr>
          <p:nvPr>
            <p:ph type="dt" idx="1"/>
          </p:nvPr>
        </p:nvSpPr>
        <p:spPr bwMode="auto">
          <a:xfrm>
            <a:off x="5318125" y="0"/>
            <a:ext cx="4068763" cy="35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ea typeface="+mn-ea"/>
              </a:defRPr>
            </a:lvl1pPr>
          </a:lstStyle>
          <a:p>
            <a:pPr>
              <a:defRPr/>
            </a:pPr>
            <a:endParaRPr lang="en-US"/>
          </a:p>
        </p:txBody>
      </p:sp>
      <p:sp>
        <p:nvSpPr>
          <p:cNvPr id="17412" name="Rectangle 4"/>
          <p:cNvSpPr>
            <a:spLocks noRot="1" noChangeArrowheads="1" noTextEdit="1"/>
          </p:cNvSpPr>
          <p:nvPr>
            <p:ph type="sldImg" idx="2"/>
          </p:nvPr>
        </p:nvSpPr>
        <p:spPr bwMode="auto">
          <a:xfrm>
            <a:off x="2917825" y="533400"/>
            <a:ext cx="3552825" cy="2663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1" name="Rectangle 5"/>
          <p:cNvSpPr>
            <a:spLocks noGrp="1" noChangeArrowheads="1"/>
          </p:cNvSpPr>
          <p:nvPr>
            <p:ph type="body" sz="quarter" idx="3"/>
          </p:nvPr>
        </p:nvSpPr>
        <p:spPr bwMode="auto">
          <a:xfrm>
            <a:off x="938213" y="3373438"/>
            <a:ext cx="7512050" cy="3195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4262" name="Rectangle 6"/>
          <p:cNvSpPr>
            <a:spLocks noGrp="1" noChangeArrowheads="1"/>
          </p:cNvSpPr>
          <p:nvPr>
            <p:ph type="ftr" sz="quarter" idx="4"/>
          </p:nvPr>
        </p:nvSpPr>
        <p:spPr bwMode="auto">
          <a:xfrm>
            <a:off x="0" y="6746875"/>
            <a:ext cx="4068763" cy="354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ea typeface="+mn-ea"/>
              </a:defRPr>
            </a:lvl1pPr>
          </a:lstStyle>
          <a:p>
            <a:pPr>
              <a:defRPr/>
            </a:pPr>
            <a:endParaRPr lang="en-US"/>
          </a:p>
        </p:txBody>
      </p:sp>
      <p:sp>
        <p:nvSpPr>
          <p:cNvPr id="224263" name="Rectangle 7"/>
          <p:cNvSpPr>
            <a:spLocks noGrp="1" noChangeArrowheads="1"/>
          </p:cNvSpPr>
          <p:nvPr>
            <p:ph type="sldNum" sz="quarter" idx="5"/>
          </p:nvPr>
        </p:nvSpPr>
        <p:spPr bwMode="auto">
          <a:xfrm>
            <a:off x="5318125" y="6746875"/>
            <a:ext cx="4068763" cy="354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defRPr>
            </a:lvl1pPr>
          </a:lstStyle>
          <a:p>
            <a:fld id="{79EACF6F-5488-48CE-B561-C6777E0D9CD5}" type="slidenum">
              <a:rPr lang="en-US" altLang="en-US"/>
              <a:pPr/>
              <a:t>‹#›</a:t>
            </a:fld>
            <a:endParaRPr lang="en-US" altLang="en-US"/>
          </a:p>
        </p:txBody>
      </p:sp>
    </p:spTree>
    <p:extLst>
      <p:ext uri="{BB962C8B-B14F-4D97-AF65-F5344CB8AC3E}">
        <p14:creationId xmlns:p14="http://schemas.microsoft.com/office/powerpoint/2010/main" val="2596473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charset="0"/>
                <a:ea typeface="ＭＳ Ｐゴシック" pitchFamily="34" charset="-128"/>
              </a:defRPr>
            </a:lvl1pPr>
            <a:lvl2pPr marL="37931725" indent="-37474525">
              <a:defRPr sz="3200">
                <a:solidFill>
                  <a:schemeClr val="tx1"/>
                </a:solidFill>
                <a:latin typeface="Times" charset="0"/>
                <a:ea typeface="ＭＳ Ｐゴシック" pitchFamily="34" charset="-128"/>
              </a:defRPr>
            </a:lvl2pPr>
            <a:lvl3pPr>
              <a:defRPr sz="3200">
                <a:solidFill>
                  <a:schemeClr val="tx1"/>
                </a:solidFill>
                <a:latin typeface="Times" charset="0"/>
                <a:ea typeface="ＭＳ Ｐゴシック" pitchFamily="34" charset="-128"/>
              </a:defRPr>
            </a:lvl3pPr>
            <a:lvl4pPr>
              <a:defRPr sz="3200">
                <a:solidFill>
                  <a:schemeClr val="tx1"/>
                </a:solidFill>
                <a:latin typeface="Times" charset="0"/>
                <a:ea typeface="ＭＳ Ｐゴシック" pitchFamily="34" charset="-128"/>
              </a:defRPr>
            </a:lvl4pPr>
            <a:lvl5pPr>
              <a:defRPr sz="3200">
                <a:solidFill>
                  <a:schemeClr val="tx1"/>
                </a:solidFill>
                <a:latin typeface="Times" charset="0"/>
                <a:ea typeface="ＭＳ Ｐゴシック" pitchFamily="34" charset="-128"/>
              </a:defRPr>
            </a:lvl5pPr>
            <a:lvl6pPr marL="457200" eaLnBrk="0" fontAlgn="base" hangingPunct="0">
              <a:spcBef>
                <a:spcPct val="0"/>
              </a:spcBef>
              <a:spcAft>
                <a:spcPct val="0"/>
              </a:spcAft>
              <a:defRPr sz="3200">
                <a:solidFill>
                  <a:schemeClr val="tx1"/>
                </a:solidFill>
                <a:latin typeface="Times" charset="0"/>
                <a:ea typeface="ＭＳ Ｐゴシック" pitchFamily="34" charset="-128"/>
              </a:defRPr>
            </a:lvl6pPr>
            <a:lvl7pPr marL="914400" eaLnBrk="0" fontAlgn="base" hangingPunct="0">
              <a:spcBef>
                <a:spcPct val="0"/>
              </a:spcBef>
              <a:spcAft>
                <a:spcPct val="0"/>
              </a:spcAft>
              <a:defRPr sz="3200">
                <a:solidFill>
                  <a:schemeClr val="tx1"/>
                </a:solidFill>
                <a:latin typeface="Times" charset="0"/>
                <a:ea typeface="ＭＳ Ｐゴシック" pitchFamily="34" charset="-128"/>
              </a:defRPr>
            </a:lvl7pPr>
            <a:lvl8pPr marL="1371600" eaLnBrk="0" fontAlgn="base" hangingPunct="0">
              <a:spcBef>
                <a:spcPct val="0"/>
              </a:spcBef>
              <a:spcAft>
                <a:spcPct val="0"/>
              </a:spcAft>
              <a:defRPr sz="3200">
                <a:solidFill>
                  <a:schemeClr val="tx1"/>
                </a:solidFill>
                <a:latin typeface="Times" charset="0"/>
                <a:ea typeface="ＭＳ Ｐゴシック" pitchFamily="34" charset="-128"/>
              </a:defRPr>
            </a:lvl8pPr>
            <a:lvl9pPr marL="1828800" eaLnBrk="0" fontAlgn="base" hangingPunct="0">
              <a:spcBef>
                <a:spcPct val="0"/>
              </a:spcBef>
              <a:spcAft>
                <a:spcPct val="0"/>
              </a:spcAft>
              <a:defRPr sz="3200">
                <a:solidFill>
                  <a:schemeClr val="tx1"/>
                </a:solidFill>
                <a:latin typeface="Times" charset="0"/>
                <a:ea typeface="ＭＳ Ｐゴシック" pitchFamily="34" charset="-128"/>
              </a:defRPr>
            </a:lvl9pPr>
          </a:lstStyle>
          <a:p>
            <a:fld id="{D3958168-76BA-4EBE-AD8A-D3551E9ED798}" type="slidenum">
              <a:rPr lang="en-US" altLang="en-US" sz="1200"/>
              <a:pPr/>
              <a:t>3</a:t>
            </a:fld>
            <a:endParaRPr lang="en-US" altLang="en-US" sz="1200"/>
          </a:p>
        </p:txBody>
      </p:sp>
      <p:sp>
        <p:nvSpPr>
          <p:cNvPr id="22531" name="Rectangle 2"/>
          <p:cNvSpPr>
            <a:spLocks noChangeArrowheads="1" noTextEdit="1"/>
          </p:cNvSpPr>
          <p:nvPr>
            <p:ph type="sldImg"/>
          </p:nvPr>
        </p:nvSpPr>
        <p:spPr>
          <a:solidFill>
            <a:srgbClr val="FFFFFF"/>
          </a:solidFill>
          <a:ln/>
        </p:spPr>
      </p:sp>
      <p:sp>
        <p:nvSpPr>
          <p:cNvPr id="22532" name="Rectangle 3"/>
          <p:cNvSpPr>
            <a:spLocks noChangeArrowheads="1"/>
          </p:cNvSpPr>
          <p:nvPr>
            <p:ph type="body" idx="1"/>
          </p:nvPr>
        </p:nvSpPr>
        <p:spPr>
          <a:solidFill>
            <a:srgbClr val="FFFFFF"/>
          </a:solidFill>
          <a:ln>
            <a:solidFill>
              <a:srgbClr val="000000"/>
            </a:solidFill>
          </a:ln>
        </p:spPr>
        <p:txBody>
          <a:bodyPr/>
          <a:lstStyle/>
          <a:p>
            <a:r>
              <a:rPr lang="en-US" altLang="en-US" smtClean="0">
                <a:ea typeface="ＭＳ Ｐゴシック" pitchFamily="34" charset="-128"/>
              </a:rPr>
              <a:t>Oaks important component of the CAL ecosystem</a:t>
            </a:r>
          </a:p>
          <a:p>
            <a:endParaRPr lang="en-US" altLang="en-US" smtClean="0">
              <a:ea typeface="ＭＳ Ｐゴシック" pitchFamily="34" charset="-128"/>
            </a:endParaRPr>
          </a:p>
          <a:p>
            <a:r>
              <a:rPr lang="en-US" altLang="en-US" smtClean="0">
                <a:ea typeface="ＭＳ Ｐゴシック" pitchFamily="34" charset="-128"/>
              </a:rPr>
              <a:t>Main source of inoculum is from bay</a:t>
            </a:r>
          </a:p>
          <a:p>
            <a:r>
              <a:rPr lang="en-US" altLang="en-US" smtClean="0">
                <a:ea typeface="ＭＳ Ｐゴシック" pitchFamily="34" charset="-128"/>
              </a:rPr>
              <a:t>Oaks much more likely to get infected if adjacent to a bay tree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Ro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Ro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Ro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latin typeface="Calibri" pitchFamily="34" charset="0"/>
                <a:ea typeface="ＭＳ Ｐゴシック" pitchFamily="34" charset="-128"/>
              </a:rPr>
              <a:t>All of 7-9x repeat growers are in CS drainage but one</a:t>
            </a:r>
          </a:p>
          <a:p>
            <a:pPr>
              <a:spcBef>
                <a:spcPct val="0"/>
              </a:spcBef>
            </a:pPr>
            <a:r>
              <a:rPr lang="en-US" altLang="en-US" smtClean="0">
                <a:latin typeface="Calibri" pitchFamily="34" charset="0"/>
                <a:ea typeface="ＭＳ Ｐゴシック" pitchFamily="34" charset="-128"/>
              </a:rPr>
              <a:t>Look at enviro effects </a:t>
            </a:r>
          </a:p>
          <a:p>
            <a:pPr>
              <a:spcBef>
                <a:spcPct val="0"/>
              </a:spcBef>
            </a:pPr>
            <a:r>
              <a:rPr lang="en-US" altLang="en-US" smtClean="0">
                <a:latin typeface="Calibri" pitchFamily="34" charset="0"/>
                <a:ea typeface="ＭＳ Ｐゴシック" pitchFamily="34" charset="-128"/>
              </a:rPr>
              <a:t>Regression </a:t>
            </a:r>
          </a:p>
          <a:p>
            <a:pPr>
              <a:spcBef>
                <a:spcPct val="0"/>
              </a:spcBef>
            </a:pPr>
            <a:endParaRPr lang="en-US" altLang="en-US" smtClean="0">
              <a:latin typeface="Calibri" pitchFamily="34" charset="0"/>
              <a:ea typeface="ＭＳ Ｐゴシック" pitchFamily="3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charset="0"/>
                <a:ea typeface="ＭＳ Ｐゴシック" pitchFamily="34" charset="-128"/>
              </a:defRPr>
            </a:lvl1pPr>
            <a:lvl2pPr marL="37931725" indent="-37474525">
              <a:defRPr sz="3200">
                <a:solidFill>
                  <a:schemeClr val="tx1"/>
                </a:solidFill>
                <a:latin typeface="Times" charset="0"/>
                <a:ea typeface="ＭＳ Ｐゴシック" pitchFamily="34" charset="-128"/>
              </a:defRPr>
            </a:lvl2pPr>
            <a:lvl3pPr>
              <a:defRPr sz="3200">
                <a:solidFill>
                  <a:schemeClr val="tx1"/>
                </a:solidFill>
                <a:latin typeface="Times" charset="0"/>
                <a:ea typeface="ＭＳ Ｐゴシック" pitchFamily="34" charset="-128"/>
              </a:defRPr>
            </a:lvl3pPr>
            <a:lvl4pPr>
              <a:defRPr sz="3200">
                <a:solidFill>
                  <a:schemeClr val="tx1"/>
                </a:solidFill>
                <a:latin typeface="Times" charset="0"/>
                <a:ea typeface="ＭＳ Ｐゴシック" pitchFamily="34" charset="-128"/>
              </a:defRPr>
            </a:lvl4pPr>
            <a:lvl5pPr>
              <a:defRPr sz="3200">
                <a:solidFill>
                  <a:schemeClr val="tx1"/>
                </a:solidFill>
                <a:latin typeface="Times" charset="0"/>
                <a:ea typeface="ＭＳ Ｐゴシック" pitchFamily="34" charset="-128"/>
              </a:defRPr>
            </a:lvl5pPr>
            <a:lvl6pPr marL="457200" eaLnBrk="0" fontAlgn="base" hangingPunct="0">
              <a:spcBef>
                <a:spcPct val="0"/>
              </a:spcBef>
              <a:spcAft>
                <a:spcPct val="0"/>
              </a:spcAft>
              <a:defRPr sz="3200">
                <a:solidFill>
                  <a:schemeClr val="tx1"/>
                </a:solidFill>
                <a:latin typeface="Times" charset="0"/>
                <a:ea typeface="ＭＳ Ｐゴシック" pitchFamily="34" charset="-128"/>
              </a:defRPr>
            </a:lvl6pPr>
            <a:lvl7pPr marL="914400" eaLnBrk="0" fontAlgn="base" hangingPunct="0">
              <a:spcBef>
                <a:spcPct val="0"/>
              </a:spcBef>
              <a:spcAft>
                <a:spcPct val="0"/>
              </a:spcAft>
              <a:defRPr sz="3200">
                <a:solidFill>
                  <a:schemeClr val="tx1"/>
                </a:solidFill>
                <a:latin typeface="Times" charset="0"/>
                <a:ea typeface="ＭＳ Ｐゴシック" pitchFamily="34" charset="-128"/>
              </a:defRPr>
            </a:lvl7pPr>
            <a:lvl8pPr marL="1371600" eaLnBrk="0" fontAlgn="base" hangingPunct="0">
              <a:spcBef>
                <a:spcPct val="0"/>
              </a:spcBef>
              <a:spcAft>
                <a:spcPct val="0"/>
              </a:spcAft>
              <a:defRPr sz="3200">
                <a:solidFill>
                  <a:schemeClr val="tx1"/>
                </a:solidFill>
                <a:latin typeface="Times" charset="0"/>
                <a:ea typeface="ＭＳ Ｐゴシック" pitchFamily="34" charset="-128"/>
              </a:defRPr>
            </a:lvl8pPr>
            <a:lvl9pPr marL="1828800" eaLnBrk="0" fontAlgn="base" hangingPunct="0">
              <a:spcBef>
                <a:spcPct val="0"/>
              </a:spcBef>
              <a:spcAft>
                <a:spcPct val="0"/>
              </a:spcAft>
              <a:defRPr sz="3200">
                <a:solidFill>
                  <a:schemeClr val="tx1"/>
                </a:solidFill>
                <a:latin typeface="Times" charset="0"/>
                <a:ea typeface="ＭＳ Ｐゴシック" pitchFamily="34" charset="-128"/>
              </a:defRPr>
            </a:lvl9pPr>
          </a:lstStyle>
          <a:p>
            <a:pPr eaLnBrk="1" hangingPunct="1"/>
            <a:fld id="{0AB0F7FE-E75B-488F-BE8B-887095D46D44}" type="slidenum">
              <a:rPr lang="en-US" altLang="en-US" sz="1200">
                <a:latin typeface="Arial" pitchFamily="34" charset="0"/>
              </a:rPr>
              <a:pPr eaLnBrk="1" hangingPunct="1"/>
              <a:t>20</a:t>
            </a:fld>
            <a:endParaRPr lang="en-US" altLang="en-US"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5DD63D8-7143-4DE5-9A8C-E5F2EC187B70}" type="slidenum">
              <a:rPr lang="en-US" altLang="en-US"/>
              <a:pPr/>
              <a:t>‹#›</a:t>
            </a:fld>
            <a:endParaRPr lang="en-US" altLang="en-US"/>
          </a:p>
        </p:txBody>
      </p:sp>
    </p:spTree>
    <p:extLst>
      <p:ext uri="{BB962C8B-B14F-4D97-AF65-F5344CB8AC3E}">
        <p14:creationId xmlns:p14="http://schemas.microsoft.com/office/powerpoint/2010/main" val="1906447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3BB7F4-11F5-4C03-B687-049CEC405BCC}" type="slidenum">
              <a:rPr lang="en-US" altLang="en-US"/>
              <a:pPr/>
              <a:t>‹#›</a:t>
            </a:fld>
            <a:endParaRPr lang="en-US" altLang="en-US"/>
          </a:p>
        </p:txBody>
      </p:sp>
    </p:spTree>
    <p:extLst>
      <p:ext uri="{BB962C8B-B14F-4D97-AF65-F5344CB8AC3E}">
        <p14:creationId xmlns:p14="http://schemas.microsoft.com/office/powerpoint/2010/main" val="2346712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49FE84-2454-4692-ADAE-E2269B8672F3}" type="slidenum">
              <a:rPr lang="en-US" altLang="en-US"/>
              <a:pPr/>
              <a:t>‹#›</a:t>
            </a:fld>
            <a:endParaRPr lang="en-US" altLang="en-US"/>
          </a:p>
        </p:txBody>
      </p:sp>
    </p:spTree>
    <p:extLst>
      <p:ext uri="{BB962C8B-B14F-4D97-AF65-F5344CB8AC3E}">
        <p14:creationId xmlns:p14="http://schemas.microsoft.com/office/powerpoint/2010/main" val="1428387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44200E9-989B-41AE-B42C-B7C46F58BA0F}" type="slidenum">
              <a:rPr lang="en-US" altLang="en-US"/>
              <a:pPr/>
              <a:t>‹#›</a:t>
            </a:fld>
            <a:endParaRPr lang="en-US" altLang="en-US"/>
          </a:p>
        </p:txBody>
      </p:sp>
    </p:spTree>
    <p:extLst>
      <p:ext uri="{BB962C8B-B14F-4D97-AF65-F5344CB8AC3E}">
        <p14:creationId xmlns:p14="http://schemas.microsoft.com/office/powerpoint/2010/main" val="290275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1DD4E2D-250C-4183-92AC-AEF05996BF2C}" type="slidenum">
              <a:rPr lang="en-US" altLang="en-US"/>
              <a:pPr/>
              <a:t>‹#›</a:t>
            </a:fld>
            <a:endParaRPr lang="en-US" altLang="en-US"/>
          </a:p>
        </p:txBody>
      </p:sp>
    </p:spTree>
    <p:extLst>
      <p:ext uri="{BB962C8B-B14F-4D97-AF65-F5344CB8AC3E}">
        <p14:creationId xmlns:p14="http://schemas.microsoft.com/office/powerpoint/2010/main" val="2836371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5C261BD-9D84-455F-AF9F-BCD132A81524}" type="slidenum">
              <a:rPr lang="en-US" altLang="en-US"/>
              <a:pPr/>
              <a:t>‹#›</a:t>
            </a:fld>
            <a:endParaRPr lang="en-US" altLang="en-US"/>
          </a:p>
        </p:txBody>
      </p:sp>
    </p:spTree>
    <p:extLst>
      <p:ext uri="{BB962C8B-B14F-4D97-AF65-F5344CB8AC3E}">
        <p14:creationId xmlns:p14="http://schemas.microsoft.com/office/powerpoint/2010/main" val="202086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69151D-FE22-41CC-B09F-66EE2C35C2F7}" type="slidenum">
              <a:rPr lang="en-US" altLang="en-US"/>
              <a:pPr/>
              <a:t>‹#›</a:t>
            </a:fld>
            <a:endParaRPr lang="en-US" altLang="en-US"/>
          </a:p>
        </p:txBody>
      </p:sp>
    </p:spTree>
    <p:extLst>
      <p:ext uri="{BB962C8B-B14F-4D97-AF65-F5344CB8AC3E}">
        <p14:creationId xmlns:p14="http://schemas.microsoft.com/office/powerpoint/2010/main" val="393573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4B2469-6907-45CE-9CA4-073BC098F7B8}" type="slidenum">
              <a:rPr lang="en-US" altLang="en-US"/>
              <a:pPr/>
              <a:t>‹#›</a:t>
            </a:fld>
            <a:endParaRPr lang="en-US" altLang="en-US"/>
          </a:p>
        </p:txBody>
      </p:sp>
    </p:spTree>
    <p:extLst>
      <p:ext uri="{BB962C8B-B14F-4D97-AF65-F5344CB8AC3E}">
        <p14:creationId xmlns:p14="http://schemas.microsoft.com/office/powerpoint/2010/main" val="106925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BF31706-6778-4D43-AE14-C713C2B70D09}" type="slidenum">
              <a:rPr lang="en-US" altLang="en-US"/>
              <a:pPr/>
              <a:t>‹#›</a:t>
            </a:fld>
            <a:endParaRPr lang="en-US" altLang="en-US"/>
          </a:p>
        </p:txBody>
      </p:sp>
    </p:spTree>
    <p:extLst>
      <p:ext uri="{BB962C8B-B14F-4D97-AF65-F5344CB8AC3E}">
        <p14:creationId xmlns:p14="http://schemas.microsoft.com/office/powerpoint/2010/main" val="398553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8511716-19E6-46A8-A939-87B92CF26CF4}" type="slidenum">
              <a:rPr lang="en-US" altLang="en-US"/>
              <a:pPr/>
              <a:t>‹#›</a:t>
            </a:fld>
            <a:endParaRPr lang="en-US" altLang="en-US"/>
          </a:p>
        </p:txBody>
      </p:sp>
    </p:spTree>
    <p:extLst>
      <p:ext uri="{BB962C8B-B14F-4D97-AF65-F5344CB8AC3E}">
        <p14:creationId xmlns:p14="http://schemas.microsoft.com/office/powerpoint/2010/main" val="3219423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2D4EB78-AF01-4EAE-82E8-AD3CE6858049}" type="slidenum">
              <a:rPr lang="en-US" altLang="en-US"/>
              <a:pPr/>
              <a:t>‹#›</a:t>
            </a:fld>
            <a:endParaRPr lang="en-US" altLang="en-US"/>
          </a:p>
        </p:txBody>
      </p:sp>
    </p:spTree>
    <p:extLst>
      <p:ext uri="{BB962C8B-B14F-4D97-AF65-F5344CB8AC3E}">
        <p14:creationId xmlns:p14="http://schemas.microsoft.com/office/powerpoint/2010/main" val="880824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2BCE6F8-5F66-49CB-988D-C31BBDF2B1BB}" type="slidenum">
              <a:rPr lang="en-US" altLang="en-US"/>
              <a:pPr/>
              <a:t>‹#›</a:t>
            </a:fld>
            <a:endParaRPr lang="en-US" altLang="en-US"/>
          </a:p>
        </p:txBody>
      </p:sp>
    </p:spTree>
    <p:extLst>
      <p:ext uri="{BB962C8B-B14F-4D97-AF65-F5344CB8AC3E}">
        <p14:creationId xmlns:p14="http://schemas.microsoft.com/office/powerpoint/2010/main" val="2885972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5CCBFB-F7B9-4722-836C-CE1DC29EE2F4}" type="slidenum">
              <a:rPr lang="en-US" altLang="en-US"/>
              <a:pPr/>
              <a:t>‹#›</a:t>
            </a:fld>
            <a:endParaRPr lang="en-US" altLang="en-US"/>
          </a:p>
        </p:txBody>
      </p:sp>
    </p:spTree>
    <p:extLst>
      <p:ext uri="{BB962C8B-B14F-4D97-AF65-F5344CB8AC3E}">
        <p14:creationId xmlns:p14="http://schemas.microsoft.com/office/powerpoint/2010/main" val="40486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38E1A1A-6C26-42CC-9755-8F3301BC8D8F}" type="slidenum">
              <a:rPr lang="en-US" altLang="en-US"/>
              <a:pPr/>
              <a:t>‹#›</a:t>
            </a:fld>
            <a:endParaRPr lang="en-US" altLang="en-US"/>
          </a:p>
        </p:txBody>
      </p:sp>
    </p:spTree>
    <p:extLst>
      <p:ext uri="{BB962C8B-B14F-4D97-AF65-F5344CB8AC3E}">
        <p14:creationId xmlns:p14="http://schemas.microsoft.com/office/powerpoint/2010/main" val="302120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3"/>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fld id="{52AB7D01-CD0D-480B-BFA2-31CE896262B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0.jpeg"/><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sodmap.org" TargetMode="External"/><Relationship Id="rId2" Type="http://schemas.openxmlformats.org/officeDocument/2006/relationships/hyperlink" Target="http://www.sodblitz.org" TargetMode="External"/><Relationship Id="rId1" Type="http://schemas.openxmlformats.org/officeDocument/2006/relationships/slideLayout" Target="../slideLayouts/slideLayout1.xml"/><Relationship Id="rId4" Type="http://schemas.openxmlformats.org/officeDocument/2006/relationships/hyperlink" Target="http://www.matteolab.or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73100" y="228600"/>
            <a:ext cx="7772400" cy="1143000"/>
          </a:xfrm>
        </p:spPr>
        <p:txBody>
          <a:bodyPr/>
          <a:lstStyle/>
          <a:p>
            <a:r>
              <a:rPr lang="en-US" altLang="en-US" sz="3200" b="1" smtClean="0">
                <a:solidFill>
                  <a:srgbClr val="FFFF00"/>
                </a:solidFill>
                <a:latin typeface="Arial" pitchFamily="34" charset="0"/>
                <a:ea typeface="ＭＳ Ｐゴシック" pitchFamily="34" charset="-128"/>
              </a:rPr>
              <a:t>WHAT IS A SOD-BLITZ?</a:t>
            </a:r>
            <a:endParaRPr lang="en-US" altLang="en-US" sz="3200" b="1" smtClean="0">
              <a:solidFill>
                <a:schemeClr val="tx1"/>
              </a:solidFill>
              <a:latin typeface="Arial" pitchFamily="34" charset="0"/>
              <a:ea typeface="ＭＳ Ｐゴシック" pitchFamily="34" charset="-128"/>
            </a:endParaRPr>
          </a:p>
        </p:txBody>
      </p:sp>
      <p:sp>
        <p:nvSpPr>
          <p:cNvPr id="18435" name="Rectangle 4"/>
          <p:cNvSpPr>
            <a:spLocks noChangeArrowheads="1"/>
          </p:cNvSpPr>
          <p:nvPr/>
        </p:nvSpPr>
        <p:spPr bwMode="auto">
          <a:xfrm>
            <a:off x="0" y="1250950"/>
            <a:ext cx="8966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ＭＳ Ｐゴシック" pitchFamily="34" charset="-128"/>
              </a:defRPr>
            </a:lvl1pPr>
            <a:lvl2pPr marL="37931725" indent="-37474525">
              <a:defRPr sz="3200">
                <a:solidFill>
                  <a:schemeClr val="tx1"/>
                </a:solidFill>
                <a:latin typeface="Times" charset="0"/>
                <a:ea typeface="ＭＳ Ｐゴシック" pitchFamily="34" charset="-128"/>
              </a:defRPr>
            </a:lvl2pPr>
            <a:lvl3pPr>
              <a:defRPr sz="3200">
                <a:solidFill>
                  <a:schemeClr val="tx1"/>
                </a:solidFill>
                <a:latin typeface="Times" charset="0"/>
                <a:ea typeface="ＭＳ Ｐゴシック" pitchFamily="34" charset="-128"/>
              </a:defRPr>
            </a:lvl3pPr>
            <a:lvl4pPr>
              <a:defRPr sz="3200">
                <a:solidFill>
                  <a:schemeClr val="tx1"/>
                </a:solidFill>
                <a:latin typeface="Times" charset="0"/>
                <a:ea typeface="ＭＳ Ｐゴシック" pitchFamily="34" charset="-128"/>
              </a:defRPr>
            </a:lvl4pPr>
            <a:lvl5pPr>
              <a:defRPr sz="3200">
                <a:solidFill>
                  <a:schemeClr val="tx1"/>
                </a:solidFill>
                <a:latin typeface="Times" charset="0"/>
                <a:ea typeface="ＭＳ Ｐゴシック" pitchFamily="34" charset="-128"/>
              </a:defRPr>
            </a:lvl5pPr>
            <a:lvl6pPr marL="457200" eaLnBrk="0" fontAlgn="base" hangingPunct="0">
              <a:spcBef>
                <a:spcPct val="0"/>
              </a:spcBef>
              <a:spcAft>
                <a:spcPct val="0"/>
              </a:spcAft>
              <a:defRPr sz="3200">
                <a:solidFill>
                  <a:schemeClr val="tx1"/>
                </a:solidFill>
                <a:latin typeface="Times" charset="0"/>
                <a:ea typeface="ＭＳ Ｐゴシック" pitchFamily="34" charset="-128"/>
              </a:defRPr>
            </a:lvl6pPr>
            <a:lvl7pPr marL="914400" eaLnBrk="0" fontAlgn="base" hangingPunct="0">
              <a:spcBef>
                <a:spcPct val="0"/>
              </a:spcBef>
              <a:spcAft>
                <a:spcPct val="0"/>
              </a:spcAft>
              <a:defRPr sz="3200">
                <a:solidFill>
                  <a:schemeClr val="tx1"/>
                </a:solidFill>
                <a:latin typeface="Times" charset="0"/>
                <a:ea typeface="ＭＳ Ｐゴシック" pitchFamily="34" charset="-128"/>
              </a:defRPr>
            </a:lvl7pPr>
            <a:lvl8pPr marL="1371600" eaLnBrk="0" fontAlgn="base" hangingPunct="0">
              <a:spcBef>
                <a:spcPct val="0"/>
              </a:spcBef>
              <a:spcAft>
                <a:spcPct val="0"/>
              </a:spcAft>
              <a:defRPr sz="3200">
                <a:solidFill>
                  <a:schemeClr val="tx1"/>
                </a:solidFill>
                <a:latin typeface="Times" charset="0"/>
                <a:ea typeface="ＭＳ Ｐゴシック" pitchFamily="34" charset="-128"/>
              </a:defRPr>
            </a:lvl8pPr>
            <a:lvl9pPr marL="1828800" eaLnBrk="0" fontAlgn="base" hangingPunct="0">
              <a:spcBef>
                <a:spcPct val="0"/>
              </a:spcBef>
              <a:spcAft>
                <a:spcPct val="0"/>
              </a:spcAft>
              <a:defRPr sz="3200">
                <a:solidFill>
                  <a:schemeClr val="tx1"/>
                </a:solidFill>
                <a:latin typeface="Times" charset="0"/>
                <a:ea typeface="ＭＳ Ｐゴシック" pitchFamily="34" charset="-128"/>
              </a:defRPr>
            </a:lvl9pPr>
          </a:lstStyle>
          <a:p>
            <a:r>
              <a:rPr lang="en-US" altLang="en-US">
                <a:effectLst/>
                <a:latin typeface="Verdana" pitchFamily="34" charset="0"/>
              </a:rPr>
              <a:t>In the tradition of bio-blitzes , a SOD-blitz involves the public into surveying a natural ecosystem and determine the presence of target organisms.</a:t>
            </a:r>
          </a:p>
          <a:p>
            <a:r>
              <a:rPr lang="en-US" altLang="en-US">
                <a:effectLst/>
                <a:latin typeface="Verdana" pitchFamily="34" charset="0"/>
              </a:rPr>
              <a:t>Collections normally are performed in a short time by volunteers </a:t>
            </a:r>
          </a:p>
        </p:txBody>
      </p:sp>
      <p:pic>
        <p:nvPicPr>
          <p:cNvPr id="18436" name="Picture 11" descr="UC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888" y="4532313"/>
            <a:ext cx="191611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6"/>
          <p:cNvSpPr txBox="1">
            <a:spLocks noChangeArrowheads="1"/>
          </p:cNvSpPr>
          <p:nvPr/>
        </p:nvSpPr>
        <p:spPr bwMode="auto">
          <a:xfrm>
            <a:off x="190500" y="4914900"/>
            <a:ext cx="7124700" cy="1323975"/>
          </a:xfrm>
          <a:prstGeom prst="rect">
            <a:avLst/>
          </a:prstGeom>
          <a:noFill/>
          <a:ln w="9525">
            <a:noFill/>
            <a:miter lim="800000"/>
            <a:headEnd/>
            <a:tailEnd/>
          </a:ln>
          <a:effectLst/>
        </p:spPr>
        <p:txBody>
          <a:bodyPr>
            <a:spAutoFit/>
          </a:bodyPr>
          <a:lstStyle/>
          <a:p>
            <a:pPr>
              <a:spcBef>
                <a:spcPct val="50000"/>
              </a:spcBef>
              <a:defRPr/>
            </a:pPr>
            <a:r>
              <a:rPr lang="en-US" i="1" dirty="0">
                <a:solidFill>
                  <a:srgbClr val="FFFF00"/>
                </a:solidFill>
                <a:effectLst>
                  <a:outerShdw blurRad="38100" dist="38100" dir="2700000" algn="tl">
                    <a:srgbClr val="FFFFFF"/>
                  </a:outerShdw>
                </a:effectLst>
                <a:ea typeface="+mn-ea"/>
              </a:rPr>
              <a:t>Matteo Garbelotto</a:t>
            </a:r>
          </a:p>
          <a:p>
            <a:pPr>
              <a:spcBef>
                <a:spcPct val="50000"/>
              </a:spcBef>
              <a:defRPr/>
            </a:pPr>
            <a:r>
              <a:rPr lang="en-US" i="1" dirty="0">
                <a:solidFill>
                  <a:srgbClr val="FFFF00"/>
                </a:solidFill>
                <a:effectLst>
                  <a:outerShdw blurRad="38100" dist="38100" dir="2700000" algn="tl">
                    <a:srgbClr val="FFFFFF"/>
                  </a:outerShdw>
                </a:effectLst>
                <a:ea typeface="+mn-ea"/>
              </a:rPr>
              <a:t>UCB Forest Pathology and Mycology Lab</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a:xfrm>
            <a:off x="279400" y="482600"/>
            <a:ext cx="7772400" cy="1143000"/>
          </a:xfrm>
        </p:spPr>
        <p:txBody>
          <a:bodyPr/>
          <a:lstStyle/>
          <a:p>
            <a:r>
              <a:rPr lang="en-US" altLang="en-US" smtClean="0">
                <a:ea typeface="ＭＳ Ｐゴシック" pitchFamily="34" charset="-128"/>
              </a:rPr>
              <a:t>Symptomatic trees sampled per year (cumulative total=7610)</a:t>
            </a:r>
          </a:p>
        </p:txBody>
      </p:sp>
      <p:graphicFrame>
        <p:nvGraphicFramePr>
          <p:cNvPr id="32770" name="Content Placeholder 3"/>
          <p:cNvGraphicFramePr>
            <a:graphicFrameLocks noGrp="1"/>
          </p:cNvGraphicFramePr>
          <p:nvPr>
            <p:ph idx="1"/>
          </p:nvPr>
        </p:nvGraphicFramePr>
        <p:xfrm>
          <a:off x="685800" y="1981200"/>
          <a:ext cx="7772400" cy="4114800"/>
        </p:xfrm>
        <a:graphic>
          <a:graphicData uri="http://schemas.openxmlformats.org/presentationml/2006/ole">
            <mc:AlternateContent xmlns:mc="http://schemas.openxmlformats.org/markup-compatibility/2006">
              <mc:Choice xmlns:v="urn:schemas-microsoft-com:vml" Requires="v">
                <p:oleObj spid="_x0000_s32772" r:id="rId3" imgW="7771758" imgH="4114460" progId="Excel.Chart.8">
                  <p:embed/>
                </p:oleObj>
              </mc:Choice>
              <mc:Fallback>
                <p:oleObj r:id="rId3" imgW="7771758" imgH="4114460" progId="Excel.Chart.8">
                  <p:embed/>
                  <p:pic>
                    <p:nvPicPr>
                      <p:cNvPr id="0"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77724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p:nvPr>
        </p:nvSpPr>
        <p:spPr>
          <a:xfrm>
            <a:off x="330200" y="647700"/>
            <a:ext cx="7772400" cy="1143000"/>
          </a:xfrm>
        </p:spPr>
        <p:txBody>
          <a:bodyPr/>
          <a:lstStyle/>
          <a:p>
            <a:r>
              <a:rPr lang="en-US" altLang="en-US" smtClean="0">
                <a:ea typeface="ＭＳ Ｐゴシック" pitchFamily="34" charset="-128"/>
              </a:rPr>
              <a:t>Rainfall and % SOD positives are correlated</a:t>
            </a:r>
          </a:p>
        </p:txBody>
      </p:sp>
      <p:graphicFrame>
        <p:nvGraphicFramePr>
          <p:cNvPr id="33794" name="Content Placeholder 3"/>
          <p:cNvGraphicFramePr>
            <a:graphicFrameLocks noGrp="1"/>
          </p:cNvGraphicFramePr>
          <p:nvPr>
            <p:ph idx="1"/>
          </p:nvPr>
        </p:nvGraphicFramePr>
        <p:xfrm>
          <a:off x="1219200" y="2006600"/>
          <a:ext cx="7454900" cy="3708400"/>
        </p:xfrm>
        <a:graphic>
          <a:graphicData uri="http://schemas.openxmlformats.org/presentationml/2006/ole">
            <mc:AlternateContent xmlns:mc="http://schemas.openxmlformats.org/markup-compatibility/2006">
              <mc:Choice xmlns:v="urn:schemas-microsoft-com:vml" Requires="v">
                <p:oleObj spid="_x0000_s33798" r:id="rId3" imgW="7454792" imgH="3712157" progId="Excel.Chart.8">
                  <p:embed/>
                </p:oleObj>
              </mc:Choice>
              <mc:Fallback>
                <p:oleObj r:id="rId3" imgW="7454792" imgH="3712157" progId="Excel.Chart.8">
                  <p:embed/>
                  <p:pic>
                    <p:nvPicPr>
                      <p:cNvPr id="0"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06600"/>
                        <a:ext cx="7454900" cy="370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495300" y="5638800"/>
            <a:ext cx="7888288" cy="1077913"/>
          </a:xfrm>
          <a:prstGeom prst="rect">
            <a:avLst/>
          </a:prstGeom>
          <a:noFill/>
        </p:spPr>
        <p:txBody>
          <a:bodyPr wrap="none">
            <a:spAutoFit/>
          </a:bodyPr>
          <a:lstStyle/>
          <a:p>
            <a:pPr>
              <a:defRPr/>
            </a:pPr>
            <a:r>
              <a:rPr lang="en-US" dirty="0">
                <a:ea typeface="+mn-ea"/>
              </a:rPr>
              <a:t>Note that decrease is gradual during dry spells,</a:t>
            </a:r>
          </a:p>
          <a:p>
            <a:pPr>
              <a:defRPr/>
            </a:pPr>
            <a:r>
              <a:rPr lang="en-US" dirty="0">
                <a:ea typeface="+mn-ea"/>
              </a:rPr>
              <a:t>but increase is rapid at the onsite of rainfall</a:t>
            </a:r>
          </a:p>
        </p:txBody>
      </p:sp>
      <p:cxnSp>
        <p:nvCxnSpPr>
          <p:cNvPr id="33797" name="Straight Arrow Connector 8"/>
          <p:cNvCxnSpPr>
            <a:cxnSpLocks noChangeShapeType="1"/>
          </p:cNvCxnSpPr>
          <p:nvPr/>
        </p:nvCxnSpPr>
        <p:spPr bwMode="auto">
          <a:xfrm rot="5400000" flipH="1" flipV="1">
            <a:off x="3295650" y="2813050"/>
            <a:ext cx="1003300" cy="6604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ea typeface="ＭＳ Ｐゴシック" pitchFamily="34" charset="-128"/>
              </a:rPr>
              <a:t>Limitations of Blitzes</a:t>
            </a:r>
          </a:p>
        </p:txBody>
      </p:sp>
      <p:sp>
        <p:nvSpPr>
          <p:cNvPr id="34819" name="Content Placeholder 2"/>
          <p:cNvSpPr>
            <a:spLocks noGrp="1"/>
          </p:cNvSpPr>
          <p:nvPr>
            <p:ph idx="1"/>
          </p:nvPr>
        </p:nvSpPr>
        <p:spPr>
          <a:xfrm>
            <a:off x="685800" y="1727200"/>
            <a:ext cx="7772400" cy="4114800"/>
          </a:xfrm>
        </p:spPr>
        <p:txBody>
          <a:bodyPr/>
          <a:lstStyle/>
          <a:p>
            <a:r>
              <a:rPr lang="en-US" altLang="en-US" sz="2800" smtClean="0">
                <a:ea typeface="ＭＳ Ｐゴシック" pitchFamily="34" charset="-128"/>
              </a:rPr>
              <a:t>Surveys are haphazard, as pool of participants changes and areas sampled shift, hence between-years comparisons are hard to make for individual areas, while overall comparisons are feasible</a:t>
            </a:r>
          </a:p>
          <a:p>
            <a:r>
              <a:rPr lang="en-US" altLang="en-US" sz="2800" smtClean="0">
                <a:ea typeface="ＭＳ Ｐゴシック" pitchFamily="34" charset="-128"/>
              </a:rPr>
              <a:t>Some level of error in determining tree location, hence it is hard to determine whether the same tree has been re-sampled in different years</a:t>
            </a:r>
          </a:p>
          <a:p>
            <a:r>
              <a:rPr lang="en-US" altLang="en-US" sz="2800" smtClean="0">
                <a:ea typeface="ＭＳ Ｐゴシック" pitchFamily="34" charset="-128"/>
              </a:rPr>
              <a:t>To save on costs, participants are requested to make sure 80% of collections are symptomatic, hence true infection rate cannot be calculated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z="3200" smtClean="0">
                <a:ea typeface="ＭＳ Ｐゴシック" pitchFamily="34" charset="-128"/>
              </a:rPr>
              <a:t>Adaptation of protocols and analyses to increase power of blitzes</a:t>
            </a:r>
            <a:br>
              <a:rPr lang="en-US" altLang="en-US" sz="3200" smtClean="0">
                <a:ea typeface="ＭＳ Ｐゴシック" pitchFamily="34" charset="-128"/>
              </a:rPr>
            </a:br>
            <a:endParaRPr lang="en-US" altLang="en-US" sz="3200" smtClean="0">
              <a:ea typeface="ＭＳ Ｐゴシック" pitchFamily="34" charset="-128"/>
            </a:endParaRPr>
          </a:p>
        </p:txBody>
      </p:sp>
      <p:sp>
        <p:nvSpPr>
          <p:cNvPr id="35843" name="Content Placeholder 2"/>
          <p:cNvSpPr>
            <a:spLocks noGrp="1"/>
          </p:cNvSpPr>
          <p:nvPr>
            <p:ph idx="1"/>
          </p:nvPr>
        </p:nvSpPr>
        <p:spPr>
          <a:xfrm>
            <a:off x="609600" y="2590800"/>
            <a:ext cx="7772400" cy="1447800"/>
          </a:xfrm>
        </p:spPr>
        <p:txBody>
          <a:bodyPr/>
          <a:lstStyle/>
          <a:p>
            <a:r>
              <a:rPr lang="en-US" altLang="en-US" sz="2800" smtClean="0">
                <a:ea typeface="ＭＳ Ｐゴシック" pitchFamily="34" charset="-128"/>
              </a:rPr>
              <a:t>Include number of trees surveyed when sampling, and split them in two categories: healthy or symptomatic</a:t>
            </a:r>
          </a:p>
          <a:p>
            <a:pPr>
              <a:buFontTx/>
              <a:buNone/>
            </a:pPr>
            <a:endParaRPr lang="en-US" altLang="en-US" sz="2800" smtClean="0">
              <a:ea typeface="ＭＳ Ｐゴシック" pitchFamily="34" charset="-128"/>
            </a:endParaRPr>
          </a:p>
          <a:p>
            <a:pPr lvl="1">
              <a:buFontTx/>
              <a:buNone/>
            </a:pPr>
            <a:endParaRPr lang="en-US" altLang="en-US" sz="2400" smtClean="0">
              <a:ea typeface="ＭＳ Ｐゴシック"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p:txBody>
          <a:bodyPr/>
          <a:lstStyle/>
          <a:p>
            <a:r>
              <a:rPr lang="en-US" altLang="en-US" smtClean="0">
                <a:ea typeface="ＭＳ Ｐゴシック" pitchFamily="34" charset="-128"/>
              </a:rPr>
              <a:t>Number tree surveyed (2012-2013)</a:t>
            </a:r>
          </a:p>
        </p:txBody>
      </p:sp>
      <p:graphicFrame>
        <p:nvGraphicFramePr>
          <p:cNvPr id="36866" name="Content Placeholder 3"/>
          <p:cNvGraphicFramePr>
            <a:graphicFrameLocks noGrp="1"/>
          </p:cNvGraphicFramePr>
          <p:nvPr>
            <p:ph idx="1"/>
          </p:nvPr>
        </p:nvGraphicFramePr>
        <p:xfrm>
          <a:off x="1104900" y="1981200"/>
          <a:ext cx="7340600" cy="3543300"/>
        </p:xfrm>
        <a:graphic>
          <a:graphicData uri="http://schemas.openxmlformats.org/presentationml/2006/ole">
            <mc:AlternateContent xmlns:mc="http://schemas.openxmlformats.org/markup-compatibility/2006">
              <mc:Choice xmlns:v="urn:schemas-microsoft-com:vml" Requires="v">
                <p:oleObj spid="_x0000_s36870" r:id="rId3" imgW="7338977" imgH="3541483" progId="Excel.Chart.8">
                  <p:embed/>
                </p:oleObj>
              </mc:Choice>
              <mc:Fallback>
                <p:oleObj r:id="rId3" imgW="7338977" imgH="3541483" progId="Excel.Chart.8">
                  <p:embed/>
                  <p:pic>
                    <p:nvPicPr>
                      <p:cNvPr id="0"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1981200"/>
                        <a:ext cx="7340600" cy="354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876300" y="5537200"/>
            <a:ext cx="7010400" cy="1077913"/>
          </a:xfrm>
          <a:prstGeom prst="rect">
            <a:avLst/>
          </a:prstGeom>
          <a:noFill/>
        </p:spPr>
        <p:txBody>
          <a:bodyPr wrap="none">
            <a:spAutoFit/>
          </a:bodyPr>
          <a:lstStyle/>
          <a:p>
            <a:pPr>
              <a:defRPr/>
            </a:pPr>
            <a:r>
              <a:rPr lang="en-US" dirty="0">
                <a:ea typeface="+mn-ea"/>
              </a:rPr>
              <a:t>This information is necessary to calculate </a:t>
            </a:r>
          </a:p>
          <a:p>
            <a:pPr>
              <a:defRPr/>
            </a:pPr>
            <a:r>
              <a:rPr lang="en-US" dirty="0">
                <a:ea typeface="+mn-ea"/>
              </a:rPr>
              <a:t>true infection rate</a:t>
            </a:r>
          </a:p>
        </p:txBody>
      </p:sp>
      <p:sp>
        <p:nvSpPr>
          <p:cNvPr id="7" name="TextBox 6"/>
          <p:cNvSpPr txBox="1"/>
          <p:nvPr/>
        </p:nvSpPr>
        <p:spPr>
          <a:xfrm>
            <a:off x="2908300" y="3492500"/>
            <a:ext cx="366713" cy="584200"/>
          </a:xfrm>
          <a:prstGeom prst="rect">
            <a:avLst/>
          </a:prstGeom>
          <a:noFill/>
        </p:spPr>
        <p:txBody>
          <a:bodyPr wrap="none">
            <a:spAutoFit/>
          </a:bodyPr>
          <a:lstStyle/>
          <a:p>
            <a:pPr>
              <a:defRPr/>
            </a:pPr>
            <a:r>
              <a:rPr lang="en-US" dirty="0">
                <a:ea typeface="+mn-ea"/>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p:txBody>
          <a:bodyPr/>
          <a:lstStyle/>
          <a:p>
            <a:r>
              <a:rPr lang="en-US" altLang="en-US" sz="3200" smtClean="0">
                <a:ea typeface="ＭＳ Ｐゴシック" pitchFamily="34" charset="-128"/>
              </a:rPr>
              <a:t>First large scale picture of true bay infection rates across the state (SOD blitz 2013)</a:t>
            </a:r>
          </a:p>
        </p:txBody>
      </p:sp>
      <p:graphicFrame>
        <p:nvGraphicFramePr>
          <p:cNvPr id="37890" name="Content Placeholder 3"/>
          <p:cNvGraphicFramePr>
            <a:graphicFrameLocks noGrp="1"/>
          </p:cNvGraphicFramePr>
          <p:nvPr>
            <p:ph idx="1"/>
          </p:nvPr>
        </p:nvGraphicFramePr>
        <p:xfrm>
          <a:off x="685800" y="1981200"/>
          <a:ext cx="7772400" cy="4114800"/>
        </p:xfrm>
        <a:graphic>
          <a:graphicData uri="http://schemas.openxmlformats.org/presentationml/2006/ole">
            <mc:AlternateContent xmlns:mc="http://schemas.openxmlformats.org/markup-compatibility/2006">
              <mc:Choice xmlns:v="urn:schemas-microsoft-com:vml" Requires="v">
                <p:oleObj spid="_x0000_s37892" r:id="rId3" imgW="7771758" imgH="4114460" progId="Excel.Chart.8">
                  <p:embed/>
                </p:oleObj>
              </mc:Choice>
              <mc:Fallback>
                <p:oleObj r:id="rId3" imgW="7771758" imgH="4114460" progId="Excel.Chart.8">
                  <p:embed/>
                  <p:pic>
                    <p:nvPicPr>
                      <p:cNvPr id="0"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77724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98500" y="787400"/>
            <a:ext cx="7772400" cy="1143000"/>
          </a:xfrm>
        </p:spPr>
        <p:txBody>
          <a:bodyPr/>
          <a:lstStyle/>
          <a:p>
            <a:r>
              <a:rPr lang="en-US" altLang="en-US" smtClean="0">
                <a:ea typeface="ＭＳ Ｐゴシック" pitchFamily="34" charset="-128"/>
              </a:rPr>
              <a:t>Are % SOD positives and true infection rates correlated ?</a:t>
            </a:r>
          </a:p>
        </p:txBody>
      </p:sp>
      <p:sp>
        <p:nvSpPr>
          <p:cNvPr id="38915" name="Content Placeholder 2"/>
          <p:cNvSpPr>
            <a:spLocks noGrp="1"/>
          </p:cNvSpPr>
          <p:nvPr>
            <p:ph idx="1"/>
          </p:nvPr>
        </p:nvSpPr>
        <p:spPr>
          <a:xfrm>
            <a:off x="723900" y="2438400"/>
            <a:ext cx="7772400" cy="4114800"/>
          </a:xfrm>
        </p:spPr>
        <p:txBody>
          <a:bodyPr/>
          <a:lstStyle/>
          <a:p>
            <a:r>
              <a:rPr lang="en-US" altLang="en-US" smtClean="0">
                <a:latin typeface="LucidaGrande" charset="0"/>
                <a:ea typeface="ＭＳ Ｐゴシック" pitchFamily="34" charset="-128"/>
              </a:rPr>
              <a:t>Correlation Coefficient is 0.922, meaning the two are strongly correlated</a:t>
            </a:r>
          </a:p>
          <a:p>
            <a:r>
              <a:rPr lang="en-US" altLang="en-US" smtClean="0">
                <a:latin typeface="LucidaGrande" charset="0"/>
                <a:ea typeface="ＭＳ Ｐゴシック" pitchFamily="34" charset="-128"/>
              </a:rPr>
              <a:t>This indicates % SOD positives is a good proxy</a:t>
            </a:r>
          </a:p>
          <a:p>
            <a:r>
              <a:rPr lang="en-US" altLang="en-US" smtClean="0">
                <a:latin typeface="LucidaGrande" charset="0"/>
                <a:ea typeface="ＭＳ Ｐゴシック" pitchFamily="34" charset="-128"/>
              </a:rPr>
              <a:t>Will confirm this analysis in future blitzes</a:t>
            </a:r>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a:spLocks noGrp="1"/>
          </p:cNvSpPr>
          <p:nvPr>
            <p:ph type="title"/>
          </p:nvPr>
        </p:nvSpPr>
        <p:spPr>
          <a:xfrm>
            <a:off x="495300" y="304800"/>
            <a:ext cx="7772400" cy="1143000"/>
          </a:xfrm>
        </p:spPr>
        <p:txBody>
          <a:bodyPr/>
          <a:lstStyle/>
          <a:p>
            <a:r>
              <a:rPr lang="en-US" altLang="en-US" smtClean="0">
                <a:ea typeface="ＭＳ Ｐゴシック" pitchFamily="34" charset="-128"/>
              </a:rPr>
              <a:t>Variation in infection rates between 2012-2013</a:t>
            </a:r>
          </a:p>
        </p:txBody>
      </p:sp>
      <p:graphicFrame>
        <p:nvGraphicFramePr>
          <p:cNvPr id="39938" name="Content Placeholder 5"/>
          <p:cNvGraphicFramePr>
            <a:graphicFrameLocks noGrp="1"/>
          </p:cNvGraphicFramePr>
          <p:nvPr>
            <p:ph idx="1"/>
          </p:nvPr>
        </p:nvGraphicFramePr>
        <p:xfrm>
          <a:off x="685800" y="1981200"/>
          <a:ext cx="7772400" cy="4114800"/>
        </p:xfrm>
        <a:graphic>
          <a:graphicData uri="http://schemas.openxmlformats.org/presentationml/2006/ole">
            <mc:AlternateContent xmlns:mc="http://schemas.openxmlformats.org/markup-compatibility/2006">
              <mc:Choice xmlns:v="urn:schemas-microsoft-com:vml" Requires="v">
                <p:oleObj spid="_x0000_s39943" r:id="rId3" imgW="7771758" imgH="4114460" progId="Excel.Chart.8">
                  <p:embed/>
                </p:oleObj>
              </mc:Choice>
              <mc:Fallback>
                <p:oleObj r:id="rId3" imgW="7771758" imgH="4114460" progId="Excel.Chart.8">
                  <p:embed/>
                  <p:pic>
                    <p:nvPicPr>
                      <p:cNvPr id="0" name="Content Placeholder 5"/>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77724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9940" name="Straight Arrow Connector 5"/>
          <p:cNvCxnSpPr>
            <a:cxnSpLocks noChangeShapeType="1"/>
          </p:cNvCxnSpPr>
          <p:nvPr/>
        </p:nvCxnSpPr>
        <p:spPr bwMode="auto">
          <a:xfrm rot="5400000">
            <a:off x="4756150" y="2520950"/>
            <a:ext cx="787400" cy="127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41" name="Straight Arrow Connector 7"/>
          <p:cNvCxnSpPr>
            <a:cxnSpLocks noChangeShapeType="1"/>
          </p:cNvCxnSpPr>
          <p:nvPr/>
        </p:nvCxnSpPr>
        <p:spPr bwMode="auto">
          <a:xfrm rot="5400000">
            <a:off x="5118100" y="2451100"/>
            <a:ext cx="673100" cy="127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42" name="Straight Arrow Connector 9"/>
          <p:cNvCxnSpPr>
            <a:cxnSpLocks noChangeShapeType="1"/>
          </p:cNvCxnSpPr>
          <p:nvPr/>
        </p:nvCxnSpPr>
        <p:spPr bwMode="auto">
          <a:xfrm rot="5400000" flipH="1" flipV="1">
            <a:off x="4057651" y="5924550"/>
            <a:ext cx="342900" cy="31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73100" y="355600"/>
            <a:ext cx="7772400" cy="1143000"/>
          </a:xfrm>
        </p:spPr>
        <p:txBody>
          <a:bodyPr/>
          <a:lstStyle/>
          <a:p>
            <a:r>
              <a:rPr lang="en-US" altLang="en-US" smtClean="0">
                <a:ea typeface="ＭＳ Ｐゴシック" pitchFamily="34" charset="-128"/>
              </a:rPr>
              <a:t>Variation in infection rates between 2012-2013</a:t>
            </a:r>
          </a:p>
        </p:txBody>
      </p:sp>
      <p:sp>
        <p:nvSpPr>
          <p:cNvPr id="40963" name="Content Placeholder 2"/>
          <p:cNvSpPr>
            <a:spLocks noGrp="1"/>
          </p:cNvSpPr>
          <p:nvPr>
            <p:ph idx="1"/>
          </p:nvPr>
        </p:nvSpPr>
        <p:spPr>
          <a:xfrm>
            <a:off x="711200" y="1701800"/>
            <a:ext cx="7772400" cy="4114800"/>
          </a:xfrm>
        </p:spPr>
        <p:txBody>
          <a:bodyPr/>
          <a:lstStyle/>
          <a:p>
            <a:r>
              <a:rPr lang="en-US" altLang="en-US" sz="2000" smtClean="0">
                <a:ea typeface="ＭＳ Ｐゴシック" pitchFamily="34" charset="-128"/>
              </a:rPr>
              <a:t>With a dry 2013, overall infection rates decreased (-5%) as expected</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Two sites had a significant increase: South Skyline and Santa Cruz. A significant decrease instead was noticed in Napa</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Although the difference may be due to sampling error, it is interesting to note that increases were in two colder areas and decrease in a hotter area</a:t>
            </a:r>
          </a:p>
          <a:p>
            <a:endParaRPr lang="en-US" altLang="en-US" sz="2000" smtClean="0">
              <a:ea typeface="ＭＳ Ｐゴシック" pitchFamily="34" charset="-128"/>
            </a:endParaRPr>
          </a:p>
          <a:p>
            <a:r>
              <a:rPr lang="en-US" altLang="en-US" sz="2000" smtClean="0">
                <a:ea typeface="ＭＳ Ｐゴシック" pitchFamily="34" charset="-128"/>
              </a:rPr>
              <a:t>This observation matches conclusions from last year that epidemiology of disease is different between the coastal forests and the forest that are  somewhat inland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US" altLang="en-US" smtClean="0">
                <a:ea typeface="ＭＳ Ｐゴシック" pitchFamily="34" charset="-128"/>
              </a:rPr>
              <a:t>Epidemiology different=oak infection risk will be different</a:t>
            </a:r>
          </a:p>
        </p:txBody>
      </p:sp>
      <p:sp>
        <p:nvSpPr>
          <p:cNvPr id="41987" name="Text Placeholder 4"/>
          <p:cNvSpPr>
            <a:spLocks noGrp="1"/>
          </p:cNvSpPr>
          <p:nvPr>
            <p:ph type="body" idx="1"/>
          </p:nvPr>
        </p:nvSpPr>
        <p:spPr/>
        <p:txBody>
          <a:bodyPr/>
          <a:lstStyle/>
          <a:p>
            <a:r>
              <a:rPr lang="en-US" altLang="en-US" smtClean="0">
                <a:ea typeface="ＭＳ Ｐゴシック" pitchFamily="34" charset="-128"/>
              </a:rPr>
              <a:t>Truly Coastal</a:t>
            </a:r>
          </a:p>
        </p:txBody>
      </p:sp>
      <p:sp>
        <p:nvSpPr>
          <p:cNvPr id="41988" name="Content Placeholder 5"/>
          <p:cNvSpPr>
            <a:spLocks noGrp="1"/>
          </p:cNvSpPr>
          <p:nvPr>
            <p:ph sz="half" idx="2"/>
          </p:nvPr>
        </p:nvSpPr>
        <p:spPr/>
        <p:txBody>
          <a:bodyPr/>
          <a:lstStyle/>
          <a:p>
            <a:r>
              <a:rPr lang="en-US" altLang="en-US" sz="2000" smtClean="0">
                <a:ea typeface="ＭＳ Ｐゴシック" pitchFamily="34" charset="-128"/>
              </a:rPr>
              <a:t>Mendocino, West Sonoma, Marin County, San Francisco, North Peninsula, South Skyline, Santa Cruz, Big Sur, West of the Berkeley-Oakland hills</a:t>
            </a:r>
          </a:p>
          <a:p>
            <a:endParaRPr lang="en-US" altLang="en-US" sz="2000" smtClean="0">
              <a:ea typeface="ＭＳ Ｐゴシック" pitchFamily="34" charset="-128"/>
            </a:endParaRPr>
          </a:p>
          <a:p>
            <a:r>
              <a:rPr lang="en-US" altLang="en-US" sz="2000" smtClean="0">
                <a:ea typeface="ＭＳ Ｐゴシック" pitchFamily="34" charset="-128"/>
              </a:rPr>
              <a:t>Wet-dry cycles do affect populations of the pathogen: dry spells lower populations of the pathogen but levels remain high even during drought: much longer epidemic phase, short periods of rain (3 months) will bring the numbers up</a:t>
            </a:r>
          </a:p>
        </p:txBody>
      </p:sp>
      <p:sp>
        <p:nvSpPr>
          <p:cNvPr id="41989" name="Text Placeholder 6"/>
          <p:cNvSpPr>
            <a:spLocks noGrp="1"/>
          </p:cNvSpPr>
          <p:nvPr>
            <p:ph type="body" sz="quarter" idx="3"/>
          </p:nvPr>
        </p:nvSpPr>
        <p:spPr/>
        <p:txBody>
          <a:bodyPr/>
          <a:lstStyle/>
          <a:p>
            <a:r>
              <a:rPr lang="en-US" altLang="en-US" smtClean="0">
                <a:ea typeface="ＭＳ Ｐゴシック" pitchFamily="34" charset="-128"/>
              </a:rPr>
              <a:t>Somewhat Inland</a:t>
            </a:r>
          </a:p>
        </p:txBody>
      </p:sp>
      <p:sp>
        <p:nvSpPr>
          <p:cNvPr id="41990" name="Content Placeholder 7"/>
          <p:cNvSpPr>
            <a:spLocks noGrp="1"/>
          </p:cNvSpPr>
          <p:nvPr>
            <p:ph sz="quarter" idx="4"/>
          </p:nvPr>
        </p:nvSpPr>
        <p:spPr/>
        <p:txBody>
          <a:bodyPr/>
          <a:lstStyle/>
          <a:p>
            <a:r>
              <a:rPr lang="en-US" altLang="en-US" sz="2000" smtClean="0">
                <a:ea typeface="ＭＳ Ｐゴシック" pitchFamily="34" charset="-128"/>
              </a:rPr>
              <a:t>Central and East Sonoma, most of Napa, East of Oakland Berkeley Hills, South peninsula</a:t>
            </a:r>
          </a:p>
          <a:p>
            <a:endParaRPr lang="en-US" altLang="en-US" sz="2000" smtClean="0">
              <a:ea typeface="ＭＳ Ｐゴシック" pitchFamily="34" charset="-128"/>
            </a:endParaRPr>
          </a:p>
          <a:p>
            <a:endParaRPr lang="en-US" altLang="en-US" sz="2000" smtClean="0">
              <a:ea typeface="ＭＳ Ｐゴシック" pitchFamily="34" charset="-128"/>
            </a:endParaRPr>
          </a:p>
          <a:p>
            <a:r>
              <a:rPr lang="en-US" altLang="en-US" sz="2000" smtClean="0">
                <a:ea typeface="ＭＳ Ｐゴシック" pitchFamily="34" charset="-128"/>
              </a:rPr>
              <a:t>During dry spells (1 year or longer), populations of the pathogen decrease significantly and disease enters chronic phase, with very limited risk for oak infection. It may take over a year for pathogen populations to climb up to the epidemic phase, in which oaks can be infected</a:t>
            </a:r>
          </a:p>
          <a:p>
            <a:endParaRPr lang="en-US" altLang="en-US" sz="2000" smtClean="0">
              <a:ea typeface="ＭＳ Ｐゴシック" pitchFamily="34" charset="-128"/>
            </a:endParaRPr>
          </a:p>
          <a:p>
            <a:endParaRPr lang="en-US" altLang="en-US" sz="2000" smtClean="0">
              <a:ea typeface="ＭＳ Ｐゴシック" pitchFamily="34" charset="-128"/>
            </a:endParaRPr>
          </a:p>
          <a:p>
            <a:pPr>
              <a:buFontTx/>
              <a:buNone/>
            </a:pPr>
            <a:endParaRPr lang="en-US" altLang="en-US" sz="2000" smtClean="0">
              <a:ea typeface="ＭＳ Ｐゴシック"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6538" y="609600"/>
            <a:ext cx="8704262" cy="1143000"/>
          </a:xfrm>
        </p:spPr>
        <p:txBody>
          <a:bodyPr/>
          <a:lstStyle/>
          <a:p>
            <a:r>
              <a:rPr lang="en-US" altLang="en-US" smtClean="0">
                <a:ea typeface="ＭＳ Ｐゴシック" pitchFamily="34" charset="-128"/>
              </a:rPr>
              <a:t>2013 SOD damage, Broookings, OR</a:t>
            </a:r>
          </a:p>
        </p:txBody>
      </p:sp>
      <p:pic>
        <p:nvPicPr>
          <p:cNvPr id="20483" name="Content Placeholder 3" descr="BrookingsSODdamage2013.jpg"/>
          <p:cNvPicPr>
            <a:picLocks noGrp="1" noChangeAspect="1"/>
          </p:cNvPicPr>
          <p:nvPr>
            <p:ph idx="1"/>
          </p:nvPr>
        </p:nvPicPr>
        <p:blipFill>
          <a:blip r:embed="rId2" cstate="print">
            <a:extLst>
              <a:ext uri="{28A0092B-C50C-407E-A947-70E740481C1C}">
                <a14:useLocalDpi xmlns:a14="http://schemas.microsoft.com/office/drawing/2010/main" val="0"/>
              </a:ext>
            </a:extLst>
          </a:blip>
          <a:srcRect l="-12727" r="-12727"/>
          <a:stretch>
            <a:fillRect/>
          </a:stretch>
        </p:blip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hart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2557463"/>
            <a:ext cx="58166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5"/>
          <p:cNvSpPr>
            <a:spLocks noGrp="1" noChangeArrowheads="1"/>
          </p:cNvSpPr>
          <p:nvPr>
            <p:ph type="title" idx="4294967295"/>
          </p:nvPr>
        </p:nvSpPr>
        <p:spPr>
          <a:xfrm>
            <a:off x="406400" y="257175"/>
            <a:ext cx="8229600" cy="1143000"/>
          </a:xfrm>
        </p:spPr>
        <p:txBody>
          <a:bodyPr/>
          <a:lstStyle/>
          <a:p>
            <a:pPr eaLnBrk="1" hangingPunct="1"/>
            <a:r>
              <a:rPr lang="en-US" altLang="en-US" smtClean="0">
                <a:latin typeface="News Gothic MT" charset="0"/>
                <a:ea typeface="ＭＳ Ｐゴシック" pitchFamily="34" charset="-128"/>
              </a:rPr>
              <a:t>   </a:t>
            </a:r>
            <a:r>
              <a:rPr lang="en-US" altLang="en-US" sz="3200" smtClean="0">
                <a:latin typeface="News Gothic MT" charset="0"/>
                <a:ea typeface="ＭＳ Ｐゴシック" pitchFamily="34" charset="-128"/>
              </a:rPr>
              <a:t>Trees that are continuously infected (5%), especially in dry  years, are the source of infection, and their elimination may be extremely beneficial</a:t>
            </a:r>
          </a:p>
        </p:txBody>
      </p:sp>
      <p:cxnSp>
        <p:nvCxnSpPr>
          <p:cNvPr id="43012" name="Straight Arrow Connector 4"/>
          <p:cNvCxnSpPr>
            <a:cxnSpLocks noChangeShapeType="1"/>
          </p:cNvCxnSpPr>
          <p:nvPr/>
        </p:nvCxnSpPr>
        <p:spPr bwMode="auto">
          <a:xfrm rot="5400000">
            <a:off x="4283869" y="2574131"/>
            <a:ext cx="1422400" cy="642938"/>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z="2800" smtClean="0">
                <a:ea typeface="ＭＳ Ｐゴシック" pitchFamily="34" charset="-128"/>
              </a:rPr>
              <a:t>2013 Blitzes offered the opportunity to permanently tag trees, so that their infection status can be followed in time</a:t>
            </a:r>
          </a:p>
        </p:txBody>
      </p:sp>
      <p:graphicFrame>
        <p:nvGraphicFramePr>
          <p:cNvPr id="4" name="Chart 3"/>
          <p:cNvGraphicFramePr/>
          <p:nvPr/>
        </p:nvGraphicFramePr>
        <p:xfrm>
          <a:off x="1151466" y="1947333"/>
          <a:ext cx="7044267" cy="460586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7"/>
          <p:cNvSpPr>
            <a:spLocks noGrp="1"/>
          </p:cNvSpPr>
          <p:nvPr>
            <p:ph idx="1"/>
          </p:nvPr>
        </p:nvSpPr>
        <p:spPr>
          <a:xfrm>
            <a:off x="808038" y="1231900"/>
            <a:ext cx="7772400" cy="4114800"/>
          </a:xfrm>
        </p:spPr>
        <p:txBody>
          <a:bodyPr/>
          <a:lstStyle/>
          <a:p>
            <a:r>
              <a:rPr lang="en-US" altLang="en-US" sz="2800" smtClean="0">
                <a:ea typeface="ＭＳ Ｐゴシック" pitchFamily="34" charset="-128"/>
              </a:rPr>
              <a:t>We paired with Ross Meentemeyer lab in North Carolina to perform robust analyses on blitz data</a:t>
            </a:r>
            <a:r>
              <a:rPr lang="en-US" altLang="en-US" smtClean="0">
                <a:ea typeface="ＭＳ Ｐゴシック" pitchFamily="34" charset="-128"/>
              </a:rPr>
              <a:t>:</a:t>
            </a:r>
          </a:p>
          <a:p>
            <a:pPr>
              <a:buFontTx/>
              <a:buNone/>
            </a:pPr>
            <a:endParaRPr lang="en-US" altLang="en-US" smtClean="0">
              <a:ea typeface="ＭＳ Ｐゴシック" pitchFamily="34" charset="-128"/>
            </a:endParaRPr>
          </a:p>
          <a:p>
            <a:pPr lvl="1"/>
            <a:r>
              <a:rPr lang="en-US" altLang="en-US" sz="2400" smtClean="0">
                <a:ea typeface="ＭＳ Ｐゴシック" pitchFamily="34" charset="-128"/>
              </a:rPr>
              <a:t>Were the trained volunteers performing well in their  duties, was their work reliable</a:t>
            </a:r>
          </a:p>
          <a:p>
            <a:pPr lvl="1"/>
            <a:r>
              <a:rPr lang="en-US" altLang="en-US" sz="2400" smtClean="0">
                <a:ea typeface="ＭＳ Ｐゴシック" pitchFamily="34" charset="-128"/>
              </a:rPr>
              <a:t>Does temperature really have an effect on infection rates (IR)</a:t>
            </a:r>
          </a:p>
          <a:p>
            <a:pPr lvl="1"/>
            <a:r>
              <a:rPr lang="en-US" altLang="en-US" sz="2400" smtClean="0">
                <a:ea typeface="ＭＳ Ｐゴシック" pitchFamily="34" charset="-128"/>
              </a:rPr>
              <a:t>Is rainfall correlated with % positives</a:t>
            </a:r>
          </a:p>
          <a:p>
            <a:pPr lvl="1"/>
            <a:r>
              <a:rPr lang="en-US" altLang="en-US" sz="2400" smtClean="0">
                <a:ea typeface="ＭＳ Ｐゴシック" pitchFamily="34" charset="-128"/>
              </a:rPr>
              <a:t>Is there a correlation between IRs of consecutive years</a:t>
            </a:r>
          </a:p>
          <a:p>
            <a:pPr lvl="1"/>
            <a:r>
              <a:rPr lang="en-US" altLang="en-US" sz="2400" smtClean="0">
                <a:ea typeface="ＭＳ Ｐゴシック" pitchFamily="34" charset="-128"/>
              </a:rPr>
              <a:t>Were there any other factors that improved our ability to predict further spread of the disease</a:t>
            </a:r>
          </a:p>
          <a:p>
            <a:pPr lvl="1"/>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09600" y="-228600"/>
            <a:ext cx="7772400" cy="1143000"/>
          </a:xfrm>
        </p:spPr>
        <p:txBody>
          <a:bodyPr/>
          <a:lstStyle/>
          <a:p>
            <a:r>
              <a:rPr lang="en-US" altLang="en-US" smtClean="0">
                <a:ea typeface="ＭＳ Ｐゴシック" pitchFamily="34" charset="-128"/>
              </a:rPr>
              <a:t>Professionals vs. laypeople</a:t>
            </a:r>
          </a:p>
        </p:txBody>
      </p:sp>
      <p:pic>
        <p:nvPicPr>
          <p:cNvPr id="4710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908050"/>
            <a:ext cx="7670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5100" y="1206500"/>
            <a:ext cx="990600" cy="584200"/>
          </a:xfrm>
          <a:prstGeom prst="rect">
            <a:avLst/>
          </a:prstGeom>
          <a:noFill/>
        </p:spPr>
        <p:txBody>
          <a:bodyPr wrap="none">
            <a:spAutoFit/>
          </a:bodyPr>
          <a:lstStyle/>
          <a:p>
            <a:pPr>
              <a:defRPr/>
            </a:pPr>
            <a:r>
              <a:rPr lang="en-US" dirty="0">
                <a:ea typeface="+mn-ea"/>
              </a:rPr>
              <a:t>2011</a:t>
            </a:r>
          </a:p>
        </p:txBody>
      </p:sp>
      <p:pic>
        <p:nvPicPr>
          <p:cNvPr id="4710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2400300"/>
            <a:ext cx="77978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90500" y="2743200"/>
            <a:ext cx="1004888" cy="584200"/>
          </a:xfrm>
          <a:prstGeom prst="rect">
            <a:avLst/>
          </a:prstGeom>
          <a:noFill/>
        </p:spPr>
        <p:txBody>
          <a:bodyPr wrap="none">
            <a:spAutoFit/>
          </a:bodyPr>
          <a:lstStyle/>
          <a:p>
            <a:pPr>
              <a:defRPr/>
            </a:pPr>
            <a:r>
              <a:rPr lang="en-US" dirty="0">
                <a:ea typeface="+mn-ea"/>
              </a:rPr>
              <a:t>2012</a:t>
            </a:r>
          </a:p>
        </p:txBody>
      </p:sp>
      <p:sp>
        <p:nvSpPr>
          <p:cNvPr id="11" name="TextBox 10"/>
          <p:cNvSpPr txBox="1"/>
          <p:nvPr/>
        </p:nvSpPr>
        <p:spPr>
          <a:xfrm>
            <a:off x="495300" y="3848100"/>
            <a:ext cx="8394700" cy="1570038"/>
          </a:xfrm>
          <a:prstGeom prst="rect">
            <a:avLst/>
          </a:prstGeom>
          <a:noFill/>
        </p:spPr>
        <p:txBody>
          <a:bodyPr>
            <a:spAutoFit/>
          </a:bodyPr>
          <a:lstStyle/>
          <a:p>
            <a:pPr>
              <a:defRPr/>
            </a:pPr>
            <a:r>
              <a:rPr lang="en-US" dirty="0">
                <a:ea typeface="+mn-ea"/>
              </a:rPr>
              <a:t>Conclusion: In 2011, laypeople performed better than professionals, in 2012, the two groups performed equally well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660400" y="1392238"/>
            <a:ext cx="7772400" cy="4114800"/>
          </a:xfrm>
        </p:spPr>
        <p:txBody>
          <a:bodyPr/>
          <a:lstStyle/>
          <a:p>
            <a:r>
              <a:rPr lang="en-US" altLang="en-US" smtClean="0">
                <a:ea typeface="ＭＳ Ｐゴシック" pitchFamily="34" charset="-128"/>
              </a:rPr>
              <a:t>Taken together, our data suggest that the SOD Blitz informational sessions and training efforts were highly effective and citizen science produces useful data for understanding locations at risk of disease spread. </a:t>
            </a:r>
          </a:p>
          <a:p>
            <a:endParaRPr lang="en-US" altLang="en-US" smtClean="0">
              <a:ea typeface="ＭＳ Ｐゴシック" pitchFamily="34" charset="-128"/>
            </a:endParaRPr>
          </a:p>
          <a:p>
            <a:pPr>
              <a:buFontTx/>
              <a:buNone/>
            </a:pPr>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Content Placeholder 3" descr="SOD_Blitz_Predictor_Maps_2008-2012.png"/>
          <p:cNvPicPr>
            <a:picLocks noGrp="1"/>
          </p:cNvPicPr>
          <p:nvPr>
            <p:ph idx="1"/>
          </p:nvPr>
        </p:nvPicPr>
        <p:blipFill>
          <a:blip r:embed="rId2">
            <a:extLst>
              <a:ext uri="{28A0092B-C50C-407E-A947-70E740481C1C}">
                <a14:useLocalDpi xmlns:a14="http://schemas.microsoft.com/office/drawing/2010/main" val="0"/>
              </a:ext>
            </a:extLst>
          </a:blip>
          <a:srcRect l="-14848" r="-14848"/>
          <a:stretch>
            <a:fillRect/>
          </a:stretch>
        </p:blipFill>
        <p:spPr>
          <a:xfrm>
            <a:off x="635000" y="1079500"/>
            <a:ext cx="7772400" cy="4114800"/>
          </a:xfrm>
        </p:spPr>
      </p:pic>
      <p:pic>
        <p:nvPicPr>
          <p:cNvPr id="4915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00" y="234950"/>
            <a:ext cx="77343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524000" y="5334000"/>
            <a:ext cx="6108700" cy="584200"/>
          </a:xfrm>
          <a:prstGeom prst="rect">
            <a:avLst/>
          </a:prstGeom>
          <a:noFill/>
        </p:spPr>
        <p:txBody>
          <a:bodyPr>
            <a:spAutoFit/>
          </a:bodyPr>
          <a:lstStyle/>
          <a:p>
            <a:pPr>
              <a:defRPr/>
            </a:pPr>
            <a:r>
              <a:rPr lang="en-US" dirty="0">
                <a:ea typeface="+mn-ea"/>
              </a:rPr>
              <a:t>   +         +          +         -          +</a:t>
            </a:r>
          </a:p>
        </p:txBody>
      </p:sp>
      <p:sp>
        <p:nvSpPr>
          <p:cNvPr id="9" name="TextBox 8"/>
          <p:cNvSpPr txBox="1"/>
          <p:nvPr/>
        </p:nvSpPr>
        <p:spPr>
          <a:xfrm>
            <a:off x="177800" y="5397500"/>
            <a:ext cx="1498600" cy="708025"/>
          </a:xfrm>
          <a:prstGeom prst="rect">
            <a:avLst/>
          </a:prstGeom>
          <a:noFill/>
        </p:spPr>
        <p:txBody>
          <a:bodyPr>
            <a:spAutoFit/>
          </a:bodyPr>
          <a:lstStyle/>
          <a:p>
            <a:pPr>
              <a:defRPr/>
            </a:pPr>
            <a:r>
              <a:rPr lang="en-US" sz="2000" dirty="0">
                <a:ea typeface="+mn-ea"/>
              </a:rPr>
              <a:t>Correlation type</a:t>
            </a:r>
          </a:p>
        </p:txBody>
      </p:sp>
      <p:sp>
        <p:nvSpPr>
          <p:cNvPr id="10" name="TextBox 9"/>
          <p:cNvSpPr txBox="1"/>
          <p:nvPr/>
        </p:nvSpPr>
        <p:spPr>
          <a:xfrm>
            <a:off x="203200" y="6108700"/>
            <a:ext cx="4940300" cy="460375"/>
          </a:xfrm>
          <a:prstGeom prst="rect">
            <a:avLst/>
          </a:prstGeom>
          <a:noFill/>
        </p:spPr>
        <p:txBody>
          <a:bodyPr>
            <a:spAutoFit/>
          </a:bodyPr>
          <a:lstStyle/>
          <a:p>
            <a:pPr>
              <a:defRPr/>
            </a:pPr>
            <a:r>
              <a:rPr lang="en-US" sz="2400" dirty="0">
                <a:ea typeface="+mn-ea"/>
              </a:rPr>
              <a:t>P value &lt; 0.0001 for all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84200" y="165100"/>
            <a:ext cx="7772400" cy="1143000"/>
          </a:xfrm>
        </p:spPr>
        <p:txBody>
          <a:bodyPr/>
          <a:lstStyle/>
          <a:p>
            <a:r>
              <a:rPr lang="en-US" altLang="en-US" sz="2800" smtClean="0">
                <a:ea typeface="ＭＳ Ｐゴシック" pitchFamily="34" charset="-128"/>
              </a:rPr>
              <a:t>Our infection predictive ability based on generalized linear logistic regressions increases as we perform more blitzes</a:t>
            </a:r>
          </a:p>
        </p:txBody>
      </p:sp>
      <p:pic>
        <p:nvPicPr>
          <p:cNvPr id="50179"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454150"/>
            <a:ext cx="60960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180" name="Straight Arrow Connector 5"/>
          <p:cNvCxnSpPr>
            <a:cxnSpLocks noChangeShapeType="1"/>
          </p:cNvCxnSpPr>
          <p:nvPr/>
        </p:nvCxnSpPr>
        <p:spPr bwMode="auto">
          <a:xfrm rot="5400000">
            <a:off x="5759450" y="3168650"/>
            <a:ext cx="2794000" cy="127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7" name="TextBox 6"/>
          <p:cNvSpPr txBox="1"/>
          <p:nvPr/>
        </p:nvSpPr>
        <p:spPr>
          <a:xfrm>
            <a:off x="7264400" y="2413000"/>
            <a:ext cx="1879600" cy="1200150"/>
          </a:xfrm>
          <a:prstGeom prst="rect">
            <a:avLst/>
          </a:prstGeom>
          <a:noFill/>
        </p:spPr>
        <p:txBody>
          <a:bodyPr>
            <a:spAutoFit/>
          </a:bodyPr>
          <a:lstStyle/>
          <a:p>
            <a:pPr>
              <a:defRPr/>
            </a:pPr>
            <a:r>
              <a:rPr lang="en-US" sz="2400" dirty="0">
                <a:ea typeface="+mn-ea"/>
              </a:rPr>
              <a:t>Increase from</a:t>
            </a:r>
          </a:p>
          <a:p>
            <a:pPr>
              <a:defRPr/>
            </a:pPr>
            <a:r>
              <a:rPr lang="en-US" sz="2400" dirty="0">
                <a:ea typeface="+mn-ea"/>
              </a:rPr>
              <a:t>0.61 to 0.71</a:t>
            </a:r>
          </a:p>
          <a:p>
            <a:pPr>
              <a:defRPr/>
            </a:pPr>
            <a:r>
              <a:rPr lang="en-US" sz="2400" dirty="0">
                <a:ea typeface="+mn-ea"/>
              </a:rPr>
              <a:t> </a:t>
            </a:r>
          </a:p>
        </p:txBody>
      </p:sp>
      <p:sp>
        <p:nvSpPr>
          <p:cNvPr id="8" name="TextBox 7"/>
          <p:cNvSpPr txBox="1"/>
          <p:nvPr/>
        </p:nvSpPr>
        <p:spPr>
          <a:xfrm>
            <a:off x="723900" y="5067300"/>
            <a:ext cx="7912100" cy="1631950"/>
          </a:xfrm>
          <a:prstGeom prst="rect">
            <a:avLst/>
          </a:prstGeom>
          <a:noFill/>
        </p:spPr>
        <p:txBody>
          <a:bodyPr>
            <a:spAutoFit/>
          </a:bodyPr>
          <a:lstStyle>
            <a:lvl1pPr>
              <a:defRPr sz="3200">
                <a:solidFill>
                  <a:schemeClr val="tx1"/>
                </a:solidFill>
                <a:latin typeface="Times" charset="0"/>
                <a:ea typeface="ＭＳ Ｐゴシック" pitchFamily="34" charset="-128"/>
              </a:defRPr>
            </a:lvl1pPr>
            <a:lvl2pPr marL="37931725" indent="-37474525">
              <a:defRPr sz="3200">
                <a:solidFill>
                  <a:schemeClr val="tx1"/>
                </a:solidFill>
                <a:latin typeface="Times" charset="0"/>
                <a:ea typeface="ＭＳ Ｐゴシック" pitchFamily="34" charset="-128"/>
              </a:defRPr>
            </a:lvl2pPr>
            <a:lvl3pPr>
              <a:defRPr sz="3200">
                <a:solidFill>
                  <a:schemeClr val="tx1"/>
                </a:solidFill>
                <a:latin typeface="Times" charset="0"/>
                <a:ea typeface="ＭＳ Ｐゴシック" pitchFamily="34" charset="-128"/>
              </a:defRPr>
            </a:lvl3pPr>
            <a:lvl4pPr>
              <a:defRPr sz="3200">
                <a:solidFill>
                  <a:schemeClr val="tx1"/>
                </a:solidFill>
                <a:latin typeface="Times" charset="0"/>
                <a:ea typeface="ＭＳ Ｐゴシック" pitchFamily="34" charset="-128"/>
              </a:defRPr>
            </a:lvl4pPr>
            <a:lvl5pPr>
              <a:defRPr sz="3200">
                <a:solidFill>
                  <a:schemeClr val="tx1"/>
                </a:solidFill>
                <a:latin typeface="Times" charset="0"/>
                <a:ea typeface="ＭＳ Ｐゴシック" pitchFamily="34" charset="-128"/>
              </a:defRPr>
            </a:lvl5pPr>
            <a:lvl6pPr marL="457200" eaLnBrk="0" fontAlgn="base" hangingPunct="0">
              <a:spcBef>
                <a:spcPct val="0"/>
              </a:spcBef>
              <a:spcAft>
                <a:spcPct val="0"/>
              </a:spcAft>
              <a:defRPr sz="3200">
                <a:solidFill>
                  <a:schemeClr val="tx1"/>
                </a:solidFill>
                <a:latin typeface="Times" charset="0"/>
                <a:ea typeface="ＭＳ Ｐゴシック" pitchFamily="34" charset="-128"/>
              </a:defRPr>
            </a:lvl6pPr>
            <a:lvl7pPr marL="914400" eaLnBrk="0" fontAlgn="base" hangingPunct="0">
              <a:spcBef>
                <a:spcPct val="0"/>
              </a:spcBef>
              <a:spcAft>
                <a:spcPct val="0"/>
              </a:spcAft>
              <a:defRPr sz="3200">
                <a:solidFill>
                  <a:schemeClr val="tx1"/>
                </a:solidFill>
                <a:latin typeface="Times" charset="0"/>
                <a:ea typeface="ＭＳ Ｐゴシック" pitchFamily="34" charset="-128"/>
              </a:defRPr>
            </a:lvl7pPr>
            <a:lvl8pPr marL="1371600" eaLnBrk="0" fontAlgn="base" hangingPunct="0">
              <a:spcBef>
                <a:spcPct val="0"/>
              </a:spcBef>
              <a:spcAft>
                <a:spcPct val="0"/>
              </a:spcAft>
              <a:defRPr sz="3200">
                <a:solidFill>
                  <a:schemeClr val="tx1"/>
                </a:solidFill>
                <a:latin typeface="Times" charset="0"/>
                <a:ea typeface="ＭＳ Ｐゴシック" pitchFamily="34" charset="-128"/>
              </a:defRPr>
            </a:lvl8pPr>
            <a:lvl9pPr marL="1828800" eaLnBrk="0" fontAlgn="base" hangingPunct="0">
              <a:spcBef>
                <a:spcPct val="0"/>
              </a:spcBef>
              <a:spcAft>
                <a:spcPct val="0"/>
              </a:spcAft>
              <a:defRPr sz="3200">
                <a:solidFill>
                  <a:schemeClr val="tx1"/>
                </a:solidFill>
                <a:latin typeface="Times" charset="0"/>
                <a:ea typeface="ＭＳ Ｐゴシック" pitchFamily="34" charset="-128"/>
              </a:defRPr>
            </a:lvl9pPr>
          </a:lstStyle>
          <a:p>
            <a:r>
              <a:rPr lang="en-US" altLang="en-US" sz="2000">
                <a:effectLst>
                  <a:outerShdw blurRad="38100" dist="38100" dir="2700000" algn="tl">
                    <a:srgbClr val="808080"/>
                  </a:outerShdw>
                </a:effectLst>
              </a:rPr>
              <a:t>FOI, HOSTdens, PRECIP are all positively correlated with predictive accuracy  (PA) and relatively important</a:t>
            </a:r>
          </a:p>
          <a:p>
            <a:r>
              <a:rPr lang="en-US" altLang="en-US" sz="2000" i="1">
                <a:effectLst>
                  <a:outerShdw blurRad="38100" dist="38100" dir="2700000" algn="tl">
                    <a:srgbClr val="808080"/>
                  </a:outerShdw>
                </a:effectLst>
              </a:rPr>
              <a:t>T</a:t>
            </a:r>
            <a:r>
              <a:rPr lang="en-US" altLang="en-US" sz="2000" i="1" baseline="-25000">
                <a:effectLst>
                  <a:outerShdw blurRad="38100" dist="38100" dir="2700000" algn="tl">
                    <a:srgbClr val="808080"/>
                  </a:outerShdw>
                </a:effectLst>
              </a:rPr>
              <a:t>max</a:t>
            </a:r>
            <a:r>
              <a:rPr lang="en-US" altLang="en-US" sz="2000">
                <a:effectLst>
                  <a:outerShdw blurRad="38100" dist="38100" dir="2700000" algn="tl">
                    <a:srgbClr val="808080"/>
                  </a:outerShdw>
                </a:effectLst>
              </a:rPr>
              <a:t> is the mean monthly maximum temperature during the December-May wet season, it is negatively correlated  with PA and is very important  </a:t>
            </a:r>
          </a:p>
          <a:p>
            <a:r>
              <a:rPr lang="en-US" altLang="en-US" sz="2000">
                <a:effectLst>
                  <a:outerShdw blurRad="38100" dist="38100" dir="2700000" algn="tl">
                    <a:srgbClr val="808080"/>
                  </a:outerShdw>
                </a:effectLst>
              </a:rPr>
              <a:t>POPdens is negatively correlated and marginally important</a:t>
            </a:r>
          </a:p>
        </p:txBody>
      </p:sp>
      <p:sp>
        <p:nvSpPr>
          <p:cNvPr id="10" name="Rectangle 9"/>
          <p:cNvSpPr/>
          <p:nvPr/>
        </p:nvSpPr>
        <p:spPr bwMode="auto">
          <a:xfrm>
            <a:off x="812800" y="3975100"/>
            <a:ext cx="5245100" cy="482600"/>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ea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60400" y="165100"/>
            <a:ext cx="7772400" cy="1143000"/>
          </a:xfrm>
        </p:spPr>
        <p:txBody>
          <a:bodyPr/>
          <a:lstStyle/>
          <a:p>
            <a:r>
              <a:rPr lang="en-US" altLang="en-US" sz="2800" b="1" smtClean="0">
                <a:ea typeface="ＭＳ Ｐゴシック" pitchFamily="34" charset="-128"/>
              </a:rPr>
              <a:t>Predicted spatial distribution of disease risk through time (2008 – 2012).</a:t>
            </a:r>
          </a:p>
        </p:txBody>
      </p:sp>
      <p:pic>
        <p:nvPicPr>
          <p:cNvPr id="5120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84313"/>
            <a:ext cx="7237413"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609600" y="228600"/>
            <a:ext cx="7772400" cy="4114800"/>
          </a:xfrm>
        </p:spPr>
        <p:txBody>
          <a:bodyPr/>
          <a:lstStyle/>
          <a:p>
            <a:r>
              <a:rPr lang="en-US" altLang="en-US" sz="1800" smtClean="0">
                <a:ea typeface="ＭＳ Ｐゴシック" pitchFamily="34" charset="-128"/>
              </a:rPr>
              <a:t>Continued Blitz effort generated a larger and more powerful set of data, increasing predictive accuracy. Value in continuing the program</a:t>
            </a:r>
          </a:p>
          <a:p>
            <a:endParaRPr lang="en-US" altLang="en-US" sz="1800" smtClean="0">
              <a:ea typeface="ＭＳ Ｐゴシック" pitchFamily="34" charset="-128"/>
            </a:endParaRPr>
          </a:p>
          <a:p>
            <a:r>
              <a:rPr lang="en-US" altLang="en-US" sz="1800" smtClean="0">
                <a:ea typeface="ＭＳ Ｐゴシック" pitchFamily="34" charset="-128"/>
              </a:rPr>
              <a:t>The analysis has generated an accurate risk map</a:t>
            </a:r>
          </a:p>
          <a:p>
            <a:pPr>
              <a:buFontTx/>
              <a:buNone/>
            </a:pPr>
            <a:endParaRPr lang="en-US" altLang="en-US" sz="1800" smtClean="0">
              <a:ea typeface="ＭＳ Ｐゴシック" pitchFamily="34" charset="-128"/>
            </a:endParaRPr>
          </a:p>
          <a:p>
            <a:r>
              <a:rPr lang="en-US" altLang="en-US" sz="1800" smtClean="0">
                <a:ea typeface="ＭＳ Ｐゴシック" pitchFamily="34" charset="-128"/>
              </a:rPr>
              <a:t>Risk is significantly lower where mean monthly temperature of December-May is higher. This confirms our initial observation of a dual epidemiological pattern between the warmer interior and the cooler coastal areas</a:t>
            </a:r>
          </a:p>
          <a:p>
            <a:pPr>
              <a:buFontTx/>
              <a:buNone/>
            </a:pPr>
            <a:endParaRPr lang="en-US" altLang="en-US" sz="1800" smtClean="0">
              <a:ea typeface="ＭＳ Ｐゴシック" pitchFamily="34" charset="-128"/>
            </a:endParaRPr>
          </a:p>
          <a:p>
            <a:r>
              <a:rPr lang="en-US" altLang="en-US" sz="1800" smtClean="0">
                <a:ea typeface="ＭＳ Ｐゴシック" pitchFamily="34" charset="-128"/>
              </a:rPr>
              <a:t>Risk is lower in highly populated areas</a:t>
            </a:r>
          </a:p>
          <a:p>
            <a:pPr>
              <a:buFontTx/>
              <a:buNone/>
            </a:pPr>
            <a:endParaRPr lang="en-US" altLang="en-US" sz="1800" smtClean="0">
              <a:ea typeface="ＭＳ Ｐゴシック" pitchFamily="34" charset="-128"/>
            </a:endParaRPr>
          </a:p>
          <a:p>
            <a:r>
              <a:rPr lang="en-US" altLang="en-US" sz="1800" smtClean="0">
                <a:ea typeface="ＭＳ Ｐゴシック" pitchFamily="34" charset="-128"/>
              </a:rPr>
              <a:t>Risk is higher where infection the previous year was higher: this confirms the importance of yearly blitzes</a:t>
            </a:r>
          </a:p>
          <a:p>
            <a:endParaRPr lang="en-US" altLang="en-US" sz="1800" smtClean="0">
              <a:ea typeface="ＭＳ Ｐゴシック" pitchFamily="34" charset="-128"/>
            </a:endParaRPr>
          </a:p>
          <a:p>
            <a:r>
              <a:rPr lang="en-US" altLang="en-US" sz="1800" smtClean="0">
                <a:ea typeface="ＭＳ Ｐゴシック" pitchFamily="34" charset="-128"/>
              </a:rPr>
              <a:t>Risk is higher with increased precipitation and higher bay laurel density</a:t>
            </a:r>
          </a:p>
          <a:p>
            <a:endParaRPr lang="en-US" altLang="en-US" sz="2000" smtClean="0">
              <a:ea typeface="ＭＳ Ｐゴシック" pitchFamily="34"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95300" y="254000"/>
            <a:ext cx="7772400" cy="1143000"/>
          </a:xfrm>
        </p:spPr>
        <p:txBody>
          <a:bodyPr/>
          <a:lstStyle/>
          <a:p>
            <a:r>
              <a:rPr lang="en-US" altLang="en-US" smtClean="0">
                <a:ea typeface="ＭＳ Ｐゴシック" pitchFamily="34" charset="-128"/>
              </a:rPr>
              <a:t>Theoretical risk and actual risk: how did the blitzes help</a:t>
            </a:r>
          </a:p>
        </p:txBody>
      </p:sp>
      <p:sp>
        <p:nvSpPr>
          <p:cNvPr id="53251" name="Content Placeholder 3"/>
          <p:cNvSpPr>
            <a:spLocks noGrp="1"/>
          </p:cNvSpPr>
          <p:nvPr>
            <p:ph sz="half" idx="1"/>
          </p:nvPr>
        </p:nvSpPr>
        <p:spPr>
          <a:xfrm>
            <a:off x="381000" y="1574800"/>
            <a:ext cx="4292600" cy="5105400"/>
          </a:xfrm>
        </p:spPr>
        <p:txBody>
          <a:bodyPr/>
          <a:lstStyle/>
          <a:p>
            <a:r>
              <a:rPr lang="en-US" altLang="en-US" sz="1600" smtClean="0">
                <a:ea typeface="ＭＳ Ｐゴシック" pitchFamily="34" charset="-128"/>
              </a:rPr>
              <a:t>I live in a colder area		5</a:t>
            </a:r>
          </a:p>
          <a:p>
            <a:r>
              <a:rPr lang="en-US" altLang="en-US" sz="1600" smtClean="0">
                <a:ea typeface="ＭＳ Ｐゴシック" pitchFamily="34" charset="-128"/>
              </a:rPr>
              <a:t>I live in a mild area		3</a:t>
            </a:r>
          </a:p>
          <a:p>
            <a:r>
              <a:rPr lang="en-US" altLang="en-US" sz="1600" smtClean="0">
                <a:ea typeface="ＭＳ Ｐゴシック" pitchFamily="34" charset="-128"/>
              </a:rPr>
              <a:t>I live in a warmer area		1</a:t>
            </a:r>
          </a:p>
          <a:p>
            <a:r>
              <a:rPr lang="en-US" altLang="en-US" sz="1600" smtClean="0">
                <a:ea typeface="ＭＳ Ｐゴシック" pitchFamily="34" charset="-128"/>
              </a:rPr>
              <a:t>I live in a very rainy area		3</a:t>
            </a:r>
          </a:p>
          <a:p>
            <a:r>
              <a:rPr lang="en-US" altLang="en-US" sz="1600" smtClean="0">
                <a:ea typeface="ＭＳ Ｐゴシック" pitchFamily="34" charset="-128"/>
              </a:rPr>
              <a:t>I live in a moderate rainfall area 	2</a:t>
            </a:r>
          </a:p>
          <a:p>
            <a:r>
              <a:rPr lang="en-US" altLang="en-US" sz="1600" smtClean="0">
                <a:ea typeface="ＭＳ Ｐゴシック" pitchFamily="34" charset="-128"/>
              </a:rPr>
              <a:t>I live in a drier area		1</a:t>
            </a:r>
          </a:p>
          <a:p>
            <a:r>
              <a:rPr lang="en-US" altLang="en-US" sz="1600" smtClean="0">
                <a:ea typeface="ＭＳ Ｐゴシック" pitchFamily="34" charset="-128"/>
              </a:rPr>
              <a:t>Bay laurel density is high 		3</a:t>
            </a:r>
          </a:p>
          <a:p>
            <a:r>
              <a:rPr lang="en-US" altLang="en-US" sz="1600" smtClean="0">
                <a:ea typeface="ＭＳ Ｐゴシック" pitchFamily="34" charset="-128"/>
              </a:rPr>
              <a:t>Bay laurel density intermediate 	2</a:t>
            </a:r>
          </a:p>
          <a:p>
            <a:r>
              <a:rPr lang="en-US" altLang="en-US" sz="1600" smtClean="0">
                <a:ea typeface="ＭＳ Ｐゴシック" pitchFamily="34" charset="-128"/>
              </a:rPr>
              <a:t>Bay laurel density low		1</a:t>
            </a:r>
          </a:p>
          <a:p>
            <a:r>
              <a:rPr lang="en-US" altLang="en-US" sz="1600" smtClean="0">
                <a:ea typeface="ＭＳ Ｐゴシック" pitchFamily="34" charset="-128"/>
              </a:rPr>
              <a:t>I live in a residential/urban area 	1</a:t>
            </a:r>
          </a:p>
          <a:p>
            <a:r>
              <a:rPr lang="en-US" altLang="en-US" sz="1600" smtClean="0">
                <a:ea typeface="ＭＳ Ｐゴシック" pitchFamily="34" charset="-128"/>
              </a:rPr>
              <a:t>I live in a rural area		2</a:t>
            </a:r>
          </a:p>
          <a:p>
            <a:r>
              <a:rPr lang="en-US" altLang="en-US" sz="1600" smtClean="0">
                <a:ea typeface="ＭＳ Ｐゴシック" pitchFamily="34" charset="-128"/>
              </a:rPr>
              <a:t>In the  previous year SODmap, </a:t>
            </a:r>
          </a:p>
          <a:p>
            <a:pPr lvl="1"/>
            <a:r>
              <a:rPr lang="en-US" altLang="en-US" sz="1200" smtClean="0">
                <a:ea typeface="ＭＳ Ｐゴシック" pitchFamily="34" charset="-128"/>
              </a:rPr>
              <a:t>More than 4 positive trees in a 1Km2 	 3        </a:t>
            </a:r>
          </a:p>
          <a:p>
            <a:pPr lvl="1"/>
            <a:r>
              <a:rPr lang="en-US" altLang="en-US" sz="1200" smtClean="0">
                <a:ea typeface="ＭＳ Ｐゴシック" pitchFamily="34" charset="-128"/>
              </a:rPr>
              <a:t>1 to 4 positive trees in a 1km2       	 2                    </a:t>
            </a:r>
          </a:p>
          <a:p>
            <a:pPr lvl="1"/>
            <a:r>
              <a:rPr lang="en-US" altLang="en-US" sz="1200" smtClean="0">
                <a:ea typeface="ＭＳ Ｐゴシック" pitchFamily="34" charset="-128"/>
              </a:rPr>
              <a:t> 0 positive trees in a 1km2	                         1	</a:t>
            </a:r>
            <a:endParaRPr lang="en-US" altLang="en-US" sz="1600" smtClean="0">
              <a:ea typeface="ＭＳ Ｐゴシック" pitchFamily="34" charset="-128"/>
            </a:endParaRPr>
          </a:p>
          <a:p>
            <a:r>
              <a:rPr lang="en-US" altLang="en-US" sz="2000" smtClean="0">
                <a:ea typeface="ＭＳ Ｐゴシック" pitchFamily="34" charset="-128"/>
              </a:rPr>
              <a:t>Total 5-8=low risk/9-12= intermed./ 13-16=high</a:t>
            </a:r>
          </a:p>
          <a:p>
            <a:endParaRPr lang="en-US" altLang="en-US" sz="2000" smtClean="0">
              <a:ea typeface="ＭＳ Ｐゴシック" pitchFamily="34" charset="-128"/>
            </a:endParaRPr>
          </a:p>
        </p:txBody>
      </p:sp>
      <p:sp>
        <p:nvSpPr>
          <p:cNvPr id="53252" name="Content Placeholder 4"/>
          <p:cNvSpPr>
            <a:spLocks noGrp="1"/>
          </p:cNvSpPr>
          <p:nvPr>
            <p:ph sz="half" idx="2"/>
          </p:nvPr>
        </p:nvSpPr>
        <p:spPr/>
        <p:txBody>
          <a:bodyPr/>
          <a:lstStyle/>
          <a:p>
            <a:r>
              <a:rPr lang="en-US" altLang="en-US" smtClean="0">
                <a:ea typeface="ＭＳ Ｐゴシック" pitchFamily="34" charset="-128"/>
              </a:rPr>
              <a:t>Use the SODmap mobile App for iPhone or Droid  (free!!!)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sz="quarter"/>
          </p:nvPr>
        </p:nvSpPr>
        <p:spPr>
          <a:xfrm>
            <a:off x="457200" y="-152400"/>
            <a:ext cx="8229600" cy="889000"/>
          </a:xfrm>
        </p:spPr>
        <p:txBody>
          <a:bodyPr/>
          <a:lstStyle/>
          <a:p>
            <a:r>
              <a:rPr lang="en-US" altLang="en-US" sz="4000" b="1" smtClean="0">
                <a:solidFill>
                  <a:srgbClr val="FFEA18"/>
                </a:solidFill>
                <a:ea typeface="ＭＳ Ｐゴシック" pitchFamily="34" charset="-128"/>
              </a:rPr>
              <a:t>Bay/Oak</a:t>
            </a:r>
            <a:r>
              <a:rPr lang="en-US" altLang="en-US" b="1" smtClean="0">
                <a:solidFill>
                  <a:srgbClr val="FFEA18"/>
                </a:solidFill>
                <a:ea typeface="ＭＳ Ｐゴシック" pitchFamily="34" charset="-128"/>
              </a:rPr>
              <a:t> association</a:t>
            </a:r>
          </a:p>
        </p:txBody>
      </p:sp>
      <p:pic>
        <p:nvPicPr>
          <p:cNvPr id="21507" name="Picture 3" descr="infected bay leaves1"/>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62000" y="1219200"/>
            <a:ext cx="3081338" cy="3200400"/>
          </a:xfrm>
        </p:spPr>
      </p:pic>
      <p:pic>
        <p:nvPicPr>
          <p:cNvPr id="21508" name="Picture 4" descr="QA1 - Rizzo"/>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075238" y="3892550"/>
            <a:ext cx="3111500" cy="1951038"/>
          </a:xfrm>
        </p:spPr>
      </p:pic>
      <p:pic>
        <p:nvPicPr>
          <p:cNvPr id="21509" name="Picture 5" descr="QA2 - Rizzo"/>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105400" y="1219200"/>
            <a:ext cx="3295650" cy="2187575"/>
          </a:xfrm>
        </p:spPr>
      </p:pic>
      <p:sp>
        <p:nvSpPr>
          <p:cNvPr id="287750" name="Text Box 6"/>
          <p:cNvSpPr txBox="1">
            <a:spLocks noChangeArrowheads="1"/>
          </p:cNvSpPr>
          <p:nvPr/>
        </p:nvSpPr>
        <p:spPr bwMode="auto">
          <a:xfrm>
            <a:off x="6553200" y="5486400"/>
            <a:ext cx="1824038" cy="366713"/>
          </a:xfrm>
          <a:prstGeom prst="rect">
            <a:avLst/>
          </a:prstGeom>
          <a:noFill/>
          <a:ln w="9525">
            <a:noFill/>
            <a:miter lim="800000"/>
            <a:headEnd/>
            <a:tailEnd/>
          </a:ln>
          <a:effectLst/>
        </p:spPr>
        <p:txBody>
          <a:bodyPr wrap="none">
            <a:spAutoFit/>
          </a:bodyPr>
          <a:lstStyle>
            <a:lvl1pPr>
              <a:defRPr sz="3200">
                <a:solidFill>
                  <a:schemeClr val="tx1"/>
                </a:solidFill>
                <a:latin typeface="Times" charset="0"/>
                <a:ea typeface="ＭＳ Ｐゴシック" pitchFamily="34" charset="-128"/>
              </a:defRPr>
            </a:lvl1pPr>
            <a:lvl2pPr marL="37931725" indent="-37474525">
              <a:defRPr sz="3200">
                <a:solidFill>
                  <a:schemeClr val="tx1"/>
                </a:solidFill>
                <a:latin typeface="Times" charset="0"/>
                <a:ea typeface="ＭＳ Ｐゴシック" pitchFamily="34" charset="-128"/>
              </a:defRPr>
            </a:lvl2pPr>
            <a:lvl3pPr>
              <a:defRPr sz="3200">
                <a:solidFill>
                  <a:schemeClr val="tx1"/>
                </a:solidFill>
                <a:latin typeface="Times" charset="0"/>
                <a:ea typeface="ＭＳ Ｐゴシック" pitchFamily="34" charset="-128"/>
              </a:defRPr>
            </a:lvl3pPr>
            <a:lvl4pPr>
              <a:defRPr sz="3200">
                <a:solidFill>
                  <a:schemeClr val="tx1"/>
                </a:solidFill>
                <a:latin typeface="Times" charset="0"/>
                <a:ea typeface="ＭＳ Ｐゴシック" pitchFamily="34" charset="-128"/>
              </a:defRPr>
            </a:lvl4pPr>
            <a:lvl5pPr>
              <a:defRPr sz="3200">
                <a:solidFill>
                  <a:schemeClr val="tx1"/>
                </a:solidFill>
                <a:latin typeface="Times" charset="0"/>
                <a:ea typeface="ＭＳ Ｐゴシック" pitchFamily="34" charset="-128"/>
              </a:defRPr>
            </a:lvl5pPr>
            <a:lvl6pPr marL="457200" eaLnBrk="0" fontAlgn="base" hangingPunct="0">
              <a:spcBef>
                <a:spcPct val="0"/>
              </a:spcBef>
              <a:spcAft>
                <a:spcPct val="0"/>
              </a:spcAft>
              <a:defRPr sz="3200">
                <a:solidFill>
                  <a:schemeClr val="tx1"/>
                </a:solidFill>
                <a:latin typeface="Times" charset="0"/>
                <a:ea typeface="ＭＳ Ｐゴシック" pitchFamily="34" charset="-128"/>
              </a:defRPr>
            </a:lvl6pPr>
            <a:lvl7pPr marL="914400" eaLnBrk="0" fontAlgn="base" hangingPunct="0">
              <a:spcBef>
                <a:spcPct val="0"/>
              </a:spcBef>
              <a:spcAft>
                <a:spcPct val="0"/>
              </a:spcAft>
              <a:defRPr sz="3200">
                <a:solidFill>
                  <a:schemeClr val="tx1"/>
                </a:solidFill>
                <a:latin typeface="Times" charset="0"/>
                <a:ea typeface="ＭＳ Ｐゴシック" pitchFamily="34" charset="-128"/>
              </a:defRPr>
            </a:lvl7pPr>
            <a:lvl8pPr marL="1371600" eaLnBrk="0" fontAlgn="base" hangingPunct="0">
              <a:spcBef>
                <a:spcPct val="0"/>
              </a:spcBef>
              <a:spcAft>
                <a:spcPct val="0"/>
              </a:spcAft>
              <a:defRPr sz="3200">
                <a:solidFill>
                  <a:schemeClr val="tx1"/>
                </a:solidFill>
                <a:latin typeface="Times" charset="0"/>
                <a:ea typeface="ＭＳ Ｐゴシック" pitchFamily="34" charset="-128"/>
              </a:defRPr>
            </a:lvl8pPr>
            <a:lvl9pPr marL="1828800" eaLnBrk="0" fontAlgn="base" hangingPunct="0">
              <a:spcBef>
                <a:spcPct val="0"/>
              </a:spcBef>
              <a:spcAft>
                <a:spcPct val="0"/>
              </a:spcAft>
              <a:defRPr sz="3200">
                <a:solidFill>
                  <a:schemeClr val="tx1"/>
                </a:solidFill>
                <a:latin typeface="Times" charset="0"/>
                <a:ea typeface="ＭＳ Ｐゴシック" pitchFamily="34" charset="-128"/>
              </a:defRPr>
            </a:lvl9pPr>
          </a:lstStyle>
          <a:p>
            <a:pPr algn="ctr"/>
            <a:r>
              <a:rPr lang="en-US" altLang="en-US" sz="1800">
                <a:solidFill>
                  <a:schemeClr val="bg1"/>
                </a:solidFill>
                <a:effectLst>
                  <a:outerShdw blurRad="38100" dist="38100" dir="2700000" algn="tl">
                    <a:srgbClr val="FFFFFF"/>
                  </a:outerShdw>
                </a:effectLst>
                <a:latin typeface="Arial" pitchFamily="34" charset="0"/>
              </a:rPr>
              <a:t>Bleeding canker</a:t>
            </a:r>
            <a:endParaRPr lang="en-US" altLang="en-US" sz="1800">
              <a:effectLst>
                <a:outerShdw blurRad="38100" dist="38100" dir="2700000" algn="tl">
                  <a:srgbClr val="808080"/>
                </a:outerShdw>
              </a:effectLst>
              <a:latin typeface="Arial" pitchFamily="34" charset="0"/>
            </a:endParaRPr>
          </a:p>
        </p:txBody>
      </p:sp>
      <p:sp>
        <p:nvSpPr>
          <p:cNvPr id="287751" name="Text Box 7"/>
          <p:cNvSpPr txBox="1">
            <a:spLocks noChangeArrowheads="1"/>
          </p:cNvSpPr>
          <p:nvPr/>
        </p:nvSpPr>
        <p:spPr bwMode="auto">
          <a:xfrm>
            <a:off x="5715000" y="3048000"/>
            <a:ext cx="2738438" cy="366713"/>
          </a:xfrm>
          <a:prstGeom prst="rect">
            <a:avLst/>
          </a:prstGeom>
          <a:noFill/>
          <a:ln w="9525">
            <a:noFill/>
            <a:miter lim="800000"/>
            <a:headEnd/>
            <a:tailEnd/>
          </a:ln>
          <a:effectLst/>
        </p:spPr>
        <p:txBody>
          <a:bodyPr wrap="none">
            <a:spAutoFit/>
          </a:bodyPr>
          <a:lstStyle/>
          <a:p>
            <a:pPr algn="ctr">
              <a:defRPr/>
            </a:pPr>
            <a:r>
              <a:rPr lang="en-US" sz="1800">
                <a:solidFill>
                  <a:schemeClr val="bg1"/>
                </a:solidFill>
                <a:effectLst>
                  <a:outerShdw blurRad="38100" dist="38100" dir="2700000" algn="tl">
                    <a:srgbClr val="FFFFFF"/>
                  </a:outerShdw>
                </a:effectLst>
                <a:latin typeface="Arial" charset="0"/>
                <a:ea typeface="+mn-ea"/>
              </a:rPr>
              <a:t>Canker margin in phloem</a:t>
            </a:r>
          </a:p>
        </p:txBody>
      </p:sp>
      <p:sp>
        <p:nvSpPr>
          <p:cNvPr id="37896" name="Text Box 8"/>
          <p:cNvSpPr txBox="1">
            <a:spLocks noChangeArrowheads="1"/>
          </p:cNvSpPr>
          <p:nvPr/>
        </p:nvSpPr>
        <p:spPr bwMode="auto">
          <a:xfrm>
            <a:off x="685800" y="762000"/>
            <a:ext cx="709613" cy="457200"/>
          </a:xfrm>
          <a:prstGeom prst="rect">
            <a:avLst/>
          </a:prstGeom>
          <a:noFill/>
          <a:ln w="9525">
            <a:noFill/>
            <a:miter lim="800000"/>
            <a:headEnd/>
            <a:tailEnd/>
          </a:ln>
        </p:spPr>
        <p:txBody>
          <a:bodyPr wrap="none">
            <a:spAutoFit/>
          </a:bodyPr>
          <a:lstStyle/>
          <a:p>
            <a:pPr algn="ctr">
              <a:defRPr/>
            </a:pPr>
            <a:r>
              <a:rPr lang="en-US" sz="2400">
                <a:solidFill>
                  <a:schemeClr val="bg1"/>
                </a:solidFill>
                <a:latin typeface="Arial" charset="0"/>
                <a:ea typeface="+mn-ea"/>
              </a:rPr>
              <a:t>Bay</a:t>
            </a:r>
          </a:p>
        </p:txBody>
      </p:sp>
      <p:sp>
        <p:nvSpPr>
          <p:cNvPr id="37897" name="Text Box 9"/>
          <p:cNvSpPr txBox="1">
            <a:spLocks noChangeArrowheads="1"/>
          </p:cNvSpPr>
          <p:nvPr/>
        </p:nvSpPr>
        <p:spPr bwMode="auto">
          <a:xfrm>
            <a:off x="4672013" y="749300"/>
            <a:ext cx="4471987" cy="461963"/>
          </a:xfrm>
          <a:prstGeom prst="rect">
            <a:avLst/>
          </a:prstGeom>
          <a:noFill/>
          <a:ln w="9525">
            <a:noFill/>
            <a:miter lim="800000"/>
            <a:headEnd/>
            <a:tailEnd/>
          </a:ln>
        </p:spPr>
        <p:txBody>
          <a:bodyPr>
            <a:spAutoFit/>
          </a:bodyPr>
          <a:lstStyle/>
          <a:p>
            <a:pPr algn="ctr">
              <a:defRPr/>
            </a:pPr>
            <a:r>
              <a:rPr lang="en-US" sz="2400">
                <a:latin typeface="Arial" charset="0"/>
                <a:ea typeface="+mn-ea"/>
              </a:rPr>
              <a:t>Coast Live Oak (no sporulation)</a:t>
            </a:r>
          </a:p>
        </p:txBody>
      </p:sp>
      <p:pic>
        <p:nvPicPr>
          <p:cNvPr id="21514" name="Picture 10" descr="bay lesion1"/>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33400" y="4038600"/>
            <a:ext cx="806450" cy="2187575"/>
          </a:xfrm>
        </p:spPr>
      </p:pic>
      <p:sp>
        <p:nvSpPr>
          <p:cNvPr id="37899" name="Oval 11"/>
          <p:cNvSpPr>
            <a:spLocks noChangeArrowheads="1"/>
          </p:cNvSpPr>
          <p:nvPr/>
        </p:nvSpPr>
        <p:spPr bwMode="auto">
          <a:xfrm>
            <a:off x="1676400" y="3352800"/>
            <a:ext cx="457200" cy="457200"/>
          </a:xfrm>
          <a:prstGeom prst="ellipse">
            <a:avLst/>
          </a:prstGeom>
          <a:noFill/>
          <a:ln w="57150">
            <a:solidFill>
              <a:srgbClr val="FF0000"/>
            </a:solidFill>
            <a:round/>
            <a:headEnd/>
            <a:tailEnd/>
          </a:ln>
        </p:spPr>
        <p:txBody>
          <a:bodyPr wrap="none" anchor="ctr"/>
          <a:lstStyle/>
          <a:p>
            <a:pPr>
              <a:defRPr/>
            </a:pPr>
            <a:endParaRPr lang="it-IT">
              <a:ea typeface="+mn-ea"/>
            </a:endParaRPr>
          </a:p>
        </p:txBody>
      </p:sp>
      <p:grpSp>
        <p:nvGrpSpPr>
          <p:cNvPr id="21516" name="Group 19"/>
          <p:cNvGrpSpPr>
            <a:grpSpLocks/>
          </p:cNvGrpSpPr>
          <p:nvPr/>
        </p:nvGrpSpPr>
        <p:grpSpPr bwMode="auto">
          <a:xfrm>
            <a:off x="685800" y="5638800"/>
            <a:ext cx="1295400" cy="533400"/>
            <a:chOff x="685800" y="5638800"/>
            <a:chExt cx="1295400" cy="533400"/>
          </a:xfrm>
        </p:grpSpPr>
        <p:sp>
          <p:nvSpPr>
            <p:cNvPr id="37914" name="Oval 12"/>
            <p:cNvSpPr>
              <a:spLocks noChangeArrowheads="1"/>
            </p:cNvSpPr>
            <p:nvPr/>
          </p:nvSpPr>
          <p:spPr bwMode="auto">
            <a:xfrm>
              <a:off x="685800" y="5638800"/>
              <a:ext cx="533400" cy="533400"/>
            </a:xfrm>
            <a:prstGeom prst="ellipse">
              <a:avLst/>
            </a:prstGeom>
            <a:noFill/>
            <a:ln w="57150">
              <a:solidFill>
                <a:srgbClr val="FF0000"/>
              </a:solidFill>
              <a:round/>
              <a:headEnd/>
              <a:tailEnd/>
            </a:ln>
          </p:spPr>
          <p:txBody>
            <a:bodyPr wrap="none" anchor="ctr"/>
            <a:lstStyle/>
            <a:p>
              <a:pPr>
                <a:defRPr/>
              </a:pPr>
              <a:endParaRPr lang="it-IT">
                <a:ea typeface="+mn-ea"/>
              </a:endParaRPr>
            </a:p>
          </p:txBody>
        </p:sp>
        <p:sp>
          <p:nvSpPr>
            <p:cNvPr id="37915" name="Line 13"/>
            <p:cNvSpPr>
              <a:spLocks noChangeShapeType="1"/>
            </p:cNvSpPr>
            <p:nvPr/>
          </p:nvSpPr>
          <p:spPr bwMode="auto">
            <a:xfrm>
              <a:off x="1219200" y="5943600"/>
              <a:ext cx="762000" cy="0"/>
            </a:xfrm>
            <a:prstGeom prst="line">
              <a:avLst/>
            </a:prstGeom>
            <a:noFill/>
            <a:ln w="57150">
              <a:solidFill>
                <a:srgbClr val="FF0000"/>
              </a:solidFill>
              <a:round/>
              <a:headEnd/>
              <a:tailEnd type="arrow" w="med" len="med"/>
            </a:ln>
          </p:spPr>
          <p:txBody>
            <a:bodyPr/>
            <a:lstStyle/>
            <a:p>
              <a:pPr>
                <a:defRPr/>
              </a:pPr>
              <a:endParaRPr lang="en-US">
                <a:ea typeface="+mn-ea"/>
              </a:endParaRPr>
            </a:p>
          </p:txBody>
        </p:sp>
      </p:grpSp>
      <p:pic>
        <p:nvPicPr>
          <p:cNvPr id="21517" name="Picture 14" descr="Sporangia2 ramor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495800"/>
            <a:ext cx="1162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5" descr="Pcin releasing sporang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2800" y="4495800"/>
            <a:ext cx="118745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3" name="AutoShape 16"/>
          <p:cNvSpPr>
            <a:spLocks noChangeArrowheads="1"/>
          </p:cNvSpPr>
          <p:nvPr/>
        </p:nvSpPr>
        <p:spPr bwMode="auto">
          <a:xfrm rot="-1286864">
            <a:off x="4578350" y="5222875"/>
            <a:ext cx="1219200" cy="381000"/>
          </a:xfrm>
          <a:prstGeom prst="rightArrow">
            <a:avLst>
              <a:gd name="adj1" fmla="val 50000"/>
              <a:gd name="adj2" fmla="val 80000"/>
            </a:avLst>
          </a:prstGeom>
          <a:solidFill>
            <a:srgbClr val="FF0000"/>
          </a:solidFill>
          <a:ln w="9525">
            <a:solidFill>
              <a:schemeClr val="tx1"/>
            </a:solidFill>
            <a:miter lim="800000"/>
            <a:headEnd/>
            <a:tailEnd/>
          </a:ln>
        </p:spPr>
        <p:txBody>
          <a:bodyPr wrap="none" anchor="ctr"/>
          <a:lstStyle/>
          <a:p>
            <a:pPr>
              <a:defRPr/>
            </a:pPr>
            <a:endParaRPr lang="it-IT">
              <a:ea typeface="+mn-ea"/>
            </a:endParaRPr>
          </a:p>
        </p:txBody>
      </p:sp>
      <p:sp>
        <p:nvSpPr>
          <p:cNvPr id="37904" name="Line 17"/>
          <p:cNvSpPr>
            <a:spLocks noChangeShapeType="1"/>
          </p:cNvSpPr>
          <p:nvPr/>
        </p:nvSpPr>
        <p:spPr bwMode="auto">
          <a:xfrm flipH="1">
            <a:off x="1295400" y="3733800"/>
            <a:ext cx="457200" cy="609600"/>
          </a:xfrm>
          <a:prstGeom prst="line">
            <a:avLst/>
          </a:prstGeom>
          <a:noFill/>
          <a:ln w="57150">
            <a:solidFill>
              <a:srgbClr val="FF0000"/>
            </a:solidFill>
            <a:round/>
            <a:headEnd/>
            <a:tailEnd type="arrow" w="med" len="med"/>
          </a:ln>
        </p:spPr>
        <p:txBody>
          <a:bodyPr/>
          <a:lstStyle/>
          <a:p>
            <a:pPr>
              <a:defRPr/>
            </a:pPr>
            <a:endParaRPr lang="en-US">
              <a:ea typeface="+mn-ea"/>
            </a:endParaRPr>
          </a:p>
        </p:txBody>
      </p:sp>
      <p:sp>
        <p:nvSpPr>
          <p:cNvPr id="37905" name="Text Box 18"/>
          <p:cNvSpPr txBox="1">
            <a:spLocks noChangeArrowheads="1"/>
          </p:cNvSpPr>
          <p:nvPr/>
        </p:nvSpPr>
        <p:spPr bwMode="auto">
          <a:xfrm>
            <a:off x="2438400" y="6186488"/>
            <a:ext cx="1227138" cy="366712"/>
          </a:xfrm>
          <a:prstGeom prst="rect">
            <a:avLst/>
          </a:prstGeom>
          <a:noFill/>
          <a:ln w="9525">
            <a:noFill/>
            <a:miter lim="800000"/>
            <a:headEnd/>
            <a:tailEnd/>
          </a:ln>
        </p:spPr>
        <p:txBody>
          <a:bodyPr wrap="none">
            <a:spAutoFit/>
          </a:bodyPr>
          <a:lstStyle/>
          <a:p>
            <a:pPr algn="ctr">
              <a:defRPr/>
            </a:pPr>
            <a:r>
              <a:rPr lang="en-US" sz="1800">
                <a:latin typeface="Arial" charset="0"/>
                <a:ea typeface="+mn-ea"/>
              </a:rPr>
              <a:t>Sporangia</a:t>
            </a:r>
          </a:p>
        </p:txBody>
      </p:sp>
      <p:sp>
        <p:nvSpPr>
          <p:cNvPr id="37906" name="Line 19"/>
          <p:cNvSpPr>
            <a:spLocks noChangeShapeType="1"/>
          </p:cNvSpPr>
          <p:nvPr/>
        </p:nvSpPr>
        <p:spPr bwMode="auto">
          <a:xfrm flipH="1" flipV="1">
            <a:off x="2881313" y="1855788"/>
            <a:ext cx="1173162" cy="2816225"/>
          </a:xfrm>
          <a:prstGeom prst="line">
            <a:avLst/>
          </a:prstGeom>
          <a:noFill/>
          <a:ln w="38100">
            <a:solidFill>
              <a:srgbClr val="EF1F1D"/>
            </a:solidFill>
            <a:round/>
            <a:headEnd/>
            <a:tailEnd type="triangle" w="med" len="med"/>
          </a:ln>
        </p:spPr>
        <p:txBody>
          <a:bodyPr wrap="none" anchor="ctr"/>
          <a:lstStyle/>
          <a:p>
            <a:pPr>
              <a:defRPr/>
            </a:pPr>
            <a:endParaRPr lang="en-US">
              <a:ea typeface="+mn-ea"/>
            </a:endParaRPr>
          </a:p>
        </p:txBody>
      </p:sp>
      <p:grpSp>
        <p:nvGrpSpPr>
          <p:cNvPr id="21523" name="Group 20"/>
          <p:cNvGrpSpPr>
            <a:grpSpLocks/>
          </p:cNvGrpSpPr>
          <p:nvPr/>
        </p:nvGrpSpPr>
        <p:grpSpPr bwMode="auto">
          <a:xfrm rot="1733820">
            <a:off x="4254500" y="5994400"/>
            <a:ext cx="1295400" cy="533400"/>
            <a:chOff x="685800" y="5638800"/>
            <a:chExt cx="1295400" cy="533400"/>
          </a:xfrm>
        </p:grpSpPr>
        <p:sp>
          <p:nvSpPr>
            <p:cNvPr id="37912" name="Oval 12"/>
            <p:cNvSpPr>
              <a:spLocks noChangeArrowheads="1"/>
            </p:cNvSpPr>
            <p:nvPr/>
          </p:nvSpPr>
          <p:spPr bwMode="auto">
            <a:xfrm>
              <a:off x="683789" y="5638055"/>
              <a:ext cx="533400" cy="533400"/>
            </a:xfrm>
            <a:prstGeom prst="ellipse">
              <a:avLst/>
            </a:prstGeom>
            <a:noFill/>
            <a:ln w="57150">
              <a:solidFill>
                <a:srgbClr val="FF0000"/>
              </a:solidFill>
              <a:round/>
              <a:headEnd/>
              <a:tailEnd/>
            </a:ln>
          </p:spPr>
          <p:txBody>
            <a:bodyPr wrap="none" anchor="ctr"/>
            <a:lstStyle/>
            <a:p>
              <a:pPr>
                <a:defRPr/>
              </a:pPr>
              <a:endParaRPr lang="it-IT">
                <a:ea typeface="+mn-ea"/>
              </a:endParaRPr>
            </a:p>
          </p:txBody>
        </p:sp>
        <p:sp>
          <p:nvSpPr>
            <p:cNvPr id="37913" name="Line 13"/>
            <p:cNvSpPr>
              <a:spLocks noChangeShapeType="1"/>
            </p:cNvSpPr>
            <p:nvPr/>
          </p:nvSpPr>
          <p:spPr bwMode="auto">
            <a:xfrm>
              <a:off x="1208982" y="5939820"/>
              <a:ext cx="762000" cy="0"/>
            </a:xfrm>
            <a:prstGeom prst="line">
              <a:avLst/>
            </a:prstGeom>
            <a:noFill/>
            <a:ln w="57150">
              <a:solidFill>
                <a:srgbClr val="FF0000"/>
              </a:solidFill>
              <a:round/>
              <a:headEnd/>
              <a:tailEnd type="arrow" w="med" len="med"/>
            </a:ln>
          </p:spPr>
          <p:txBody>
            <a:bodyPr/>
            <a:lstStyle/>
            <a:p>
              <a:pPr>
                <a:defRPr/>
              </a:pPr>
              <a:endParaRPr lang="en-US">
                <a:ea typeface="+mn-ea"/>
              </a:endParaRPr>
            </a:p>
          </p:txBody>
        </p:sp>
      </p:grpSp>
      <p:sp>
        <p:nvSpPr>
          <p:cNvPr id="37908" name="TextBox 23"/>
          <p:cNvSpPr txBox="1">
            <a:spLocks noChangeArrowheads="1"/>
          </p:cNvSpPr>
          <p:nvPr/>
        </p:nvSpPr>
        <p:spPr bwMode="auto">
          <a:xfrm>
            <a:off x="5626100" y="6273800"/>
            <a:ext cx="846138" cy="584200"/>
          </a:xfrm>
          <a:prstGeom prst="rect">
            <a:avLst/>
          </a:prstGeom>
          <a:noFill/>
          <a:ln w="9525">
            <a:noFill/>
            <a:miter lim="800000"/>
            <a:headEnd/>
            <a:tailEnd/>
          </a:ln>
        </p:spPr>
        <p:txBody>
          <a:bodyPr wrap="none">
            <a:spAutoFit/>
          </a:bodyPr>
          <a:lstStyle/>
          <a:p>
            <a:pPr>
              <a:defRPr/>
            </a:pPr>
            <a:r>
              <a:rPr lang="en-US">
                <a:ea typeface="+mn-ea"/>
              </a:rPr>
              <a:t>Soil</a:t>
            </a:r>
          </a:p>
        </p:txBody>
      </p:sp>
      <p:sp>
        <p:nvSpPr>
          <p:cNvPr id="37909" name="Line 19"/>
          <p:cNvSpPr>
            <a:spLocks noChangeShapeType="1"/>
          </p:cNvSpPr>
          <p:nvPr/>
        </p:nvSpPr>
        <p:spPr bwMode="auto">
          <a:xfrm flipV="1">
            <a:off x="6553200" y="5880100"/>
            <a:ext cx="609600" cy="762000"/>
          </a:xfrm>
          <a:prstGeom prst="line">
            <a:avLst/>
          </a:prstGeom>
          <a:noFill/>
          <a:ln w="38100">
            <a:solidFill>
              <a:srgbClr val="EF1F1D"/>
            </a:solidFill>
            <a:round/>
            <a:headEnd/>
            <a:tailEnd type="triangle" w="med" len="med"/>
          </a:ln>
        </p:spPr>
        <p:txBody>
          <a:bodyPr wrap="none" anchor="ctr"/>
          <a:lstStyle/>
          <a:p>
            <a:pPr>
              <a:defRPr/>
            </a:pPr>
            <a:endParaRPr lang="en-US">
              <a:ea typeface="+mn-ea"/>
            </a:endParaRPr>
          </a:p>
        </p:txBody>
      </p:sp>
      <p:sp>
        <p:nvSpPr>
          <p:cNvPr id="37910" name="TextBox 25"/>
          <p:cNvSpPr txBox="1">
            <a:spLocks noChangeArrowheads="1"/>
          </p:cNvSpPr>
          <p:nvPr/>
        </p:nvSpPr>
        <p:spPr bwMode="auto">
          <a:xfrm>
            <a:off x="1511300" y="723900"/>
            <a:ext cx="1260475" cy="584200"/>
          </a:xfrm>
          <a:prstGeom prst="rect">
            <a:avLst/>
          </a:prstGeom>
          <a:noFill/>
          <a:ln w="9525">
            <a:noFill/>
            <a:miter lim="800000"/>
            <a:headEnd/>
            <a:tailEnd/>
          </a:ln>
        </p:spPr>
        <p:txBody>
          <a:bodyPr wrap="none">
            <a:spAutoFit/>
          </a:bodyPr>
          <a:lstStyle/>
          <a:p>
            <a:pPr>
              <a:defRPr/>
            </a:pPr>
            <a:r>
              <a:rPr lang="en-US">
                <a:ea typeface="+mn-ea"/>
              </a:rPr>
              <a:t>Yearly</a:t>
            </a:r>
          </a:p>
        </p:txBody>
      </p:sp>
      <p:sp>
        <p:nvSpPr>
          <p:cNvPr id="37911" name="TextBox 26"/>
          <p:cNvSpPr txBox="1">
            <a:spLocks noChangeArrowheads="1"/>
          </p:cNvSpPr>
          <p:nvPr/>
        </p:nvSpPr>
        <p:spPr bwMode="auto">
          <a:xfrm>
            <a:off x="3949700" y="4318000"/>
            <a:ext cx="2090738" cy="584200"/>
          </a:xfrm>
          <a:prstGeom prst="rect">
            <a:avLst/>
          </a:prstGeom>
          <a:noFill/>
          <a:ln w="9525">
            <a:noFill/>
            <a:miter lim="800000"/>
            <a:headEnd/>
            <a:tailEnd/>
          </a:ln>
        </p:spPr>
        <p:txBody>
          <a:bodyPr wrap="none">
            <a:spAutoFit/>
          </a:bodyPr>
          <a:lstStyle/>
          <a:p>
            <a:pPr>
              <a:defRPr/>
            </a:pPr>
            <a:r>
              <a:rPr lang="en-US">
                <a:ea typeface="+mn-ea"/>
              </a:rPr>
              <a:t>Wave years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660400" y="190500"/>
            <a:ext cx="7772400" cy="1143000"/>
          </a:xfrm>
        </p:spPr>
        <p:txBody>
          <a:bodyPr/>
          <a:lstStyle/>
          <a:p>
            <a:r>
              <a:rPr lang="en-US" altLang="en-US" sz="2800" smtClean="0">
                <a:ea typeface="ＭＳ Ｐゴシック" pitchFamily="34" charset="-128"/>
              </a:rPr>
              <a:t>2008-2012 Blitzes have uncovered new infestations, unexpected disease patterns, and have provided fine scale distribution for many areas</a:t>
            </a:r>
          </a:p>
        </p:txBody>
      </p:sp>
      <p:sp>
        <p:nvSpPr>
          <p:cNvPr id="54275" name="Content Placeholder 3"/>
          <p:cNvSpPr>
            <a:spLocks noGrp="1"/>
          </p:cNvSpPr>
          <p:nvPr>
            <p:ph sz="half" idx="1"/>
          </p:nvPr>
        </p:nvSpPr>
        <p:spPr>
          <a:xfrm>
            <a:off x="685800" y="1511300"/>
            <a:ext cx="3810000" cy="4368800"/>
          </a:xfrm>
        </p:spPr>
        <p:txBody>
          <a:bodyPr/>
          <a:lstStyle/>
          <a:p>
            <a:r>
              <a:rPr lang="en-US" altLang="en-US" sz="2400" smtClean="0">
                <a:ea typeface="ＭＳ Ｐゴシック" pitchFamily="34" charset="-128"/>
              </a:rPr>
              <a:t>Provided evidence of an epidemic outbreak Statewide in 2011</a:t>
            </a:r>
          </a:p>
          <a:p>
            <a:r>
              <a:rPr lang="en-US" altLang="en-US" sz="2400" smtClean="0">
                <a:ea typeface="ＭＳ Ｐゴシック" pitchFamily="34" charset="-128"/>
              </a:rPr>
              <a:t>First reports of infestations in Carmel Valley Village, Atherton, City of Napa, West side of the Oakland-Berkeley hills, Presidio National Park, Golden Gate Park (SF)</a:t>
            </a:r>
          </a:p>
          <a:p>
            <a:endParaRPr lang="en-US" altLang="en-US" smtClean="0">
              <a:ea typeface="ＭＳ Ｐゴシック" pitchFamily="34" charset="-128"/>
            </a:endParaRPr>
          </a:p>
        </p:txBody>
      </p:sp>
      <p:sp>
        <p:nvSpPr>
          <p:cNvPr id="54276" name="Content Placeholder 4"/>
          <p:cNvSpPr>
            <a:spLocks noGrp="1"/>
          </p:cNvSpPr>
          <p:nvPr>
            <p:ph sz="half" idx="2"/>
          </p:nvPr>
        </p:nvSpPr>
        <p:spPr>
          <a:xfrm>
            <a:off x="4597400" y="1498600"/>
            <a:ext cx="4102100" cy="4381500"/>
          </a:xfrm>
        </p:spPr>
        <p:txBody>
          <a:bodyPr/>
          <a:lstStyle/>
          <a:p>
            <a:r>
              <a:rPr lang="en-US" altLang="en-US" sz="2400" smtClean="0">
                <a:ea typeface="ＭＳ Ｐゴシック" pitchFamily="34" charset="-128"/>
              </a:rPr>
              <a:t>Quantified infestations across the SF peninsula</a:t>
            </a:r>
          </a:p>
          <a:p>
            <a:r>
              <a:rPr lang="en-US" altLang="en-US" sz="2400" smtClean="0">
                <a:ea typeface="ＭＳ Ｐゴシック" pitchFamily="34" charset="-128"/>
              </a:rPr>
              <a:t>SOD-free surveys of Atherton after 2009 SOD eradication effort</a:t>
            </a:r>
          </a:p>
          <a:p>
            <a:r>
              <a:rPr lang="en-US" altLang="en-US" sz="2400" smtClean="0">
                <a:ea typeface="ＭＳ Ｐゴシック" pitchFamily="34" charset="-128"/>
              </a:rPr>
              <a:t>Provided evidence that spread rate accelerates as weather gets cooler (e.g. movement westward of pathogen in East Bay), and viceversa (e.g. movement northeast in the Carmel Valley, and East in the lower peninsula)</a:t>
            </a:r>
          </a:p>
          <a:p>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p:cNvSpPr>
            <a:spLocks noGrp="1"/>
          </p:cNvSpPr>
          <p:nvPr>
            <p:ph type="ctrTitle"/>
          </p:nvPr>
        </p:nvSpPr>
        <p:spPr>
          <a:xfrm>
            <a:off x="482600" y="-304800"/>
            <a:ext cx="7772400" cy="1470025"/>
          </a:xfrm>
        </p:spPr>
        <p:txBody>
          <a:bodyPr/>
          <a:lstStyle/>
          <a:p>
            <a:r>
              <a:rPr lang="en-US" altLang="en-US" sz="3200" smtClean="0">
                <a:ea typeface="ＭＳ Ｐゴシック" pitchFamily="34" charset="-128"/>
              </a:rPr>
              <a:t>SOD Blitzes 2013 (www.sodblitz.org)</a:t>
            </a:r>
            <a:br>
              <a:rPr lang="en-US" altLang="en-US" sz="3200" smtClean="0">
                <a:ea typeface="ＭＳ Ｐゴシック" pitchFamily="34" charset="-128"/>
              </a:rPr>
            </a:br>
            <a:endParaRPr lang="en-US" altLang="en-US" sz="3200" smtClean="0">
              <a:ea typeface="ＭＳ Ｐゴシック" pitchFamily="34" charset="-128"/>
            </a:endParaRPr>
          </a:p>
        </p:txBody>
      </p:sp>
      <p:sp>
        <p:nvSpPr>
          <p:cNvPr id="55299" name="Subtitle 5"/>
          <p:cNvSpPr>
            <a:spLocks noGrp="1"/>
          </p:cNvSpPr>
          <p:nvPr>
            <p:ph type="subTitle" idx="1"/>
          </p:nvPr>
        </p:nvSpPr>
        <p:spPr>
          <a:xfrm>
            <a:off x="1092200" y="512763"/>
            <a:ext cx="6400800" cy="660400"/>
          </a:xfrm>
        </p:spPr>
        <p:txBody>
          <a:bodyPr/>
          <a:lstStyle/>
          <a:p>
            <a:r>
              <a:rPr lang="en-US" altLang="en-US" sz="2400" smtClean="0">
                <a:ea typeface="ＭＳ Ｐゴシック" pitchFamily="34" charset="-128"/>
              </a:rPr>
              <a:t>Highlights of findings</a:t>
            </a:r>
          </a:p>
        </p:txBody>
      </p:sp>
      <p:pic>
        <p:nvPicPr>
          <p:cNvPr id="5530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976313"/>
            <a:ext cx="5156200"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892300" y="5227638"/>
            <a:ext cx="5016500" cy="1200150"/>
          </a:xfrm>
          <a:prstGeom prst="rect">
            <a:avLst/>
          </a:prstGeom>
          <a:noFill/>
        </p:spPr>
        <p:txBody>
          <a:bodyPr>
            <a:spAutoFit/>
          </a:bodyPr>
          <a:lstStyle/>
          <a:p>
            <a:pPr>
              <a:defRPr/>
            </a:pPr>
            <a:r>
              <a:rPr lang="en-US" sz="2400" dirty="0">
                <a:ea typeface="+mn-ea"/>
              </a:rPr>
              <a:t>View of entire 2013 SOD-Blitz survey, showing intensive San Luis Obispo BLITZ with all negatives </a:t>
            </a:r>
          </a:p>
        </p:txBody>
      </p:sp>
      <p:cxnSp>
        <p:nvCxnSpPr>
          <p:cNvPr id="55302" name="Straight Arrow Connector 10"/>
          <p:cNvCxnSpPr>
            <a:cxnSpLocks noChangeShapeType="1"/>
          </p:cNvCxnSpPr>
          <p:nvPr/>
        </p:nvCxnSpPr>
        <p:spPr bwMode="auto">
          <a:xfrm rot="10800000" flipV="1">
            <a:off x="5334000" y="3624263"/>
            <a:ext cx="2133600" cy="84613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2" name="TextBox 11"/>
          <p:cNvSpPr txBox="1"/>
          <p:nvPr/>
        </p:nvSpPr>
        <p:spPr>
          <a:xfrm>
            <a:off x="7264400" y="3098800"/>
            <a:ext cx="1631950" cy="1077913"/>
          </a:xfrm>
          <a:prstGeom prst="rect">
            <a:avLst/>
          </a:prstGeom>
          <a:noFill/>
        </p:spPr>
        <p:txBody>
          <a:bodyPr wrap="none">
            <a:spAutoFit/>
          </a:bodyPr>
          <a:lstStyle/>
          <a:p>
            <a:pPr>
              <a:defRPr/>
            </a:pPr>
            <a:r>
              <a:rPr lang="en-US" dirty="0">
                <a:ea typeface="+mn-ea"/>
              </a:rPr>
              <a:t>San Luis</a:t>
            </a:r>
          </a:p>
          <a:p>
            <a:pPr>
              <a:defRPr/>
            </a:pPr>
            <a:r>
              <a:rPr lang="en-US" dirty="0">
                <a:ea typeface="+mn-ea"/>
              </a:rPr>
              <a:t>Obispo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47700" y="-254000"/>
            <a:ext cx="7772400" cy="1143000"/>
          </a:xfrm>
        </p:spPr>
        <p:txBody>
          <a:bodyPr/>
          <a:lstStyle/>
          <a:p>
            <a:r>
              <a:rPr lang="en-US" altLang="en-US" sz="3200" smtClean="0">
                <a:ea typeface="ＭＳ Ｐゴシック" pitchFamily="34" charset="-128"/>
              </a:rPr>
              <a:t>Mendocino &amp; Northern Sonoma </a:t>
            </a:r>
          </a:p>
        </p:txBody>
      </p:sp>
      <p:pic>
        <p:nvPicPr>
          <p:cNvPr id="563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881063"/>
            <a:ext cx="6616700"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4" name="Straight Arrow Connector 5"/>
          <p:cNvCxnSpPr>
            <a:cxnSpLocks noChangeShapeType="1"/>
          </p:cNvCxnSpPr>
          <p:nvPr/>
        </p:nvCxnSpPr>
        <p:spPr bwMode="auto">
          <a:xfrm flipV="1">
            <a:off x="2527300" y="1143000"/>
            <a:ext cx="635000" cy="635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7" name="TextBox 6"/>
          <p:cNvSpPr txBox="1"/>
          <p:nvPr/>
        </p:nvSpPr>
        <p:spPr>
          <a:xfrm>
            <a:off x="2209800" y="939800"/>
            <a:ext cx="390525" cy="584200"/>
          </a:xfrm>
          <a:prstGeom prst="rect">
            <a:avLst/>
          </a:prstGeom>
          <a:noFill/>
        </p:spPr>
        <p:txBody>
          <a:bodyPr wrap="none">
            <a:spAutoFit/>
          </a:bodyPr>
          <a:lstStyle/>
          <a:p>
            <a:pPr>
              <a:defRPr/>
            </a:pPr>
            <a:r>
              <a:rPr lang="en-US" dirty="0">
                <a:ea typeface="+mn-ea"/>
              </a:rPr>
              <a:t>1</a:t>
            </a:r>
          </a:p>
        </p:txBody>
      </p:sp>
      <p:cxnSp>
        <p:nvCxnSpPr>
          <p:cNvPr id="56326" name="Straight Arrow Connector 7"/>
          <p:cNvCxnSpPr>
            <a:cxnSpLocks noChangeShapeType="1"/>
          </p:cNvCxnSpPr>
          <p:nvPr/>
        </p:nvCxnSpPr>
        <p:spPr bwMode="auto">
          <a:xfrm flipV="1">
            <a:off x="3606800" y="5664200"/>
            <a:ext cx="635000" cy="635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p:nvPr/>
        </p:nvSpPr>
        <p:spPr>
          <a:xfrm>
            <a:off x="3276600" y="5448300"/>
            <a:ext cx="390525" cy="584200"/>
          </a:xfrm>
          <a:prstGeom prst="rect">
            <a:avLst/>
          </a:prstGeom>
          <a:noFill/>
        </p:spPr>
        <p:txBody>
          <a:bodyPr wrap="none">
            <a:spAutoFit/>
          </a:bodyPr>
          <a:lstStyle/>
          <a:p>
            <a:pPr>
              <a:defRPr/>
            </a:pPr>
            <a:r>
              <a:rPr lang="en-US" dirty="0">
                <a:ea typeface="+mn-ea"/>
              </a:rPr>
              <a:t>2</a:t>
            </a:r>
          </a:p>
        </p:txBody>
      </p:sp>
      <p:cxnSp>
        <p:nvCxnSpPr>
          <p:cNvPr id="56328" name="Straight Arrow Connector 10"/>
          <p:cNvCxnSpPr>
            <a:cxnSpLocks noChangeShapeType="1"/>
          </p:cNvCxnSpPr>
          <p:nvPr/>
        </p:nvCxnSpPr>
        <p:spPr bwMode="auto">
          <a:xfrm>
            <a:off x="6172200" y="4660900"/>
            <a:ext cx="419100" cy="406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2" name="TextBox 11"/>
          <p:cNvSpPr txBox="1"/>
          <p:nvPr/>
        </p:nvSpPr>
        <p:spPr>
          <a:xfrm>
            <a:off x="5842000" y="4254500"/>
            <a:ext cx="390525" cy="584200"/>
          </a:xfrm>
          <a:prstGeom prst="rect">
            <a:avLst/>
          </a:prstGeom>
          <a:noFill/>
        </p:spPr>
        <p:txBody>
          <a:bodyPr wrap="none">
            <a:spAutoFit/>
          </a:bodyPr>
          <a:lstStyle/>
          <a:p>
            <a:pPr>
              <a:defRPr/>
            </a:pPr>
            <a:r>
              <a:rPr lang="en-US" dirty="0">
                <a:ea typeface="+mn-ea"/>
              </a:rPr>
              <a:t>3</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508000" y="152400"/>
            <a:ext cx="7772400" cy="4114800"/>
          </a:xfrm>
        </p:spPr>
        <p:txBody>
          <a:bodyPr/>
          <a:lstStyle/>
          <a:p>
            <a:r>
              <a:rPr lang="en-US" altLang="en-US" smtClean="0">
                <a:ea typeface="ＭＳ Ｐゴシック" pitchFamily="34" charset="-128"/>
              </a:rPr>
              <a:t>1= Significant infestation NorthEast of McKerricher State Park (already known)</a:t>
            </a:r>
          </a:p>
          <a:p>
            <a:endParaRPr lang="en-US" altLang="en-US" smtClean="0">
              <a:ea typeface="ＭＳ Ｐゴシック" pitchFamily="34" charset="-128"/>
            </a:endParaRPr>
          </a:p>
          <a:p>
            <a:r>
              <a:rPr lang="en-US" altLang="en-US" smtClean="0">
                <a:ea typeface="ＭＳ Ｐゴシック" pitchFamily="34" charset="-128"/>
              </a:rPr>
              <a:t>2 = New report of confirmed infestation (&gt;1 tree) immediately North of the Sonoma-Mendocino border, near Highway 1</a:t>
            </a:r>
          </a:p>
          <a:p>
            <a:endParaRPr lang="en-US" altLang="en-US" smtClean="0">
              <a:ea typeface="ＭＳ Ｐゴシック" pitchFamily="34" charset="-128"/>
            </a:endParaRPr>
          </a:p>
          <a:p>
            <a:r>
              <a:rPr lang="en-US" altLang="en-US" smtClean="0">
                <a:ea typeface="ＭＳ Ｐゴシック" pitchFamily="34" charset="-128"/>
              </a:rPr>
              <a:t>3= Confirmed infestation, apparently expanding, in Cloverdale. In 2012, only one  positive tree  had been found. With possible oaks infection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a:spLocks noGrp="1"/>
          </p:cNvSpPr>
          <p:nvPr>
            <p:ph type="title"/>
          </p:nvPr>
        </p:nvSpPr>
        <p:spPr>
          <a:xfrm>
            <a:off x="723900" y="0"/>
            <a:ext cx="7772400" cy="660400"/>
          </a:xfrm>
        </p:spPr>
        <p:txBody>
          <a:bodyPr/>
          <a:lstStyle/>
          <a:p>
            <a:r>
              <a:rPr lang="en-US" altLang="en-US" sz="2800" smtClean="0">
                <a:ea typeface="ＭＳ Ｐゴシック" pitchFamily="34" charset="-128"/>
              </a:rPr>
              <a:t>North bay</a:t>
            </a:r>
          </a:p>
        </p:txBody>
      </p:sp>
      <p:pic>
        <p:nvPicPr>
          <p:cNvPr id="5837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200" y="941388"/>
            <a:ext cx="7429500"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bwMode="auto">
          <a:xfrm>
            <a:off x="3479800" y="698500"/>
            <a:ext cx="1790700" cy="13589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9" name="TextBox 8"/>
          <p:cNvSpPr txBox="1"/>
          <p:nvPr/>
        </p:nvSpPr>
        <p:spPr>
          <a:xfrm>
            <a:off x="3733800" y="1473200"/>
            <a:ext cx="390525" cy="596900"/>
          </a:xfrm>
          <a:prstGeom prst="rect">
            <a:avLst/>
          </a:prstGeom>
          <a:noFill/>
        </p:spPr>
        <p:txBody>
          <a:bodyPr>
            <a:spAutoFit/>
          </a:bodyPr>
          <a:lstStyle/>
          <a:p>
            <a:pPr>
              <a:defRPr/>
            </a:pPr>
            <a:r>
              <a:rPr lang="en-US" dirty="0">
                <a:ea typeface="+mn-ea"/>
              </a:rPr>
              <a:t>1</a:t>
            </a:r>
          </a:p>
        </p:txBody>
      </p:sp>
      <p:sp>
        <p:nvSpPr>
          <p:cNvPr id="10" name="Oval 9"/>
          <p:cNvSpPr/>
          <p:nvPr/>
        </p:nvSpPr>
        <p:spPr bwMode="auto">
          <a:xfrm>
            <a:off x="4813300" y="2184400"/>
            <a:ext cx="1079500" cy="17018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11" name="TextBox 10"/>
          <p:cNvSpPr txBox="1"/>
          <p:nvPr/>
        </p:nvSpPr>
        <p:spPr>
          <a:xfrm>
            <a:off x="5689600" y="1930400"/>
            <a:ext cx="390525" cy="584200"/>
          </a:xfrm>
          <a:prstGeom prst="rect">
            <a:avLst/>
          </a:prstGeom>
          <a:noFill/>
        </p:spPr>
        <p:txBody>
          <a:bodyPr wrap="none">
            <a:spAutoFit/>
          </a:bodyPr>
          <a:lstStyle/>
          <a:p>
            <a:pPr>
              <a:defRPr/>
            </a:pPr>
            <a:r>
              <a:rPr lang="en-US" dirty="0">
                <a:ea typeface="+mn-ea"/>
              </a:rPr>
              <a:t>2</a:t>
            </a:r>
          </a:p>
        </p:txBody>
      </p:sp>
      <p:sp>
        <p:nvSpPr>
          <p:cNvPr id="12" name="Oval 11"/>
          <p:cNvSpPr/>
          <p:nvPr/>
        </p:nvSpPr>
        <p:spPr bwMode="auto">
          <a:xfrm>
            <a:off x="5765800" y="2946400"/>
            <a:ext cx="1079500" cy="21590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13" name="TextBox 12"/>
          <p:cNvSpPr txBox="1"/>
          <p:nvPr/>
        </p:nvSpPr>
        <p:spPr>
          <a:xfrm>
            <a:off x="6438900" y="2628900"/>
            <a:ext cx="390525" cy="584200"/>
          </a:xfrm>
          <a:prstGeom prst="rect">
            <a:avLst/>
          </a:prstGeom>
          <a:noFill/>
        </p:spPr>
        <p:txBody>
          <a:bodyPr>
            <a:spAutoFit/>
          </a:bodyPr>
          <a:lstStyle/>
          <a:p>
            <a:pPr>
              <a:defRPr/>
            </a:pPr>
            <a:r>
              <a:rPr lang="en-US" dirty="0">
                <a:ea typeface="+mn-ea"/>
              </a:rPr>
              <a:t>3</a:t>
            </a:r>
          </a:p>
        </p:txBody>
      </p:sp>
      <p:sp>
        <p:nvSpPr>
          <p:cNvPr id="14" name="Oval 13"/>
          <p:cNvSpPr/>
          <p:nvPr/>
        </p:nvSpPr>
        <p:spPr bwMode="auto">
          <a:xfrm>
            <a:off x="7061200" y="2971800"/>
            <a:ext cx="1079500" cy="21590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15" name="TextBox 14"/>
          <p:cNvSpPr txBox="1"/>
          <p:nvPr/>
        </p:nvSpPr>
        <p:spPr>
          <a:xfrm>
            <a:off x="7810500" y="2857500"/>
            <a:ext cx="390525" cy="584200"/>
          </a:xfrm>
          <a:prstGeom prst="rect">
            <a:avLst/>
          </a:prstGeom>
          <a:noFill/>
        </p:spPr>
        <p:txBody>
          <a:bodyPr wrap="none">
            <a:spAutoFit/>
          </a:bodyPr>
          <a:lstStyle/>
          <a:p>
            <a:pPr>
              <a:defRPr/>
            </a:pPr>
            <a:r>
              <a:rPr lang="en-US" dirty="0">
                <a:ea typeface="+mn-ea"/>
              </a:rPr>
              <a:t>4</a:t>
            </a:r>
          </a:p>
        </p:txBody>
      </p:sp>
      <p:sp>
        <p:nvSpPr>
          <p:cNvPr id="16" name="Oval 15"/>
          <p:cNvSpPr/>
          <p:nvPr/>
        </p:nvSpPr>
        <p:spPr bwMode="auto">
          <a:xfrm>
            <a:off x="3937000" y="4737100"/>
            <a:ext cx="2540000" cy="1955800"/>
          </a:xfrm>
          <a:prstGeom prst="ellipse">
            <a:avLst/>
          </a:prstGeom>
          <a:solidFill>
            <a:schemeClr val="accent1">
              <a:alpha val="600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17" name="TextBox 16"/>
          <p:cNvSpPr txBox="1"/>
          <p:nvPr/>
        </p:nvSpPr>
        <p:spPr>
          <a:xfrm>
            <a:off x="3505200" y="5981700"/>
            <a:ext cx="390525" cy="584200"/>
          </a:xfrm>
          <a:prstGeom prst="rect">
            <a:avLst/>
          </a:prstGeom>
          <a:noFill/>
        </p:spPr>
        <p:txBody>
          <a:bodyPr wrap="none">
            <a:spAutoFit/>
          </a:bodyPr>
          <a:lstStyle/>
          <a:p>
            <a:pPr>
              <a:defRPr/>
            </a:pPr>
            <a:r>
              <a:rPr lang="en-US" dirty="0">
                <a:ea typeface="+mn-ea"/>
              </a:rPr>
              <a:t>5</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457200" y="660400"/>
            <a:ext cx="7772400" cy="5626100"/>
          </a:xfrm>
        </p:spPr>
        <p:txBody>
          <a:bodyPr/>
          <a:lstStyle/>
          <a:p>
            <a:r>
              <a:rPr lang="en-US" altLang="en-US" sz="2000" smtClean="0">
                <a:ea typeface="ＭＳ Ｐゴシック" pitchFamily="34" charset="-128"/>
              </a:rPr>
              <a:t>1-SOD establishing itself firmly in North County: West of Geyserville, Chalk Hill, and Sonoma Preserve</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2- As in previous surveys, SOD abundant in hills around Santa Rosa</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3- Large outbreaks on the slopes of the Valley of the Moon, similar to those seen in 2006-2007. Positives in the Sonoma residential neighborhoods. First report from the Carneros area</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4- Despite good coverage on the Napa Valley floor, no positives were found, suggesting that-although pathogen was found there in conjunction with heavy rainfall of 2011, it is not firmly established. Outbreak along 12 between Napa and Fairfield</a:t>
            </a:r>
          </a:p>
          <a:p>
            <a:endParaRPr lang="en-US" altLang="en-US" sz="2000" smtClean="0">
              <a:ea typeface="ＭＳ Ｐゴシック" pitchFamily="34" charset="-128"/>
            </a:endParaRPr>
          </a:p>
          <a:p>
            <a:r>
              <a:rPr lang="en-US" altLang="en-US" sz="2000" smtClean="0">
                <a:ea typeface="ＭＳ Ｐゴシック" pitchFamily="34" charset="-128"/>
              </a:rPr>
              <a:t>5- Marin remains one of the most widely colonized counties. With interesting positives from Point Reyes, Bolinas, San Rafael, Mill Valley, the Belvedere peninsula and Sausalito</a:t>
            </a:r>
          </a:p>
          <a:p>
            <a:endParaRPr lang="en-US" altLang="en-US" sz="2000" smtClean="0">
              <a:ea typeface="ＭＳ Ｐゴシック" pitchFamily="34" charset="-128"/>
            </a:endParaRPr>
          </a:p>
          <a:p>
            <a:endParaRPr lang="en-US" altLang="en-US" sz="2000" smtClean="0">
              <a:ea typeface="ＭＳ Ｐゴシック" pitchFamily="34"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571500" y="0"/>
            <a:ext cx="7772400" cy="1143000"/>
          </a:xfrm>
        </p:spPr>
        <p:txBody>
          <a:bodyPr/>
          <a:lstStyle/>
          <a:p>
            <a:r>
              <a:rPr lang="en-US" altLang="en-US" sz="3200" smtClean="0">
                <a:ea typeface="ＭＳ Ｐゴシック" pitchFamily="34" charset="-128"/>
              </a:rPr>
              <a:t>San Francisco</a:t>
            </a:r>
          </a:p>
        </p:txBody>
      </p:sp>
      <p:pic>
        <p:nvPicPr>
          <p:cNvPr id="604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50900"/>
            <a:ext cx="75438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67100" y="2235200"/>
            <a:ext cx="390525" cy="584200"/>
          </a:xfrm>
          <a:prstGeom prst="rect">
            <a:avLst/>
          </a:prstGeom>
          <a:noFill/>
        </p:spPr>
        <p:txBody>
          <a:bodyPr wrap="none">
            <a:spAutoFit/>
          </a:bodyPr>
          <a:lstStyle/>
          <a:p>
            <a:pPr>
              <a:defRPr/>
            </a:pPr>
            <a:r>
              <a:rPr lang="en-US" dirty="0">
                <a:ea typeface="+mn-ea"/>
              </a:rPr>
              <a:t>1</a:t>
            </a:r>
          </a:p>
        </p:txBody>
      </p:sp>
      <p:sp>
        <p:nvSpPr>
          <p:cNvPr id="6" name="TextBox 5"/>
          <p:cNvSpPr txBox="1"/>
          <p:nvPr/>
        </p:nvSpPr>
        <p:spPr>
          <a:xfrm>
            <a:off x="889000" y="5067300"/>
            <a:ext cx="390525" cy="584200"/>
          </a:xfrm>
          <a:prstGeom prst="rect">
            <a:avLst/>
          </a:prstGeom>
          <a:noFill/>
        </p:spPr>
        <p:txBody>
          <a:bodyPr wrap="none">
            <a:spAutoFit/>
          </a:bodyPr>
          <a:lstStyle/>
          <a:p>
            <a:pPr>
              <a:defRPr/>
            </a:pPr>
            <a:r>
              <a:rPr lang="en-US" dirty="0">
                <a:ea typeface="+mn-ea"/>
              </a:rPr>
              <a:t>2</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660400" y="622300"/>
            <a:ext cx="7772400" cy="4114800"/>
          </a:xfrm>
        </p:spPr>
        <p:txBody>
          <a:bodyPr/>
          <a:lstStyle/>
          <a:p>
            <a:r>
              <a:rPr lang="en-US" altLang="en-US" sz="2800" smtClean="0">
                <a:ea typeface="ＭＳ Ｐゴシック" pitchFamily="34" charset="-128"/>
              </a:rPr>
              <a:t>1-Presidio NP continues to be SOD-free. Lack of bays and planting scheme seem not to offer opportunity for SOD establishment</a:t>
            </a:r>
          </a:p>
          <a:p>
            <a:pPr>
              <a:buFontTx/>
              <a:buNone/>
            </a:pPr>
            <a:endParaRPr lang="en-US" altLang="en-US" sz="2800" smtClean="0">
              <a:ea typeface="ＭＳ Ｐゴシック" pitchFamily="34" charset="-128"/>
            </a:endParaRPr>
          </a:p>
          <a:p>
            <a:r>
              <a:rPr lang="en-US" altLang="en-US" sz="2800" smtClean="0">
                <a:ea typeface="ＭＳ Ｐゴシック" pitchFamily="34" charset="-128"/>
              </a:rPr>
              <a:t>2-New positives in Golden Gate Park, in completely different location than the outbreak on 3 bays detected last year. Positives were camellias in the nursery, at the edges of the AIDS memorial grove, where SOD infected oaks were found 8 years ago. Plants from the nursery were suspected at that time, but positives not found then.  Risk of spreading the disease by planting infected plants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533400" y="0"/>
            <a:ext cx="7772400" cy="1143000"/>
          </a:xfrm>
        </p:spPr>
        <p:txBody>
          <a:bodyPr/>
          <a:lstStyle/>
          <a:p>
            <a:r>
              <a:rPr lang="en-US" altLang="en-US" smtClean="0">
                <a:ea typeface="ＭＳ Ｐゴシック" pitchFamily="34" charset="-128"/>
              </a:rPr>
              <a:t>North peninsula</a:t>
            </a: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271588"/>
            <a:ext cx="687070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946400" y="2070100"/>
            <a:ext cx="390525" cy="584200"/>
          </a:xfrm>
          <a:prstGeom prst="rect">
            <a:avLst/>
          </a:prstGeom>
          <a:noFill/>
        </p:spPr>
        <p:txBody>
          <a:bodyPr wrap="none">
            <a:spAutoFit/>
          </a:bodyPr>
          <a:lstStyle/>
          <a:p>
            <a:pPr>
              <a:defRPr/>
            </a:pPr>
            <a:r>
              <a:rPr lang="en-US" dirty="0">
                <a:ea typeface="+mn-ea"/>
              </a:rPr>
              <a:t>1</a:t>
            </a:r>
          </a:p>
        </p:txBody>
      </p:sp>
      <p:sp>
        <p:nvSpPr>
          <p:cNvPr id="6" name="TextBox 5"/>
          <p:cNvSpPr txBox="1"/>
          <p:nvPr/>
        </p:nvSpPr>
        <p:spPr>
          <a:xfrm>
            <a:off x="1752600" y="5245100"/>
            <a:ext cx="390525" cy="584200"/>
          </a:xfrm>
          <a:prstGeom prst="rect">
            <a:avLst/>
          </a:prstGeom>
          <a:noFill/>
        </p:spPr>
        <p:txBody>
          <a:bodyPr wrap="none">
            <a:spAutoFit/>
          </a:bodyPr>
          <a:lstStyle/>
          <a:p>
            <a:pPr>
              <a:defRPr/>
            </a:pPr>
            <a:r>
              <a:rPr lang="en-US" dirty="0">
                <a:ea typeface="+mn-ea"/>
              </a:rPr>
              <a:t>2</a:t>
            </a:r>
          </a:p>
        </p:txBody>
      </p:sp>
      <p:sp>
        <p:nvSpPr>
          <p:cNvPr id="7" name="TextBox 6"/>
          <p:cNvSpPr txBox="1"/>
          <p:nvPr/>
        </p:nvSpPr>
        <p:spPr>
          <a:xfrm>
            <a:off x="6540500" y="4965700"/>
            <a:ext cx="390525" cy="584200"/>
          </a:xfrm>
          <a:prstGeom prst="rect">
            <a:avLst/>
          </a:prstGeom>
          <a:noFill/>
        </p:spPr>
        <p:txBody>
          <a:bodyPr wrap="none">
            <a:spAutoFit/>
          </a:bodyPr>
          <a:lstStyle/>
          <a:p>
            <a:pPr>
              <a:defRPr/>
            </a:pPr>
            <a:r>
              <a:rPr lang="en-US" dirty="0">
                <a:ea typeface="+mn-ea"/>
              </a:rPr>
              <a:t>3</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711200" y="711200"/>
            <a:ext cx="7772400" cy="4114800"/>
          </a:xfrm>
        </p:spPr>
        <p:txBody>
          <a:bodyPr/>
          <a:lstStyle/>
          <a:p>
            <a:r>
              <a:rPr lang="en-US" altLang="en-US" smtClean="0">
                <a:ea typeface="ＭＳ Ｐゴシック" pitchFamily="34" charset="-128"/>
              </a:rPr>
              <a:t>1- Outbreak in Burlingame Hills remains significant and probably larger than expected</a:t>
            </a:r>
          </a:p>
          <a:p>
            <a:endParaRPr lang="en-US" altLang="en-US" smtClean="0">
              <a:ea typeface="ＭＳ Ｐゴシック" pitchFamily="34" charset="-128"/>
            </a:endParaRPr>
          </a:p>
          <a:p>
            <a:r>
              <a:rPr lang="en-US" altLang="en-US" smtClean="0">
                <a:ea typeface="ＭＳ Ｐゴシック" pitchFamily="34" charset="-128"/>
              </a:rPr>
              <a:t>2- First report in West San Mateo County, NorhEast of Half-Moon-Bay. Potential issue for nurseries if too close</a:t>
            </a:r>
          </a:p>
          <a:p>
            <a:endParaRPr lang="en-US" altLang="en-US" smtClean="0">
              <a:ea typeface="ＭＳ Ｐゴシック" pitchFamily="34" charset="-128"/>
            </a:endParaRPr>
          </a:p>
          <a:p>
            <a:r>
              <a:rPr lang="en-US" altLang="en-US" smtClean="0">
                <a:ea typeface="ＭＳ Ｐゴシック" pitchFamily="34" charset="-128"/>
              </a:rPr>
              <a:t>3- First report South of Ralston Avenue, associated with apparent oak infection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Chart 3"/>
          <p:cNvGraphicFramePr>
            <a:graphicFrameLocks/>
          </p:cNvGraphicFramePr>
          <p:nvPr/>
        </p:nvGraphicFramePr>
        <p:xfrm>
          <a:off x="439738" y="2217738"/>
          <a:ext cx="6780212" cy="3519487"/>
        </p:xfrm>
        <a:graphic>
          <a:graphicData uri="http://schemas.openxmlformats.org/presentationml/2006/ole">
            <mc:AlternateContent xmlns:mc="http://schemas.openxmlformats.org/markup-compatibility/2006">
              <mc:Choice xmlns:v="urn:schemas-microsoft-com:vml" Requires="v">
                <p:oleObj spid="_x0000_s23559" name="Chart" r:id="rId3" imgW="8238987" imgH="5152862" progId="Excel.Chart.8">
                  <p:embed/>
                </p:oleObj>
              </mc:Choice>
              <mc:Fallback>
                <p:oleObj name="Chart" r:id="rId3" imgW="8238987" imgH="5152862" progId="Excel.Chart.8">
                  <p:embed/>
                  <p:pic>
                    <p:nvPicPr>
                      <p:cNvPr id="0" name="Char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8" y="2217738"/>
                        <a:ext cx="6780212" cy="3519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TextBox 2"/>
          <p:cNvSpPr txBox="1">
            <a:spLocks noChangeArrowheads="1"/>
          </p:cNvSpPr>
          <p:nvPr/>
        </p:nvSpPr>
        <p:spPr bwMode="auto">
          <a:xfrm>
            <a:off x="141288" y="5780088"/>
            <a:ext cx="9002712" cy="1077912"/>
          </a:xfrm>
          <a:prstGeom prst="rect">
            <a:avLst/>
          </a:prstGeom>
          <a:noFill/>
          <a:ln w="9525">
            <a:noFill/>
            <a:miter lim="800000"/>
            <a:headEnd/>
            <a:tailEnd/>
          </a:ln>
        </p:spPr>
        <p:txBody>
          <a:bodyPr wrap="none">
            <a:spAutoFit/>
          </a:bodyPr>
          <a:lstStyle/>
          <a:p>
            <a:pPr>
              <a:defRPr/>
            </a:pPr>
            <a:r>
              <a:rPr lang="en-US" dirty="0">
                <a:effectLst>
                  <a:outerShdw blurRad="38100" dist="38100" dir="2700000" algn="tl">
                    <a:srgbClr val="808080"/>
                  </a:outerShdw>
                </a:effectLst>
                <a:latin typeface="Calibri" charset="0"/>
                <a:ea typeface="+mn-ea"/>
              </a:rPr>
              <a:t>SOD spore catches in water: April to June is </a:t>
            </a:r>
          </a:p>
          <a:p>
            <a:pPr>
              <a:defRPr/>
            </a:pPr>
            <a:r>
              <a:rPr lang="en-US" dirty="0">
                <a:effectLst>
                  <a:outerShdw blurRad="38100" dist="38100" dir="2700000" algn="tl">
                    <a:srgbClr val="808080"/>
                  </a:outerShdw>
                </a:effectLst>
                <a:latin typeface="Calibri" charset="0"/>
                <a:ea typeface="+mn-ea"/>
              </a:rPr>
              <a:t>consistent and indicates best period to diagnose SOD</a:t>
            </a:r>
          </a:p>
        </p:txBody>
      </p:sp>
      <p:sp>
        <p:nvSpPr>
          <p:cNvPr id="7" name="TextBox 6"/>
          <p:cNvSpPr txBox="1"/>
          <p:nvPr/>
        </p:nvSpPr>
        <p:spPr>
          <a:xfrm>
            <a:off x="1963738" y="2349500"/>
            <a:ext cx="1901825" cy="461963"/>
          </a:xfrm>
          <a:prstGeom prst="rect">
            <a:avLst/>
          </a:prstGeom>
          <a:noFill/>
        </p:spPr>
        <p:txBody>
          <a:bodyPr wrap="none">
            <a:spAutoFit/>
          </a:bodyPr>
          <a:lstStyle/>
          <a:p>
            <a:pPr>
              <a:defRPr/>
            </a:pPr>
            <a:r>
              <a:rPr lang="en-US" sz="2400" dirty="0">
                <a:solidFill>
                  <a:schemeClr val="bg1"/>
                </a:solidFill>
                <a:ea typeface="+mn-ea"/>
              </a:rPr>
              <a:t>Active season</a:t>
            </a:r>
          </a:p>
        </p:txBody>
      </p:sp>
      <p:pic>
        <p:nvPicPr>
          <p:cNvPr id="23557" name="Picture 10" descr="bay lesio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9738" y="482600"/>
            <a:ext cx="5445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7200" y="339725"/>
            <a:ext cx="2606675" cy="1568450"/>
          </a:xfrm>
          <a:prstGeom prst="rect">
            <a:avLst/>
          </a:prstGeom>
          <a:noFill/>
        </p:spPr>
        <p:txBody>
          <a:bodyPr>
            <a:spAutoFit/>
          </a:bodyPr>
          <a:lstStyle/>
          <a:p>
            <a:pPr>
              <a:defRPr/>
            </a:pPr>
            <a:r>
              <a:rPr lang="en-US" dirty="0">
                <a:ea typeface="+mn-ea"/>
              </a:rPr>
              <a:t>Diseased bay leaves, main BLITZ target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571500" y="-381000"/>
            <a:ext cx="7772400" cy="1143000"/>
          </a:xfrm>
        </p:spPr>
        <p:txBody>
          <a:bodyPr/>
          <a:lstStyle/>
          <a:p>
            <a:r>
              <a:rPr lang="en-US" altLang="en-US" sz="2800" smtClean="0">
                <a:ea typeface="ＭＳ Ｐゴシック" pitchFamily="34" charset="-128"/>
              </a:rPr>
              <a:t>Mid peninsula</a:t>
            </a:r>
          </a:p>
        </p:txBody>
      </p:sp>
      <p:pic>
        <p:nvPicPr>
          <p:cNvPr id="645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403225"/>
            <a:ext cx="89281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bwMode="auto">
          <a:xfrm>
            <a:off x="749300" y="457200"/>
            <a:ext cx="1460500" cy="2692400"/>
          </a:xfrm>
          <a:prstGeom prst="ellipse">
            <a:avLst/>
          </a:prstGeom>
          <a:solidFill>
            <a:schemeClr val="accent1">
              <a:alpha val="500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6" name="TextBox 5"/>
          <p:cNvSpPr txBox="1"/>
          <p:nvPr/>
        </p:nvSpPr>
        <p:spPr>
          <a:xfrm>
            <a:off x="419100" y="1663700"/>
            <a:ext cx="390525" cy="584200"/>
          </a:xfrm>
          <a:prstGeom prst="rect">
            <a:avLst/>
          </a:prstGeom>
          <a:noFill/>
        </p:spPr>
        <p:txBody>
          <a:bodyPr wrap="none">
            <a:spAutoFit/>
          </a:bodyPr>
          <a:lstStyle/>
          <a:p>
            <a:pPr>
              <a:defRPr/>
            </a:pPr>
            <a:r>
              <a:rPr lang="en-US" dirty="0">
                <a:ea typeface="+mn-ea"/>
              </a:rPr>
              <a:t>1</a:t>
            </a:r>
          </a:p>
        </p:txBody>
      </p:sp>
      <p:sp>
        <p:nvSpPr>
          <p:cNvPr id="8" name="Oval 7"/>
          <p:cNvSpPr/>
          <p:nvPr/>
        </p:nvSpPr>
        <p:spPr bwMode="auto">
          <a:xfrm rot="1825113">
            <a:off x="3060700" y="1003300"/>
            <a:ext cx="5842000" cy="32258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9" name="TextBox 8"/>
          <p:cNvSpPr txBox="1"/>
          <p:nvPr/>
        </p:nvSpPr>
        <p:spPr>
          <a:xfrm>
            <a:off x="7200900" y="990600"/>
            <a:ext cx="390525" cy="584200"/>
          </a:xfrm>
          <a:prstGeom prst="rect">
            <a:avLst/>
          </a:prstGeom>
          <a:noFill/>
        </p:spPr>
        <p:txBody>
          <a:bodyPr wrap="none">
            <a:spAutoFit/>
          </a:bodyPr>
          <a:lstStyle/>
          <a:p>
            <a:pPr>
              <a:defRPr/>
            </a:pPr>
            <a:r>
              <a:rPr lang="en-US" dirty="0">
                <a:ea typeface="+mn-ea"/>
              </a:rPr>
              <a:t>2</a:t>
            </a:r>
          </a:p>
        </p:txBody>
      </p:sp>
      <p:sp>
        <p:nvSpPr>
          <p:cNvPr id="10" name="Oval 9"/>
          <p:cNvSpPr/>
          <p:nvPr/>
        </p:nvSpPr>
        <p:spPr bwMode="auto">
          <a:xfrm>
            <a:off x="4813300" y="4673600"/>
            <a:ext cx="1905000" cy="18288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11" name="TextBox 10"/>
          <p:cNvSpPr txBox="1"/>
          <p:nvPr/>
        </p:nvSpPr>
        <p:spPr>
          <a:xfrm>
            <a:off x="6781800" y="5499100"/>
            <a:ext cx="390525" cy="584200"/>
          </a:xfrm>
          <a:prstGeom prst="rect">
            <a:avLst/>
          </a:prstGeom>
          <a:noFill/>
        </p:spPr>
        <p:txBody>
          <a:bodyPr wrap="none">
            <a:spAutoFit/>
          </a:bodyPr>
          <a:lstStyle/>
          <a:p>
            <a:pPr>
              <a:defRPr/>
            </a:pPr>
            <a:r>
              <a:rPr lang="en-US" dirty="0">
                <a:ea typeface="+mn-ea"/>
              </a:rPr>
              <a:t>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215900" y="736600"/>
            <a:ext cx="8293100" cy="4114800"/>
          </a:xfrm>
        </p:spPr>
        <p:txBody>
          <a:bodyPr/>
          <a:lstStyle/>
          <a:p>
            <a:r>
              <a:rPr lang="en-US" altLang="en-US" sz="2400" smtClean="0">
                <a:ea typeface="ＭＳ Ｐゴシック" pitchFamily="34" charset="-128"/>
              </a:rPr>
              <a:t>1- SOD North of Woodside, both West and East of 280, but with higher frequency on the mountain slopes West of 280. Increase of frequency East of 280, may require wet years</a:t>
            </a:r>
          </a:p>
          <a:p>
            <a:endParaRPr lang="en-US" altLang="en-US" sz="2400" smtClean="0">
              <a:ea typeface="ＭＳ Ｐゴシック" pitchFamily="34" charset="-128"/>
            </a:endParaRPr>
          </a:p>
          <a:p>
            <a:r>
              <a:rPr lang="en-US" altLang="en-US" sz="2400" smtClean="0">
                <a:ea typeface="ＭＳ Ｐゴシック" pitchFamily="34" charset="-128"/>
              </a:rPr>
              <a:t>2- No SOD in the residential areas from Atherton to Mountain view. Eradication in Atherton appears to have been effective but need to keep monitoring</a:t>
            </a:r>
          </a:p>
          <a:p>
            <a:endParaRPr lang="en-US" altLang="en-US" sz="2400" smtClean="0">
              <a:ea typeface="ＭＳ Ｐゴシック" pitchFamily="34" charset="-128"/>
            </a:endParaRPr>
          </a:p>
          <a:p>
            <a:r>
              <a:rPr lang="en-US" altLang="en-US" sz="2400" smtClean="0">
                <a:ea typeface="ＭＳ Ｐゴシック" pitchFamily="34" charset="-128"/>
              </a:rPr>
              <a:t>Los Altos Hills: not an apparent increase in infection frequency (not expected due to dry weather in an areas where arrival of SOD has been more recent), but an apparent movement Eastward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85800" y="-381000"/>
            <a:ext cx="7772400" cy="1143000"/>
          </a:xfrm>
        </p:spPr>
        <p:txBody>
          <a:bodyPr/>
          <a:lstStyle/>
          <a:p>
            <a:r>
              <a:rPr lang="en-US" altLang="en-US" sz="3200" smtClean="0">
                <a:ea typeface="ＭＳ Ｐゴシック" pitchFamily="34" charset="-128"/>
              </a:rPr>
              <a:t>South Peninsula and Santa Cruz</a:t>
            </a:r>
          </a:p>
        </p:txBody>
      </p:sp>
      <p:pic>
        <p:nvPicPr>
          <p:cNvPr id="665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7900" y="960438"/>
            <a:ext cx="7251700"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bwMode="auto">
          <a:xfrm>
            <a:off x="2184400" y="1066800"/>
            <a:ext cx="990600" cy="1041400"/>
          </a:xfrm>
          <a:prstGeom prst="ellipse">
            <a:avLst/>
          </a:prstGeom>
          <a:solidFill>
            <a:schemeClr val="accent1">
              <a:alpha val="1000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6" name="TextBox 5"/>
          <p:cNvSpPr txBox="1"/>
          <p:nvPr/>
        </p:nvSpPr>
        <p:spPr>
          <a:xfrm>
            <a:off x="1765300" y="1358900"/>
            <a:ext cx="390525" cy="584200"/>
          </a:xfrm>
          <a:prstGeom prst="rect">
            <a:avLst/>
          </a:prstGeom>
          <a:noFill/>
        </p:spPr>
        <p:txBody>
          <a:bodyPr wrap="none">
            <a:spAutoFit/>
          </a:bodyPr>
          <a:lstStyle/>
          <a:p>
            <a:pPr>
              <a:defRPr/>
            </a:pPr>
            <a:r>
              <a:rPr lang="en-US" dirty="0">
                <a:ea typeface="+mn-ea"/>
              </a:rPr>
              <a:t>1</a:t>
            </a:r>
          </a:p>
        </p:txBody>
      </p:sp>
      <p:sp>
        <p:nvSpPr>
          <p:cNvPr id="7" name="Oval 6"/>
          <p:cNvSpPr/>
          <p:nvPr/>
        </p:nvSpPr>
        <p:spPr bwMode="auto">
          <a:xfrm rot="1535906">
            <a:off x="4818063" y="1743075"/>
            <a:ext cx="1873250" cy="933450"/>
          </a:xfrm>
          <a:prstGeom prst="ellipse">
            <a:avLst/>
          </a:prstGeom>
          <a:solidFill>
            <a:schemeClr val="accent1">
              <a:alpha val="500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8" name="TextBox 7"/>
          <p:cNvSpPr txBox="1"/>
          <p:nvPr/>
        </p:nvSpPr>
        <p:spPr>
          <a:xfrm>
            <a:off x="5372100" y="1130300"/>
            <a:ext cx="390525" cy="584200"/>
          </a:xfrm>
          <a:prstGeom prst="rect">
            <a:avLst/>
          </a:prstGeom>
          <a:noFill/>
        </p:spPr>
        <p:txBody>
          <a:bodyPr wrap="none">
            <a:spAutoFit/>
          </a:bodyPr>
          <a:lstStyle/>
          <a:p>
            <a:pPr>
              <a:defRPr/>
            </a:pPr>
            <a:r>
              <a:rPr lang="en-US" dirty="0">
                <a:ea typeface="+mn-ea"/>
              </a:rPr>
              <a:t>2</a:t>
            </a:r>
          </a:p>
        </p:txBody>
      </p:sp>
      <p:sp>
        <p:nvSpPr>
          <p:cNvPr id="9" name="Oval 8"/>
          <p:cNvSpPr/>
          <p:nvPr/>
        </p:nvSpPr>
        <p:spPr bwMode="auto">
          <a:xfrm>
            <a:off x="3492500" y="3848100"/>
            <a:ext cx="939800" cy="8001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10" name="TextBox 9"/>
          <p:cNvSpPr txBox="1"/>
          <p:nvPr/>
        </p:nvSpPr>
        <p:spPr>
          <a:xfrm>
            <a:off x="3111500" y="3810000"/>
            <a:ext cx="390525" cy="584200"/>
          </a:xfrm>
          <a:prstGeom prst="rect">
            <a:avLst/>
          </a:prstGeom>
          <a:noFill/>
        </p:spPr>
        <p:txBody>
          <a:bodyPr wrap="none">
            <a:spAutoFit/>
          </a:bodyPr>
          <a:lstStyle/>
          <a:p>
            <a:pPr>
              <a:defRPr/>
            </a:pPr>
            <a:r>
              <a:rPr lang="en-US" dirty="0">
                <a:ea typeface="+mn-ea"/>
              </a:rPr>
              <a:t>3</a:t>
            </a:r>
          </a:p>
        </p:txBody>
      </p:sp>
      <p:sp>
        <p:nvSpPr>
          <p:cNvPr id="11" name="Oval 10"/>
          <p:cNvSpPr/>
          <p:nvPr/>
        </p:nvSpPr>
        <p:spPr bwMode="auto">
          <a:xfrm>
            <a:off x="6438900" y="4203700"/>
            <a:ext cx="1054100" cy="6350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12" name="TextBox 11"/>
          <p:cNvSpPr txBox="1"/>
          <p:nvPr/>
        </p:nvSpPr>
        <p:spPr>
          <a:xfrm>
            <a:off x="7264400" y="3810000"/>
            <a:ext cx="390525" cy="584200"/>
          </a:xfrm>
          <a:prstGeom prst="rect">
            <a:avLst/>
          </a:prstGeom>
          <a:noFill/>
        </p:spPr>
        <p:txBody>
          <a:bodyPr wrap="none">
            <a:spAutoFit/>
          </a:bodyPr>
          <a:lstStyle/>
          <a:p>
            <a:pPr>
              <a:defRPr/>
            </a:pPr>
            <a:r>
              <a:rPr lang="en-US" dirty="0">
                <a:ea typeface="+mn-ea"/>
              </a:rPr>
              <a:t>4</a:t>
            </a:r>
          </a:p>
        </p:txBody>
      </p:sp>
      <p:sp>
        <p:nvSpPr>
          <p:cNvPr id="13" name="5-Point Star 12"/>
          <p:cNvSpPr/>
          <p:nvPr/>
        </p:nvSpPr>
        <p:spPr bwMode="auto">
          <a:xfrm>
            <a:off x="5270500" y="4940300"/>
            <a:ext cx="469900" cy="3175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698500" y="533400"/>
            <a:ext cx="7772400" cy="4114800"/>
          </a:xfrm>
        </p:spPr>
        <p:txBody>
          <a:bodyPr/>
          <a:lstStyle/>
          <a:p>
            <a:r>
              <a:rPr lang="en-US" altLang="en-US" sz="2000" smtClean="0">
                <a:ea typeface="ＭＳ Ｐゴシック" pitchFamily="34" charset="-128"/>
              </a:rPr>
              <a:t>The star indicates original introduction site of SOD (1987?). Its spread was very effective South (Santa Cruz), North (Boulder Creek-Skyline), and East  (Soquel) but not West (lack of bays, mostly upwind)</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1- A second significant outbreak in West San Mateo County West of La Honda</a:t>
            </a:r>
          </a:p>
          <a:p>
            <a:endParaRPr lang="en-US" altLang="en-US" sz="2000" smtClean="0">
              <a:ea typeface="ＭＳ Ｐゴシック" pitchFamily="34" charset="-128"/>
            </a:endParaRPr>
          </a:p>
          <a:p>
            <a:r>
              <a:rPr lang="en-US" altLang="en-US" sz="2000" smtClean="0">
                <a:ea typeface="ＭＳ Ｐゴシック" pitchFamily="34" charset="-128"/>
              </a:rPr>
              <a:t>2- New findings  East and South of Saratoga, one outbreak just north of 85</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3- Positives close to Big Basin, indicating a slow advancement westward</a:t>
            </a:r>
          </a:p>
          <a:p>
            <a:endParaRPr lang="en-US" altLang="en-US" sz="2000" smtClean="0">
              <a:ea typeface="ＭＳ Ｐゴシック" pitchFamily="34" charset="-128"/>
            </a:endParaRPr>
          </a:p>
          <a:p>
            <a:r>
              <a:rPr lang="en-US" altLang="en-US" sz="2000" smtClean="0">
                <a:ea typeface="ＭＳ Ｐゴシック" pitchFamily="34" charset="-128"/>
              </a:rPr>
              <a:t>4- Positives along Summit Road</a:t>
            </a:r>
          </a:p>
          <a:p>
            <a:endParaRPr lang="en-US" altLang="en-US" smtClean="0">
              <a:ea typeface="ＭＳ Ｐゴシック" pitchFamily="34" charset="-128"/>
            </a:endParaRPr>
          </a:p>
          <a:p>
            <a:endParaRPr lang="en-US" altLang="en-US" smtClean="0">
              <a:ea typeface="ＭＳ Ｐゴシック" pitchFamily="34" charset="-128"/>
            </a:endParaRPr>
          </a:p>
          <a:p>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368300" y="0"/>
            <a:ext cx="7772400" cy="1143000"/>
          </a:xfrm>
        </p:spPr>
        <p:txBody>
          <a:bodyPr/>
          <a:lstStyle/>
          <a:p>
            <a:r>
              <a:rPr lang="en-US" altLang="en-US" smtClean="0">
                <a:ea typeface="ＭＳ Ｐゴシック" pitchFamily="34" charset="-128"/>
              </a:rPr>
              <a:t>Carmel Valley</a:t>
            </a:r>
          </a:p>
        </p:txBody>
      </p:sp>
      <p:pic>
        <p:nvPicPr>
          <p:cNvPr id="686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63613"/>
            <a:ext cx="9144000" cy="661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bwMode="auto">
          <a:xfrm>
            <a:off x="1625600" y="1117600"/>
            <a:ext cx="4241800" cy="38735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r>
              <a:rPr lang="en-US" dirty="0">
                <a:ea typeface="+mn-ea"/>
              </a:rPr>
              <a:t>1</a:t>
            </a:r>
          </a:p>
        </p:txBody>
      </p:sp>
      <p:sp>
        <p:nvSpPr>
          <p:cNvPr id="6" name="Oval 5"/>
          <p:cNvSpPr/>
          <p:nvPr/>
        </p:nvSpPr>
        <p:spPr bwMode="auto">
          <a:xfrm rot="2015565">
            <a:off x="5829300" y="2386013"/>
            <a:ext cx="2832100" cy="1635125"/>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7" name="TextBox 6"/>
          <p:cNvSpPr txBox="1"/>
          <p:nvPr/>
        </p:nvSpPr>
        <p:spPr>
          <a:xfrm>
            <a:off x="8191500" y="2374900"/>
            <a:ext cx="390525" cy="584200"/>
          </a:xfrm>
          <a:prstGeom prst="rect">
            <a:avLst/>
          </a:prstGeom>
          <a:noFill/>
        </p:spPr>
        <p:txBody>
          <a:bodyPr wrap="none">
            <a:spAutoFit/>
          </a:bodyPr>
          <a:lstStyle/>
          <a:p>
            <a:pPr>
              <a:defRPr/>
            </a:pPr>
            <a:r>
              <a:rPr lang="en-US" dirty="0">
                <a:ea typeface="+mn-ea"/>
              </a:rPr>
              <a:t>2</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1"/>
          </p:nvPr>
        </p:nvSpPr>
        <p:spPr>
          <a:xfrm>
            <a:off x="165100" y="241300"/>
            <a:ext cx="7772400" cy="4114800"/>
          </a:xfrm>
        </p:spPr>
        <p:txBody>
          <a:bodyPr/>
          <a:lstStyle/>
          <a:p>
            <a:r>
              <a:rPr lang="en-US" altLang="en-US" smtClean="0">
                <a:ea typeface="ＭＳ Ｐゴシック" pitchFamily="34" charset="-128"/>
              </a:rPr>
              <a:t>Hotspots away from the continuous forest of the Santa Lucia Range</a:t>
            </a:r>
          </a:p>
          <a:p>
            <a:endParaRPr lang="en-US" altLang="en-US" smtClean="0">
              <a:ea typeface="ＭＳ Ｐゴシック" pitchFamily="34" charset="-128"/>
            </a:endParaRPr>
          </a:p>
          <a:p>
            <a:r>
              <a:rPr lang="en-US" altLang="en-US" smtClean="0">
                <a:ea typeface="ＭＳ Ｐゴシック" pitchFamily="34" charset="-128"/>
              </a:rPr>
              <a:t>Lack of positives in Carmel  Valley Village:</a:t>
            </a:r>
          </a:p>
          <a:p>
            <a:pPr lvl="1"/>
            <a:r>
              <a:rPr lang="en-US" altLang="en-US" smtClean="0">
                <a:ea typeface="ＭＳ Ｐゴシック" pitchFamily="34" charset="-128"/>
              </a:rPr>
              <a:t>Very limited sampling, need to ramp up</a:t>
            </a:r>
          </a:p>
          <a:p>
            <a:pPr lvl="1"/>
            <a:r>
              <a:rPr lang="en-US" altLang="en-US" smtClean="0">
                <a:ea typeface="ＭＳ Ｐゴシック" pitchFamily="34" charset="-128"/>
              </a:rPr>
              <a:t>Highlights the dynamic aspect of disease establishment in areas that are less than optimal, possibly strongly affected by weather conditions. Need to be cautious because a series of wet years can change the game for a pathogen like </a:t>
            </a:r>
            <a:r>
              <a:rPr lang="en-US" altLang="en-US" i="1" smtClean="0">
                <a:ea typeface="ＭＳ Ｐゴシック" pitchFamily="34" charset="-128"/>
              </a:rPr>
              <a:t>P. ramorum </a:t>
            </a:r>
            <a:r>
              <a:rPr lang="en-US" altLang="en-US" smtClean="0">
                <a:ea typeface="ＭＳ Ｐゴシック" pitchFamily="34" charset="-128"/>
              </a:rPr>
              <a:t>with huge reproductive potential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58800" y="266700"/>
            <a:ext cx="7772400" cy="1143000"/>
          </a:xfrm>
        </p:spPr>
        <p:txBody>
          <a:bodyPr/>
          <a:lstStyle/>
          <a:p>
            <a:r>
              <a:rPr lang="en-US" altLang="en-US" sz="2800" smtClean="0">
                <a:ea typeface="ＭＳ Ｐゴシック" pitchFamily="34" charset="-128"/>
              </a:rPr>
              <a:t>East Bay</a:t>
            </a:r>
          </a:p>
        </p:txBody>
      </p:sp>
      <p:pic>
        <p:nvPicPr>
          <p:cNvPr id="706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1092200"/>
            <a:ext cx="79756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bwMode="auto">
          <a:xfrm>
            <a:off x="2336800" y="1054100"/>
            <a:ext cx="1371600" cy="609600"/>
          </a:xfrm>
          <a:prstGeom prst="ellipse">
            <a:avLst/>
          </a:prstGeom>
          <a:solidFill>
            <a:schemeClr val="accent1">
              <a:alpha val="1300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7" name="TextBox 6"/>
          <p:cNvSpPr txBox="1"/>
          <p:nvPr/>
        </p:nvSpPr>
        <p:spPr>
          <a:xfrm>
            <a:off x="1930400" y="927100"/>
            <a:ext cx="390525" cy="584200"/>
          </a:xfrm>
          <a:prstGeom prst="rect">
            <a:avLst/>
          </a:prstGeom>
          <a:noFill/>
        </p:spPr>
        <p:txBody>
          <a:bodyPr wrap="none">
            <a:spAutoFit/>
          </a:bodyPr>
          <a:lstStyle/>
          <a:p>
            <a:pPr>
              <a:defRPr/>
            </a:pPr>
            <a:r>
              <a:rPr lang="en-US" dirty="0">
                <a:ea typeface="+mn-ea"/>
              </a:rPr>
              <a:t>1</a:t>
            </a:r>
          </a:p>
        </p:txBody>
      </p:sp>
      <p:sp>
        <p:nvSpPr>
          <p:cNvPr id="8" name="Oval 7"/>
          <p:cNvSpPr/>
          <p:nvPr/>
        </p:nvSpPr>
        <p:spPr bwMode="auto">
          <a:xfrm>
            <a:off x="4584700" y="1841500"/>
            <a:ext cx="1714500" cy="13843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9" name="TextBox 8"/>
          <p:cNvSpPr txBox="1"/>
          <p:nvPr/>
        </p:nvSpPr>
        <p:spPr>
          <a:xfrm>
            <a:off x="6362700" y="2171700"/>
            <a:ext cx="390525" cy="584200"/>
          </a:xfrm>
          <a:prstGeom prst="rect">
            <a:avLst/>
          </a:prstGeom>
          <a:noFill/>
        </p:spPr>
        <p:txBody>
          <a:bodyPr wrap="none">
            <a:spAutoFit/>
          </a:bodyPr>
          <a:lstStyle/>
          <a:p>
            <a:pPr>
              <a:defRPr/>
            </a:pPr>
            <a:r>
              <a:rPr lang="en-US" dirty="0">
                <a:ea typeface="+mn-ea"/>
              </a:rPr>
              <a:t>2</a:t>
            </a:r>
          </a:p>
        </p:txBody>
      </p:sp>
      <p:sp>
        <p:nvSpPr>
          <p:cNvPr id="10" name="Oval 9"/>
          <p:cNvSpPr/>
          <p:nvPr/>
        </p:nvSpPr>
        <p:spPr bwMode="auto">
          <a:xfrm>
            <a:off x="5130800" y="5156200"/>
            <a:ext cx="1295400" cy="1854200"/>
          </a:xfrm>
          <a:prstGeom prst="ellipse">
            <a:avLst/>
          </a:prstGeom>
          <a:solidFill>
            <a:schemeClr val="accent1">
              <a:alpha val="0"/>
            </a:schemeClr>
          </a:solidFill>
          <a:ln w="38100"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11" name="TextBox 10"/>
          <p:cNvSpPr txBox="1"/>
          <p:nvPr/>
        </p:nvSpPr>
        <p:spPr>
          <a:xfrm>
            <a:off x="6667500" y="5892800"/>
            <a:ext cx="390525" cy="584200"/>
          </a:xfrm>
          <a:prstGeom prst="rect">
            <a:avLst/>
          </a:prstGeom>
          <a:noFill/>
        </p:spPr>
        <p:txBody>
          <a:bodyPr wrap="none">
            <a:spAutoFit/>
          </a:bodyPr>
          <a:lstStyle/>
          <a:p>
            <a:pPr>
              <a:defRPr/>
            </a:pPr>
            <a:r>
              <a:rPr lang="en-US" dirty="0">
                <a:ea typeface="+mn-ea"/>
              </a:rPr>
              <a:t>3</a:t>
            </a:r>
          </a:p>
        </p:txBody>
      </p:sp>
      <p:sp>
        <p:nvSpPr>
          <p:cNvPr id="12" name="Oval 11"/>
          <p:cNvSpPr/>
          <p:nvPr/>
        </p:nvSpPr>
        <p:spPr bwMode="auto">
          <a:xfrm>
            <a:off x="2768600" y="1841500"/>
            <a:ext cx="1333500" cy="1181100"/>
          </a:xfrm>
          <a:prstGeom prst="ellipse">
            <a:avLst/>
          </a:prstGeom>
          <a:solidFill>
            <a:schemeClr val="accent1">
              <a:alpha val="0"/>
            </a:schemeClr>
          </a:solidFill>
          <a:ln w="2857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13" name="TextBox 12"/>
          <p:cNvSpPr txBox="1"/>
          <p:nvPr/>
        </p:nvSpPr>
        <p:spPr>
          <a:xfrm>
            <a:off x="3886200" y="1663700"/>
            <a:ext cx="390525" cy="584200"/>
          </a:xfrm>
          <a:prstGeom prst="rect">
            <a:avLst/>
          </a:prstGeom>
          <a:noFill/>
        </p:spPr>
        <p:txBody>
          <a:bodyPr wrap="none">
            <a:spAutoFit/>
          </a:bodyPr>
          <a:lstStyle/>
          <a:p>
            <a:pPr>
              <a:defRPr/>
            </a:pPr>
            <a:r>
              <a:rPr lang="en-US" dirty="0">
                <a:ea typeface="+mn-ea"/>
              </a:rPr>
              <a:t>4</a:t>
            </a:r>
          </a:p>
        </p:txBody>
      </p:sp>
      <p:sp>
        <p:nvSpPr>
          <p:cNvPr id="14" name="Snip Diagonal Corner Rectangle 13"/>
          <p:cNvSpPr/>
          <p:nvPr/>
        </p:nvSpPr>
        <p:spPr bwMode="auto">
          <a:xfrm rot="19778193">
            <a:off x="2406650" y="1689100"/>
            <a:ext cx="739775" cy="2787650"/>
          </a:xfrm>
          <a:prstGeom prst="snip2DiagRect">
            <a:avLst/>
          </a:prstGeom>
          <a:solidFill>
            <a:schemeClr val="accent1">
              <a:alpha val="0"/>
            </a:schemeClr>
          </a:solidFill>
          <a:ln w="38100"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660400" y="0"/>
            <a:ext cx="7772400" cy="4114800"/>
          </a:xfrm>
        </p:spPr>
        <p:txBody>
          <a:bodyPr/>
          <a:lstStyle/>
          <a:p>
            <a:r>
              <a:rPr lang="en-US" altLang="en-US" sz="2000" smtClean="0">
                <a:ea typeface="ＭＳ Ｐゴシック" pitchFamily="34" charset="-128"/>
              </a:rPr>
              <a:t>1- First information on SOD distribution in John Muir Heritage Trust Land</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2- First extensive survey of Mount Diablo, shows SOD still not there</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3- Although previously detected once around Sunol,  SOD not detected in 2013 blitz. Lack of detection does not equate to absence, but it does indicate the disease is not well established.</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4- Although originally introduced in the East Side of the Berkeley Hills, SOD is present there and causing Oak infection, but it seems to be strongly negatively affected by weather patterns, in particular by drier weather</a:t>
            </a:r>
          </a:p>
          <a:p>
            <a:endParaRPr lang="en-US" altLang="en-US" sz="2000" smtClean="0">
              <a:ea typeface="ＭＳ Ｐゴシック" pitchFamily="34" charset="-128"/>
            </a:endParaRPr>
          </a:p>
          <a:p>
            <a:r>
              <a:rPr lang="en-US" altLang="en-US" sz="2000" smtClean="0">
                <a:ea typeface="ＭＳ Ｐゴシック" pitchFamily="34" charset="-128"/>
              </a:rPr>
              <a:t>5- Since its arrival on the Western side of the Berkeley-Oakland Hills, disease spread has increased noticeably. Last year we reported epidemic conditions on bay laurel that theoretically can lead to oak infection. The 2013 blitzes documented oak infections in Berkeley, and outbreaks on bays in Kensington, North Berkeley, Berkeley, Claremont and Montclair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
            <a:ext cx="9134475"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538" y="0"/>
            <a:ext cx="9485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92100" y="215900"/>
            <a:ext cx="7772400" cy="1143000"/>
          </a:xfrm>
        </p:spPr>
        <p:txBody>
          <a:bodyPr/>
          <a:lstStyle/>
          <a:p>
            <a:r>
              <a:rPr lang="en-US" altLang="en-US" smtClean="0">
                <a:solidFill>
                  <a:srgbClr val="FFFF00"/>
                </a:solidFill>
                <a:ea typeface="ＭＳ Ｐゴシック" pitchFamily="34" charset="-128"/>
              </a:rPr>
              <a:t>What is unique about SOD-blitzes?</a:t>
            </a:r>
            <a:endParaRPr lang="en-US" altLang="en-US" smtClean="0">
              <a:ea typeface="ＭＳ Ｐゴシック" pitchFamily="34" charset="-128"/>
            </a:endParaRPr>
          </a:p>
        </p:txBody>
      </p:sp>
      <p:sp>
        <p:nvSpPr>
          <p:cNvPr id="24579" name="Rectangle 3"/>
          <p:cNvSpPr>
            <a:spLocks noGrp="1" noChangeArrowheads="1"/>
          </p:cNvSpPr>
          <p:nvPr>
            <p:ph type="body" idx="1"/>
          </p:nvPr>
        </p:nvSpPr>
        <p:spPr>
          <a:xfrm>
            <a:off x="444500" y="1562100"/>
            <a:ext cx="7772400" cy="5511800"/>
          </a:xfrm>
        </p:spPr>
        <p:txBody>
          <a:bodyPr/>
          <a:lstStyle/>
          <a:p>
            <a:pPr>
              <a:lnSpc>
                <a:spcPct val="90000"/>
              </a:lnSpc>
            </a:pPr>
            <a:r>
              <a:rPr lang="en-US" altLang="en-US" sz="2000" smtClean="0">
                <a:ea typeface="ＭＳ Ｐゴシック" pitchFamily="34" charset="-128"/>
              </a:rPr>
              <a:t>Volunteer  data is all analyzed by the UCB Forest Pathology and Mycology Laboratory</a:t>
            </a:r>
          </a:p>
          <a:p>
            <a:pPr>
              <a:lnSpc>
                <a:spcPct val="90000"/>
              </a:lnSpc>
            </a:pPr>
            <a:r>
              <a:rPr lang="en-US" altLang="en-US" sz="2000" smtClean="0">
                <a:ea typeface="ＭＳ Ｐゴシック" pitchFamily="34" charset="-128"/>
              </a:rPr>
              <a:t>Lab phase ensures output is of the highest standard</a:t>
            </a:r>
          </a:p>
          <a:p>
            <a:pPr>
              <a:lnSpc>
                <a:spcPct val="90000"/>
              </a:lnSpc>
              <a:buFontTx/>
              <a:buNone/>
            </a:pPr>
            <a:endParaRPr lang="en-US" altLang="en-US" sz="2000" smtClean="0">
              <a:ea typeface="ＭＳ Ｐゴシック" pitchFamily="34" charset="-128"/>
            </a:endParaRPr>
          </a:p>
          <a:p>
            <a:pPr>
              <a:lnSpc>
                <a:spcPct val="90000"/>
              </a:lnSpc>
            </a:pPr>
            <a:r>
              <a:rPr lang="en-US" altLang="en-US" sz="2000" smtClean="0">
                <a:ea typeface="ＭＳ Ｐゴシック" pitchFamily="34" charset="-128"/>
              </a:rPr>
              <a:t>Data is made public in real time</a:t>
            </a:r>
          </a:p>
          <a:p>
            <a:pPr>
              <a:lnSpc>
                <a:spcPct val="90000"/>
              </a:lnSpc>
            </a:pPr>
            <a:r>
              <a:rPr lang="en-US" altLang="en-US" sz="2000" smtClean="0">
                <a:ea typeface="ＭＳ Ｐゴシック" pitchFamily="34" charset="-128"/>
              </a:rPr>
              <a:t>Estimated 1 million people accessed the data in 2013</a:t>
            </a:r>
            <a:br>
              <a:rPr lang="en-US" altLang="en-US" sz="2000" smtClean="0">
                <a:ea typeface="ＭＳ Ｐゴシック" pitchFamily="34" charset="-128"/>
              </a:rPr>
            </a:br>
            <a:endParaRPr lang="en-US" altLang="en-US" sz="2000" smtClean="0">
              <a:ea typeface="ＭＳ Ｐゴシック" pitchFamily="34" charset="-128"/>
            </a:endParaRPr>
          </a:p>
          <a:p>
            <a:pPr>
              <a:lnSpc>
                <a:spcPct val="90000"/>
              </a:lnSpc>
            </a:pPr>
            <a:r>
              <a:rPr lang="en-US" altLang="en-US" sz="2000" smtClean="0">
                <a:ea typeface="ＭＳ Ｐゴシック" pitchFamily="34" charset="-128"/>
              </a:rPr>
              <a:t>Blitz data gets fed into disease distribution together with new data from researchers and government to generate an updated disease distribution map (SODmap)</a:t>
            </a:r>
          </a:p>
          <a:p>
            <a:pPr>
              <a:lnSpc>
                <a:spcPct val="90000"/>
              </a:lnSpc>
            </a:pPr>
            <a:r>
              <a:rPr lang="en-US" altLang="en-US" sz="2000" smtClean="0">
                <a:ea typeface="ＭＳ Ｐゴシック" pitchFamily="34" charset="-128"/>
              </a:rPr>
              <a:t>SODmap data provides the basis for the two SODmap mobile apps (iPhone and Droid) that allow to:</a:t>
            </a:r>
          </a:p>
          <a:p>
            <a:pPr lvl="1">
              <a:lnSpc>
                <a:spcPct val="90000"/>
              </a:lnSpc>
            </a:pPr>
            <a:r>
              <a:rPr lang="en-US" altLang="en-US" sz="1600" smtClean="0">
                <a:ea typeface="ＭＳ Ｐゴシック" pitchFamily="34" charset="-128"/>
              </a:rPr>
              <a:t>Determine SOD distribution in the field</a:t>
            </a:r>
          </a:p>
          <a:p>
            <a:pPr lvl="1">
              <a:lnSpc>
                <a:spcPct val="90000"/>
              </a:lnSpc>
              <a:buFontTx/>
              <a:buNone/>
            </a:pPr>
            <a:r>
              <a:rPr lang="en-US" altLang="en-US" sz="1600" smtClean="0">
                <a:ea typeface="ＭＳ Ｐゴシック" pitchFamily="34" charset="-128"/>
              </a:rPr>
              <a:t>	</a:t>
            </a:r>
          </a:p>
          <a:p>
            <a:pPr lvl="1">
              <a:lnSpc>
                <a:spcPct val="90000"/>
              </a:lnSpc>
            </a:pPr>
            <a:r>
              <a:rPr lang="en-US" altLang="en-US" sz="1600" smtClean="0">
                <a:ea typeface="ＭＳ Ｐゴシック" pitchFamily="34" charset="-128"/>
              </a:rPr>
              <a:t>Determine infection risk for oak</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013" y="1668463"/>
            <a:ext cx="7924800" cy="5016500"/>
          </a:xfrm>
          <a:prstGeom prst="rect">
            <a:avLst/>
          </a:prstGeom>
          <a:noFill/>
        </p:spPr>
        <p:txBody>
          <a:bodyPr>
            <a:spAutoFit/>
          </a:bodyPr>
          <a:lstStyle>
            <a:lvl1pPr marL="285750" indent="-285750">
              <a:defRPr sz="3200">
                <a:solidFill>
                  <a:schemeClr val="tx1"/>
                </a:solidFill>
                <a:latin typeface="Times" charset="0"/>
                <a:ea typeface="ＭＳ Ｐゴシック" pitchFamily="34" charset="-128"/>
              </a:defRPr>
            </a:lvl1pPr>
            <a:lvl2pPr marL="37931725" indent="-37474525">
              <a:defRPr sz="3200">
                <a:solidFill>
                  <a:schemeClr val="tx1"/>
                </a:solidFill>
                <a:latin typeface="Times" charset="0"/>
                <a:ea typeface="ＭＳ Ｐゴシック" pitchFamily="34" charset="-128"/>
              </a:defRPr>
            </a:lvl2pPr>
            <a:lvl3pPr>
              <a:defRPr sz="3200">
                <a:solidFill>
                  <a:schemeClr val="tx1"/>
                </a:solidFill>
                <a:latin typeface="Times" charset="0"/>
                <a:ea typeface="ＭＳ Ｐゴシック" pitchFamily="34" charset="-128"/>
              </a:defRPr>
            </a:lvl3pPr>
            <a:lvl4pPr>
              <a:defRPr sz="3200">
                <a:solidFill>
                  <a:schemeClr val="tx1"/>
                </a:solidFill>
                <a:latin typeface="Times" charset="0"/>
                <a:ea typeface="ＭＳ Ｐゴシック" pitchFamily="34" charset="-128"/>
              </a:defRPr>
            </a:lvl4pPr>
            <a:lvl5pPr>
              <a:defRPr sz="3200">
                <a:solidFill>
                  <a:schemeClr val="tx1"/>
                </a:solidFill>
                <a:latin typeface="Times" charset="0"/>
                <a:ea typeface="ＭＳ Ｐゴシック" pitchFamily="34" charset="-128"/>
              </a:defRPr>
            </a:lvl5pPr>
            <a:lvl6pPr marL="457200" eaLnBrk="0" fontAlgn="base" hangingPunct="0">
              <a:spcBef>
                <a:spcPct val="0"/>
              </a:spcBef>
              <a:spcAft>
                <a:spcPct val="0"/>
              </a:spcAft>
              <a:defRPr sz="3200">
                <a:solidFill>
                  <a:schemeClr val="tx1"/>
                </a:solidFill>
                <a:latin typeface="Times" charset="0"/>
                <a:ea typeface="ＭＳ Ｐゴシック" pitchFamily="34" charset="-128"/>
              </a:defRPr>
            </a:lvl6pPr>
            <a:lvl7pPr marL="914400" eaLnBrk="0" fontAlgn="base" hangingPunct="0">
              <a:spcBef>
                <a:spcPct val="0"/>
              </a:spcBef>
              <a:spcAft>
                <a:spcPct val="0"/>
              </a:spcAft>
              <a:defRPr sz="3200">
                <a:solidFill>
                  <a:schemeClr val="tx1"/>
                </a:solidFill>
                <a:latin typeface="Times" charset="0"/>
                <a:ea typeface="ＭＳ Ｐゴシック" pitchFamily="34" charset="-128"/>
              </a:defRPr>
            </a:lvl7pPr>
            <a:lvl8pPr marL="1371600" eaLnBrk="0" fontAlgn="base" hangingPunct="0">
              <a:spcBef>
                <a:spcPct val="0"/>
              </a:spcBef>
              <a:spcAft>
                <a:spcPct val="0"/>
              </a:spcAft>
              <a:defRPr sz="3200">
                <a:solidFill>
                  <a:schemeClr val="tx1"/>
                </a:solidFill>
                <a:latin typeface="Times" charset="0"/>
                <a:ea typeface="ＭＳ Ｐゴシック" pitchFamily="34" charset="-128"/>
              </a:defRPr>
            </a:lvl8pPr>
            <a:lvl9pPr marL="1828800" eaLnBrk="0" fontAlgn="base" hangingPunct="0">
              <a:spcBef>
                <a:spcPct val="0"/>
              </a:spcBef>
              <a:spcAft>
                <a:spcPct val="0"/>
              </a:spcAft>
              <a:defRPr sz="3200">
                <a:solidFill>
                  <a:schemeClr val="tx1"/>
                </a:solidFill>
                <a:latin typeface="Times" charset="0"/>
                <a:ea typeface="ＭＳ Ｐゴシック" pitchFamily="34" charset="-128"/>
              </a:defRPr>
            </a:lvl9pPr>
          </a:lstStyle>
          <a:p>
            <a:pPr>
              <a:buFont typeface="Arial" pitchFamily="34" charset="0"/>
              <a:buChar char="•"/>
            </a:pPr>
            <a:r>
              <a:rPr lang="en-US" altLang="en-US">
                <a:effectLst>
                  <a:outerShdw blurRad="38100" dist="38100" dir="2700000" algn="tl">
                    <a:srgbClr val="808080"/>
                  </a:outerShdw>
                </a:effectLst>
                <a:latin typeface="Verdana" pitchFamily="34" charset="0"/>
              </a:rPr>
              <a:t>The SODMAP is the result of a partnership of scientists and citizens, working together to create the most complete distribution map of a forest disease ever produced in the world.</a:t>
            </a:r>
          </a:p>
          <a:p>
            <a:r>
              <a:rPr lang="en-US" altLang="en-US">
                <a:effectLst>
                  <a:outerShdw blurRad="38100" dist="38100" dir="2700000" algn="tl">
                    <a:srgbClr val="808080"/>
                  </a:outerShdw>
                </a:effectLst>
                <a:latin typeface="Verdana" pitchFamily="34" charset="0"/>
              </a:rPr>
              <a:t> </a:t>
            </a:r>
          </a:p>
          <a:p>
            <a:pPr>
              <a:buFont typeface="Arial" pitchFamily="34" charset="0"/>
              <a:buChar char="•"/>
            </a:pPr>
            <a:r>
              <a:rPr lang="en-US" altLang="en-US">
                <a:effectLst>
                  <a:outerShdw blurRad="38100" dist="38100" dir="2700000" algn="tl">
                    <a:srgbClr val="808080"/>
                  </a:outerShdw>
                </a:effectLst>
                <a:latin typeface="Verdana" pitchFamily="34" charset="0"/>
              </a:rPr>
              <a:t>BLITZ data more than 50% of SODMAP data</a:t>
            </a:r>
          </a:p>
          <a:p>
            <a:pPr>
              <a:buFont typeface="Arial" pitchFamily="34" charset="0"/>
              <a:buChar char="•"/>
            </a:pPr>
            <a:endParaRPr lang="en-US" altLang="en-US">
              <a:effectLst>
                <a:outerShdw blurRad="38100" dist="38100" dir="2700000" algn="tl">
                  <a:srgbClr val="808080"/>
                </a:outerShdw>
              </a:effectLst>
              <a:latin typeface="Verdana" pitchFamily="34" charset="0"/>
            </a:endParaRPr>
          </a:p>
        </p:txBody>
      </p:sp>
      <p:sp>
        <p:nvSpPr>
          <p:cNvPr id="5" name="TextBox 4"/>
          <p:cNvSpPr txBox="1"/>
          <p:nvPr/>
        </p:nvSpPr>
        <p:spPr>
          <a:xfrm>
            <a:off x="-19050" y="457200"/>
            <a:ext cx="9144000" cy="1108075"/>
          </a:xfrm>
          <a:prstGeom prst="rect">
            <a:avLst/>
          </a:prstGeom>
          <a:noFill/>
        </p:spPr>
        <p:txBody>
          <a:bodyPr>
            <a:spAutoFit/>
          </a:bodyPr>
          <a:lstStyle/>
          <a:p>
            <a:pPr algn="ctr">
              <a:defRPr/>
            </a:pPr>
            <a:r>
              <a:rPr lang="en-US" sz="6600" dirty="0">
                <a:latin typeface="Verdana" pitchFamily="34" charset="0"/>
                <a:ea typeface="Verdana" pitchFamily="34" charset="0"/>
                <a:cs typeface="Verdana" pitchFamily="34" charset="0"/>
              </a:rPr>
              <a:t>SODMAP database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l="14153" t="17169" r="19324" b="19879"/>
          <a:stretch>
            <a:fillRect/>
          </a:stretch>
        </p:blipFill>
        <p:spPr bwMode="auto">
          <a:xfrm>
            <a:off x="833438" y="885825"/>
            <a:ext cx="747712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3975"/>
            <a:ext cx="9144000" cy="708025"/>
          </a:xfrm>
          <a:prstGeom prst="rect">
            <a:avLst/>
          </a:prstGeom>
          <a:noFill/>
        </p:spPr>
        <p:txBody>
          <a:bodyPr>
            <a:spAutoFit/>
          </a:bodyPr>
          <a:lstStyle/>
          <a:p>
            <a:pPr marL="400050" algn="ctr">
              <a:defRPr/>
            </a:pPr>
            <a:r>
              <a:rPr lang="en-US" sz="4000" dirty="0">
                <a:latin typeface="Verdana" pitchFamily="34" charset="0"/>
                <a:ea typeface="Verdana" pitchFamily="34" charset="0"/>
                <a:cs typeface="Verdana" pitchFamily="34" charset="0"/>
              </a:rPr>
              <a:t>Sodmap.org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http://nature.berkeley.edu/garbelotto/downloads/sodmap/overview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838200"/>
            <a:ext cx="47529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6" descr="http://nature.berkeley.edu/garbelotto/downloads/sodmap/instructions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3733800"/>
            <a:ext cx="47529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8" descr="http://nature.berkeley.edu/garbelotto/downloads/sodmap/starandpointer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33800"/>
            <a:ext cx="47529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53975"/>
            <a:ext cx="9144000" cy="708025"/>
          </a:xfrm>
          <a:prstGeom prst="rect">
            <a:avLst/>
          </a:prstGeom>
          <a:noFill/>
        </p:spPr>
        <p:txBody>
          <a:bodyPr>
            <a:spAutoFit/>
          </a:bodyPr>
          <a:lstStyle/>
          <a:p>
            <a:pPr marL="400050" algn="ctr">
              <a:defRPr/>
            </a:pPr>
            <a:r>
              <a:rPr lang="en-US" sz="4000" dirty="0">
                <a:latin typeface="Verdana" pitchFamily="34" charset="0"/>
                <a:ea typeface="Verdana" pitchFamily="34" charset="0"/>
                <a:cs typeface="Verdana" pitchFamily="34" charset="0"/>
              </a:rPr>
              <a:t>Using SODMAP</a:t>
            </a:r>
          </a:p>
        </p:txBody>
      </p:sp>
      <p:pic>
        <p:nvPicPr>
          <p:cNvPr id="76806" name="Picture 9"/>
          <p:cNvPicPr>
            <a:picLocks noChangeAspect="1" noChangeArrowheads="1"/>
          </p:cNvPicPr>
          <p:nvPr/>
        </p:nvPicPr>
        <p:blipFill>
          <a:blip r:embed="rId5">
            <a:extLst>
              <a:ext uri="{28A0092B-C50C-407E-A947-70E740481C1C}">
                <a14:useLocalDpi xmlns:a14="http://schemas.microsoft.com/office/drawing/2010/main" val="0"/>
              </a:ext>
            </a:extLst>
          </a:blip>
          <a:srcRect l="24345" t="34286" r="43690" b="17332"/>
          <a:stretch>
            <a:fillRect/>
          </a:stretch>
        </p:blipFill>
        <p:spPr bwMode="auto">
          <a:xfrm>
            <a:off x="642938" y="777875"/>
            <a:ext cx="2905125"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nature.berkeley.edu/garbelotto/downloads/sodmap/instructions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138" y="1778000"/>
            <a:ext cx="47529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8575" y="304800"/>
            <a:ext cx="9144000" cy="1323975"/>
          </a:xfrm>
          <a:prstGeom prst="rect">
            <a:avLst/>
          </a:prstGeom>
          <a:noFill/>
        </p:spPr>
        <p:txBody>
          <a:bodyPr>
            <a:spAutoFit/>
          </a:bodyPr>
          <a:lstStyle/>
          <a:p>
            <a:pPr marL="400050" algn="ctr">
              <a:defRPr/>
            </a:pPr>
            <a:r>
              <a:rPr lang="en-US" sz="4000">
                <a:effectLst>
                  <a:outerShdw blurRad="38100" dist="38100" dir="2700000" algn="tl">
                    <a:srgbClr val="808080"/>
                  </a:outerShdw>
                </a:effectLst>
                <a:latin typeface="Verdana" charset="0"/>
                <a:ea typeface="Verdana" charset="0"/>
                <a:cs typeface="Verdana" charset="0"/>
              </a:rPr>
              <a:t>Using SODMAP to Assess Risk of</a:t>
            </a:r>
          </a:p>
          <a:p>
            <a:pPr marL="400050" algn="ctr">
              <a:defRPr/>
            </a:pPr>
            <a:r>
              <a:rPr lang="en-US" sz="4000">
                <a:effectLst>
                  <a:outerShdw blurRad="38100" dist="38100" dir="2700000" algn="tl">
                    <a:srgbClr val="808080"/>
                  </a:outerShdw>
                </a:effectLst>
                <a:latin typeface="Verdana" charset="0"/>
                <a:ea typeface="Verdana" charset="0"/>
                <a:cs typeface="Verdana" charset="0"/>
              </a:rPr>
              <a:t>oak infection</a:t>
            </a:r>
          </a:p>
        </p:txBody>
      </p:sp>
      <p:sp>
        <p:nvSpPr>
          <p:cNvPr id="5" name="TextBox 4"/>
          <p:cNvSpPr txBox="1"/>
          <p:nvPr/>
        </p:nvSpPr>
        <p:spPr>
          <a:xfrm>
            <a:off x="0" y="5278438"/>
            <a:ext cx="9499600" cy="2801937"/>
          </a:xfrm>
          <a:prstGeom prst="rect">
            <a:avLst/>
          </a:prstGeom>
          <a:noFill/>
        </p:spPr>
        <p:txBody>
          <a:bodyPr>
            <a:spAutoFit/>
          </a:bodyPr>
          <a:lstStyle>
            <a:lvl1pPr>
              <a:defRPr sz="3200">
                <a:solidFill>
                  <a:schemeClr val="tx1"/>
                </a:solidFill>
                <a:latin typeface="Times" charset="0"/>
                <a:ea typeface="ＭＳ Ｐゴシック" pitchFamily="34" charset="-128"/>
              </a:defRPr>
            </a:lvl1pPr>
            <a:lvl2pPr marL="37931725" indent="-37474525">
              <a:defRPr sz="3200">
                <a:solidFill>
                  <a:schemeClr val="tx1"/>
                </a:solidFill>
                <a:latin typeface="Times" charset="0"/>
                <a:ea typeface="ＭＳ Ｐゴシック" pitchFamily="34" charset="-128"/>
              </a:defRPr>
            </a:lvl2pPr>
            <a:lvl3pPr>
              <a:defRPr sz="3200">
                <a:solidFill>
                  <a:schemeClr val="tx1"/>
                </a:solidFill>
                <a:latin typeface="Times" charset="0"/>
                <a:ea typeface="ＭＳ Ｐゴシック" pitchFamily="34" charset="-128"/>
              </a:defRPr>
            </a:lvl3pPr>
            <a:lvl4pPr>
              <a:defRPr sz="3200">
                <a:solidFill>
                  <a:schemeClr val="tx1"/>
                </a:solidFill>
                <a:latin typeface="Times" charset="0"/>
                <a:ea typeface="ＭＳ Ｐゴシック" pitchFamily="34" charset="-128"/>
              </a:defRPr>
            </a:lvl4pPr>
            <a:lvl5pPr>
              <a:defRPr sz="3200">
                <a:solidFill>
                  <a:schemeClr val="tx1"/>
                </a:solidFill>
                <a:latin typeface="Times" charset="0"/>
                <a:ea typeface="ＭＳ Ｐゴシック" pitchFamily="34" charset="-128"/>
              </a:defRPr>
            </a:lvl5pPr>
            <a:lvl6pPr marL="457200" eaLnBrk="0" fontAlgn="base" hangingPunct="0">
              <a:spcBef>
                <a:spcPct val="0"/>
              </a:spcBef>
              <a:spcAft>
                <a:spcPct val="0"/>
              </a:spcAft>
              <a:defRPr sz="3200">
                <a:solidFill>
                  <a:schemeClr val="tx1"/>
                </a:solidFill>
                <a:latin typeface="Times" charset="0"/>
                <a:ea typeface="ＭＳ Ｐゴシック" pitchFamily="34" charset="-128"/>
              </a:defRPr>
            </a:lvl6pPr>
            <a:lvl7pPr marL="914400" eaLnBrk="0" fontAlgn="base" hangingPunct="0">
              <a:spcBef>
                <a:spcPct val="0"/>
              </a:spcBef>
              <a:spcAft>
                <a:spcPct val="0"/>
              </a:spcAft>
              <a:defRPr sz="3200">
                <a:solidFill>
                  <a:schemeClr val="tx1"/>
                </a:solidFill>
                <a:latin typeface="Times" charset="0"/>
                <a:ea typeface="ＭＳ Ｐゴシック" pitchFamily="34" charset="-128"/>
              </a:defRPr>
            </a:lvl7pPr>
            <a:lvl8pPr marL="1371600" eaLnBrk="0" fontAlgn="base" hangingPunct="0">
              <a:spcBef>
                <a:spcPct val="0"/>
              </a:spcBef>
              <a:spcAft>
                <a:spcPct val="0"/>
              </a:spcAft>
              <a:defRPr sz="3200">
                <a:solidFill>
                  <a:schemeClr val="tx1"/>
                </a:solidFill>
                <a:latin typeface="Times" charset="0"/>
                <a:ea typeface="ＭＳ Ｐゴシック" pitchFamily="34" charset="-128"/>
              </a:defRPr>
            </a:lvl8pPr>
            <a:lvl9pPr marL="1828800" eaLnBrk="0" fontAlgn="base" hangingPunct="0">
              <a:spcBef>
                <a:spcPct val="0"/>
              </a:spcBef>
              <a:spcAft>
                <a:spcPct val="0"/>
              </a:spcAft>
              <a:defRPr sz="3200">
                <a:solidFill>
                  <a:schemeClr val="tx1"/>
                </a:solidFill>
                <a:latin typeface="Times" charset="0"/>
                <a:ea typeface="ＭＳ Ｐゴシック" pitchFamily="34" charset="-128"/>
              </a:defRPr>
            </a:lvl9pPr>
          </a:lstStyle>
          <a:p>
            <a:r>
              <a:rPr lang="en-US" altLang="en-US" sz="2800">
                <a:effectLst>
                  <a:outerShdw blurRad="38100" dist="38100" dir="2700000" algn="tl">
                    <a:srgbClr val="808080"/>
                  </a:outerShdw>
                </a:effectLst>
              </a:rPr>
              <a:t>Positives within 200 m, risk is high</a:t>
            </a:r>
            <a:br>
              <a:rPr lang="en-US" altLang="en-US" sz="2800">
                <a:effectLst>
                  <a:outerShdw blurRad="38100" dist="38100" dir="2700000" algn="tl">
                    <a:srgbClr val="808080"/>
                  </a:outerShdw>
                </a:effectLst>
              </a:rPr>
            </a:br>
            <a:r>
              <a:rPr lang="en-US" altLang="en-US" sz="2800">
                <a:effectLst>
                  <a:outerShdw blurRad="38100" dist="38100" dir="2700000" algn="tl">
                    <a:srgbClr val="808080"/>
                  </a:outerShdw>
                </a:effectLst>
              </a:rPr>
              <a:t>Positives within 1km, but further than 200 m, risk moderate</a:t>
            </a:r>
          </a:p>
          <a:p>
            <a:r>
              <a:rPr lang="en-US" altLang="en-US" sz="2800">
                <a:effectLst>
                  <a:outerShdw blurRad="38100" dist="38100" dir="2700000" algn="tl">
                    <a:srgbClr val="808080"/>
                  </a:outerShdw>
                </a:effectLst>
              </a:rPr>
              <a:t>Multiple positives within 200 m, risk very high</a:t>
            </a:r>
          </a:p>
          <a:p>
            <a:endParaRPr lang="en-US" altLang="en-US" sz="2800">
              <a:effectLst>
                <a:outerShdw blurRad="38100" dist="38100" dir="2700000" algn="tl">
                  <a:srgbClr val="808080"/>
                </a:outerShdw>
              </a:effectLst>
            </a:endParaRPr>
          </a:p>
          <a:p>
            <a:endParaRPr lang="en-US" altLang="en-US">
              <a:effectLst>
                <a:outerShdw blurRad="38100" dist="38100" dir="2700000" algn="tl">
                  <a:srgbClr val="808080"/>
                </a:outerShdw>
              </a:effectLst>
            </a:endParaRPr>
          </a:p>
          <a:p>
            <a:endParaRPr lang="en-US" altLang="en-US">
              <a:effectLst>
                <a:outerShdw blurRad="38100" dist="38100" dir="2700000" algn="tl">
                  <a:srgbClr val="808080"/>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914400" y="5715000"/>
            <a:ext cx="7772400" cy="1143000"/>
          </a:xfrm>
        </p:spPr>
        <p:txBody>
          <a:bodyPr/>
          <a:lstStyle/>
          <a:p>
            <a:r>
              <a:rPr lang="en-US" altLang="en-US" sz="2400" smtClean="0">
                <a:ea typeface="ＭＳ Ｐゴシック" pitchFamily="34" charset="-128"/>
              </a:rPr>
              <a:t>Smartphone technology: SODmap mobile (iPhone &amp; Droid), allows you to locate positive and negative trees in the field</a:t>
            </a:r>
          </a:p>
        </p:txBody>
      </p:sp>
      <p:pic>
        <p:nvPicPr>
          <p:cNvPr id="78851" name="Content Placeholder 3" descr="Default-568h@2x.png"/>
          <p:cNvPicPr>
            <a:picLocks noGrp="1" noChangeAspect="1"/>
          </p:cNvPicPr>
          <p:nvPr>
            <p:ph idx="1"/>
          </p:nvPr>
        </p:nvPicPr>
        <p:blipFill>
          <a:blip r:embed="rId2">
            <a:extLst>
              <a:ext uri="{28A0092B-C50C-407E-A947-70E740481C1C}">
                <a14:useLocalDpi xmlns:a14="http://schemas.microsoft.com/office/drawing/2010/main" val="0"/>
              </a:ext>
            </a:extLst>
          </a:blip>
          <a:srcRect l="-117639" r="-117639"/>
          <a:stretch>
            <a:fillRect/>
          </a:stretch>
        </p:blipFill>
        <p:spPr>
          <a:xfrm>
            <a:off x="-3200400" y="304800"/>
            <a:ext cx="9755188" cy="5165725"/>
          </a:xfrm>
        </p:spPr>
      </p:pic>
      <p:pic>
        <p:nvPicPr>
          <p:cNvPr id="7885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3114675"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349726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iOS Simulator Screen shot Apr 9, 2013 1.49.2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709863"/>
            <a:ext cx="2257425"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2049463"/>
            <a:ext cx="2560638"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itle 5"/>
          <p:cNvSpPr>
            <a:spLocks noGrp="1"/>
          </p:cNvSpPr>
          <p:nvPr>
            <p:ph type="title"/>
          </p:nvPr>
        </p:nvSpPr>
        <p:spPr>
          <a:xfrm>
            <a:off x="635000" y="490538"/>
            <a:ext cx="7772400" cy="1143000"/>
          </a:xfrm>
        </p:spPr>
        <p:txBody>
          <a:bodyPr/>
          <a:lstStyle/>
          <a:p>
            <a:r>
              <a:rPr lang="en-US" altLang="en-US" sz="3600" smtClean="0">
                <a:ea typeface="ＭＳ Ｐゴシック" pitchFamily="34" charset="-128"/>
              </a:rPr>
              <a:t>SODmap mobile is free and allows you to determine risk of oak infection at any given site</a:t>
            </a:r>
          </a:p>
        </p:txBody>
      </p:sp>
      <p:sp>
        <p:nvSpPr>
          <p:cNvPr id="79877" name="Content Placeholder 6"/>
          <p:cNvSpPr>
            <a:spLocks noGrp="1"/>
          </p:cNvSpPr>
          <p:nvPr>
            <p:ph idx="1"/>
          </p:nvPr>
        </p:nvSpPr>
        <p:spPr>
          <a:xfrm>
            <a:off x="2674938" y="2370138"/>
            <a:ext cx="3946525" cy="4114800"/>
          </a:xfrm>
        </p:spPr>
        <p:txBody>
          <a:bodyPr/>
          <a:lstStyle/>
          <a:p>
            <a:r>
              <a:rPr lang="en-US" altLang="en-US" smtClean="0">
                <a:ea typeface="ＭＳ Ｐゴシック" pitchFamily="34" charset="-128"/>
              </a:rPr>
              <a:t>Insufficient data</a:t>
            </a:r>
          </a:p>
          <a:p>
            <a:pPr>
              <a:buFontTx/>
              <a:buNone/>
            </a:pPr>
            <a:endParaRPr lang="en-US" altLang="en-US" smtClean="0">
              <a:ea typeface="ＭＳ Ｐゴシック" pitchFamily="34" charset="-128"/>
            </a:endParaRPr>
          </a:p>
          <a:p>
            <a:r>
              <a:rPr lang="en-US" altLang="en-US" smtClean="0">
                <a:ea typeface="ＭＳ Ｐゴシック" pitchFamily="34" charset="-128"/>
              </a:rPr>
              <a:t>Risk nil or low</a:t>
            </a:r>
          </a:p>
          <a:p>
            <a:endParaRPr lang="en-US" altLang="en-US" smtClean="0">
              <a:ea typeface="ＭＳ Ｐゴシック" pitchFamily="34" charset="-128"/>
            </a:endParaRPr>
          </a:p>
          <a:p>
            <a:r>
              <a:rPr lang="en-US" altLang="en-US" smtClean="0">
                <a:ea typeface="ＭＳ Ｐゴシック" pitchFamily="34" charset="-128"/>
              </a:rPr>
              <a:t>Moderate Risk</a:t>
            </a:r>
          </a:p>
          <a:p>
            <a:endParaRPr lang="en-US" altLang="en-US" smtClean="0">
              <a:ea typeface="ＭＳ Ｐゴシック" pitchFamily="34" charset="-128"/>
            </a:endParaRPr>
          </a:p>
          <a:p>
            <a:r>
              <a:rPr lang="en-US" altLang="en-US" smtClean="0">
                <a:ea typeface="ＭＳ Ｐゴシック" pitchFamily="34" charset="-128"/>
              </a:rPr>
              <a:t>High Risk</a:t>
            </a:r>
          </a:p>
          <a:p>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370638"/>
          </a:xfrm>
          <a:prstGeom prst="rect">
            <a:avLst/>
          </a:prstGeom>
          <a:noFill/>
        </p:spPr>
        <p:txBody>
          <a:bodyPr>
            <a:spAutoFit/>
          </a:bodyPr>
          <a:lstStyle>
            <a:lvl1pPr>
              <a:defRPr sz="3200">
                <a:solidFill>
                  <a:schemeClr val="tx1"/>
                </a:solidFill>
                <a:latin typeface="Times" charset="0"/>
                <a:ea typeface="ＭＳ Ｐゴシック" pitchFamily="34" charset="-128"/>
              </a:defRPr>
            </a:lvl1pPr>
            <a:lvl2pPr marL="37931725" indent="-37474525">
              <a:defRPr sz="3200">
                <a:solidFill>
                  <a:schemeClr val="tx1"/>
                </a:solidFill>
                <a:latin typeface="Times" charset="0"/>
                <a:ea typeface="ＭＳ Ｐゴシック" pitchFamily="34" charset="-128"/>
              </a:defRPr>
            </a:lvl2pPr>
            <a:lvl3pPr>
              <a:defRPr sz="3200">
                <a:solidFill>
                  <a:schemeClr val="tx1"/>
                </a:solidFill>
                <a:latin typeface="Times" charset="0"/>
                <a:ea typeface="ＭＳ Ｐゴシック" pitchFamily="34" charset="-128"/>
              </a:defRPr>
            </a:lvl3pPr>
            <a:lvl4pPr>
              <a:defRPr sz="3200">
                <a:solidFill>
                  <a:schemeClr val="tx1"/>
                </a:solidFill>
                <a:latin typeface="Times" charset="0"/>
                <a:ea typeface="ＭＳ Ｐゴシック" pitchFamily="34" charset="-128"/>
              </a:defRPr>
            </a:lvl4pPr>
            <a:lvl5pPr>
              <a:defRPr sz="3200">
                <a:solidFill>
                  <a:schemeClr val="tx1"/>
                </a:solidFill>
                <a:latin typeface="Times" charset="0"/>
                <a:ea typeface="ＭＳ Ｐゴシック" pitchFamily="34" charset="-128"/>
              </a:defRPr>
            </a:lvl5pPr>
            <a:lvl6pPr marL="457200" eaLnBrk="0" fontAlgn="base" hangingPunct="0">
              <a:spcBef>
                <a:spcPct val="0"/>
              </a:spcBef>
              <a:spcAft>
                <a:spcPct val="0"/>
              </a:spcAft>
              <a:defRPr sz="3200">
                <a:solidFill>
                  <a:schemeClr val="tx1"/>
                </a:solidFill>
                <a:latin typeface="Times" charset="0"/>
                <a:ea typeface="ＭＳ Ｐゴシック" pitchFamily="34" charset="-128"/>
              </a:defRPr>
            </a:lvl6pPr>
            <a:lvl7pPr marL="914400" eaLnBrk="0" fontAlgn="base" hangingPunct="0">
              <a:spcBef>
                <a:spcPct val="0"/>
              </a:spcBef>
              <a:spcAft>
                <a:spcPct val="0"/>
              </a:spcAft>
              <a:defRPr sz="3200">
                <a:solidFill>
                  <a:schemeClr val="tx1"/>
                </a:solidFill>
                <a:latin typeface="Times" charset="0"/>
                <a:ea typeface="ＭＳ Ｐゴシック" pitchFamily="34" charset="-128"/>
              </a:defRPr>
            </a:lvl7pPr>
            <a:lvl8pPr marL="1371600" eaLnBrk="0" fontAlgn="base" hangingPunct="0">
              <a:spcBef>
                <a:spcPct val="0"/>
              </a:spcBef>
              <a:spcAft>
                <a:spcPct val="0"/>
              </a:spcAft>
              <a:defRPr sz="3200">
                <a:solidFill>
                  <a:schemeClr val="tx1"/>
                </a:solidFill>
                <a:latin typeface="Times" charset="0"/>
                <a:ea typeface="ＭＳ Ｐゴシック" pitchFamily="34" charset="-128"/>
              </a:defRPr>
            </a:lvl8pPr>
            <a:lvl9pPr marL="1828800" eaLnBrk="0" fontAlgn="base" hangingPunct="0">
              <a:spcBef>
                <a:spcPct val="0"/>
              </a:spcBef>
              <a:spcAft>
                <a:spcPct val="0"/>
              </a:spcAft>
              <a:defRPr sz="3200">
                <a:solidFill>
                  <a:schemeClr val="tx1"/>
                </a:solidFill>
                <a:latin typeface="Times" charset="0"/>
                <a:ea typeface="ＭＳ Ｐゴシック" pitchFamily="34" charset="-128"/>
              </a:defRPr>
            </a:lvl9pPr>
          </a:lstStyle>
          <a:p>
            <a:pPr algn="ctr"/>
            <a:endParaRPr lang="en-US" altLang="en-US" sz="3600">
              <a:effectLst>
                <a:outerShdw blurRad="38100" dist="38100" dir="2700000" algn="tl">
                  <a:srgbClr val="808080"/>
                </a:outerShdw>
              </a:effectLst>
              <a:latin typeface="Verdana" pitchFamily="34" charset="0"/>
            </a:endParaRPr>
          </a:p>
          <a:p>
            <a:pPr algn="ctr"/>
            <a:endParaRPr lang="en-US" altLang="en-US" sz="3600">
              <a:effectLst>
                <a:outerShdw blurRad="38100" dist="38100" dir="2700000" algn="tl">
                  <a:srgbClr val="808080"/>
                </a:outerShdw>
              </a:effectLst>
              <a:latin typeface="Verdana" pitchFamily="34" charset="0"/>
            </a:endParaRPr>
          </a:p>
          <a:p>
            <a:pPr algn="ctr"/>
            <a:r>
              <a:rPr lang="en-US" altLang="en-US" sz="3600">
                <a:effectLst>
                  <a:outerShdw blurRad="38100" dist="38100" dir="2700000" algn="tl">
                    <a:srgbClr val="808080"/>
                  </a:outerShdw>
                </a:effectLst>
                <a:latin typeface="Verdana" pitchFamily="34" charset="0"/>
                <a:hlinkClick r:id="rId2"/>
              </a:rPr>
              <a:t>www.sodblitz.org</a:t>
            </a:r>
            <a:endParaRPr lang="en-US" altLang="en-US" sz="3600">
              <a:effectLst>
                <a:outerShdw blurRad="38100" dist="38100" dir="2700000" algn="tl">
                  <a:srgbClr val="808080"/>
                </a:outerShdw>
              </a:effectLst>
              <a:latin typeface="Verdana" pitchFamily="34" charset="0"/>
            </a:endParaRPr>
          </a:p>
          <a:p>
            <a:pPr algn="ctr"/>
            <a:endParaRPr lang="en-US" altLang="en-US" sz="3600">
              <a:effectLst>
                <a:outerShdw blurRad="38100" dist="38100" dir="2700000" algn="tl">
                  <a:srgbClr val="808080"/>
                </a:outerShdw>
              </a:effectLst>
              <a:latin typeface="Verdana" pitchFamily="34" charset="0"/>
            </a:endParaRPr>
          </a:p>
          <a:p>
            <a:pPr algn="ctr"/>
            <a:r>
              <a:rPr lang="en-US" altLang="en-US" sz="3600">
                <a:effectLst>
                  <a:outerShdw blurRad="38100" dist="38100" dir="2700000" algn="tl">
                    <a:srgbClr val="808080"/>
                  </a:outerShdw>
                </a:effectLst>
                <a:latin typeface="Verdana" pitchFamily="34" charset="0"/>
                <a:hlinkClick r:id="rId3"/>
              </a:rPr>
              <a:t>www.sodmap.org</a:t>
            </a:r>
            <a:endParaRPr lang="en-US" altLang="en-US" sz="3600">
              <a:effectLst>
                <a:outerShdw blurRad="38100" dist="38100" dir="2700000" algn="tl">
                  <a:srgbClr val="808080"/>
                </a:outerShdw>
              </a:effectLst>
              <a:latin typeface="Verdana" pitchFamily="34" charset="0"/>
            </a:endParaRPr>
          </a:p>
          <a:p>
            <a:pPr algn="ctr"/>
            <a:endParaRPr lang="en-US" altLang="en-US" sz="3600">
              <a:effectLst>
                <a:outerShdw blurRad="38100" dist="38100" dir="2700000" algn="tl">
                  <a:srgbClr val="808080"/>
                </a:outerShdw>
              </a:effectLst>
              <a:latin typeface="Verdana" pitchFamily="34" charset="0"/>
            </a:endParaRPr>
          </a:p>
          <a:p>
            <a:pPr algn="ctr"/>
            <a:r>
              <a:rPr lang="en-US" altLang="en-US" sz="3600">
                <a:effectLst>
                  <a:outerShdw blurRad="38100" dist="38100" dir="2700000" algn="tl">
                    <a:srgbClr val="808080"/>
                  </a:outerShdw>
                </a:effectLst>
                <a:latin typeface="Verdana" pitchFamily="34" charset="0"/>
                <a:hlinkClick r:id="rId4"/>
              </a:rPr>
              <a:t>www.matteolab.org</a:t>
            </a:r>
            <a:endParaRPr lang="en-US" altLang="en-US" sz="3600">
              <a:effectLst>
                <a:outerShdw blurRad="38100" dist="38100" dir="2700000" algn="tl">
                  <a:srgbClr val="808080"/>
                </a:outerShdw>
              </a:effectLst>
              <a:latin typeface="Verdana" pitchFamily="34" charset="0"/>
            </a:endParaRPr>
          </a:p>
          <a:p>
            <a:pPr algn="ctr"/>
            <a:r>
              <a:rPr lang="en-US" altLang="en-US" sz="2800">
                <a:effectLst>
                  <a:outerShdw blurRad="38100" dist="38100" dir="2700000" algn="tl">
                    <a:srgbClr val="808080"/>
                  </a:outerShdw>
                </a:effectLst>
                <a:latin typeface="Verdana" pitchFamily="34" charset="0"/>
              </a:rPr>
              <a:t>( go there to find out dates and locations of all meetings to learn how to use SODmap mobile and novel findings on disease management)</a:t>
            </a:r>
          </a:p>
          <a:p>
            <a:pPr algn="ctr"/>
            <a:endParaRPr lang="en-US" altLang="en-US" sz="3600">
              <a:effectLst>
                <a:outerShdw blurRad="38100" dist="38100" dir="2700000" algn="tl">
                  <a:srgbClr val="808080"/>
                </a:outerShdw>
              </a:effectLst>
              <a:latin typeface="Verdana" pitchFamily="34" charset="0"/>
            </a:endParaRPr>
          </a:p>
          <a:p>
            <a:pPr algn="ctr"/>
            <a:endParaRPr lang="en-US" altLang="en-US" sz="3600">
              <a:effectLst>
                <a:outerShdw blurRad="38100" dist="38100" dir="2700000" algn="tl">
                  <a:srgbClr val="808080"/>
                </a:outerShdw>
              </a:effectLst>
              <a:latin typeface="Verdana"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703263" y="-338138"/>
            <a:ext cx="7772400" cy="1143001"/>
          </a:xfrm>
        </p:spPr>
        <p:txBody>
          <a:bodyPr/>
          <a:lstStyle/>
          <a:p>
            <a:r>
              <a:rPr lang="en-US" altLang="en-US" smtClean="0">
                <a:ea typeface="ＭＳ Ｐゴシック" pitchFamily="34" charset="-128"/>
              </a:rPr>
              <a:t>Conclusions</a:t>
            </a:r>
          </a:p>
        </p:txBody>
      </p:sp>
      <p:sp>
        <p:nvSpPr>
          <p:cNvPr id="81923" name="Content Placeholder 2"/>
          <p:cNvSpPr>
            <a:spLocks noGrp="1"/>
          </p:cNvSpPr>
          <p:nvPr>
            <p:ph idx="1"/>
          </p:nvPr>
        </p:nvSpPr>
        <p:spPr>
          <a:xfrm>
            <a:off x="685800" y="677863"/>
            <a:ext cx="7772400" cy="4114800"/>
          </a:xfrm>
        </p:spPr>
        <p:txBody>
          <a:bodyPr/>
          <a:lstStyle/>
          <a:p>
            <a:r>
              <a:rPr lang="en-US" altLang="en-US" sz="2000" smtClean="0">
                <a:ea typeface="ＭＳ Ｐゴシック" pitchFamily="34" charset="-128"/>
              </a:rPr>
              <a:t>The continuous and increasing volunteer effort has allowed to increase our prediction accuracy for the spread of SOD, and to determine which factors most affect its spread</a:t>
            </a:r>
          </a:p>
          <a:p>
            <a:r>
              <a:rPr lang="en-US" altLang="en-US" sz="2000" smtClean="0">
                <a:ea typeface="ＭＳ Ｐゴシック" pitchFamily="34" charset="-128"/>
              </a:rPr>
              <a:t>SODblitzes continue to identify new outbreaks: in 2013 Southern Mendocino, Northern Sonoma, and Golden Gate Park (AIDS memorial grove). On the other hand it provides good baseline data for uninfected areas such as San Luis Obispo and Mount Diablo</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The large blitz database has allowed to generate the otherwise unimaginable SODmap: a very detailed map of distribution of the disease</a:t>
            </a:r>
          </a:p>
          <a:p>
            <a:pPr>
              <a:buFontTx/>
              <a:buNone/>
            </a:pPr>
            <a:endParaRPr lang="en-US" altLang="en-US" sz="2000" smtClean="0">
              <a:ea typeface="ＭＳ Ｐゴシック" pitchFamily="34" charset="-128"/>
            </a:endParaRPr>
          </a:p>
          <a:p>
            <a:r>
              <a:rPr lang="en-US" altLang="en-US" sz="2000" smtClean="0">
                <a:ea typeface="ＭＳ Ｐゴシック" pitchFamily="34" charset="-128"/>
              </a:rPr>
              <a:t>SODmap is the basis for SODmap mobile: a smart App that allows to identify infected trees in the field and to determine risk of oak infection</a:t>
            </a:r>
          </a:p>
          <a:p>
            <a:r>
              <a:rPr lang="en-US" altLang="en-US" sz="2000" smtClean="0">
                <a:ea typeface="ＭＳ Ｐゴシック" pitchFamily="34" charset="-128"/>
              </a:rPr>
              <a:t>We have shown volunteer work is of high quality and continuing the effort will allow us to improve our prediction ability, to determine which trees may be carriers of the disease in between wet cycles, and to identify new outbreaks</a:t>
            </a:r>
          </a:p>
          <a:p>
            <a:pPr>
              <a:buFontTx/>
              <a:buNone/>
            </a:pPr>
            <a:r>
              <a:rPr lang="en-US" altLang="en-US" sz="2000" smtClean="0">
                <a:ea typeface="ＭＳ Ｐゴシック" pitchFamily="34" charset="-128"/>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4000" y="457200"/>
            <a:ext cx="7772400" cy="1143000"/>
          </a:xfrm>
        </p:spPr>
        <p:txBody>
          <a:bodyPr/>
          <a:lstStyle/>
          <a:p>
            <a:r>
              <a:rPr lang="en-US" altLang="en-US" sz="3200" smtClean="0">
                <a:solidFill>
                  <a:srgbClr val="FFFF00"/>
                </a:solidFill>
                <a:ea typeface="ＭＳ Ｐゴシック" pitchFamily="34" charset="-128"/>
              </a:rPr>
              <a:t>Involvement of citizens through community-based organizations is critical</a:t>
            </a:r>
            <a:endParaRPr lang="en-US" altLang="en-US" sz="3200" smtClean="0">
              <a:ea typeface="ＭＳ Ｐゴシック" pitchFamily="34" charset="-128"/>
            </a:endParaRPr>
          </a:p>
        </p:txBody>
      </p:sp>
      <p:sp>
        <p:nvSpPr>
          <p:cNvPr id="26627" name="Rectangle 3"/>
          <p:cNvSpPr>
            <a:spLocks noGrp="1" noChangeArrowheads="1"/>
          </p:cNvSpPr>
          <p:nvPr>
            <p:ph type="body" idx="1"/>
          </p:nvPr>
        </p:nvSpPr>
        <p:spPr>
          <a:xfrm>
            <a:off x="469900" y="1727200"/>
            <a:ext cx="7772400" cy="4470400"/>
          </a:xfrm>
        </p:spPr>
        <p:txBody>
          <a:bodyPr/>
          <a:lstStyle/>
          <a:p>
            <a:pPr>
              <a:lnSpc>
                <a:spcPct val="90000"/>
              </a:lnSpc>
            </a:pPr>
            <a:r>
              <a:rPr lang="en-US" altLang="en-US" sz="2000" smtClean="0">
                <a:ea typeface="ＭＳ Ｐゴシック" pitchFamily="34" charset="-128"/>
              </a:rPr>
              <a:t>SOD blitzes advertized through the media and Internet, but..</a:t>
            </a:r>
          </a:p>
          <a:p>
            <a:pPr>
              <a:lnSpc>
                <a:spcPct val="90000"/>
              </a:lnSpc>
              <a:buFontTx/>
              <a:buNone/>
            </a:pPr>
            <a:endParaRPr lang="en-US" altLang="en-US" sz="2000" smtClean="0">
              <a:ea typeface="ＭＳ Ｐゴシック" pitchFamily="34" charset="-128"/>
            </a:endParaRPr>
          </a:p>
          <a:p>
            <a:pPr>
              <a:lnSpc>
                <a:spcPct val="90000"/>
              </a:lnSpc>
            </a:pPr>
            <a:r>
              <a:rPr lang="en-US" altLang="en-US" sz="2000" smtClean="0">
                <a:ea typeface="ＭＳ Ｐゴシック" pitchFamily="34" charset="-128"/>
              </a:rPr>
              <a:t>Organized exclusively through cooperation with local organizers, environmentalist, grass-root activists, in order to foster a community-based response</a:t>
            </a:r>
          </a:p>
          <a:p>
            <a:pPr>
              <a:lnSpc>
                <a:spcPct val="90000"/>
              </a:lnSpc>
              <a:buFontTx/>
              <a:buNone/>
            </a:pPr>
            <a:endParaRPr lang="en-US" altLang="en-US" sz="2000" smtClean="0">
              <a:ea typeface="ＭＳ Ｐゴシック" pitchFamily="34" charset="-128"/>
            </a:endParaRPr>
          </a:p>
          <a:p>
            <a:pPr>
              <a:lnSpc>
                <a:spcPct val="90000"/>
              </a:lnSpc>
            </a:pPr>
            <a:r>
              <a:rPr lang="en-US" altLang="en-US" sz="2000" smtClean="0">
                <a:ea typeface="ＭＳ Ｐゴシック" pitchFamily="34" charset="-128"/>
              </a:rPr>
              <a:t>Only a community-based response can provide the effort level necessary to achieve good local coverage and to organize concerted action to control SOD</a:t>
            </a:r>
          </a:p>
          <a:p>
            <a:pPr>
              <a:lnSpc>
                <a:spcPct val="90000"/>
              </a:lnSpc>
              <a:buFontTx/>
              <a:buNone/>
            </a:pPr>
            <a:endParaRPr lang="en-US" altLang="en-US" sz="2000" smtClean="0">
              <a:ea typeface="ＭＳ Ｐゴシック" pitchFamily="34" charset="-128"/>
            </a:endParaRPr>
          </a:p>
          <a:p>
            <a:pPr>
              <a:lnSpc>
                <a:spcPct val="90000"/>
              </a:lnSpc>
            </a:pPr>
            <a:r>
              <a:rPr lang="en-US" altLang="en-US" sz="2000" smtClean="0">
                <a:ea typeface="ＭＳ Ｐゴシック" pitchFamily="34" charset="-128"/>
              </a:rPr>
              <a:t>SOD is an infectious disease (not unlike many human and animal diseases) and requires a community wide effort, in order to be effectively controlled</a:t>
            </a:r>
          </a:p>
          <a:p>
            <a:pPr>
              <a:lnSpc>
                <a:spcPct val="90000"/>
              </a:lnSpc>
              <a:buFontTx/>
              <a:buNone/>
            </a:pPr>
            <a:endParaRPr lang="en-US" altLang="en-US" sz="2000" smtClean="0">
              <a:ea typeface="ＭＳ Ｐゴシック"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5"/>
          <p:cNvGrpSpPr>
            <a:grpSpLocks/>
          </p:cNvGrpSpPr>
          <p:nvPr/>
        </p:nvGrpSpPr>
        <p:grpSpPr bwMode="auto">
          <a:xfrm>
            <a:off x="3213100" y="2578100"/>
            <a:ext cx="2349500" cy="1663700"/>
            <a:chOff x="1808" y="1704"/>
            <a:chExt cx="1480" cy="1048"/>
          </a:xfrm>
        </p:grpSpPr>
        <p:sp>
          <p:nvSpPr>
            <p:cNvPr id="62466" name="Text Box 2"/>
            <p:cNvSpPr txBox="1">
              <a:spLocks noChangeArrowheads="1"/>
            </p:cNvSpPr>
            <p:nvPr/>
          </p:nvSpPr>
          <p:spPr bwMode="auto">
            <a:xfrm>
              <a:off x="2008" y="2024"/>
              <a:ext cx="1252" cy="365"/>
            </a:xfrm>
            <a:prstGeom prst="rect">
              <a:avLst/>
            </a:prstGeom>
            <a:noFill/>
            <a:ln w="9525">
              <a:noFill/>
              <a:miter lim="800000"/>
              <a:headEnd/>
              <a:tailEnd/>
            </a:ln>
            <a:effectLst/>
          </p:spPr>
          <p:txBody>
            <a:bodyPr>
              <a:spAutoFit/>
            </a:bodyPr>
            <a:lstStyle/>
            <a:p>
              <a:pPr>
                <a:spcBef>
                  <a:spcPct val="50000"/>
                </a:spcBef>
                <a:defRPr/>
              </a:pPr>
              <a:r>
                <a:rPr lang="en-US">
                  <a:solidFill>
                    <a:srgbClr val="FFFF00"/>
                  </a:solidFill>
                  <a:effectLst>
                    <a:outerShdw blurRad="38100" dist="38100" dir="2700000" algn="tl">
                      <a:srgbClr val="FFFFFF"/>
                    </a:outerShdw>
                  </a:effectLst>
                  <a:ea typeface="+mn-ea"/>
                </a:rPr>
                <a:t>SOD-blitz</a:t>
              </a:r>
            </a:p>
          </p:txBody>
        </p:sp>
        <p:sp>
          <p:nvSpPr>
            <p:cNvPr id="62468" name="Oval 4"/>
            <p:cNvSpPr>
              <a:spLocks noChangeArrowheads="1"/>
            </p:cNvSpPr>
            <p:nvPr/>
          </p:nvSpPr>
          <p:spPr bwMode="auto">
            <a:xfrm>
              <a:off x="1808" y="1704"/>
              <a:ext cx="1480" cy="1048"/>
            </a:xfrm>
            <a:prstGeom prst="ellipse">
              <a:avLst/>
            </a:prstGeom>
            <a:noFill/>
            <a:ln w="57150">
              <a:solidFill>
                <a:schemeClr val="tx1"/>
              </a:solidFill>
              <a:round/>
              <a:headEnd/>
              <a:tailEnd/>
            </a:ln>
            <a:effectLst/>
          </p:spPr>
          <p:txBody>
            <a:bodyPr wrap="none" anchor="ctr"/>
            <a:lstStyle/>
            <a:p>
              <a:pPr>
                <a:defRPr/>
              </a:pPr>
              <a:endParaRPr lang="en-US">
                <a:ea typeface="+mn-ea"/>
              </a:endParaRPr>
            </a:p>
          </p:txBody>
        </p:sp>
      </p:grpSp>
      <p:sp>
        <p:nvSpPr>
          <p:cNvPr id="62470" name="Line 6"/>
          <p:cNvSpPr>
            <a:spLocks noChangeShapeType="1"/>
          </p:cNvSpPr>
          <p:nvPr/>
        </p:nvSpPr>
        <p:spPr bwMode="auto">
          <a:xfrm flipH="1" flipV="1">
            <a:off x="1701800" y="1333500"/>
            <a:ext cx="1587500" cy="1600200"/>
          </a:xfrm>
          <a:prstGeom prst="line">
            <a:avLst/>
          </a:prstGeom>
          <a:noFill/>
          <a:ln w="57150">
            <a:solidFill>
              <a:schemeClr val="tx1"/>
            </a:solidFill>
            <a:round/>
            <a:headEnd/>
            <a:tailEnd type="triangle" w="med" len="med"/>
          </a:ln>
          <a:effectLst/>
        </p:spPr>
        <p:txBody>
          <a:bodyPr wrap="none" anchor="ctr"/>
          <a:lstStyle/>
          <a:p>
            <a:pPr>
              <a:defRPr/>
            </a:pPr>
            <a:endParaRPr lang="en-US">
              <a:ea typeface="+mn-ea"/>
            </a:endParaRPr>
          </a:p>
        </p:txBody>
      </p:sp>
      <p:sp>
        <p:nvSpPr>
          <p:cNvPr id="62471" name="Text Box 7"/>
          <p:cNvSpPr txBox="1">
            <a:spLocks noChangeArrowheads="1"/>
          </p:cNvSpPr>
          <p:nvPr/>
        </p:nvSpPr>
        <p:spPr bwMode="auto">
          <a:xfrm>
            <a:off x="309563" y="338138"/>
            <a:ext cx="3917950" cy="1077912"/>
          </a:xfrm>
          <a:prstGeom prst="rect">
            <a:avLst/>
          </a:prstGeom>
          <a:noFill/>
          <a:ln w="9525">
            <a:noFill/>
            <a:miter lim="800000"/>
            <a:headEnd/>
            <a:tailEnd/>
          </a:ln>
          <a:effectLst/>
        </p:spPr>
        <p:txBody>
          <a:bodyPr>
            <a:spAutoFit/>
          </a:bodyPr>
          <a:lstStyle/>
          <a:p>
            <a:pPr>
              <a:spcBef>
                <a:spcPct val="50000"/>
              </a:spcBef>
              <a:defRPr/>
            </a:pPr>
            <a:r>
              <a:rPr lang="en-US">
                <a:effectLst>
                  <a:outerShdw blurRad="38100" dist="38100" dir="2700000" algn="tl">
                    <a:srgbClr val="808080"/>
                  </a:outerShdw>
                </a:effectLst>
                <a:ea typeface="+mn-ea"/>
              </a:rPr>
              <a:t>Education on biology and epidemiology</a:t>
            </a:r>
          </a:p>
        </p:txBody>
      </p:sp>
      <p:sp>
        <p:nvSpPr>
          <p:cNvPr id="62472" name="Line 8"/>
          <p:cNvSpPr>
            <a:spLocks noChangeShapeType="1"/>
          </p:cNvSpPr>
          <p:nvPr/>
        </p:nvSpPr>
        <p:spPr bwMode="auto">
          <a:xfrm flipV="1">
            <a:off x="5397500" y="1816100"/>
            <a:ext cx="1231900" cy="1079500"/>
          </a:xfrm>
          <a:prstGeom prst="line">
            <a:avLst/>
          </a:prstGeom>
          <a:noFill/>
          <a:ln w="57150">
            <a:solidFill>
              <a:schemeClr val="tx1"/>
            </a:solidFill>
            <a:round/>
            <a:headEnd/>
            <a:tailEnd type="triangle" w="med" len="med"/>
          </a:ln>
          <a:effectLst/>
        </p:spPr>
        <p:txBody>
          <a:bodyPr wrap="none" anchor="ctr"/>
          <a:lstStyle/>
          <a:p>
            <a:pPr>
              <a:defRPr/>
            </a:pPr>
            <a:endParaRPr lang="en-US">
              <a:ea typeface="+mn-ea"/>
            </a:endParaRPr>
          </a:p>
        </p:txBody>
      </p:sp>
      <p:sp>
        <p:nvSpPr>
          <p:cNvPr id="62473" name="Text Box 9"/>
          <p:cNvSpPr txBox="1">
            <a:spLocks noChangeArrowheads="1"/>
          </p:cNvSpPr>
          <p:nvPr/>
        </p:nvSpPr>
        <p:spPr bwMode="auto">
          <a:xfrm>
            <a:off x="5673725" y="414338"/>
            <a:ext cx="3308350" cy="579437"/>
          </a:xfrm>
          <a:prstGeom prst="rect">
            <a:avLst/>
          </a:prstGeom>
          <a:noFill/>
          <a:ln w="9525">
            <a:noFill/>
            <a:miter lim="800000"/>
            <a:headEnd/>
            <a:tailEnd/>
          </a:ln>
          <a:effectLst/>
        </p:spPr>
        <p:txBody>
          <a:bodyPr>
            <a:spAutoFit/>
          </a:bodyPr>
          <a:lstStyle/>
          <a:p>
            <a:pPr>
              <a:defRPr/>
            </a:pPr>
            <a:endParaRPr lang="en-US">
              <a:effectLst>
                <a:outerShdw blurRad="38100" dist="38100" dir="2700000" algn="tl">
                  <a:srgbClr val="808080"/>
                </a:outerShdw>
              </a:effectLst>
              <a:ea typeface="+mn-ea"/>
            </a:endParaRPr>
          </a:p>
        </p:txBody>
      </p:sp>
      <p:sp>
        <p:nvSpPr>
          <p:cNvPr id="62474" name="Text Box 10"/>
          <p:cNvSpPr txBox="1">
            <a:spLocks noChangeArrowheads="1"/>
          </p:cNvSpPr>
          <p:nvPr/>
        </p:nvSpPr>
        <p:spPr bwMode="auto">
          <a:xfrm>
            <a:off x="5870575" y="368300"/>
            <a:ext cx="184150" cy="579438"/>
          </a:xfrm>
          <a:prstGeom prst="rect">
            <a:avLst/>
          </a:prstGeom>
          <a:noFill/>
          <a:ln w="9525">
            <a:noFill/>
            <a:miter lim="800000"/>
            <a:headEnd/>
            <a:tailEnd/>
          </a:ln>
          <a:effectLst/>
        </p:spPr>
        <p:txBody>
          <a:bodyPr>
            <a:spAutoFit/>
          </a:bodyPr>
          <a:lstStyle/>
          <a:p>
            <a:pPr>
              <a:spcBef>
                <a:spcPct val="50000"/>
              </a:spcBef>
              <a:defRPr/>
            </a:pPr>
            <a:endParaRPr lang="en-US">
              <a:effectLst>
                <a:outerShdw blurRad="38100" dist="38100" dir="2700000" algn="tl">
                  <a:srgbClr val="808080"/>
                </a:outerShdw>
              </a:effectLst>
              <a:ea typeface="+mn-ea"/>
            </a:endParaRPr>
          </a:p>
        </p:txBody>
      </p:sp>
      <p:sp>
        <p:nvSpPr>
          <p:cNvPr id="62475" name="Text Box 11"/>
          <p:cNvSpPr txBox="1">
            <a:spLocks noChangeArrowheads="1"/>
          </p:cNvSpPr>
          <p:nvPr/>
        </p:nvSpPr>
        <p:spPr bwMode="auto">
          <a:xfrm>
            <a:off x="4435475" y="338138"/>
            <a:ext cx="4787900" cy="1570037"/>
          </a:xfrm>
          <a:prstGeom prst="rect">
            <a:avLst/>
          </a:prstGeom>
          <a:noFill/>
          <a:ln w="9525">
            <a:noFill/>
            <a:miter lim="800000"/>
            <a:headEnd/>
            <a:tailEnd/>
          </a:ln>
          <a:effectLst/>
        </p:spPr>
        <p:txBody>
          <a:bodyPr wrap="none">
            <a:spAutoFit/>
          </a:bodyPr>
          <a:lstStyle/>
          <a:p>
            <a:pPr>
              <a:defRPr/>
            </a:pPr>
            <a:r>
              <a:rPr lang="en-US">
                <a:effectLst>
                  <a:outerShdw blurRad="38100" dist="38100" dir="2700000" algn="tl">
                    <a:srgbClr val="808080"/>
                  </a:outerShdw>
                </a:effectLst>
                <a:ea typeface="+mn-ea"/>
              </a:rPr>
              <a:t>Create a community-based</a:t>
            </a:r>
          </a:p>
          <a:p>
            <a:pPr>
              <a:defRPr/>
            </a:pPr>
            <a:r>
              <a:rPr lang="en-US">
                <a:effectLst>
                  <a:outerShdw blurRad="38100" dist="38100" dir="2700000" algn="tl">
                    <a:srgbClr val="808080"/>
                  </a:outerShdw>
                </a:effectLst>
                <a:ea typeface="+mn-ea"/>
              </a:rPr>
              <a:t>active  disease management</a:t>
            </a:r>
          </a:p>
          <a:p>
            <a:pPr>
              <a:defRPr/>
            </a:pPr>
            <a:r>
              <a:rPr lang="en-US">
                <a:effectLst>
                  <a:outerShdw blurRad="38100" dist="38100" dir="2700000" algn="tl">
                    <a:srgbClr val="808080"/>
                  </a:outerShdw>
                </a:effectLst>
                <a:ea typeface="+mn-ea"/>
              </a:rPr>
              <a:t>approach</a:t>
            </a:r>
          </a:p>
        </p:txBody>
      </p:sp>
      <p:sp>
        <p:nvSpPr>
          <p:cNvPr id="62476" name="Line 12"/>
          <p:cNvSpPr>
            <a:spLocks noChangeShapeType="1"/>
          </p:cNvSpPr>
          <p:nvPr/>
        </p:nvSpPr>
        <p:spPr bwMode="auto">
          <a:xfrm flipH="1">
            <a:off x="2070100" y="3848100"/>
            <a:ext cx="1244600" cy="1130300"/>
          </a:xfrm>
          <a:prstGeom prst="line">
            <a:avLst/>
          </a:prstGeom>
          <a:noFill/>
          <a:ln w="57150">
            <a:solidFill>
              <a:schemeClr val="tx1"/>
            </a:solidFill>
            <a:round/>
            <a:headEnd/>
            <a:tailEnd type="triangle" w="med" len="med"/>
          </a:ln>
          <a:effectLst/>
        </p:spPr>
        <p:txBody>
          <a:bodyPr wrap="none" anchor="ctr"/>
          <a:lstStyle/>
          <a:p>
            <a:pPr>
              <a:defRPr/>
            </a:pPr>
            <a:endParaRPr lang="en-US">
              <a:ea typeface="+mn-ea"/>
            </a:endParaRPr>
          </a:p>
        </p:txBody>
      </p:sp>
      <p:sp>
        <p:nvSpPr>
          <p:cNvPr id="62477" name="Text Box 13"/>
          <p:cNvSpPr txBox="1">
            <a:spLocks noChangeArrowheads="1"/>
          </p:cNvSpPr>
          <p:nvPr/>
        </p:nvSpPr>
        <p:spPr bwMode="auto">
          <a:xfrm>
            <a:off x="393700" y="5219700"/>
            <a:ext cx="184150" cy="579438"/>
          </a:xfrm>
          <a:prstGeom prst="rect">
            <a:avLst/>
          </a:prstGeom>
          <a:noFill/>
          <a:ln w="9525">
            <a:noFill/>
            <a:miter lim="800000"/>
            <a:headEnd/>
            <a:tailEnd/>
          </a:ln>
          <a:effectLst/>
        </p:spPr>
        <p:txBody>
          <a:bodyPr>
            <a:spAutoFit/>
          </a:bodyPr>
          <a:lstStyle/>
          <a:p>
            <a:pPr>
              <a:spcBef>
                <a:spcPct val="50000"/>
              </a:spcBef>
              <a:defRPr/>
            </a:pPr>
            <a:endParaRPr lang="en-US">
              <a:effectLst>
                <a:outerShdw blurRad="38100" dist="38100" dir="2700000" algn="tl">
                  <a:srgbClr val="808080"/>
                </a:outerShdw>
              </a:effectLst>
              <a:ea typeface="+mn-ea"/>
            </a:endParaRPr>
          </a:p>
        </p:txBody>
      </p:sp>
      <p:sp>
        <p:nvSpPr>
          <p:cNvPr id="62478" name="Text Box 14"/>
          <p:cNvSpPr txBox="1">
            <a:spLocks noChangeArrowheads="1"/>
          </p:cNvSpPr>
          <p:nvPr/>
        </p:nvSpPr>
        <p:spPr bwMode="auto">
          <a:xfrm>
            <a:off x="233363" y="4816475"/>
            <a:ext cx="4400550" cy="2062163"/>
          </a:xfrm>
          <a:prstGeom prst="rect">
            <a:avLst/>
          </a:prstGeom>
          <a:noFill/>
          <a:ln w="9525">
            <a:noFill/>
            <a:miter lim="800000"/>
            <a:headEnd/>
            <a:tailEnd/>
          </a:ln>
          <a:effectLst/>
        </p:spPr>
        <p:txBody>
          <a:bodyPr>
            <a:spAutoFit/>
          </a:bodyPr>
          <a:lstStyle/>
          <a:p>
            <a:pPr>
              <a:spcBef>
                <a:spcPct val="50000"/>
              </a:spcBef>
              <a:defRPr/>
            </a:pPr>
            <a:r>
              <a:rPr lang="en-US">
                <a:effectLst>
                  <a:outerShdw blurRad="38100" dist="38100" dir="2700000" algn="tl">
                    <a:srgbClr val="808080"/>
                  </a:outerShdw>
                </a:effectLst>
                <a:ea typeface="+mn-ea"/>
              </a:rPr>
              <a:t>Provide  disease distribution info for decision-making &amp; research</a:t>
            </a:r>
          </a:p>
        </p:txBody>
      </p:sp>
      <p:sp>
        <p:nvSpPr>
          <p:cNvPr id="62479" name="Line 15"/>
          <p:cNvSpPr>
            <a:spLocks noChangeShapeType="1"/>
          </p:cNvSpPr>
          <p:nvPr/>
        </p:nvSpPr>
        <p:spPr bwMode="auto">
          <a:xfrm>
            <a:off x="5295900" y="3962400"/>
            <a:ext cx="787400" cy="850900"/>
          </a:xfrm>
          <a:prstGeom prst="line">
            <a:avLst/>
          </a:prstGeom>
          <a:noFill/>
          <a:ln w="57150">
            <a:solidFill>
              <a:schemeClr val="tx1"/>
            </a:solidFill>
            <a:round/>
            <a:headEnd/>
            <a:tailEnd type="triangle" w="med" len="med"/>
          </a:ln>
          <a:effectLst/>
        </p:spPr>
        <p:txBody>
          <a:bodyPr wrap="none" anchor="ctr"/>
          <a:lstStyle/>
          <a:p>
            <a:pPr>
              <a:defRPr/>
            </a:pPr>
            <a:endParaRPr lang="en-US">
              <a:ea typeface="+mn-ea"/>
            </a:endParaRPr>
          </a:p>
        </p:txBody>
      </p:sp>
      <p:sp>
        <p:nvSpPr>
          <p:cNvPr id="62480" name="Text Box 16"/>
          <p:cNvSpPr txBox="1">
            <a:spLocks noChangeArrowheads="1"/>
          </p:cNvSpPr>
          <p:nvPr/>
        </p:nvSpPr>
        <p:spPr bwMode="auto">
          <a:xfrm>
            <a:off x="4479925" y="4783138"/>
            <a:ext cx="4651375" cy="1570037"/>
          </a:xfrm>
          <a:prstGeom prst="rect">
            <a:avLst/>
          </a:prstGeom>
          <a:noFill/>
          <a:ln w="9525">
            <a:noFill/>
            <a:miter lim="800000"/>
            <a:headEnd/>
            <a:tailEnd/>
          </a:ln>
          <a:effectLst/>
        </p:spPr>
        <p:txBody>
          <a:bodyPr wrap="none">
            <a:spAutoFit/>
          </a:bodyPr>
          <a:lstStyle/>
          <a:p>
            <a:pPr>
              <a:defRPr/>
            </a:pPr>
            <a:r>
              <a:rPr lang="en-US">
                <a:effectLst>
                  <a:outerShdw blurRad="38100" dist="38100" dir="2700000" algn="tl">
                    <a:srgbClr val="808080"/>
                  </a:outerShdw>
                </a:effectLst>
                <a:ea typeface="+mn-ea"/>
              </a:rPr>
              <a:t>Training sessions to allow</a:t>
            </a:r>
          </a:p>
          <a:p>
            <a:pPr>
              <a:defRPr/>
            </a:pPr>
            <a:r>
              <a:rPr lang="en-US">
                <a:effectLst>
                  <a:outerShdw blurRad="38100" dist="38100" dir="2700000" algn="tl">
                    <a:srgbClr val="808080"/>
                  </a:outerShdw>
                </a:effectLst>
                <a:ea typeface="+mn-ea"/>
              </a:rPr>
              <a:t>homeowners to implement</a:t>
            </a:r>
          </a:p>
          <a:p>
            <a:pPr>
              <a:defRPr/>
            </a:pPr>
            <a:r>
              <a:rPr lang="en-US">
                <a:effectLst>
                  <a:outerShdw blurRad="38100" dist="38100" dir="2700000" algn="tl">
                    <a:srgbClr val="808080"/>
                  </a:outerShdw>
                </a:effectLst>
                <a:ea typeface="+mn-ea"/>
              </a:rPr>
              <a:t>active disease management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a:xfrm>
            <a:off x="292100" y="5207000"/>
            <a:ext cx="7772400" cy="1143000"/>
          </a:xfrm>
        </p:spPr>
        <p:txBody>
          <a:bodyPr/>
          <a:lstStyle/>
          <a:p>
            <a:r>
              <a:rPr lang="en-US" altLang="en-US" sz="3600" smtClean="0">
                <a:ea typeface="ＭＳ Ｐゴシック" pitchFamily="34" charset="-128"/>
              </a:rPr>
              <a:t>Number of local blitzes per year</a:t>
            </a:r>
          </a:p>
        </p:txBody>
      </p:sp>
      <p:graphicFrame>
        <p:nvGraphicFramePr>
          <p:cNvPr id="30722" name="Content Placeholder 5"/>
          <p:cNvGraphicFramePr>
            <a:graphicFrameLocks noGrp="1"/>
          </p:cNvGraphicFramePr>
          <p:nvPr>
            <p:ph idx="1"/>
          </p:nvPr>
        </p:nvGraphicFramePr>
        <p:xfrm>
          <a:off x="762000" y="1714500"/>
          <a:ext cx="6997700" cy="3479800"/>
        </p:xfrm>
        <a:graphic>
          <a:graphicData uri="http://schemas.openxmlformats.org/presentationml/2006/ole">
            <mc:AlternateContent xmlns:mc="http://schemas.openxmlformats.org/markup-compatibility/2006">
              <mc:Choice xmlns:v="urn:schemas-microsoft-com:vml" Requires="v">
                <p:oleObj spid="_x0000_s30725" r:id="rId3" imgW="7771758" imgH="4114460" progId="Excel.Chart.8">
                  <p:embed/>
                </p:oleObj>
              </mc:Choice>
              <mc:Fallback>
                <p:oleObj r:id="rId3" imgW="7771758" imgH="4114460" progId="Excel.Chart.8">
                  <p:embed/>
                  <p:pic>
                    <p:nvPicPr>
                      <p:cNvPr id="0" name="Content Placeholder 5"/>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14500"/>
                        <a:ext cx="6997700" cy="347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596900" y="477838"/>
            <a:ext cx="7797800" cy="708025"/>
          </a:xfrm>
          <a:prstGeom prst="rect">
            <a:avLst/>
          </a:prstGeom>
        </p:spPr>
        <p:txBody>
          <a:bodyPr>
            <a:spAutoFit/>
          </a:bodyPr>
          <a:lstStyle/>
          <a:p>
            <a:pPr>
              <a:defRPr/>
            </a:pPr>
            <a:r>
              <a:rPr lang="en-US" sz="4000" dirty="0">
                <a:ea typeface="+mn-ea"/>
              </a:rPr>
              <a:t>2008-2013: six years of Blitzes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Chart 3"/>
          <p:cNvGraphicFramePr>
            <a:graphicFrameLocks/>
          </p:cNvGraphicFramePr>
          <p:nvPr/>
        </p:nvGraphicFramePr>
        <p:xfrm>
          <a:off x="1524000" y="685800"/>
          <a:ext cx="6096000" cy="5410200"/>
        </p:xfrm>
        <a:graphic>
          <a:graphicData uri="http://schemas.openxmlformats.org/presentationml/2006/ole">
            <mc:AlternateContent xmlns:mc="http://schemas.openxmlformats.org/markup-compatibility/2006">
              <mc:Choice xmlns:v="urn:schemas-microsoft-com:vml" Requires="v">
                <p:oleObj spid="_x0000_s31747" r:id="rId3" imgW="6095496" imgH="5406705" progId="Excel.Chart.8">
                  <p:embed/>
                </p:oleObj>
              </mc:Choice>
              <mc:Fallback>
                <p:oleObj r:id="rId3" imgW="6095496" imgH="5406705" progId="Excel.Chart.8">
                  <p:embed/>
                  <p:pic>
                    <p:nvPicPr>
                      <p:cNvPr id="0" name="Char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85800"/>
                        <a:ext cx="6096000" cy="541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10100</TotalTime>
  <Words>2446</Words>
  <Application>Microsoft Office PowerPoint</Application>
  <PresentationFormat>On-screen Show (4:3)</PresentationFormat>
  <Paragraphs>285</Paragraphs>
  <Slides>57</Slides>
  <Notes>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7" baseType="lpstr">
      <vt:lpstr>Times</vt:lpstr>
      <vt:lpstr>ＭＳ Ｐゴシック</vt:lpstr>
      <vt:lpstr>Arial</vt:lpstr>
      <vt:lpstr>Verdana</vt:lpstr>
      <vt:lpstr>Calibri</vt:lpstr>
      <vt:lpstr>LucidaGrande</vt:lpstr>
      <vt:lpstr>News Gothic MT</vt:lpstr>
      <vt:lpstr>Blank</vt:lpstr>
      <vt:lpstr>Microsoft Excel Chart</vt:lpstr>
      <vt:lpstr>Excel.Chart.8</vt:lpstr>
      <vt:lpstr>WHAT IS A SOD-BLITZ?</vt:lpstr>
      <vt:lpstr>2013 SOD damage, Broookings, OR</vt:lpstr>
      <vt:lpstr>Bay/Oak association</vt:lpstr>
      <vt:lpstr>PowerPoint Presentation</vt:lpstr>
      <vt:lpstr>What is unique about SOD-blitzes?</vt:lpstr>
      <vt:lpstr>Involvement of citizens through community-based organizations is critical</vt:lpstr>
      <vt:lpstr>PowerPoint Presentation</vt:lpstr>
      <vt:lpstr>Number of local blitzes per year</vt:lpstr>
      <vt:lpstr>PowerPoint Presentation</vt:lpstr>
      <vt:lpstr>Symptomatic trees sampled per year (cumulative total=7610)</vt:lpstr>
      <vt:lpstr>Rainfall and % SOD positives are correlated</vt:lpstr>
      <vt:lpstr>Limitations of Blitzes</vt:lpstr>
      <vt:lpstr>Adaptation of protocols and analyses to increase power of blitzes </vt:lpstr>
      <vt:lpstr>Number tree surveyed (2012-2013)</vt:lpstr>
      <vt:lpstr>First large scale picture of true bay infection rates across the state (SOD blitz 2013)</vt:lpstr>
      <vt:lpstr>Are % SOD positives and true infection rates correlated ?</vt:lpstr>
      <vt:lpstr>Variation in infection rates between 2012-2013</vt:lpstr>
      <vt:lpstr>Variation in infection rates between 2012-2013</vt:lpstr>
      <vt:lpstr>Epidemiology different=oak infection risk will be different</vt:lpstr>
      <vt:lpstr>   Trees that are continuously infected (5%), especially in dry  years, are the source of infection, and their elimination may be extremely beneficial</vt:lpstr>
      <vt:lpstr>2013 Blitzes offered the opportunity to permanently tag trees, so that their infection status can be followed in time</vt:lpstr>
      <vt:lpstr>PowerPoint Presentation</vt:lpstr>
      <vt:lpstr>Professionals vs. laypeople</vt:lpstr>
      <vt:lpstr>PowerPoint Presentation</vt:lpstr>
      <vt:lpstr>PowerPoint Presentation</vt:lpstr>
      <vt:lpstr>Our infection predictive ability based on generalized linear logistic regressions increases as we perform more blitzes</vt:lpstr>
      <vt:lpstr>Predicted spatial distribution of disease risk through time (2008 – 2012).</vt:lpstr>
      <vt:lpstr>PowerPoint Presentation</vt:lpstr>
      <vt:lpstr>Theoretical risk and actual risk: how did the blitzes help</vt:lpstr>
      <vt:lpstr>2008-2012 Blitzes have uncovered new infestations, unexpected disease patterns, and have provided fine scale distribution for many areas</vt:lpstr>
      <vt:lpstr>SOD Blitzes 2013 (www.sodblitz.org) </vt:lpstr>
      <vt:lpstr>Mendocino &amp; Northern Sonoma </vt:lpstr>
      <vt:lpstr>PowerPoint Presentation</vt:lpstr>
      <vt:lpstr>North bay</vt:lpstr>
      <vt:lpstr>PowerPoint Presentation</vt:lpstr>
      <vt:lpstr>San Francisco</vt:lpstr>
      <vt:lpstr>PowerPoint Presentation</vt:lpstr>
      <vt:lpstr>North peninsula</vt:lpstr>
      <vt:lpstr>PowerPoint Presentation</vt:lpstr>
      <vt:lpstr>Mid peninsula</vt:lpstr>
      <vt:lpstr>PowerPoint Presentation</vt:lpstr>
      <vt:lpstr>South Peninsula and Santa Cruz</vt:lpstr>
      <vt:lpstr>PowerPoint Presentation</vt:lpstr>
      <vt:lpstr>Carmel Valley</vt:lpstr>
      <vt:lpstr>PowerPoint Presentation</vt:lpstr>
      <vt:lpstr>East Bay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Smartphone technology: SODmap mobile (iPhone &amp; Droid), allows you to locate positive and negative trees in the field</vt:lpstr>
      <vt:lpstr>SODmap mobile is free and allows you to determine risk of oak infection at any given site</vt:lpstr>
      <vt:lpstr>PowerPoint Presentation</vt:lpstr>
      <vt:lpstr>Conclusions</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diagnose Phytophthora ramorum</dc:title>
  <dc:creator>Matteo Garbelotto</dc:creator>
  <cp:lastModifiedBy>Click</cp:lastModifiedBy>
  <cp:revision>470</cp:revision>
  <dcterms:created xsi:type="dcterms:W3CDTF">2013-09-28T18:20:13Z</dcterms:created>
  <dcterms:modified xsi:type="dcterms:W3CDTF">2013-10-01T17:28:22Z</dcterms:modified>
</cp:coreProperties>
</file>