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745" r:id="rId2"/>
    <p:sldId id="795" r:id="rId3"/>
    <p:sldId id="890" r:id="rId4"/>
    <p:sldId id="936" r:id="rId5"/>
    <p:sldId id="891" r:id="rId6"/>
    <p:sldId id="821" r:id="rId7"/>
    <p:sldId id="799" r:id="rId8"/>
    <p:sldId id="840" r:id="rId9"/>
    <p:sldId id="800" r:id="rId10"/>
    <p:sldId id="801" r:id="rId11"/>
    <p:sldId id="841" r:id="rId12"/>
    <p:sldId id="842" r:id="rId13"/>
    <p:sldId id="802" r:id="rId14"/>
    <p:sldId id="825" r:id="rId15"/>
    <p:sldId id="803" r:id="rId16"/>
    <p:sldId id="804" r:id="rId17"/>
    <p:sldId id="807" r:id="rId18"/>
    <p:sldId id="808" r:id="rId19"/>
    <p:sldId id="809" r:id="rId20"/>
    <p:sldId id="810" r:id="rId21"/>
    <p:sldId id="811" r:id="rId22"/>
    <p:sldId id="812" r:id="rId23"/>
    <p:sldId id="813" r:id="rId24"/>
    <p:sldId id="814" r:id="rId25"/>
    <p:sldId id="815" r:id="rId26"/>
    <p:sldId id="831" r:id="rId27"/>
    <p:sldId id="832" r:id="rId28"/>
    <p:sldId id="833" r:id="rId29"/>
    <p:sldId id="834" r:id="rId30"/>
    <p:sldId id="835" r:id="rId31"/>
    <p:sldId id="837" r:id="rId32"/>
    <p:sldId id="819" r:id="rId33"/>
    <p:sldId id="820" r:id="rId34"/>
    <p:sldId id="839" r:id="rId35"/>
    <p:sldId id="892" r:id="rId36"/>
    <p:sldId id="893" r:id="rId37"/>
    <p:sldId id="894" r:id="rId38"/>
    <p:sldId id="895" r:id="rId39"/>
    <p:sldId id="896" r:id="rId40"/>
    <p:sldId id="897" r:id="rId41"/>
    <p:sldId id="898" r:id="rId42"/>
    <p:sldId id="899" r:id="rId43"/>
    <p:sldId id="900" r:id="rId44"/>
    <p:sldId id="901" r:id="rId45"/>
    <p:sldId id="902" r:id="rId46"/>
    <p:sldId id="903" r:id="rId47"/>
    <p:sldId id="904" r:id="rId48"/>
    <p:sldId id="905" r:id="rId49"/>
    <p:sldId id="906" r:id="rId50"/>
    <p:sldId id="907" r:id="rId51"/>
    <p:sldId id="908" r:id="rId52"/>
    <p:sldId id="909" r:id="rId53"/>
    <p:sldId id="910" r:id="rId54"/>
    <p:sldId id="911" r:id="rId55"/>
    <p:sldId id="912" r:id="rId56"/>
    <p:sldId id="913" r:id="rId57"/>
    <p:sldId id="914" r:id="rId58"/>
    <p:sldId id="915" r:id="rId59"/>
    <p:sldId id="916" r:id="rId60"/>
    <p:sldId id="917" r:id="rId61"/>
    <p:sldId id="918" r:id="rId62"/>
    <p:sldId id="919" r:id="rId63"/>
    <p:sldId id="920" r:id="rId64"/>
    <p:sldId id="921" r:id="rId65"/>
    <p:sldId id="922" r:id="rId66"/>
    <p:sldId id="923" r:id="rId67"/>
    <p:sldId id="924" r:id="rId68"/>
    <p:sldId id="925" r:id="rId69"/>
    <p:sldId id="926" r:id="rId70"/>
    <p:sldId id="927" r:id="rId71"/>
    <p:sldId id="928" r:id="rId72"/>
    <p:sldId id="929" r:id="rId73"/>
    <p:sldId id="930" r:id="rId74"/>
    <p:sldId id="931" r:id="rId75"/>
    <p:sldId id="932" r:id="rId76"/>
    <p:sldId id="933" r:id="rId77"/>
    <p:sldId id="934" r:id="rId78"/>
    <p:sldId id="935"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798" y="-59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14F42-A6D7-451B-91C0-5FCAC22EDFC8}" type="doc">
      <dgm:prSet loTypeId="urn:microsoft.com/office/officeart/2005/8/layout/hProcess11" loCatId="process" qsTypeId="urn:microsoft.com/office/officeart/2005/8/quickstyle/3d3" qsCatId="3D" csTypeId="urn:microsoft.com/office/officeart/2005/8/colors/accent0_1" csCatId="mainScheme" phldr="1"/>
      <dgm:spPr/>
    </dgm:pt>
    <dgm:pt modelId="{0B121807-7AC7-4E0A-A537-5FF20BCDF283}">
      <dgm:prSet phldrT="[Text]"/>
      <dgm:spPr/>
      <dgm:t>
        <a:bodyPr/>
        <a:lstStyle/>
        <a:p>
          <a:endParaRPr lang="en-US" dirty="0"/>
        </a:p>
      </dgm:t>
    </dgm:pt>
    <dgm:pt modelId="{0BD384C7-E9B8-49C1-8EEB-0DBC5BDA18EC}" type="parTrans" cxnId="{0291F5CF-1E9B-4CCF-982F-42E06575AFDC}">
      <dgm:prSet/>
      <dgm:spPr/>
      <dgm:t>
        <a:bodyPr/>
        <a:lstStyle/>
        <a:p>
          <a:endParaRPr lang="en-US"/>
        </a:p>
      </dgm:t>
    </dgm:pt>
    <dgm:pt modelId="{DC252DCB-E9A5-4D2E-8B4D-6FD88B6735E4}" type="sibTrans" cxnId="{0291F5CF-1E9B-4CCF-982F-42E06575AFDC}">
      <dgm:prSet/>
      <dgm:spPr/>
      <dgm:t>
        <a:bodyPr/>
        <a:lstStyle/>
        <a:p>
          <a:endParaRPr lang="en-US"/>
        </a:p>
      </dgm:t>
    </dgm:pt>
    <dgm:pt modelId="{95CFDE97-85D0-4612-A74B-E836AC50CED6}">
      <dgm:prSet phldrT="[Text]"/>
      <dgm:spPr/>
      <dgm:t>
        <a:bodyPr/>
        <a:lstStyle/>
        <a:p>
          <a:endParaRPr lang="en-US" b="1" dirty="0"/>
        </a:p>
      </dgm:t>
    </dgm:pt>
    <dgm:pt modelId="{618D8325-5AB9-4728-9A17-D2854510E638}" type="parTrans" cxnId="{56E03469-71C1-487D-B12B-4E9F56334B14}">
      <dgm:prSet/>
      <dgm:spPr/>
      <dgm:t>
        <a:bodyPr/>
        <a:lstStyle/>
        <a:p>
          <a:endParaRPr lang="en-US"/>
        </a:p>
      </dgm:t>
    </dgm:pt>
    <dgm:pt modelId="{3FE1CA49-3542-42F7-BDE8-D779E1A24F2A}" type="sibTrans" cxnId="{56E03469-71C1-487D-B12B-4E9F56334B14}">
      <dgm:prSet/>
      <dgm:spPr/>
      <dgm:t>
        <a:bodyPr/>
        <a:lstStyle/>
        <a:p>
          <a:endParaRPr lang="en-US"/>
        </a:p>
      </dgm:t>
    </dgm:pt>
    <dgm:pt modelId="{5B531CAF-0C97-48C7-8CF7-B47EAC199D37}">
      <dgm:prSet phldrT="[Text]"/>
      <dgm:spPr/>
      <dgm:t>
        <a:bodyPr/>
        <a:lstStyle/>
        <a:p>
          <a:endParaRPr lang="en-US" b="1" dirty="0"/>
        </a:p>
      </dgm:t>
    </dgm:pt>
    <dgm:pt modelId="{DFF6ED3B-E66C-489A-9238-EF3AD44BD111}" type="parTrans" cxnId="{64331C81-BE23-46D5-BD5A-2D9784BCDACA}">
      <dgm:prSet/>
      <dgm:spPr/>
      <dgm:t>
        <a:bodyPr/>
        <a:lstStyle/>
        <a:p>
          <a:endParaRPr lang="en-US"/>
        </a:p>
      </dgm:t>
    </dgm:pt>
    <dgm:pt modelId="{CE0A9116-563B-45FD-9A6A-3AF432C25F5E}" type="sibTrans" cxnId="{64331C81-BE23-46D5-BD5A-2D9784BCDACA}">
      <dgm:prSet/>
      <dgm:spPr/>
      <dgm:t>
        <a:bodyPr/>
        <a:lstStyle/>
        <a:p>
          <a:endParaRPr lang="en-US"/>
        </a:p>
      </dgm:t>
    </dgm:pt>
    <dgm:pt modelId="{74EB84C9-1CBB-4687-A6BE-582959195BEE}">
      <dgm:prSet phldrT="[Text]"/>
      <dgm:spPr/>
      <dgm:t>
        <a:bodyPr/>
        <a:lstStyle/>
        <a:p>
          <a:endParaRPr lang="en-US" b="1" dirty="0"/>
        </a:p>
      </dgm:t>
    </dgm:pt>
    <dgm:pt modelId="{56A07E16-5E05-44A5-AB01-AD7A86627783}" type="sibTrans" cxnId="{1BBE4C3E-F5D0-4F48-B70C-918524B05D9A}">
      <dgm:prSet/>
      <dgm:spPr/>
      <dgm:t>
        <a:bodyPr/>
        <a:lstStyle/>
        <a:p>
          <a:endParaRPr lang="en-US"/>
        </a:p>
      </dgm:t>
    </dgm:pt>
    <dgm:pt modelId="{F23CA424-F3A8-4632-A610-277AC2A0AB79}" type="parTrans" cxnId="{1BBE4C3E-F5D0-4F48-B70C-918524B05D9A}">
      <dgm:prSet/>
      <dgm:spPr/>
      <dgm:t>
        <a:bodyPr/>
        <a:lstStyle/>
        <a:p>
          <a:endParaRPr lang="en-US"/>
        </a:p>
      </dgm:t>
    </dgm:pt>
    <dgm:pt modelId="{042C294B-AAB7-4346-AA0E-45A32117975F}" type="pres">
      <dgm:prSet presAssocID="{3F414F42-A6D7-451B-91C0-5FCAC22EDFC8}" presName="Name0" presStyleCnt="0">
        <dgm:presLayoutVars>
          <dgm:dir/>
          <dgm:resizeHandles val="exact"/>
        </dgm:presLayoutVars>
      </dgm:prSet>
      <dgm:spPr/>
    </dgm:pt>
    <dgm:pt modelId="{45BFDF87-8EFC-4C79-9291-F5039943A1A9}" type="pres">
      <dgm:prSet presAssocID="{3F414F42-A6D7-451B-91C0-5FCAC22EDFC8}" presName="arrow" presStyleLbl="bgShp" presStyleIdx="0" presStyleCnt="1"/>
      <dgm:spPr/>
    </dgm:pt>
    <dgm:pt modelId="{76FE06F3-A809-470D-B8F8-D47463503AD7}" type="pres">
      <dgm:prSet presAssocID="{3F414F42-A6D7-451B-91C0-5FCAC22EDFC8}" presName="points" presStyleCnt="0"/>
      <dgm:spPr/>
    </dgm:pt>
    <dgm:pt modelId="{DEBFF753-47A5-4775-BC84-97214B2ACC63}" type="pres">
      <dgm:prSet presAssocID="{0B121807-7AC7-4E0A-A537-5FF20BCDF283}" presName="compositeA" presStyleCnt="0"/>
      <dgm:spPr/>
    </dgm:pt>
    <dgm:pt modelId="{E7813E6B-5086-4489-B968-328DE8EE5F3F}" type="pres">
      <dgm:prSet presAssocID="{0B121807-7AC7-4E0A-A537-5FF20BCDF283}" presName="textA" presStyleLbl="revTx" presStyleIdx="0" presStyleCnt="4">
        <dgm:presLayoutVars>
          <dgm:bulletEnabled val="1"/>
        </dgm:presLayoutVars>
      </dgm:prSet>
      <dgm:spPr/>
      <dgm:t>
        <a:bodyPr/>
        <a:lstStyle/>
        <a:p>
          <a:endParaRPr lang="en-US"/>
        </a:p>
      </dgm:t>
    </dgm:pt>
    <dgm:pt modelId="{21CE547B-ABF1-48D8-9D84-50D5DD9EFB74}" type="pres">
      <dgm:prSet presAssocID="{0B121807-7AC7-4E0A-A537-5FF20BCDF283}" presName="circleA" presStyleLbl="node1" presStyleIdx="0" presStyleCnt="4"/>
      <dgm:spPr/>
    </dgm:pt>
    <dgm:pt modelId="{A0AEE2E9-CD4F-40AB-93E7-AB16B70877BE}" type="pres">
      <dgm:prSet presAssocID="{0B121807-7AC7-4E0A-A537-5FF20BCDF283}" presName="spaceA" presStyleCnt="0"/>
      <dgm:spPr/>
    </dgm:pt>
    <dgm:pt modelId="{D0CF4DDE-E80F-4EDB-A00A-85034B971C56}" type="pres">
      <dgm:prSet presAssocID="{DC252DCB-E9A5-4D2E-8B4D-6FD88B6735E4}" presName="space" presStyleCnt="0"/>
      <dgm:spPr/>
    </dgm:pt>
    <dgm:pt modelId="{26EE00C2-DDE3-4640-94CD-9115BD12F6FC}" type="pres">
      <dgm:prSet presAssocID="{95CFDE97-85D0-4612-A74B-E836AC50CED6}" presName="compositeB" presStyleCnt="0"/>
      <dgm:spPr/>
    </dgm:pt>
    <dgm:pt modelId="{523DB5E9-D8FF-4232-A9C8-1389A70DE992}" type="pres">
      <dgm:prSet presAssocID="{95CFDE97-85D0-4612-A74B-E836AC50CED6}" presName="textB" presStyleLbl="revTx" presStyleIdx="1" presStyleCnt="4">
        <dgm:presLayoutVars>
          <dgm:bulletEnabled val="1"/>
        </dgm:presLayoutVars>
      </dgm:prSet>
      <dgm:spPr/>
      <dgm:t>
        <a:bodyPr/>
        <a:lstStyle/>
        <a:p>
          <a:endParaRPr lang="en-US"/>
        </a:p>
      </dgm:t>
    </dgm:pt>
    <dgm:pt modelId="{7967D7F9-541D-4505-84F9-AD8E241E9C1B}" type="pres">
      <dgm:prSet presAssocID="{95CFDE97-85D0-4612-A74B-E836AC50CED6}" presName="circleB" presStyleLbl="node1" presStyleIdx="1" presStyleCnt="4"/>
      <dgm:spPr/>
    </dgm:pt>
    <dgm:pt modelId="{6ED3C202-357F-431F-8B6F-1A35211D4D7A}" type="pres">
      <dgm:prSet presAssocID="{95CFDE97-85D0-4612-A74B-E836AC50CED6}" presName="spaceB" presStyleCnt="0"/>
      <dgm:spPr/>
    </dgm:pt>
    <dgm:pt modelId="{61DB319A-28C5-4792-A529-0DF4E905391D}" type="pres">
      <dgm:prSet presAssocID="{3FE1CA49-3542-42F7-BDE8-D779E1A24F2A}" presName="space" presStyleCnt="0"/>
      <dgm:spPr/>
    </dgm:pt>
    <dgm:pt modelId="{E01C6006-2E47-45DF-987D-4BF203BFA572}" type="pres">
      <dgm:prSet presAssocID="{5B531CAF-0C97-48C7-8CF7-B47EAC199D37}" presName="compositeA" presStyleCnt="0"/>
      <dgm:spPr/>
    </dgm:pt>
    <dgm:pt modelId="{542CE8C0-2582-4DED-97E3-5E97F3175C94}" type="pres">
      <dgm:prSet presAssocID="{5B531CAF-0C97-48C7-8CF7-B47EAC199D37}" presName="textA" presStyleLbl="revTx" presStyleIdx="2" presStyleCnt="4">
        <dgm:presLayoutVars>
          <dgm:bulletEnabled val="1"/>
        </dgm:presLayoutVars>
      </dgm:prSet>
      <dgm:spPr/>
      <dgm:t>
        <a:bodyPr/>
        <a:lstStyle/>
        <a:p>
          <a:endParaRPr lang="en-US"/>
        </a:p>
      </dgm:t>
    </dgm:pt>
    <dgm:pt modelId="{FDA6E4CC-B94D-46ED-9C47-9C60D8092F35}" type="pres">
      <dgm:prSet presAssocID="{5B531CAF-0C97-48C7-8CF7-B47EAC199D37}" presName="circleA" presStyleLbl="node1" presStyleIdx="2" presStyleCnt="4"/>
      <dgm:spPr/>
    </dgm:pt>
    <dgm:pt modelId="{0A5C21B8-F899-4DC6-9E17-09E62F414EBE}" type="pres">
      <dgm:prSet presAssocID="{5B531CAF-0C97-48C7-8CF7-B47EAC199D37}" presName="spaceA" presStyleCnt="0"/>
      <dgm:spPr/>
    </dgm:pt>
    <dgm:pt modelId="{ADE89356-B7C5-4302-A273-CEDC99948EFC}" type="pres">
      <dgm:prSet presAssocID="{CE0A9116-563B-45FD-9A6A-3AF432C25F5E}" presName="space" presStyleCnt="0"/>
      <dgm:spPr/>
    </dgm:pt>
    <dgm:pt modelId="{91C814D3-B960-47BC-BACE-C0FCC653448E}" type="pres">
      <dgm:prSet presAssocID="{74EB84C9-1CBB-4687-A6BE-582959195BEE}" presName="compositeB" presStyleCnt="0"/>
      <dgm:spPr/>
    </dgm:pt>
    <dgm:pt modelId="{559213BD-1A96-406E-BD8B-F19518DA8D89}" type="pres">
      <dgm:prSet presAssocID="{74EB84C9-1CBB-4687-A6BE-582959195BEE}" presName="textB" presStyleLbl="revTx" presStyleIdx="3" presStyleCnt="4">
        <dgm:presLayoutVars>
          <dgm:bulletEnabled val="1"/>
        </dgm:presLayoutVars>
      </dgm:prSet>
      <dgm:spPr/>
      <dgm:t>
        <a:bodyPr/>
        <a:lstStyle/>
        <a:p>
          <a:endParaRPr lang="en-US"/>
        </a:p>
      </dgm:t>
    </dgm:pt>
    <dgm:pt modelId="{2C82F4F1-5DB7-4002-A474-051E178A2B32}" type="pres">
      <dgm:prSet presAssocID="{74EB84C9-1CBB-4687-A6BE-582959195BEE}" presName="circleB" presStyleLbl="node1" presStyleIdx="3" presStyleCnt="4"/>
      <dgm:spPr/>
    </dgm:pt>
    <dgm:pt modelId="{D283B2B6-80E9-46D4-AB3B-E3035C0DB116}" type="pres">
      <dgm:prSet presAssocID="{74EB84C9-1CBB-4687-A6BE-582959195BEE}" presName="spaceB" presStyleCnt="0"/>
      <dgm:spPr/>
    </dgm:pt>
  </dgm:ptLst>
  <dgm:cxnLst>
    <dgm:cxn modelId="{7C5C2BF0-C0BF-0842-A7B8-825A3AB7813E}" type="presOf" srcId="{74EB84C9-1CBB-4687-A6BE-582959195BEE}" destId="{559213BD-1A96-406E-BD8B-F19518DA8D89}" srcOrd="0" destOrd="0" presId="urn:microsoft.com/office/officeart/2005/8/layout/hProcess11"/>
    <dgm:cxn modelId="{E83ED0DD-196A-FD4B-B0E4-408842C2AB92}" type="presOf" srcId="{95CFDE97-85D0-4612-A74B-E836AC50CED6}" destId="{523DB5E9-D8FF-4232-A9C8-1389A70DE992}" srcOrd="0" destOrd="0" presId="urn:microsoft.com/office/officeart/2005/8/layout/hProcess11"/>
    <dgm:cxn modelId="{0291F5CF-1E9B-4CCF-982F-42E06575AFDC}" srcId="{3F414F42-A6D7-451B-91C0-5FCAC22EDFC8}" destId="{0B121807-7AC7-4E0A-A537-5FF20BCDF283}" srcOrd="0" destOrd="0" parTransId="{0BD384C7-E9B8-49C1-8EEB-0DBC5BDA18EC}" sibTransId="{DC252DCB-E9A5-4D2E-8B4D-6FD88B6735E4}"/>
    <dgm:cxn modelId="{1BBE4C3E-F5D0-4F48-B70C-918524B05D9A}" srcId="{3F414F42-A6D7-451B-91C0-5FCAC22EDFC8}" destId="{74EB84C9-1CBB-4687-A6BE-582959195BEE}" srcOrd="3" destOrd="0" parTransId="{F23CA424-F3A8-4632-A610-277AC2A0AB79}" sibTransId="{56A07E16-5E05-44A5-AB01-AD7A86627783}"/>
    <dgm:cxn modelId="{97209D06-3156-844A-BC1D-55E3E2A69BD8}" type="presOf" srcId="{3F414F42-A6D7-451B-91C0-5FCAC22EDFC8}" destId="{042C294B-AAB7-4346-AA0E-45A32117975F}" srcOrd="0" destOrd="0" presId="urn:microsoft.com/office/officeart/2005/8/layout/hProcess11"/>
    <dgm:cxn modelId="{47C2572A-BA9F-8D4B-B33B-2B98668BD5BA}" type="presOf" srcId="{5B531CAF-0C97-48C7-8CF7-B47EAC199D37}" destId="{542CE8C0-2582-4DED-97E3-5E97F3175C94}" srcOrd="0" destOrd="0" presId="urn:microsoft.com/office/officeart/2005/8/layout/hProcess11"/>
    <dgm:cxn modelId="{D467D315-EF44-B141-8429-D765765F9FCC}" type="presOf" srcId="{0B121807-7AC7-4E0A-A537-5FF20BCDF283}" destId="{E7813E6B-5086-4489-B968-328DE8EE5F3F}" srcOrd="0" destOrd="0" presId="urn:microsoft.com/office/officeart/2005/8/layout/hProcess11"/>
    <dgm:cxn modelId="{64331C81-BE23-46D5-BD5A-2D9784BCDACA}" srcId="{3F414F42-A6D7-451B-91C0-5FCAC22EDFC8}" destId="{5B531CAF-0C97-48C7-8CF7-B47EAC199D37}" srcOrd="2" destOrd="0" parTransId="{DFF6ED3B-E66C-489A-9238-EF3AD44BD111}" sibTransId="{CE0A9116-563B-45FD-9A6A-3AF432C25F5E}"/>
    <dgm:cxn modelId="{56E03469-71C1-487D-B12B-4E9F56334B14}" srcId="{3F414F42-A6D7-451B-91C0-5FCAC22EDFC8}" destId="{95CFDE97-85D0-4612-A74B-E836AC50CED6}" srcOrd="1" destOrd="0" parTransId="{618D8325-5AB9-4728-9A17-D2854510E638}" sibTransId="{3FE1CA49-3542-42F7-BDE8-D779E1A24F2A}"/>
    <dgm:cxn modelId="{398A9D05-FE10-6A4A-B8E2-53D71037BD31}" type="presParOf" srcId="{042C294B-AAB7-4346-AA0E-45A32117975F}" destId="{45BFDF87-8EFC-4C79-9291-F5039943A1A9}" srcOrd="0" destOrd="0" presId="urn:microsoft.com/office/officeart/2005/8/layout/hProcess11"/>
    <dgm:cxn modelId="{AA07A1DA-B832-B747-B442-905705E4A764}" type="presParOf" srcId="{042C294B-AAB7-4346-AA0E-45A32117975F}" destId="{76FE06F3-A809-470D-B8F8-D47463503AD7}" srcOrd="1" destOrd="0" presId="urn:microsoft.com/office/officeart/2005/8/layout/hProcess11"/>
    <dgm:cxn modelId="{8BC9BA19-CE6D-9F41-B9D0-A55453F61C8F}" type="presParOf" srcId="{76FE06F3-A809-470D-B8F8-D47463503AD7}" destId="{DEBFF753-47A5-4775-BC84-97214B2ACC63}" srcOrd="0" destOrd="0" presId="urn:microsoft.com/office/officeart/2005/8/layout/hProcess11"/>
    <dgm:cxn modelId="{4DC8B2F9-6883-914C-9837-B3C646675E24}" type="presParOf" srcId="{DEBFF753-47A5-4775-BC84-97214B2ACC63}" destId="{E7813E6B-5086-4489-B968-328DE8EE5F3F}" srcOrd="0" destOrd="0" presId="urn:microsoft.com/office/officeart/2005/8/layout/hProcess11"/>
    <dgm:cxn modelId="{0D551A82-D0CC-F344-905C-AEDBFE83F70D}" type="presParOf" srcId="{DEBFF753-47A5-4775-BC84-97214B2ACC63}" destId="{21CE547B-ABF1-48D8-9D84-50D5DD9EFB74}" srcOrd="1" destOrd="0" presId="urn:microsoft.com/office/officeart/2005/8/layout/hProcess11"/>
    <dgm:cxn modelId="{DE40820D-7920-A843-B2B2-6E09D9DDC9CF}" type="presParOf" srcId="{DEBFF753-47A5-4775-BC84-97214B2ACC63}" destId="{A0AEE2E9-CD4F-40AB-93E7-AB16B70877BE}" srcOrd="2" destOrd="0" presId="urn:microsoft.com/office/officeart/2005/8/layout/hProcess11"/>
    <dgm:cxn modelId="{2EE0A520-DB19-4D43-BE21-B58D506B8F8A}" type="presParOf" srcId="{76FE06F3-A809-470D-B8F8-D47463503AD7}" destId="{D0CF4DDE-E80F-4EDB-A00A-85034B971C56}" srcOrd="1" destOrd="0" presId="urn:microsoft.com/office/officeart/2005/8/layout/hProcess11"/>
    <dgm:cxn modelId="{4ECFFA54-829B-2D4F-AE44-E213080C20CF}" type="presParOf" srcId="{76FE06F3-A809-470D-B8F8-D47463503AD7}" destId="{26EE00C2-DDE3-4640-94CD-9115BD12F6FC}" srcOrd="2" destOrd="0" presId="urn:microsoft.com/office/officeart/2005/8/layout/hProcess11"/>
    <dgm:cxn modelId="{56BB2F76-BD8F-C945-AACE-B5D8C988A144}" type="presParOf" srcId="{26EE00C2-DDE3-4640-94CD-9115BD12F6FC}" destId="{523DB5E9-D8FF-4232-A9C8-1389A70DE992}" srcOrd="0" destOrd="0" presId="urn:microsoft.com/office/officeart/2005/8/layout/hProcess11"/>
    <dgm:cxn modelId="{13AD5911-517D-544F-BA8D-3FB3C070AC12}" type="presParOf" srcId="{26EE00C2-DDE3-4640-94CD-9115BD12F6FC}" destId="{7967D7F9-541D-4505-84F9-AD8E241E9C1B}" srcOrd="1" destOrd="0" presId="urn:microsoft.com/office/officeart/2005/8/layout/hProcess11"/>
    <dgm:cxn modelId="{8E986A0D-8F9C-2742-9952-1DB5F2885372}" type="presParOf" srcId="{26EE00C2-DDE3-4640-94CD-9115BD12F6FC}" destId="{6ED3C202-357F-431F-8B6F-1A35211D4D7A}" srcOrd="2" destOrd="0" presId="urn:microsoft.com/office/officeart/2005/8/layout/hProcess11"/>
    <dgm:cxn modelId="{A34B2B2D-3490-CE43-B8A5-CC77228E83BD}" type="presParOf" srcId="{76FE06F3-A809-470D-B8F8-D47463503AD7}" destId="{61DB319A-28C5-4792-A529-0DF4E905391D}" srcOrd="3" destOrd="0" presId="urn:microsoft.com/office/officeart/2005/8/layout/hProcess11"/>
    <dgm:cxn modelId="{D69A57F2-90A4-004A-AEE6-5B4E1B0F11BB}" type="presParOf" srcId="{76FE06F3-A809-470D-B8F8-D47463503AD7}" destId="{E01C6006-2E47-45DF-987D-4BF203BFA572}" srcOrd="4" destOrd="0" presId="urn:microsoft.com/office/officeart/2005/8/layout/hProcess11"/>
    <dgm:cxn modelId="{7118749C-CC1B-544E-AB1B-559C142B6226}" type="presParOf" srcId="{E01C6006-2E47-45DF-987D-4BF203BFA572}" destId="{542CE8C0-2582-4DED-97E3-5E97F3175C94}" srcOrd="0" destOrd="0" presId="urn:microsoft.com/office/officeart/2005/8/layout/hProcess11"/>
    <dgm:cxn modelId="{8E5008E3-38ED-324B-83BB-8F3A78BC7BA3}" type="presParOf" srcId="{E01C6006-2E47-45DF-987D-4BF203BFA572}" destId="{FDA6E4CC-B94D-46ED-9C47-9C60D8092F35}" srcOrd="1" destOrd="0" presId="urn:microsoft.com/office/officeart/2005/8/layout/hProcess11"/>
    <dgm:cxn modelId="{0059C701-FBC0-8D43-861A-C0D73E6123FD}" type="presParOf" srcId="{E01C6006-2E47-45DF-987D-4BF203BFA572}" destId="{0A5C21B8-F899-4DC6-9E17-09E62F414EBE}" srcOrd="2" destOrd="0" presId="urn:microsoft.com/office/officeart/2005/8/layout/hProcess11"/>
    <dgm:cxn modelId="{4A0C95CE-A913-B540-9321-B89892ECFF97}" type="presParOf" srcId="{76FE06F3-A809-470D-B8F8-D47463503AD7}" destId="{ADE89356-B7C5-4302-A273-CEDC99948EFC}" srcOrd="5" destOrd="0" presId="urn:microsoft.com/office/officeart/2005/8/layout/hProcess11"/>
    <dgm:cxn modelId="{FB4360D4-9763-E84D-996C-A7493E84829C}" type="presParOf" srcId="{76FE06F3-A809-470D-B8F8-D47463503AD7}" destId="{91C814D3-B960-47BC-BACE-C0FCC653448E}" srcOrd="6" destOrd="0" presId="urn:microsoft.com/office/officeart/2005/8/layout/hProcess11"/>
    <dgm:cxn modelId="{F5CA1664-C524-B74A-BFF2-9028FAAE3564}" type="presParOf" srcId="{91C814D3-B960-47BC-BACE-C0FCC653448E}" destId="{559213BD-1A96-406E-BD8B-F19518DA8D89}" srcOrd="0" destOrd="0" presId="urn:microsoft.com/office/officeart/2005/8/layout/hProcess11"/>
    <dgm:cxn modelId="{D03547EC-5EF7-2541-AA0A-04BAA1DCBCC0}" type="presParOf" srcId="{91C814D3-B960-47BC-BACE-C0FCC653448E}" destId="{2C82F4F1-5DB7-4002-A474-051E178A2B32}" srcOrd="1" destOrd="0" presId="urn:microsoft.com/office/officeart/2005/8/layout/hProcess11"/>
    <dgm:cxn modelId="{B27EAD9B-98CA-214B-800C-DDF3B0DBB41B}" type="presParOf" srcId="{91C814D3-B960-47BC-BACE-C0FCC653448E}" destId="{D283B2B6-80E9-46D4-AB3B-E3035C0DB11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FDF87-8EFC-4C79-9291-F5039943A1A9}">
      <dsp:nvSpPr>
        <dsp:cNvPr id="0" name=""/>
        <dsp:cNvSpPr/>
      </dsp:nvSpPr>
      <dsp:spPr>
        <a:xfrm>
          <a:off x="0" y="464820"/>
          <a:ext cx="8077200" cy="619760"/>
        </a:xfrm>
        <a:prstGeom prst="notchedRightArrow">
          <a:avLst/>
        </a:prstGeom>
        <a:solidFill>
          <a:schemeClr val="dk1">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7813E6B-5086-4489-B968-328DE8EE5F3F}">
      <dsp:nvSpPr>
        <dsp:cNvPr id="0" name=""/>
        <dsp:cNvSpPr/>
      </dsp:nvSpPr>
      <dsp:spPr>
        <a:xfrm>
          <a:off x="3638" y="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lvl="0" algn="ctr" defTabSz="977900">
            <a:lnSpc>
              <a:spcPct val="90000"/>
            </a:lnSpc>
            <a:spcBef>
              <a:spcPct val="0"/>
            </a:spcBef>
            <a:spcAft>
              <a:spcPct val="35000"/>
            </a:spcAft>
          </a:pPr>
          <a:endParaRPr lang="en-US" sz="2200" kern="1200" dirty="0"/>
        </a:p>
      </dsp:txBody>
      <dsp:txXfrm>
        <a:off x="3638" y="0"/>
        <a:ext cx="1749928" cy="619760"/>
      </dsp:txXfrm>
    </dsp:sp>
    <dsp:sp modelId="{21CE547B-ABF1-48D8-9D84-50D5DD9EFB74}">
      <dsp:nvSpPr>
        <dsp:cNvPr id="0" name=""/>
        <dsp:cNvSpPr/>
      </dsp:nvSpPr>
      <dsp:spPr>
        <a:xfrm>
          <a:off x="801132"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23DB5E9-D8FF-4232-A9C8-1389A70DE992}">
      <dsp:nvSpPr>
        <dsp:cNvPr id="0" name=""/>
        <dsp:cNvSpPr/>
      </dsp:nvSpPr>
      <dsp:spPr>
        <a:xfrm>
          <a:off x="1841063" y="92964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endParaRPr lang="en-US" sz="2200" b="1" kern="1200" dirty="0"/>
        </a:p>
      </dsp:txBody>
      <dsp:txXfrm>
        <a:off x="1841063" y="929640"/>
        <a:ext cx="1749928" cy="619760"/>
      </dsp:txXfrm>
    </dsp:sp>
    <dsp:sp modelId="{7967D7F9-541D-4505-84F9-AD8E241E9C1B}">
      <dsp:nvSpPr>
        <dsp:cNvPr id="0" name=""/>
        <dsp:cNvSpPr/>
      </dsp:nvSpPr>
      <dsp:spPr>
        <a:xfrm>
          <a:off x="2638557"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2CE8C0-2582-4DED-97E3-5E97F3175C94}">
      <dsp:nvSpPr>
        <dsp:cNvPr id="0" name=""/>
        <dsp:cNvSpPr/>
      </dsp:nvSpPr>
      <dsp:spPr>
        <a:xfrm>
          <a:off x="3678488" y="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lvl="0" algn="ctr" defTabSz="977900">
            <a:lnSpc>
              <a:spcPct val="90000"/>
            </a:lnSpc>
            <a:spcBef>
              <a:spcPct val="0"/>
            </a:spcBef>
            <a:spcAft>
              <a:spcPct val="35000"/>
            </a:spcAft>
          </a:pPr>
          <a:endParaRPr lang="en-US" sz="2200" b="1" kern="1200" dirty="0"/>
        </a:p>
      </dsp:txBody>
      <dsp:txXfrm>
        <a:off x="3678488" y="0"/>
        <a:ext cx="1749928" cy="619760"/>
      </dsp:txXfrm>
    </dsp:sp>
    <dsp:sp modelId="{FDA6E4CC-B94D-46ED-9C47-9C60D8092F35}">
      <dsp:nvSpPr>
        <dsp:cNvPr id="0" name=""/>
        <dsp:cNvSpPr/>
      </dsp:nvSpPr>
      <dsp:spPr>
        <a:xfrm>
          <a:off x="4475982"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59213BD-1A96-406E-BD8B-F19518DA8D89}">
      <dsp:nvSpPr>
        <dsp:cNvPr id="0" name=""/>
        <dsp:cNvSpPr/>
      </dsp:nvSpPr>
      <dsp:spPr>
        <a:xfrm>
          <a:off x="5515913" y="929640"/>
          <a:ext cx="1749928" cy="61976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endParaRPr lang="en-US" sz="2200" b="1" kern="1200" dirty="0"/>
        </a:p>
      </dsp:txBody>
      <dsp:txXfrm>
        <a:off x="5515913" y="929640"/>
        <a:ext cx="1749928" cy="619760"/>
      </dsp:txXfrm>
    </dsp:sp>
    <dsp:sp modelId="{2C82F4F1-5DB7-4002-A474-051E178A2B32}">
      <dsp:nvSpPr>
        <dsp:cNvPr id="0" name=""/>
        <dsp:cNvSpPr/>
      </dsp:nvSpPr>
      <dsp:spPr>
        <a:xfrm>
          <a:off x="6313407" y="697230"/>
          <a:ext cx="154940" cy="1549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cs typeface="ＭＳ Ｐゴシック" charset="-128"/>
              </a:defRPr>
            </a:lvl1pPr>
          </a:lstStyle>
          <a:p>
            <a:pPr>
              <a:defRPr/>
            </a:pPr>
            <a:endParaRPr lang="en-US"/>
          </a:p>
        </p:txBody>
      </p:sp>
      <p:sp>
        <p:nvSpPr>
          <p:cNvPr id="409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pPr>
              <a:defRPr/>
            </a:pPr>
            <a:endParaRPr lang="en-US"/>
          </a:p>
        </p:txBody>
      </p:sp>
      <p:sp>
        <p:nvSpPr>
          <p:cNvPr id="1843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cs typeface="ＭＳ Ｐゴシック" charset="-128"/>
              </a:defRPr>
            </a:lvl1pPr>
          </a:lstStyle>
          <a:p>
            <a:pPr>
              <a:defRPr/>
            </a:pPr>
            <a:endParaRPr lang="en-US"/>
          </a:p>
        </p:txBody>
      </p:sp>
      <p:sp>
        <p:nvSpPr>
          <p:cNvPr id="409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72CCB32-3B02-4C08-BB88-62EF5C3A01C2}" type="slidenum">
              <a:rPr lang="en-US"/>
              <a:pPr/>
              <a:t>‹#›</a:t>
            </a:fld>
            <a:endParaRPr lang="en-US"/>
          </a:p>
        </p:txBody>
      </p:sp>
    </p:spTree>
    <p:extLst>
      <p:ext uri="{BB962C8B-B14F-4D97-AF65-F5344CB8AC3E}">
        <p14:creationId xmlns:p14="http://schemas.microsoft.com/office/powerpoint/2010/main" val="13018622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3A2F875-B22A-4881-BBC7-DEB33F82ADC8}" type="slidenum">
              <a:rPr lang="en-US" sz="1200"/>
              <a:pPr/>
              <a:t>6</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D3BBBD4-6C98-4982-B357-C96F1BD5FC79}" type="slidenum">
              <a:rPr lang="en-US" sz="1200"/>
              <a:pPr/>
              <a:t>38</a:t>
            </a:fld>
            <a:endParaRPr lang="en-US" sz="1200"/>
          </a:p>
        </p:txBody>
      </p:sp>
      <p:sp>
        <p:nvSpPr>
          <p:cNvPr id="67587" name="Rectangle 2"/>
          <p:cNvSpPr>
            <a:spLocks noChangeArrowheads="1" noTextEdit="1"/>
          </p:cNvSpPr>
          <p:nvPr>
            <p:ph type="sldImg"/>
          </p:nvPr>
        </p:nvSpPr>
        <p:spPr>
          <a:solidFill>
            <a:srgbClr val="FFFFFF"/>
          </a:solidFill>
          <a:ln/>
        </p:spPr>
      </p:sp>
      <p:sp>
        <p:nvSpPr>
          <p:cNvPr id="67588"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E1C2F9A-BE32-42E3-99B8-45B2A9643223}" type="slidenum">
              <a:rPr lang="en-US" sz="1200"/>
              <a:pPr/>
              <a:t>39</a:t>
            </a:fld>
            <a:endParaRPr lang="en-US" sz="1200"/>
          </a:p>
        </p:txBody>
      </p:sp>
      <p:sp>
        <p:nvSpPr>
          <p:cNvPr id="69635" name="Rectangle 1026"/>
          <p:cNvSpPr>
            <a:spLocks noChangeArrowheads="1" noTextEdit="1"/>
          </p:cNvSpPr>
          <p:nvPr>
            <p:ph type="sldImg"/>
          </p:nvPr>
        </p:nvSpPr>
        <p:spPr>
          <a:solidFill>
            <a:srgbClr val="FFFFFF"/>
          </a:solidFill>
          <a:ln/>
        </p:spPr>
      </p:sp>
      <p:sp>
        <p:nvSpPr>
          <p:cNvPr id="69636" name="Rectangle 1027"/>
          <p:cNvSpPr>
            <a:spLocks noChangeArrowheads="1"/>
          </p:cNvSpPr>
          <p:nvPr>
            <p:ph type="body" idx="1"/>
          </p:nvPr>
        </p:nvSpPr>
        <p:spPr>
          <a:solidFill>
            <a:srgbClr val="FFFFFF"/>
          </a:solidFill>
          <a:ln>
            <a:solidFill>
              <a:srgbClr val="000000"/>
            </a:solidFill>
          </a:ln>
        </p:spPr>
        <p:txBody>
          <a:bodyPr/>
          <a:lstStyle/>
          <a:p>
            <a:r>
              <a:rPr lang="en-US" smtClean="0"/>
              <a:t>Frequently, by the time first symptoms are noted, the fungus has already reached scaffold branches or the main trunk of the tree. Once the fungus is established within a tree, it spreads rapidly via the water-conducting vessels. The tree forms gums within these vessels in response to the presence of the fungus, causing the tree to wilt and eventually die. Trees infected through root grafts wilt and die rapidly; this frequently occurs in the spring soon after the trees have leafed out and progresses from the base of the tree upward.</a:t>
            </a:r>
            <a:br>
              <a:rPr lang="en-US" smtClean="0"/>
            </a:br>
            <a:endParaRPr lang="en-US" smtClean="0"/>
          </a:p>
          <a:p>
            <a:r>
              <a:rPr lang="en-US" b="1" smtClean="0"/>
              <a:t>Vascular wilt diseases</a:t>
            </a:r>
            <a:endParaRPr lang="en-US" smtClean="0"/>
          </a:p>
          <a:p>
            <a:r>
              <a:rPr lang="en-US" smtClean="0"/>
              <a:t>Vascular wilt diseases are caused by pathogenic fungi or bacteria that enter the water-conducting xylem vessels of a plant, then proliferate within the vessels, causing water blockage. The typical symptoms include wilting and death of the leaves, followed often by death or serious impairment of the whole plant. As a group, therefore, the vascular wilts are among the most devastating plant diseases.</a:t>
            </a:r>
          </a:p>
          <a:p>
            <a:r>
              <a:rPr lang="en-US" smtClean="0"/>
              <a:t>There are several interesting features of these diseases. For example, the blockage of the xylem vessels is not necessarily caused by the pathogens themselves but often by the host reactions to invasion - the production of gel-like materials which serve as potential barriers to spread of the pathogens in the vessels. In addition, some of the symptoms, such as the common yellowing of the leaves and the loss of control of stomatal function, may are caused by toxins produced by the pathogens. But perhaps the most interesting point is that the pathogens have only a weak ability to invade living plant tissues; instead, they grow in the nutrient-poor conditions of the water-conducting vessels, and they only grow into the rest of the plant when it has been weakened or killed by water stress.</a:t>
            </a:r>
          </a:p>
          <a:p>
            <a:endParaRPr lang="en-US" smtClean="0"/>
          </a:p>
          <a:p>
            <a:r>
              <a:rPr lang="en-US" smtClean="0"/>
              <a:t>DED symptoms are the result of a fungus infecting the vascular (water conducting) system of the tree. Infection by the fungus results in clogging of vascular tissues, preventing water movement to the crown and causing visual symptoms as the tree wilts and dies. </a:t>
            </a:r>
            <a:endParaRPr lang="en-US" b="1" smtClean="0"/>
          </a:p>
          <a:p>
            <a:r>
              <a:rPr lang="en-US" b="1" smtClean="0"/>
              <a:t>Foliage symptoms: </a:t>
            </a:r>
            <a:r>
              <a:rPr lang="en-US" smtClean="0"/>
              <a:t>Symptoms of DED begin as wilting of leaves and proceed to yellowing and browning. The pattern of symptom progression within the crown varies depending on where the fungus is introduced to the tree. If the fungus enters the tree through roots grafted to infected trees (see disease cycle section), the symptoms may begin in the lower crown on the side nearest the graft and the entire crown may be affected very rapidly. If infection begins in the upper crown, symptoms often first appear at the end of an individual branch (called "flagging") and progress downward in the crown (cover photo). </a:t>
            </a:r>
          </a:p>
          <a:p>
            <a:r>
              <a:rPr lang="en-US" smtClean="0"/>
              <a:t>Multiple branches may be individually infected, resulting in symptom development at several locations in the crown (figure 2). Symptoms begin in late spring or any time later during the growing season. However, if the tree was infected the previous year (and not detected), symptoms may first be observed in early spring. Symptoms may progress throughout the whole tree in a single season, or may take two or more years. </a:t>
            </a:r>
            <a:endParaRPr lang="en-US" b="1" smtClean="0"/>
          </a:p>
          <a:p>
            <a:r>
              <a:rPr lang="en-US" b="1" smtClean="0"/>
              <a:t>Vascular symptoms:</a:t>
            </a:r>
            <a:r>
              <a:rPr lang="en-US" smtClean="0"/>
              <a:t> Branches and stems of elms infected by the DED fungus typically develop dark streaks of discoloration. To detect discoloration, cut through and peel off the bark of a dying branch to expose the outer rings of wood. In newly infected branches, brown streaks characteristically appear in the sapwood of the current year (figure 3). It is important to cut deeply into the wood or look at the branch in cross section for two reasons: (1) As the season progresses, the staining may be overlaid by unstained wood, and (2) if infection occurred in the previous year, the current sapwood may not be discolored.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C6B1027-E25A-400B-8DBE-1C22CB5A8FCF}" type="slidenum">
              <a:rPr lang="en-US" sz="1200"/>
              <a:pPr/>
              <a:t>40</a:t>
            </a:fld>
            <a:endParaRPr lang="en-US" sz="1200"/>
          </a:p>
        </p:txBody>
      </p:sp>
      <p:sp>
        <p:nvSpPr>
          <p:cNvPr id="71683" name="Rectangle 2"/>
          <p:cNvSpPr>
            <a:spLocks noChangeArrowheads="1" noTextEdit="1"/>
          </p:cNvSpPr>
          <p:nvPr>
            <p:ph type="sldImg"/>
          </p:nvPr>
        </p:nvSpPr>
        <p:spPr>
          <a:solidFill>
            <a:srgbClr val="FFFFFF"/>
          </a:solidFill>
          <a:ln/>
        </p:spPr>
      </p:sp>
      <p:sp>
        <p:nvSpPr>
          <p:cNvPr id="71684" name="Rectangle 3"/>
          <p:cNvSpPr>
            <a:spLocks noChangeArrowheads="1"/>
          </p:cNvSpPr>
          <p:nvPr>
            <p:ph type="body" idx="1"/>
          </p:nvPr>
        </p:nvSpPr>
        <p:spPr>
          <a:solidFill>
            <a:srgbClr val="FFFFFF"/>
          </a:solidFill>
          <a:ln>
            <a:solidFill>
              <a:srgbClr val="000000"/>
            </a:solidFill>
          </a:ln>
        </p:spPr>
        <p:txBody>
          <a:bodyPr/>
          <a:lstStyle/>
          <a:p>
            <a:r>
              <a:rPr lang="en-US" smtClean="0"/>
              <a:t>From the point of inoculation, the fungus moves upward and downward by two modes: in the liquid within xylem vessels and the growth of fungal hyphae between xylem vessels after germination. </a:t>
            </a:r>
            <a:r>
              <a:rPr lang="en-US" i="1" smtClean="0"/>
              <a:t>Ophiostoma novo-ulmi </a:t>
            </a:r>
            <a:r>
              <a:rPr lang="en-US" smtClean="0"/>
              <a:t>reaches the roots within one season of infection where it continues to grow. The fungus grows in the roots and ascends the trunk in a wave of infection that kills the entire tree or a major part of it. Where elms are planted close together and there is a possibility of root grafting, </a:t>
            </a:r>
            <a:r>
              <a:rPr lang="en-US" i="1" smtClean="0"/>
              <a:t>Ophiostoma novo-ulmi</a:t>
            </a:r>
            <a:r>
              <a:rPr lang="en-US" smtClean="0"/>
              <a:t> may move from one tree into the next through the roots. The fungus can also survive as a saprophyte in dead plant tissue.</a:t>
            </a:r>
          </a:p>
          <a:p>
            <a:endParaRPr lang="en-US" smtClean="0"/>
          </a:p>
          <a:p>
            <a:r>
              <a:rPr lang="en-US" smtClean="0"/>
              <a:t>According to Partridge (1997), </a:t>
            </a:r>
            <a:r>
              <a:rPr lang="en-US" i="1" smtClean="0"/>
              <a:t>O. ulmi</a:t>
            </a:r>
            <a:r>
              <a:rPr lang="en-US" smtClean="0"/>
              <a:t> s.l. is a rather complex fungus. It has four spore types: conidia produced on mycelium, conidia borne on a mycelial stalk (synnema), yeast like spores that are variable in size, and ascospores, which are produced in a black fruiting body (perithecium) which ooze through the long neck of the perithecium, and accumulate at the tip in sticky mass.</a:t>
            </a:r>
            <a:br>
              <a:rPr lang="en-US" smtClean="0"/>
            </a:b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3E02A28-014C-47AD-84C2-6910368AE226}" type="slidenum">
              <a:rPr lang="en-US" sz="1200"/>
              <a:pPr/>
              <a:t>41</a:t>
            </a:fld>
            <a:endParaRPr lang="en-US" sz="1200"/>
          </a:p>
        </p:txBody>
      </p:sp>
      <p:sp>
        <p:nvSpPr>
          <p:cNvPr id="73731" name="Rectangle 2"/>
          <p:cNvSpPr>
            <a:spLocks noChangeArrowheads="1" noTextEdit="1"/>
          </p:cNvSpPr>
          <p:nvPr>
            <p:ph type="sldImg"/>
          </p:nvPr>
        </p:nvSpPr>
        <p:spPr>
          <a:solidFill>
            <a:srgbClr val="FFFFFF"/>
          </a:solidFill>
          <a:ln/>
        </p:spPr>
      </p:sp>
      <p:sp>
        <p:nvSpPr>
          <p:cNvPr id="73732"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69F3EB5-0CB4-476F-B080-E69BD470C74B}" type="slidenum">
              <a:rPr lang="en-US" sz="1200"/>
              <a:pPr/>
              <a:t>42</a:t>
            </a:fld>
            <a:endParaRPr lang="en-US" sz="1200"/>
          </a:p>
        </p:txBody>
      </p:sp>
      <p:sp>
        <p:nvSpPr>
          <p:cNvPr id="75779" name="Rectangle 2"/>
          <p:cNvSpPr>
            <a:spLocks noChangeArrowheads="1" noTextEdit="1"/>
          </p:cNvSpPr>
          <p:nvPr>
            <p:ph type="sldImg"/>
          </p:nvPr>
        </p:nvSpPr>
        <p:spPr>
          <a:solidFill>
            <a:srgbClr val="FFFFFF"/>
          </a:solidFill>
          <a:ln/>
        </p:spPr>
      </p:sp>
      <p:sp>
        <p:nvSpPr>
          <p:cNvPr id="75780"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1B0D482-53CA-4826-8981-A4D7D2FF4F45}" type="slidenum">
              <a:rPr lang="en-US" sz="1200"/>
              <a:pPr/>
              <a:t>53</a:t>
            </a:fld>
            <a:endParaRPr lang="en-US" sz="1200"/>
          </a:p>
        </p:txBody>
      </p:sp>
      <p:sp>
        <p:nvSpPr>
          <p:cNvPr id="88067" name="Rectangle 2"/>
          <p:cNvSpPr>
            <a:spLocks noChangeArrowheads="1" noTextEdit="1"/>
          </p:cNvSpPr>
          <p:nvPr>
            <p:ph type="sldImg"/>
          </p:nvPr>
        </p:nvSpPr>
        <p:spPr>
          <a:solidFill>
            <a:srgbClr val="FFFFFF"/>
          </a:solidFill>
          <a:ln/>
        </p:spPr>
      </p:sp>
      <p:sp>
        <p:nvSpPr>
          <p:cNvPr id="88068" name="Rectangle 3"/>
          <p:cNvSpPr>
            <a:spLocks noChangeArrowheads="1"/>
          </p:cNvSpPr>
          <p:nvPr>
            <p:ph type="body" idx="1"/>
          </p:nvPr>
        </p:nvSpPr>
        <p:spPr>
          <a:solidFill>
            <a:srgbClr val="FFFFFF"/>
          </a:solidFill>
          <a:ln>
            <a:solidFill>
              <a:srgbClr val="000000"/>
            </a:solidFill>
          </a:ln>
        </p:spPr>
        <p:txBody>
          <a:bodyPr/>
          <a:lstStyle/>
          <a:p>
            <a:r>
              <a:rPr lang="en-US" smtClean="0"/>
              <a:t>Appears in France, Belgium, Germany 1918-1921/ arrival in E. US in late 20’s, established in NY and effecting 5500 sq miles by 1940/ strain transported to Ohio in 1928 via diseased logs. New epidemic in Europe, aggressive strains recognized in Europe in 1971.</a:t>
            </a:r>
          </a:p>
          <a:p>
            <a:endParaRPr lang="en-US" smtClean="0"/>
          </a:p>
          <a:p>
            <a:r>
              <a:rPr lang="en-US"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27EBD21-E38E-4420-A9FB-94C5EA7C2FDC}" type="slidenum">
              <a:rPr lang="en-US" sz="1200"/>
              <a:pPr/>
              <a:t>54</a:t>
            </a:fld>
            <a:endParaRPr lang="en-US" sz="1200"/>
          </a:p>
        </p:txBody>
      </p:sp>
      <p:sp>
        <p:nvSpPr>
          <p:cNvPr id="90115" name="Rectangle 2"/>
          <p:cNvSpPr>
            <a:spLocks noChangeArrowheads="1" noTextEdit="1"/>
          </p:cNvSpPr>
          <p:nvPr>
            <p:ph type="sldImg"/>
          </p:nvPr>
        </p:nvSpPr>
        <p:spPr>
          <a:solidFill>
            <a:srgbClr val="FFFFFF"/>
          </a:solidFill>
          <a:ln/>
        </p:spPr>
      </p:sp>
      <p:sp>
        <p:nvSpPr>
          <p:cNvPr id="90116"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0E6A446-F818-4B1E-9330-1B4C210FE025}" type="slidenum">
              <a:rPr lang="en-US" sz="1200"/>
              <a:pPr/>
              <a:t>58</a:t>
            </a:fld>
            <a:endParaRPr lang="en-US" sz="120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80802C1-29E7-462E-8471-0AFEAB7C051D}" type="slidenum">
              <a:rPr lang="en-US" sz="1200"/>
              <a:pPr/>
              <a:t>59</a:t>
            </a:fld>
            <a:endParaRPr lang="en-US" sz="120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174F1EC-DEBC-4ECE-8AC8-B17E8F4CED1E}" type="slidenum">
              <a:rPr lang="en-US" sz="1200"/>
              <a:pPr/>
              <a:t>60</a:t>
            </a:fld>
            <a:endParaRPr lang="en-US" sz="120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C60C0D9-1298-400B-BDEC-D71D45777515}" type="slidenum">
              <a:rPr lang="en-US" sz="1200"/>
              <a:pPr/>
              <a:t>7</a:t>
            </a:fld>
            <a:endParaRPr lang="en-US" sz="1200"/>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493176F-31B4-427D-AE67-71F85E51080F}" type="slidenum">
              <a:rPr lang="en-US" sz="1200"/>
              <a:pPr/>
              <a:t>61</a:t>
            </a:fld>
            <a:endParaRPr lang="en-US" sz="120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0BE5E0E-57ED-4D2E-A3E1-7DBDBFC0956E}" type="slidenum">
              <a:rPr lang="en-US" sz="1200"/>
              <a:pPr/>
              <a:t>62</a:t>
            </a:fld>
            <a:endParaRPr lang="en-US" sz="120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D9B9CE-84F3-4731-BDF0-3E1380B92991}" type="slidenum">
              <a:rPr lang="en-US" sz="1200"/>
              <a:pPr/>
              <a:t>63</a:t>
            </a:fld>
            <a:endParaRPr lang="en-US" sz="120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FC74A7E-5CC3-40FB-A745-E563A9960BEB}" type="slidenum">
              <a:rPr lang="en-US" sz="1200"/>
              <a:pPr/>
              <a:t>64</a:t>
            </a:fld>
            <a:endParaRPr lang="en-US" sz="120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904C617-27BC-4744-8D19-E9DAF59220AA}" type="slidenum">
              <a:rPr lang="en-US" sz="1200"/>
              <a:pPr/>
              <a:t>65</a:t>
            </a:fld>
            <a:endParaRPr lang="en-US" sz="120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Said hey we got it already…don’t regulate elm timber trade…get new species.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48040CD-CB2D-4A10-A459-B3C00F66926C}" type="slidenum">
              <a:rPr lang="en-US" sz="1200"/>
              <a:pPr/>
              <a:t>66</a:t>
            </a:fld>
            <a:endParaRPr lang="en-US" sz="120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DCCF41E-8C6A-4470-9C61-73EE4245602B}" type="slidenum">
              <a:rPr lang="en-US" sz="1200"/>
              <a:pPr/>
              <a:t>67</a:t>
            </a:fld>
            <a:endParaRPr lang="en-US" sz="120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C92EB1E-2629-4A41-8D2E-2F2F94F72982}" type="slidenum">
              <a:rPr lang="en-US" sz="1200"/>
              <a:pPr/>
              <a:t>68</a:t>
            </a:fld>
            <a:endParaRPr lang="en-US" sz="120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5CB45FF-6696-4AB1-9255-481317605FD5}" type="slidenum">
              <a:rPr lang="en-US" sz="1200"/>
              <a:pPr/>
              <a:t>69</a:t>
            </a:fld>
            <a:endParaRPr lang="en-US" sz="120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BBE0D46-EF0C-49AA-8103-9BA3E7A6C6A5}" type="slidenum">
              <a:rPr lang="en-US" sz="1200"/>
              <a:pPr/>
              <a:t>70</a:t>
            </a:fld>
            <a:endParaRPr lang="en-US" sz="120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mtClean="0"/>
              <a:t>All species of white pine (or five needle pines) in North America are susceptible to the pathogen. As is common with many other rust fungi, two different host species are required for this fungus to complete its life cycle. </a:t>
            </a:r>
            <a:r>
              <a:rPr lang="en-US" i="1" smtClean="0"/>
              <a:t>Ribes</a:t>
            </a:r>
            <a:r>
              <a:rPr lang="en-US" smtClean="0"/>
              <a:t>species (currant and gooseberry) serve as the alternate host. </a:t>
            </a:r>
          </a:p>
          <a:p>
            <a:pPr>
              <a:spcBef>
                <a:spcPct val="0"/>
              </a:spcBef>
            </a:pPr>
            <a:endParaRPr lang="en-US" smtClean="0"/>
          </a:p>
          <a:p>
            <a:pPr>
              <a:spcBef>
                <a:spcPct val="0"/>
              </a:spcBef>
            </a:pPr>
            <a:r>
              <a:rPr lang="en-US" smtClean="0"/>
              <a:t>-In summer, telia are produced, which are rough hairs. Wet conditions, teliospores germinate, form basidium to produce basidiospores. Basidiospores disperse by air and these infect pine.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91AEF2D-E0E3-4B0D-B94E-EE3FF851F33D}" type="slidenum">
              <a:rPr lang="en-US" sz="1200"/>
              <a:pPr/>
              <a:t>8</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B38BEB1-350C-4E22-9AE0-752076038C60}" type="slidenum">
              <a:rPr lang="en-US" sz="1200"/>
              <a:pPr/>
              <a:t>71</a:t>
            </a:fld>
            <a:endParaRPr lang="en-US" sz="120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171C782-6119-4E6C-9D6D-4DA2A668B914}" type="slidenum">
              <a:rPr lang="en-US" sz="1200"/>
              <a:pPr/>
              <a:t>72</a:t>
            </a:fld>
            <a:endParaRPr lang="en-US" sz="120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2C39912-A827-4E0B-990A-7B3AAAF7921E}" type="slidenum">
              <a:rPr lang="en-US" sz="1200"/>
              <a:pPr/>
              <a:t>73</a:t>
            </a:fld>
            <a:endParaRPr lang="en-US" sz="120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8FFAF50-81BB-4150-AE86-63F076B63117}" type="slidenum">
              <a:rPr lang="en-US" sz="1200"/>
              <a:pPr/>
              <a:t>74</a:t>
            </a:fld>
            <a:endParaRPr lang="en-US" sz="120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A146AB1-E427-4253-910B-A07CF0E09A22}" type="slidenum">
              <a:rPr lang="en-US" sz="1200"/>
              <a:pPr/>
              <a:t>75</a:t>
            </a:fld>
            <a:endParaRPr lang="en-US" sz="120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71F694F-BECA-4949-9ED4-8E598B9BAF51}" type="slidenum">
              <a:rPr lang="en-US" sz="1200"/>
              <a:pPr/>
              <a:t>76</a:t>
            </a:fld>
            <a:endParaRPr lang="en-US" sz="1200"/>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2726CB0-311B-4C4D-B356-A940B1A4E977}" type="slidenum">
              <a:rPr lang="en-US" sz="1200"/>
              <a:pPr/>
              <a:t>77</a:t>
            </a:fld>
            <a:endParaRPr lang="en-US" sz="1200"/>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E882543D-F19B-47EA-BCE7-950CD404189D}" type="slidenum">
              <a:rPr lang="en-US" sz="1200"/>
              <a:pPr/>
              <a:t>78</a:t>
            </a:fld>
            <a:endParaRPr lang="en-US" sz="1200"/>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4A1DD52-C7BB-47F3-BB1D-1684144C2628}" type="slidenum">
              <a:rPr lang="en-US" sz="1200"/>
              <a:pPr/>
              <a:t>10</a:t>
            </a:fld>
            <a:endParaRPr lang="en-US" sz="1200"/>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03BA599-F311-4E3A-B648-42CC71938E97}" type="slidenum">
              <a:rPr lang="en-US" sz="1200"/>
              <a:pPr/>
              <a:t>13</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20A8D9F-631C-4B39-879E-ABB96E7EE4EC}" type="slidenum">
              <a:rPr lang="en-US" sz="1200"/>
              <a:pPr/>
              <a:t>31</a:t>
            </a:fld>
            <a:endParaRPr lang="en-US" sz="1200"/>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Genetic background of MC:  composite host population from various lcoations, </a:t>
            </a:r>
          </a:p>
          <a:p>
            <a:r>
              <a:rPr lang="en-US" smtClean="0"/>
              <a:t>HC:  composite of field collected major gene resistant trees</a:t>
            </a:r>
          </a:p>
          <a:p>
            <a:r>
              <a:rPr lang="en-US" smtClean="0"/>
              <a:t>Seems as though both have higher heterozygosity than local stands.  </a:t>
            </a:r>
          </a:p>
          <a:p>
            <a:endParaRPr lang="en-US" smtClean="0"/>
          </a:p>
          <a:p>
            <a:r>
              <a:rPr lang="en-US" smtClean="0"/>
              <a:t>2 HC isolates closer to population 1 and 2 instead of 3. Perhaps hybrids or non vcr1?</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06DA05B-D35B-4465-860A-0E710E7A105B}" type="slidenum">
              <a:rPr lang="en-US" sz="1200"/>
              <a:pPr/>
              <a:t>35</a:t>
            </a:fld>
            <a:endParaRPr lang="en-US" sz="1200"/>
          </a:p>
        </p:txBody>
      </p:sp>
      <p:sp>
        <p:nvSpPr>
          <p:cNvPr id="61443" name="Rectangle 2"/>
          <p:cNvSpPr>
            <a:spLocks noChangeArrowheads="1" noTextEdit="1"/>
          </p:cNvSpPr>
          <p:nvPr>
            <p:ph type="sldImg"/>
          </p:nvPr>
        </p:nvSpPr>
        <p:spPr>
          <a:solidFill>
            <a:srgbClr val="FFFFFF"/>
          </a:solidFill>
          <a:ln/>
        </p:spPr>
      </p:sp>
      <p:sp>
        <p:nvSpPr>
          <p:cNvPr id="61444" name="Rectangle 3"/>
          <p:cNvSpPr>
            <a:spLocks noChangeArrowheads="1"/>
          </p:cNvSpPr>
          <p:nvPr>
            <p:ph type="body" idx="1"/>
          </p:nvPr>
        </p:nvSpPr>
        <p:spPr>
          <a:solidFill>
            <a:srgbClr val="FFFFFF"/>
          </a:solidFill>
          <a:ln>
            <a:solidFill>
              <a:srgbClr val="000000"/>
            </a:solidFill>
          </a:ln>
        </p:spPr>
        <p:txBody>
          <a:bodyPr/>
          <a:lstStyle/>
          <a:p>
            <a:r>
              <a:rPr lang="en-US" b="1" smtClean="0"/>
              <a:t>Foliage symptoms: </a:t>
            </a:r>
            <a:r>
              <a:rPr lang="en-US" smtClean="0"/>
              <a:t>Symptoms of DED begin as wilting of leaves and proceed to yellowing and browning. The pattern of symptom progression within the crown varies depending on where the fungus is introduced to the tree. If the fungus enters the tree through roots grafted to infected trees (see disease cycle section), the symptoms may begin in the lower crown on the side nearest the graft and the entire crown may be affected very rapidly. If infection begins in the upper crown, symptoms often first appear at the end of an individual branch (called "flagging") and progress downward in the crown (cover photo). </a:t>
            </a:r>
          </a:p>
          <a:p>
            <a:r>
              <a:rPr lang="en-US" smtClean="0"/>
              <a:t>Multiple branches may be individually infected, resulting in symptom development at several locations in the crown (figure 2). Symptoms begin in late spring or any time later during the growing season. However, if the tree was infected the previous year (and not detected), symptoms may first be observed in early spring. Symptoms may progress throughout the whole tree in a single season, or may take two or more years. </a:t>
            </a:r>
            <a:endParaRPr lang="en-US" b="1" smtClean="0"/>
          </a:p>
          <a:p>
            <a:r>
              <a:rPr lang="en-US" b="1" smtClean="0"/>
              <a:t>Vascular symptoms:</a:t>
            </a:r>
            <a:r>
              <a:rPr lang="en-US" smtClean="0"/>
              <a:t> Branches and stems of elms infected by the DED fungus typically develop dark streaks of discoloration. To detect discoloration, cut through and peel off the bark of a dying branch to expose the outer rings of wood. In newly infected branches, brown streaks characteristically appear in the sapwood of the current year (figure 3). It is important to cut deeply into the wood or look at the branch in cross section for two reasons: (1) As the season progresses, the staining may be overlaid by unstained wood, and (2) if infection occurred in the previous year, the current sapwood may not be discolored.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F3D0985-EEB1-40F5-9071-B7AA0EEF2D37}" type="slidenum">
              <a:rPr lang="en-US" sz="1200"/>
              <a:pPr/>
              <a:t>36</a:t>
            </a:fld>
            <a:endParaRPr lang="en-US" sz="1200"/>
          </a:p>
        </p:txBody>
      </p:sp>
      <p:sp>
        <p:nvSpPr>
          <p:cNvPr id="63491" name="Rectangle 2"/>
          <p:cNvSpPr>
            <a:spLocks noChangeArrowheads="1" noTextEdit="1"/>
          </p:cNvSpPr>
          <p:nvPr>
            <p:ph type="sldImg"/>
          </p:nvPr>
        </p:nvSpPr>
        <p:spPr>
          <a:solidFill>
            <a:srgbClr val="FFFFFF"/>
          </a:solidFill>
          <a:ln/>
        </p:spPr>
      </p:sp>
      <p:sp>
        <p:nvSpPr>
          <p:cNvPr id="63492" name="Rectangle 3"/>
          <p:cNvSpPr>
            <a:spLocks noChangeArrowheads="1"/>
          </p:cNvSpPr>
          <p:nvPr>
            <p:ph type="body" idx="1"/>
          </p:nvPr>
        </p:nvSpPr>
        <p:spPr>
          <a:solidFill>
            <a:srgbClr val="FFFFFF"/>
          </a:solidFill>
          <a:ln>
            <a:solidFill>
              <a:srgbClr val="000000"/>
            </a:solidFill>
          </a:ln>
        </p:spPr>
        <p:txBody>
          <a:bodyPr/>
          <a:lstStyle/>
          <a:p>
            <a:r>
              <a:rPr lang="en-US" b="1" smtClean="0"/>
              <a:t>The elm host.</a:t>
            </a:r>
            <a:r>
              <a:rPr lang="en-US" smtClean="0"/>
              <a:t> Native species of North American elms vary in their susceptibility to DED, even within species. American elm (</a:t>
            </a:r>
            <a:r>
              <a:rPr lang="en-US" i="1" smtClean="0"/>
              <a:t>Ulmus</a:t>
            </a:r>
            <a:r>
              <a:rPr lang="en-US" smtClean="0"/>
              <a:t> </a:t>
            </a:r>
            <a:r>
              <a:rPr lang="en-US" i="1" smtClean="0"/>
              <a:t>americana</a:t>
            </a:r>
            <a:r>
              <a:rPr lang="en-US" smtClean="0"/>
              <a:t> L.) is generally highly susceptible. Winged elm (</a:t>
            </a:r>
            <a:r>
              <a:rPr lang="en-US" i="1" smtClean="0"/>
              <a:t>U. alata</a:t>
            </a:r>
            <a:r>
              <a:rPr lang="en-US" smtClean="0"/>
              <a:t> Michx.), September elm (</a:t>
            </a:r>
            <a:r>
              <a:rPr lang="en-US" i="1" smtClean="0"/>
              <a:t>U. serotina</a:t>
            </a:r>
            <a:r>
              <a:rPr lang="en-US" smtClean="0"/>
              <a:t> Sarg.), slippery elm (</a:t>
            </a:r>
            <a:r>
              <a:rPr lang="en-US" i="1" smtClean="0"/>
              <a:t>U. rubra</a:t>
            </a:r>
            <a:r>
              <a:rPr lang="en-US" smtClean="0"/>
              <a:t> Muhl.), rock elm (</a:t>
            </a:r>
            <a:r>
              <a:rPr lang="en-US" i="1" smtClean="0"/>
              <a:t>U. thomasii</a:t>
            </a:r>
            <a:r>
              <a:rPr lang="en-US" smtClean="0"/>
              <a:t> Sarg.), and cedar elm (</a:t>
            </a:r>
            <a:r>
              <a:rPr lang="en-US" i="1" smtClean="0"/>
              <a:t>U. crassifolia</a:t>
            </a:r>
            <a:r>
              <a:rPr lang="en-US" smtClean="0"/>
              <a:t> Nutt.) range from susceptible to somewhat resistant. No native elms are immune to DED, but some individuals or cultivars have a higher tolerance (and thus may recover from or survive with infection) or resistance to DED. Many European and Asiatic elms are less susceptible than American elm. </a:t>
            </a:r>
          </a:p>
          <a:p>
            <a:r>
              <a:rPr lang="en-US" smtClean="0"/>
              <a:t>In addition to genetic factors present in some cultivars and species, physical factors affect tree susceptibility. These factors include time of year, climatic conditions (such as drought) and vitality of the tree. Water conducting elements are most susceptible to infection as they are being produced in the spring, thus elms are most susceptible to infection after earliest leafing out to midsummer. Trees are less susceptible under drought conditions. Vigorously growing trees are generally more susceptible than slower growing trees.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29F15F4-4A6D-4EB5-A7E3-7D22F0598EA7}" type="slidenum">
              <a:rPr lang="en-US" sz="1200"/>
              <a:pPr/>
              <a:t>37</a:t>
            </a:fld>
            <a:endParaRPr lang="en-US" sz="1200"/>
          </a:p>
        </p:txBody>
      </p:sp>
      <p:sp>
        <p:nvSpPr>
          <p:cNvPr id="65539" name="Rectangle 2"/>
          <p:cNvSpPr>
            <a:spLocks noChangeArrowheads="1" noTextEdit="1"/>
          </p:cNvSpPr>
          <p:nvPr>
            <p:ph type="sldImg"/>
          </p:nvPr>
        </p:nvSpPr>
        <p:spPr>
          <a:solidFill>
            <a:srgbClr val="FFFFFF"/>
          </a:solidFill>
          <a:ln/>
        </p:spPr>
      </p:sp>
      <p:sp>
        <p:nvSpPr>
          <p:cNvPr id="65540" name="Rectangle 3"/>
          <p:cNvSpPr>
            <a:spLocks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613882A-4ED6-45CD-A63F-187D987D9396}" type="slidenum">
              <a:rPr lang="en-US"/>
              <a:pPr/>
              <a:t>‹#›</a:t>
            </a:fld>
            <a:endParaRPr lang="en-US"/>
          </a:p>
        </p:txBody>
      </p:sp>
    </p:spTree>
    <p:extLst>
      <p:ext uri="{BB962C8B-B14F-4D97-AF65-F5344CB8AC3E}">
        <p14:creationId xmlns:p14="http://schemas.microsoft.com/office/powerpoint/2010/main" val="360809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3B8FF93-F998-4ADE-B222-F43F61279E38}" type="slidenum">
              <a:rPr lang="en-US"/>
              <a:pPr/>
              <a:t>‹#›</a:t>
            </a:fld>
            <a:endParaRPr lang="en-US"/>
          </a:p>
        </p:txBody>
      </p:sp>
    </p:spTree>
    <p:extLst>
      <p:ext uri="{BB962C8B-B14F-4D97-AF65-F5344CB8AC3E}">
        <p14:creationId xmlns:p14="http://schemas.microsoft.com/office/powerpoint/2010/main" val="802197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0B3317-5D80-4BE5-AF2C-E04A02F5BCD9}" type="slidenum">
              <a:rPr lang="en-US"/>
              <a:pPr/>
              <a:t>‹#›</a:t>
            </a:fld>
            <a:endParaRPr lang="en-US"/>
          </a:p>
        </p:txBody>
      </p:sp>
    </p:spTree>
    <p:extLst>
      <p:ext uri="{BB962C8B-B14F-4D97-AF65-F5344CB8AC3E}">
        <p14:creationId xmlns:p14="http://schemas.microsoft.com/office/powerpoint/2010/main" val="145574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1C5F54-554C-411B-B34C-F308135D88CC}" type="slidenum">
              <a:rPr lang="en-US"/>
              <a:pPr/>
              <a:t>‹#›</a:t>
            </a:fld>
            <a:endParaRPr lang="en-US"/>
          </a:p>
        </p:txBody>
      </p:sp>
    </p:spTree>
    <p:extLst>
      <p:ext uri="{BB962C8B-B14F-4D97-AF65-F5344CB8AC3E}">
        <p14:creationId xmlns:p14="http://schemas.microsoft.com/office/powerpoint/2010/main" val="126373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5B0AC0-AF77-479E-9728-1F771468B731}" type="slidenum">
              <a:rPr lang="en-US"/>
              <a:pPr/>
              <a:t>‹#›</a:t>
            </a:fld>
            <a:endParaRPr lang="en-US"/>
          </a:p>
        </p:txBody>
      </p:sp>
    </p:spTree>
    <p:extLst>
      <p:ext uri="{BB962C8B-B14F-4D97-AF65-F5344CB8AC3E}">
        <p14:creationId xmlns:p14="http://schemas.microsoft.com/office/powerpoint/2010/main" val="3590385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B81B6E1-FC0E-48F4-99C7-1D2D7BF42D38}" type="slidenum">
              <a:rPr lang="en-US"/>
              <a:pPr/>
              <a:t>‹#›</a:t>
            </a:fld>
            <a:endParaRPr lang="en-US"/>
          </a:p>
        </p:txBody>
      </p:sp>
    </p:spTree>
    <p:extLst>
      <p:ext uri="{BB962C8B-B14F-4D97-AF65-F5344CB8AC3E}">
        <p14:creationId xmlns:p14="http://schemas.microsoft.com/office/powerpoint/2010/main" val="3894762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57E2C83-810F-43D5-B552-C36DD03D68A6}" type="slidenum">
              <a:rPr lang="en-US"/>
              <a:pPr/>
              <a:t>‹#›</a:t>
            </a:fld>
            <a:endParaRPr lang="en-US"/>
          </a:p>
        </p:txBody>
      </p:sp>
    </p:spTree>
    <p:extLst>
      <p:ext uri="{BB962C8B-B14F-4D97-AF65-F5344CB8AC3E}">
        <p14:creationId xmlns:p14="http://schemas.microsoft.com/office/powerpoint/2010/main" val="25886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488AE1E-046C-4738-962E-087204BFD20C}" type="slidenum">
              <a:rPr lang="en-US"/>
              <a:pPr/>
              <a:t>‹#›</a:t>
            </a:fld>
            <a:endParaRPr lang="en-US"/>
          </a:p>
        </p:txBody>
      </p:sp>
    </p:spTree>
    <p:extLst>
      <p:ext uri="{BB962C8B-B14F-4D97-AF65-F5344CB8AC3E}">
        <p14:creationId xmlns:p14="http://schemas.microsoft.com/office/powerpoint/2010/main" val="71071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F4461C-44A6-43C1-8E54-267B165A2CD8}" type="slidenum">
              <a:rPr lang="en-US"/>
              <a:pPr/>
              <a:t>‹#›</a:t>
            </a:fld>
            <a:endParaRPr lang="en-US"/>
          </a:p>
        </p:txBody>
      </p:sp>
    </p:spTree>
    <p:extLst>
      <p:ext uri="{BB962C8B-B14F-4D97-AF65-F5344CB8AC3E}">
        <p14:creationId xmlns:p14="http://schemas.microsoft.com/office/powerpoint/2010/main" val="312445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5D400AE-11D1-438C-AFF3-9BE6FCF98EE0}" type="slidenum">
              <a:rPr lang="en-US"/>
              <a:pPr/>
              <a:t>‹#›</a:t>
            </a:fld>
            <a:endParaRPr lang="en-US"/>
          </a:p>
        </p:txBody>
      </p:sp>
    </p:spTree>
    <p:extLst>
      <p:ext uri="{BB962C8B-B14F-4D97-AF65-F5344CB8AC3E}">
        <p14:creationId xmlns:p14="http://schemas.microsoft.com/office/powerpoint/2010/main" val="304123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412BBC3-2324-4556-BFBB-493EDBEAEDBA}" type="slidenum">
              <a:rPr lang="en-US"/>
              <a:pPr/>
              <a:t>‹#›</a:t>
            </a:fld>
            <a:endParaRPr lang="en-US"/>
          </a:p>
        </p:txBody>
      </p:sp>
    </p:spTree>
    <p:extLst>
      <p:ext uri="{BB962C8B-B14F-4D97-AF65-F5344CB8AC3E}">
        <p14:creationId xmlns:p14="http://schemas.microsoft.com/office/powerpoint/2010/main" val="305869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0F6F795-2079-49FE-97AF-18C38D41AD94}" type="slidenum">
              <a:rPr lang="en-US"/>
              <a:pPr/>
              <a:t>‹#›</a:t>
            </a:fld>
            <a:endParaRPr lang="en-US"/>
          </a:p>
        </p:txBody>
      </p:sp>
    </p:spTree>
    <p:extLst>
      <p:ext uri="{BB962C8B-B14F-4D97-AF65-F5344CB8AC3E}">
        <p14:creationId xmlns:p14="http://schemas.microsoft.com/office/powerpoint/2010/main" val="428713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0E63EAC-492A-476B-869E-3678FD4B2838}" type="slidenum">
              <a:rPr lang="en-US"/>
              <a:pPr/>
              <a:t>‹#›</a:t>
            </a:fld>
            <a:endParaRPr lang="en-US"/>
          </a:p>
        </p:txBody>
      </p:sp>
    </p:spTree>
    <p:extLst>
      <p:ext uri="{BB962C8B-B14F-4D97-AF65-F5344CB8AC3E}">
        <p14:creationId xmlns:p14="http://schemas.microsoft.com/office/powerpoint/2010/main" val="51320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6E41A90-4009-4A2D-9A37-0C9BFB8ABEB9}" type="slidenum">
              <a:rPr lang="en-US"/>
              <a:pPr/>
              <a:t>‹#›</a:t>
            </a:fld>
            <a:endParaRPr lang="en-US"/>
          </a:p>
        </p:txBody>
      </p:sp>
    </p:spTree>
    <p:extLst>
      <p:ext uri="{BB962C8B-B14F-4D97-AF65-F5344CB8AC3E}">
        <p14:creationId xmlns:p14="http://schemas.microsoft.com/office/powerpoint/2010/main" val="268910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3EB7717-D540-422B-8FA1-C80BCB6A0158}" type="slidenum">
              <a:rPr lang="en-US"/>
              <a:pPr/>
              <a:t>‹#›</a:t>
            </a:fld>
            <a:endParaRPr lang="en-US"/>
          </a:p>
        </p:txBody>
      </p:sp>
    </p:spTree>
    <p:extLst>
      <p:ext uri="{BB962C8B-B14F-4D97-AF65-F5344CB8AC3E}">
        <p14:creationId xmlns:p14="http://schemas.microsoft.com/office/powerpoint/2010/main" val="213470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994951-CEFE-4EBA-AE27-E162AE3618DC}" type="slidenum">
              <a:rPr lang="en-US"/>
              <a:pPr/>
              <a:t>‹#›</a:t>
            </a:fld>
            <a:endParaRPr lang="en-US"/>
          </a:p>
        </p:txBody>
      </p:sp>
    </p:spTree>
    <p:extLst>
      <p:ext uri="{BB962C8B-B14F-4D97-AF65-F5344CB8AC3E}">
        <p14:creationId xmlns:p14="http://schemas.microsoft.com/office/powerpoint/2010/main" val="410255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4E211C6-131F-43BF-9E11-7BB2101B604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20.wmf"/></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nvGraphicFramePr>
        <p:xfrm>
          <a:off x="838200" y="279400"/>
          <a:ext cx="7480300" cy="6578600"/>
        </p:xfrm>
        <a:graphic>
          <a:graphicData uri="http://schemas.openxmlformats.org/presentationml/2006/ole">
            <mc:AlternateContent xmlns:mc="http://schemas.openxmlformats.org/markup-compatibility/2006">
              <mc:Choice xmlns:v="urn:schemas-microsoft-com:vml" Requires="v">
                <p:oleObj spid="_x0000_s19460" name="Document" r:id="rId3" imgW="5486400" imgH="4826000" progId="Word.Document.12">
                  <p:link updateAutomatic="1"/>
                </p:oleObj>
              </mc:Choice>
              <mc:Fallback>
                <p:oleObj name="Document" r:id="rId3" imgW="5486400" imgH="4826000"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79400"/>
                        <a:ext cx="7480300"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7772400" cy="1143000"/>
          </a:xfrm>
        </p:spPr>
        <p:txBody>
          <a:bodyPr/>
          <a:lstStyle/>
          <a:p>
            <a:r>
              <a:rPr lang="en-US" smtClean="0">
                <a:latin typeface="festus!" pitchFamily="2" charset="0"/>
              </a:rPr>
              <a:t>Attempts to control WPBR</a:t>
            </a:r>
          </a:p>
        </p:txBody>
      </p:sp>
      <p:sp>
        <p:nvSpPr>
          <p:cNvPr id="31747" name="Rectangle 3"/>
          <p:cNvSpPr>
            <a:spLocks noChangeArrowheads="1"/>
          </p:cNvSpPr>
          <p:nvPr>
            <p:ph type="body" idx="1"/>
          </p:nvPr>
        </p:nvSpPr>
        <p:spPr>
          <a:xfrm>
            <a:off x="762000" y="1143000"/>
            <a:ext cx="7772400" cy="5715000"/>
          </a:xfrm>
          <a:solidFill>
            <a:srgbClr val="FFFFFF"/>
          </a:solidFill>
          <a:ln>
            <a:solidFill>
              <a:srgbClr val="000000"/>
            </a:solidFill>
            <a:miter lim="800000"/>
            <a:headEnd/>
            <a:tailEnd/>
          </a:ln>
        </p:spPr>
        <p:txBody>
          <a:bodyPr/>
          <a:lstStyle/>
          <a:p>
            <a:pPr>
              <a:lnSpc>
                <a:spcPct val="90000"/>
              </a:lnSpc>
            </a:pPr>
            <a:r>
              <a:rPr lang="en-US" sz="2800" smtClean="0">
                <a:latin typeface="festus!" pitchFamily="2" charset="0"/>
              </a:rPr>
              <a:t>Ribes eradication</a:t>
            </a:r>
          </a:p>
          <a:p>
            <a:pPr lvl="1">
              <a:lnSpc>
                <a:spcPct val="90000"/>
              </a:lnSpc>
            </a:pPr>
            <a:r>
              <a:rPr lang="en-US" sz="2400" smtClean="0">
                <a:latin typeface="festus!" pitchFamily="2" charset="0"/>
              </a:rPr>
              <a:t>More successful in East than West</a:t>
            </a:r>
          </a:p>
          <a:p>
            <a:pPr>
              <a:lnSpc>
                <a:spcPct val="90000"/>
              </a:lnSpc>
            </a:pPr>
            <a:r>
              <a:rPr lang="en-US" sz="2800" smtClean="0">
                <a:latin typeface="festus!" pitchFamily="2" charset="0"/>
              </a:rPr>
              <a:t>Use of Risk Zones for planting and management</a:t>
            </a:r>
          </a:p>
          <a:p>
            <a:pPr lvl="1">
              <a:lnSpc>
                <a:spcPct val="90000"/>
              </a:lnSpc>
            </a:pPr>
            <a:r>
              <a:rPr lang="en-US" sz="2400" smtClean="0">
                <a:latin typeface="festus!" pitchFamily="2" charset="0"/>
              </a:rPr>
              <a:t>potential pitfalls: must also account for airflow patterns</a:t>
            </a:r>
          </a:p>
          <a:p>
            <a:pPr>
              <a:lnSpc>
                <a:spcPct val="90000"/>
              </a:lnSpc>
            </a:pPr>
            <a:r>
              <a:rPr lang="en-US" sz="2800" smtClean="0">
                <a:latin typeface="festus!" pitchFamily="2" charset="0"/>
              </a:rPr>
              <a:t>Pruning</a:t>
            </a:r>
          </a:p>
          <a:p>
            <a:pPr lvl="1">
              <a:lnSpc>
                <a:spcPct val="90000"/>
              </a:lnSpc>
            </a:pPr>
            <a:r>
              <a:rPr lang="en-US" sz="2400" smtClean="0">
                <a:latin typeface="festus!" pitchFamily="2" charset="0"/>
              </a:rPr>
              <a:t>Can be successful if infection caught 12 inches from main stem; costly; may need repeated entries; probably would not work in whitebark</a:t>
            </a:r>
          </a:p>
          <a:p>
            <a:pPr>
              <a:lnSpc>
                <a:spcPct val="90000"/>
              </a:lnSpc>
            </a:pPr>
            <a:r>
              <a:rPr lang="en-US" sz="2800" smtClean="0">
                <a:latin typeface="festus!" pitchFamily="2" charset="0"/>
              </a:rPr>
              <a:t>Genetics: probably most successful method</a:t>
            </a:r>
          </a:p>
          <a:p>
            <a:pPr lvl="1">
              <a:lnSpc>
                <a:spcPct val="90000"/>
              </a:lnSpc>
            </a:pPr>
            <a:r>
              <a:rPr lang="en-US" sz="2400" smtClean="0">
                <a:latin typeface="festus!" pitchFamily="2" charset="0"/>
              </a:rPr>
              <a:t>Sugar and western white pines</a:t>
            </a:r>
          </a:p>
          <a:p>
            <a:pPr lvl="1">
              <a:lnSpc>
                <a:spcPct val="90000"/>
              </a:lnSpc>
            </a:pPr>
            <a:r>
              <a:rPr lang="en-US" sz="2400" smtClean="0">
                <a:latin typeface="festus!" pitchFamily="2" charset="0"/>
              </a:rPr>
              <a:t>Whitebark pine work in progress</a:t>
            </a:r>
          </a:p>
          <a:p>
            <a:pPr>
              <a:lnSpc>
                <a:spcPct val="90000"/>
              </a:lnSpc>
              <a:buFont typeface="Wingdings" charset="2"/>
              <a:buNone/>
            </a:pPr>
            <a:endParaRPr lang="en-US" sz="2800" smtClean="0">
              <a:latin typeface="festus!" pitchFamily="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eradication.jpg"/>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914400" y="533400"/>
            <a:ext cx="11082338" cy="58674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Civilian Conservation Camps  during the Depression</a:t>
            </a:r>
          </a:p>
        </p:txBody>
      </p:sp>
      <p:pic>
        <p:nvPicPr>
          <p:cNvPr id="34819" name="Content Placeholder 3" descr="adhi11a.jpg"/>
          <p:cNvPicPr>
            <a:picLocks noGrp="1" noChangeAspect="1"/>
          </p:cNvPicPr>
          <p:nvPr>
            <p:ph idx="1"/>
          </p:nvPr>
        </p:nvPicPr>
        <p:blipFill>
          <a:blip r:embed="rId2">
            <a:extLst>
              <a:ext uri="{28A0092B-C50C-407E-A947-70E740481C1C}">
                <a14:useLocalDpi xmlns:a14="http://schemas.microsoft.com/office/drawing/2010/main" val="0"/>
              </a:ext>
            </a:extLst>
          </a:blip>
          <a:srcRect l="-19133" r="-19133"/>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609600"/>
            <a:ext cx="8458200" cy="1143000"/>
          </a:xfrm>
        </p:spPr>
        <p:txBody>
          <a:bodyPr/>
          <a:lstStyle/>
          <a:p>
            <a:r>
              <a:rPr lang="en-US" smtClean="0">
                <a:latin typeface="festus!" pitchFamily="2" charset="0"/>
              </a:rPr>
              <a:t>Widespread mortality in western white pine</a:t>
            </a:r>
          </a:p>
        </p:txBody>
      </p:sp>
      <p:pic>
        <p:nvPicPr>
          <p:cNvPr id="35843" name="Picture 4" descr="C:\Kristen\white pine decl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Why mortality appears in clusters if pine to pine infection does not occur ?</a:t>
            </a:r>
            <a:br>
              <a:rPr lang="en-US" smtClean="0"/>
            </a:br>
            <a:endParaRPr lang="en-US" smtClean="0"/>
          </a:p>
        </p:txBody>
      </p:sp>
      <p:sp>
        <p:nvSpPr>
          <p:cNvPr id="37891" name="TextBox 2"/>
          <p:cNvSpPr txBox="1">
            <a:spLocks noChangeArrowheads="1"/>
          </p:cNvSpPr>
          <p:nvPr/>
        </p:nvSpPr>
        <p:spPr bwMode="auto">
          <a:xfrm>
            <a:off x="762000" y="2590800"/>
            <a:ext cx="7391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t>1- Threshold of inoculum necessary for infections low in western white pine, so a single source can infect trees at various distance because dilution effects  with distance are less pronounced</a:t>
            </a:r>
          </a:p>
          <a:p>
            <a:endParaRPr lang="en-US"/>
          </a:p>
          <a:p>
            <a:r>
              <a:rPr lang="en-US"/>
              <a:t>2- Resistance very infrequent (1 in a thousand)</a:t>
            </a:r>
          </a:p>
          <a:p>
            <a:endParaRPr lang="en-US"/>
          </a:p>
          <a:p>
            <a:r>
              <a:rPr lang="en-US"/>
              <a:t>3- Compounding effect of  Mountain Pine Beetle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latin typeface="festus!" pitchFamily="2" charset="0"/>
              </a:rPr>
              <a:t>Pruning research in sugar pine</a:t>
            </a:r>
            <a:endParaRPr lang="en-US" smtClean="0"/>
          </a:p>
        </p:txBody>
      </p:sp>
      <p:sp>
        <p:nvSpPr>
          <p:cNvPr id="38915" name="Text Box 4"/>
          <p:cNvSpPr txBox="1">
            <a:spLocks noChangeArrowheads="1"/>
          </p:cNvSpPr>
          <p:nvPr/>
        </p:nvSpPr>
        <p:spPr bwMode="auto">
          <a:xfrm>
            <a:off x="838200" y="1839913"/>
            <a:ext cx="15875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4000">
                <a:latin typeface="festus!" pitchFamily="2" charset="0"/>
              </a:rPr>
              <a:t>before...</a:t>
            </a:r>
            <a:endParaRPr lang="en-US"/>
          </a:p>
        </p:txBody>
      </p:sp>
      <p:pic>
        <p:nvPicPr>
          <p:cNvPr id="38916" name="Picture 5" descr="C:\Kristen\sp pru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14600"/>
            <a:ext cx="6629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762000"/>
            <a:ext cx="8077200" cy="1143000"/>
          </a:xfrm>
        </p:spPr>
        <p:txBody>
          <a:bodyPr/>
          <a:lstStyle/>
          <a:p>
            <a:r>
              <a:rPr lang="en-US" smtClean="0">
                <a:latin typeface="festus!" pitchFamily="2" charset="0"/>
              </a:rPr>
              <a:t>Pruning research in sugar pine</a:t>
            </a:r>
            <a:endParaRPr lang="en-US" smtClean="0"/>
          </a:p>
        </p:txBody>
      </p:sp>
      <p:pic>
        <p:nvPicPr>
          <p:cNvPr id="39939" name="Picture 3" descr="C:\Kristen\sugar pine pru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6934200" y="6156325"/>
            <a:ext cx="1400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4000">
                <a:latin typeface="festus!" pitchFamily="2" charset="0"/>
              </a:rPr>
              <a:t>...after</a:t>
            </a:r>
            <a:endParaRPr lang="en-US" sz="40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838200"/>
            <a:ext cx="8077200" cy="1143000"/>
          </a:xfrm>
        </p:spPr>
        <p:txBody>
          <a:bodyPr/>
          <a:lstStyle/>
          <a:p>
            <a:r>
              <a:rPr lang="en-US" smtClean="0">
                <a:latin typeface="festus!" pitchFamily="2" charset="0"/>
              </a:rPr>
              <a:t>Eastern white pine </a:t>
            </a:r>
            <a:r>
              <a:rPr lang="en-US" sz="4000" smtClean="0">
                <a:latin typeface="festus!" pitchFamily="2" charset="0"/>
              </a:rPr>
              <a:t>(</a:t>
            </a:r>
            <a:r>
              <a:rPr lang="en-US" sz="4000" i="1" smtClean="0">
                <a:latin typeface="festus!" pitchFamily="2" charset="0"/>
              </a:rPr>
              <a:t>P. strobus</a:t>
            </a:r>
            <a:r>
              <a:rPr lang="en-US" sz="4000" smtClean="0">
                <a:latin typeface="festus!" pitchFamily="2" charset="0"/>
              </a:rPr>
              <a:t>)</a:t>
            </a:r>
            <a:endParaRPr lang="en-US" smtClean="0">
              <a:latin typeface="festus!" pitchFamily="2" charset="0"/>
            </a:endParaRPr>
          </a:p>
        </p:txBody>
      </p:sp>
      <p:sp>
        <p:nvSpPr>
          <p:cNvPr id="40963" name="Rectangle 3"/>
          <p:cNvSpPr>
            <a:spLocks noChangeArrowheads="1"/>
          </p:cNvSpPr>
          <p:nvPr>
            <p:ph type="body" idx="1"/>
          </p:nvPr>
        </p:nvSpPr>
        <p:spPr>
          <a:xfrm>
            <a:off x="1066800" y="2101850"/>
            <a:ext cx="7772400" cy="4114800"/>
          </a:xfrm>
          <a:solidFill>
            <a:srgbClr val="FFFFFF"/>
          </a:solidFill>
          <a:ln>
            <a:solidFill>
              <a:srgbClr val="000000"/>
            </a:solidFill>
            <a:miter lim="800000"/>
            <a:headEnd/>
            <a:tailEnd/>
          </a:ln>
        </p:spPr>
        <p:txBody>
          <a:bodyPr/>
          <a:lstStyle/>
          <a:p>
            <a:r>
              <a:rPr lang="en-US" sz="2800" smtClean="0">
                <a:latin typeface="festus!" pitchFamily="2" charset="0"/>
              </a:rPr>
              <a:t>Largely cut over prior to rust, so loss due to rust minimal, but regenerating difficult</a:t>
            </a:r>
          </a:p>
          <a:p>
            <a:r>
              <a:rPr lang="en-US" sz="2800" smtClean="0">
                <a:latin typeface="festus!" pitchFamily="2" charset="0"/>
              </a:rPr>
              <a:t>Only tree where </a:t>
            </a:r>
            <a:r>
              <a:rPr lang="en-US" sz="2800" i="1" smtClean="0">
                <a:latin typeface="festus!" pitchFamily="2" charset="0"/>
              </a:rPr>
              <a:t>Ribes </a:t>
            </a:r>
            <a:r>
              <a:rPr lang="en-US" sz="2800" smtClean="0">
                <a:latin typeface="festus!" pitchFamily="2" charset="0"/>
              </a:rPr>
              <a:t>control was mildly successful</a:t>
            </a:r>
          </a:p>
          <a:p>
            <a:r>
              <a:rPr lang="en-US" sz="2800" smtClean="0">
                <a:latin typeface="festus!" pitchFamily="2" charset="0"/>
              </a:rPr>
              <a:t>Most land managers won’t risk it in high risk zones</a:t>
            </a:r>
          </a:p>
          <a:p>
            <a:endParaRPr lang="en-US" sz="2800" smtClean="0">
              <a:latin typeface="festus!"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533400"/>
            <a:ext cx="7772400" cy="1143000"/>
          </a:xfrm>
        </p:spPr>
        <p:txBody>
          <a:bodyPr/>
          <a:lstStyle/>
          <a:p>
            <a:r>
              <a:rPr lang="en-US" smtClean="0">
                <a:latin typeface="festus!" pitchFamily="2" charset="0"/>
              </a:rPr>
              <a:t>Whitebark pine	</a:t>
            </a:r>
            <a:r>
              <a:rPr lang="en-US" sz="4000" smtClean="0">
                <a:latin typeface="festus!" pitchFamily="2" charset="0"/>
              </a:rPr>
              <a:t>(</a:t>
            </a:r>
            <a:r>
              <a:rPr lang="en-US" sz="4000" i="1" smtClean="0">
                <a:latin typeface="festus!" pitchFamily="2" charset="0"/>
              </a:rPr>
              <a:t>P. albicaulis</a:t>
            </a:r>
            <a:r>
              <a:rPr lang="en-US" sz="4000" smtClean="0">
                <a:latin typeface="festus!" pitchFamily="2" charset="0"/>
              </a:rPr>
              <a:t>)</a:t>
            </a:r>
          </a:p>
        </p:txBody>
      </p:sp>
      <p:sp>
        <p:nvSpPr>
          <p:cNvPr id="41987" name="Rectangle 3"/>
          <p:cNvSpPr>
            <a:spLocks noChangeArrowheads="1"/>
          </p:cNvSpPr>
          <p:nvPr>
            <p:ph type="body" idx="1"/>
          </p:nvPr>
        </p:nvSpPr>
        <p:spPr>
          <a:xfrm>
            <a:off x="914400" y="1676400"/>
            <a:ext cx="7772400" cy="4876800"/>
          </a:xfrm>
          <a:solidFill>
            <a:srgbClr val="FFFFFF"/>
          </a:solidFill>
          <a:ln>
            <a:solidFill>
              <a:srgbClr val="000000"/>
            </a:solidFill>
            <a:miter lim="800000"/>
            <a:headEnd/>
            <a:tailEnd/>
          </a:ln>
        </p:spPr>
        <p:txBody>
          <a:bodyPr/>
          <a:lstStyle/>
          <a:p>
            <a:pPr>
              <a:lnSpc>
                <a:spcPct val="90000"/>
              </a:lnSpc>
            </a:pPr>
            <a:r>
              <a:rPr lang="en-US" smtClean="0">
                <a:latin typeface="festus!" pitchFamily="2" charset="0"/>
              </a:rPr>
              <a:t>High elevations in the western US and Canada</a:t>
            </a:r>
          </a:p>
          <a:p>
            <a:pPr>
              <a:lnSpc>
                <a:spcPct val="90000"/>
              </a:lnSpc>
              <a:buFontTx/>
              <a:buNone/>
            </a:pPr>
            <a:endParaRPr lang="en-US" smtClean="0">
              <a:latin typeface="festus!" pitchFamily="2" charset="0"/>
            </a:endParaRPr>
          </a:p>
          <a:p>
            <a:pPr>
              <a:lnSpc>
                <a:spcPct val="90000"/>
              </a:lnSpc>
            </a:pPr>
            <a:r>
              <a:rPr lang="en-US" smtClean="0">
                <a:latin typeface="festus!" pitchFamily="2" charset="0"/>
              </a:rPr>
              <a:t>Keystone species; slow growth</a:t>
            </a:r>
          </a:p>
          <a:p>
            <a:pPr>
              <a:lnSpc>
                <a:spcPct val="90000"/>
              </a:lnSpc>
            </a:pPr>
            <a:r>
              <a:rPr lang="en-US" smtClean="0">
                <a:latin typeface="festus!" pitchFamily="2" charset="0"/>
              </a:rPr>
              <a:t>Mutualistic relationship </a:t>
            </a:r>
          </a:p>
          <a:p>
            <a:pPr>
              <a:lnSpc>
                <a:spcPct val="90000"/>
              </a:lnSpc>
              <a:buFont typeface="Wingdings" charset="2"/>
              <a:buNone/>
            </a:pPr>
            <a:r>
              <a:rPr lang="en-US" smtClean="0">
                <a:latin typeface="festus!" pitchFamily="2" charset="0"/>
              </a:rPr>
              <a:t>	with Clark’s nutcracker</a:t>
            </a:r>
          </a:p>
          <a:p>
            <a:pPr>
              <a:lnSpc>
                <a:spcPct val="90000"/>
              </a:lnSpc>
              <a:buFont typeface="Wingdings" charset="2"/>
              <a:buNone/>
            </a:pPr>
            <a:endParaRPr lang="en-US" smtClean="0">
              <a:latin typeface="festus!" pitchFamily="2" charset="0"/>
            </a:endParaRPr>
          </a:p>
          <a:p>
            <a:pPr>
              <a:lnSpc>
                <a:spcPct val="90000"/>
              </a:lnSpc>
            </a:pPr>
            <a:r>
              <a:rPr lang="en-US" smtClean="0">
                <a:latin typeface="festus!" pitchFamily="2" charset="0"/>
              </a:rPr>
              <a:t>Wildlife (Grizzlies) dependence on nuts</a:t>
            </a:r>
          </a:p>
        </p:txBody>
      </p:sp>
      <p:pic>
        <p:nvPicPr>
          <p:cNvPr id="41988" name="Picture 5" descr="H:\nutcracker 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114800"/>
            <a:ext cx="14478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838200" y="457200"/>
            <a:ext cx="7848600" cy="1143000"/>
          </a:xfrm>
        </p:spPr>
        <p:txBody>
          <a:bodyPr/>
          <a:lstStyle/>
          <a:p>
            <a:r>
              <a:rPr lang="en-US" smtClean="0">
                <a:latin typeface="festus!" pitchFamily="2" charset="0"/>
              </a:rPr>
              <a:t>Western white pine </a:t>
            </a:r>
            <a:r>
              <a:rPr lang="en-US" sz="4000" smtClean="0">
                <a:latin typeface="festus!" pitchFamily="2" charset="0"/>
              </a:rPr>
              <a:t>(</a:t>
            </a:r>
            <a:r>
              <a:rPr lang="en-US" sz="4000" i="1" smtClean="0">
                <a:latin typeface="festus!" pitchFamily="2" charset="0"/>
              </a:rPr>
              <a:t>P. monticola</a:t>
            </a:r>
            <a:r>
              <a:rPr lang="en-US" sz="4000" smtClean="0">
                <a:latin typeface="festus!" pitchFamily="2" charset="0"/>
              </a:rPr>
              <a:t>)</a:t>
            </a:r>
          </a:p>
        </p:txBody>
      </p:sp>
      <p:sp>
        <p:nvSpPr>
          <p:cNvPr id="43011" name="Rectangle 3"/>
          <p:cNvSpPr>
            <a:spLocks noChangeArrowheads="1"/>
          </p:cNvSpPr>
          <p:nvPr>
            <p:ph type="body" idx="1"/>
          </p:nvPr>
        </p:nvSpPr>
        <p:spPr>
          <a:xfrm>
            <a:off x="1066800" y="2101850"/>
            <a:ext cx="7772400" cy="4114800"/>
          </a:xfrm>
          <a:solidFill>
            <a:srgbClr val="FFFFFF"/>
          </a:solidFill>
          <a:ln>
            <a:solidFill>
              <a:srgbClr val="000000"/>
            </a:solidFill>
            <a:miter lim="800000"/>
            <a:headEnd/>
            <a:tailEnd/>
          </a:ln>
        </p:spPr>
        <p:txBody>
          <a:bodyPr/>
          <a:lstStyle/>
          <a:p>
            <a:r>
              <a:rPr lang="en-US" smtClean="0">
                <a:latin typeface="festus!" pitchFamily="2" charset="0"/>
              </a:rPr>
              <a:t>Largely disappeared from the Inland Northwest, where it was once most valuable timber species</a:t>
            </a:r>
          </a:p>
          <a:p>
            <a:r>
              <a:rPr lang="en-US" smtClean="0">
                <a:latin typeface="festus!" pitchFamily="2" charset="0"/>
              </a:rPr>
              <a:t>Like Eastern wp avoided in plantings</a:t>
            </a:r>
          </a:p>
          <a:p>
            <a:r>
              <a:rPr lang="en-US" smtClean="0">
                <a:latin typeface="festus!" pitchFamily="2" charset="0"/>
              </a:rPr>
              <a:t>Changing species comp. and structure made forest more susceptible to fire, insects and other pathogens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1371600"/>
            <a:ext cx="7772400" cy="1470025"/>
          </a:xfrm>
        </p:spPr>
        <p:txBody>
          <a:bodyPr/>
          <a:lstStyle/>
          <a:p>
            <a:r>
              <a:rPr lang="en-US" smtClean="0">
                <a:latin typeface="festus!" pitchFamily="2" charset="0"/>
              </a:rPr>
              <a:t>White pine blister rust:</a:t>
            </a:r>
            <a:br>
              <a:rPr lang="en-US" smtClean="0">
                <a:latin typeface="festus!" pitchFamily="2" charset="0"/>
              </a:rPr>
            </a:br>
            <a:endParaRPr lang="en-US" smtClean="0">
              <a:latin typeface="festus!" pitchFamily="2" charset="0"/>
            </a:endParaRPr>
          </a:p>
        </p:txBody>
      </p:sp>
      <p:sp>
        <p:nvSpPr>
          <p:cNvPr id="20483" name="Subtitle 3"/>
          <p:cNvSpPr>
            <a:spLocks noGrp="1"/>
          </p:cNvSpPr>
          <p:nvPr>
            <p:ph type="subTitle" idx="1"/>
          </p:nvPr>
        </p:nvSpPr>
        <p:spPr>
          <a:xfrm>
            <a:off x="1752600" y="2286000"/>
            <a:ext cx="5638800" cy="1981200"/>
          </a:xfrm>
        </p:spPr>
        <p:txBody>
          <a:bodyPr/>
          <a:lstStyle/>
          <a:p>
            <a:r>
              <a:rPr lang="en-US" smtClean="0"/>
              <a:t>An emergent disease caused by the introduced basidiomycete </a:t>
            </a:r>
          </a:p>
          <a:p>
            <a:r>
              <a:rPr lang="en-US" i="1" smtClean="0"/>
              <a:t>Cronartium ribicola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latin typeface="festus!" pitchFamily="2" charset="0"/>
              </a:rPr>
              <a:t>Sugar pine </a:t>
            </a:r>
            <a:r>
              <a:rPr lang="en-US" sz="4000" smtClean="0">
                <a:latin typeface="festus!" pitchFamily="2" charset="0"/>
              </a:rPr>
              <a:t>(</a:t>
            </a:r>
            <a:r>
              <a:rPr lang="en-US" sz="4000" i="1" smtClean="0">
                <a:latin typeface="festus!" pitchFamily="2" charset="0"/>
              </a:rPr>
              <a:t>P. lambertiana</a:t>
            </a:r>
            <a:r>
              <a:rPr lang="en-US" sz="4000" smtClean="0">
                <a:latin typeface="festus!" pitchFamily="2" charset="0"/>
              </a:rPr>
              <a:t>)</a:t>
            </a:r>
          </a:p>
        </p:txBody>
      </p:sp>
      <p:sp>
        <p:nvSpPr>
          <p:cNvPr id="44035" name="Rectangle 3"/>
          <p:cNvSpPr>
            <a:spLocks noChangeArrowheads="1"/>
          </p:cNvSpPr>
          <p:nvPr>
            <p:ph type="body" idx="1"/>
          </p:nvPr>
        </p:nvSpPr>
        <p:spPr>
          <a:xfrm>
            <a:off x="1066800" y="2101850"/>
            <a:ext cx="7772400" cy="4114800"/>
          </a:xfrm>
          <a:solidFill>
            <a:srgbClr val="FFFFFF"/>
          </a:solidFill>
          <a:ln>
            <a:solidFill>
              <a:srgbClr val="000000"/>
            </a:solidFill>
            <a:miter lim="800000"/>
            <a:headEnd/>
            <a:tailEnd/>
          </a:ln>
        </p:spPr>
        <p:txBody>
          <a:bodyPr/>
          <a:lstStyle/>
          <a:p>
            <a:r>
              <a:rPr lang="en-US" smtClean="0">
                <a:latin typeface="festus!" pitchFamily="2" charset="0"/>
              </a:rPr>
              <a:t>CA and PNW</a:t>
            </a:r>
          </a:p>
          <a:p>
            <a:r>
              <a:rPr lang="en-US" smtClean="0">
                <a:latin typeface="festus!" pitchFamily="2" charset="0"/>
              </a:rPr>
              <a:t>Tree of largest stature in mixed-conifer forests</a:t>
            </a:r>
          </a:p>
          <a:p>
            <a:r>
              <a:rPr lang="en-US" smtClean="0">
                <a:latin typeface="festus!" pitchFamily="2" charset="0"/>
              </a:rPr>
              <a:t>Few native pests, none causing such widespread mortality</a:t>
            </a:r>
          </a:p>
          <a:p>
            <a:r>
              <a:rPr lang="en-US" smtClean="0">
                <a:latin typeface="festus!" pitchFamily="2" charset="0"/>
              </a:rPr>
              <a:t>Also avoided in some planted settings</a:t>
            </a:r>
          </a:p>
          <a:p>
            <a:r>
              <a:rPr lang="en-US" smtClean="0">
                <a:latin typeface="festus!" pitchFamily="2" charset="0"/>
              </a:rPr>
              <a:t>Resistance 1% to 8%</a:t>
            </a:r>
          </a:p>
          <a:p>
            <a:endParaRPr lang="en-US" smtClean="0">
              <a:latin typeface="festus!" pitchFamily="2" charset="0"/>
            </a:endParaRPr>
          </a:p>
          <a:p>
            <a:endParaRPr lang="en-US" smtClean="0">
              <a:latin typeface="festus!" pitchFamily="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latin typeface="festus!" pitchFamily="2" charset="0"/>
              </a:rPr>
              <a:t>Tree resistance</a:t>
            </a:r>
          </a:p>
        </p:txBody>
      </p:sp>
      <p:sp>
        <p:nvSpPr>
          <p:cNvPr id="45059" name="Rectangle 3"/>
          <p:cNvSpPr>
            <a:spLocks noChangeArrowheads="1"/>
          </p:cNvSpPr>
          <p:nvPr>
            <p:ph type="body" idx="1"/>
          </p:nvPr>
        </p:nvSpPr>
        <p:spPr>
          <a:xfrm>
            <a:off x="762000" y="2057400"/>
            <a:ext cx="7772400" cy="4114800"/>
          </a:xfrm>
          <a:solidFill>
            <a:srgbClr val="FFFFFF"/>
          </a:solidFill>
          <a:ln>
            <a:solidFill>
              <a:srgbClr val="000000"/>
            </a:solidFill>
            <a:miter lim="800000"/>
            <a:headEnd/>
            <a:tailEnd/>
          </a:ln>
        </p:spPr>
        <p:txBody>
          <a:bodyPr/>
          <a:lstStyle/>
          <a:p>
            <a:r>
              <a:rPr lang="en-US" sz="2800" smtClean="0">
                <a:latin typeface="festus!" pitchFamily="2" charset="0"/>
              </a:rPr>
              <a:t>Major gene for resistance </a:t>
            </a:r>
          </a:p>
          <a:p>
            <a:r>
              <a:rPr lang="en-US" sz="2800" smtClean="0">
                <a:latin typeface="festus!" pitchFamily="2" charset="0"/>
              </a:rPr>
              <a:t>Found in sugar, western white, and southwestern white so far</a:t>
            </a:r>
          </a:p>
          <a:p>
            <a:pPr lvl="1"/>
            <a:r>
              <a:rPr lang="en-US" sz="2400" smtClean="0">
                <a:latin typeface="festus!" pitchFamily="2" charset="0"/>
              </a:rPr>
              <a:t>Thought to be gene-for-gene (because virulent race of pathogen neutralizes this gene)</a:t>
            </a:r>
          </a:p>
          <a:p>
            <a:pPr lvl="1"/>
            <a:r>
              <a:rPr lang="en-US" sz="2400" smtClean="0">
                <a:latin typeface="festus!" pitchFamily="2" charset="0"/>
              </a:rPr>
              <a:t>Gene-for-gene typically indicates a pathosystem in which the host and pathogen have evolved over long time periods- so what is going on in this system?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762000" y="1143000"/>
            <a:ext cx="8077200" cy="1143000"/>
          </a:xfrm>
        </p:spPr>
        <p:txBody>
          <a:bodyPr/>
          <a:lstStyle/>
          <a:p>
            <a:r>
              <a:rPr lang="en-US" smtClean="0">
                <a:latin typeface="festus!" pitchFamily="2" charset="0"/>
              </a:rPr>
              <a:t>A quick review of gene-for-gene resistance</a:t>
            </a:r>
          </a:p>
        </p:txBody>
      </p:sp>
      <p:graphicFrame>
        <p:nvGraphicFramePr>
          <p:cNvPr id="46082" name="Object 2"/>
          <p:cNvGraphicFramePr>
            <a:graphicFrameLocks noChangeAspect="1"/>
          </p:cNvGraphicFramePr>
          <p:nvPr/>
        </p:nvGraphicFramePr>
        <p:xfrm>
          <a:off x="1069975" y="2212975"/>
          <a:ext cx="7751763" cy="4235450"/>
        </p:xfrm>
        <a:graphic>
          <a:graphicData uri="http://schemas.openxmlformats.org/presentationml/2006/ole">
            <mc:AlternateContent xmlns:mc="http://schemas.openxmlformats.org/markup-compatibility/2006">
              <mc:Choice xmlns:v="urn:schemas-microsoft-com:vml" Requires="v">
                <p:oleObj spid="_x0000_s46085" name="Document" r:id="rId3" imgW="7759080" imgH="4238640" progId="Word.Document.8">
                  <p:embed/>
                </p:oleObj>
              </mc:Choice>
              <mc:Fallback>
                <p:oleObj name="Document" r:id="rId3" imgW="7759080" imgH="423864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212975"/>
                        <a:ext cx="7751763" cy="423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latin typeface="festus!" pitchFamily="2" charset="0"/>
              </a:rPr>
              <a:t>Lesion types: sugar pine</a:t>
            </a:r>
          </a:p>
        </p:txBody>
      </p:sp>
      <p:pic>
        <p:nvPicPr>
          <p:cNvPr id="47107" name="Picture 3" descr="C:\Kristen\classes\pathology\lesion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69342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66800" y="457200"/>
            <a:ext cx="7772400" cy="1143000"/>
          </a:xfrm>
        </p:spPr>
        <p:txBody>
          <a:bodyPr/>
          <a:lstStyle/>
          <a:p>
            <a:r>
              <a:rPr lang="en-US" smtClean="0">
                <a:latin typeface="festus!" pitchFamily="2" charset="0"/>
              </a:rPr>
              <a:t>Additional types of tree resistance	</a:t>
            </a:r>
          </a:p>
        </p:txBody>
      </p:sp>
      <p:sp>
        <p:nvSpPr>
          <p:cNvPr id="48131" name="Rectangle 3"/>
          <p:cNvSpPr>
            <a:spLocks noChangeArrowheads="1"/>
          </p:cNvSpPr>
          <p:nvPr>
            <p:ph type="body" idx="1"/>
          </p:nvPr>
        </p:nvSpPr>
        <p:spPr>
          <a:xfrm>
            <a:off x="1066800" y="2101850"/>
            <a:ext cx="7772400" cy="4114800"/>
          </a:xfrm>
          <a:solidFill>
            <a:srgbClr val="FFFFFF"/>
          </a:solidFill>
          <a:ln>
            <a:solidFill>
              <a:srgbClr val="000000"/>
            </a:solidFill>
            <a:miter lim="800000"/>
            <a:headEnd/>
            <a:tailEnd/>
          </a:ln>
        </p:spPr>
        <p:txBody>
          <a:bodyPr/>
          <a:lstStyle/>
          <a:p>
            <a:r>
              <a:rPr lang="en-US" sz="2800" smtClean="0">
                <a:latin typeface="festus!" pitchFamily="2" charset="0"/>
              </a:rPr>
              <a:t>Sugar pine</a:t>
            </a:r>
          </a:p>
          <a:p>
            <a:pPr lvl="1"/>
            <a:r>
              <a:rPr lang="en-US" sz="2400" smtClean="0">
                <a:latin typeface="festus!" pitchFamily="2" charset="0"/>
              </a:rPr>
              <a:t>Slow rusting resistance - </a:t>
            </a:r>
            <a:r>
              <a:rPr lang="en-US" sz="2400" smtClean="0">
                <a:latin typeface="festus!" pitchFamily="2" charset="0"/>
                <a:cs typeface="Times New Roman" charset="0"/>
              </a:rPr>
              <a:t>many components of resistance combined into a single phenotypic expression, exhibited as amount and type of infection with moderately strong inheritance and independently inherited expressions (low infection # and high infection abortion) </a:t>
            </a:r>
          </a:p>
          <a:p>
            <a:pPr lvl="1"/>
            <a:r>
              <a:rPr lang="en-US" sz="2400" smtClean="0">
                <a:latin typeface="festus!" pitchFamily="2" charset="0"/>
              </a:rPr>
              <a:t>Ontogenetic resistance - another phenotypic expression that develops as the tree ages; under genetic controls; offspring may be fully susceptible</a:t>
            </a:r>
          </a:p>
          <a:p>
            <a:endParaRPr lang="en-US" sz="2800" smtClean="0">
              <a:latin typeface="festus!" pitchFamily="2" charset="0"/>
            </a:endParaRPr>
          </a:p>
          <a:p>
            <a:endParaRPr lang="en-US" sz="2800" smtClean="0">
              <a:latin typeface="festus!" pitchFamily="2"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685800"/>
            <a:ext cx="7772400" cy="1143000"/>
          </a:xfrm>
        </p:spPr>
        <p:txBody>
          <a:bodyPr/>
          <a:lstStyle/>
          <a:p>
            <a:r>
              <a:rPr lang="en-US" smtClean="0">
                <a:latin typeface="festus!" pitchFamily="2" charset="0"/>
              </a:rPr>
              <a:t>Additional types of tree resistance, cont’d	</a:t>
            </a:r>
          </a:p>
        </p:txBody>
      </p:sp>
      <p:sp>
        <p:nvSpPr>
          <p:cNvPr id="49155" name="Rectangle 3"/>
          <p:cNvSpPr>
            <a:spLocks noChangeArrowheads="1"/>
          </p:cNvSpPr>
          <p:nvPr>
            <p:ph type="body" idx="1"/>
          </p:nvPr>
        </p:nvSpPr>
        <p:spPr>
          <a:xfrm>
            <a:off x="1066800" y="2101850"/>
            <a:ext cx="7772400" cy="4114800"/>
          </a:xfrm>
          <a:solidFill>
            <a:srgbClr val="FFFFFF"/>
          </a:solidFill>
          <a:ln>
            <a:solidFill>
              <a:srgbClr val="000000"/>
            </a:solidFill>
            <a:miter lim="800000"/>
            <a:headEnd/>
            <a:tailEnd/>
          </a:ln>
        </p:spPr>
        <p:txBody>
          <a:bodyPr/>
          <a:lstStyle/>
          <a:p>
            <a:pPr>
              <a:lnSpc>
                <a:spcPct val="90000"/>
              </a:lnSpc>
            </a:pPr>
            <a:r>
              <a:rPr lang="en-US" smtClean="0">
                <a:latin typeface="festus!" pitchFamily="2" charset="0"/>
              </a:rPr>
              <a:t>Western white pine</a:t>
            </a:r>
          </a:p>
          <a:p>
            <a:pPr lvl="1">
              <a:lnSpc>
                <a:spcPct val="90000"/>
              </a:lnSpc>
            </a:pPr>
            <a:r>
              <a:rPr lang="en-US" smtClean="0">
                <a:latin typeface="festus!" pitchFamily="2" charset="0"/>
              </a:rPr>
              <a:t>Slow canker growth - non race specific trait; produces abnormally small cankers; may reduce pruning necessity (due to success)</a:t>
            </a:r>
          </a:p>
          <a:p>
            <a:pPr lvl="1">
              <a:lnSpc>
                <a:spcPct val="90000"/>
              </a:lnSpc>
            </a:pPr>
            <a:r>
              <a:rPr lang="en-US" smtClean="0">
                <a:latin typeface="festus!" pitchFamily="2" charset="0"/>
              </a:rPr>
              <a:t>Reduced needle lesion frequency  - also non race specific trait; few individual infection sites per seedling; may only be juvenile trait (seen in cotyledons)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381000"/>
            <a:ext cx="7772400" cy="1143000"/>
          </a:xfrm>
        </p:spPr>
        <p:txBody>
          <a:bodyPr/>
          <a:lstStyle/>
          <a:p>
            <a:r>
              <a:rPr lang="en-US" smtClean="0"/>
              <a:t>Evaluation of longevity of control practices</a:t>
            </a:r>
          </a:p>
        </p:txBody>
      </p:sp>
      <p:sp>
        <p:nvSpPr>
          <p:cNvPr id="50179" name="Content Placeholder 2"/>
          <p:cNvSpPr>
            <a:spLocks noGrp="1"/>
          </p:cNvSpPr>
          <p:nvPr>
            <p:ph idx="1"/>
          </p:nvPr>
        </p:nvSpPr>
        <p:spPr/>
        <p:txBody>
          <a:bodyPr/>
          <a:lstStyle/>
          <a:p>
            <a:r>
              <a:rPr lang="en-US" smtClean="0"/>
              <a:t>Race of pathogen able to overcome major gene resistance in Sugar pine already present. Slow resistance or combination of two may be more durable approach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C:\Documents and Settings\HANNAH\Desktop\rust.h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1989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Grp="1" noChangeArrowheads="1"/>
          </p:cNvSpPr>
          <p:nvPr>
            <p:ph type="subTitle" idx="1"/>
          </p:nvPr>
        </p:nvSpPr>
        <p:spPr>
          <a:xfrm>
            <a:off x="1219200" y="381000"/>
            <a:ext cx="6096000" cy="1447800"/>
          </a:xfrm>
          <a:solidFill>
            <a:schemeClr val="bg1"/>
          </a:solidFill>
        </p:spPr>
        <p:txBody>
          <a:bodyPr/>
          <a:lstStyle/>
          <a:p>
            <a:r>
              <a:rPr lang="en-US" sz="2400" smtClean="0"/>
              <a:t>Influence of Host Resistance on the Genetic Structure of White Pine Blister Rust Fungus in the Western United States</a:t>
            </a:r>
          </a:p>
          <a:p>
            <a:r>
              <a:rPr lang="en-US" sz="1800" smtClean="0"/>
              <a:t>Richardson, Klopfenstein, Zambino, McDonald, Geils, Carris</a:t>
            </a:r>
          </a:p>
        </p:txBody>
      </p:sp>
      <p:pic>
        <p:nvPicPr>
          <p:cNvPr id="51204" name="Picture 6" descr="C:\Documents and Settings\HANNAH\Desktop\wpbr_001785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362200"/>
            <a:ext cx="4953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Purpose</a:t>
            </a:r>
          </a:p>
        </p:txBody>
      </p:sp>
      <p:sp>
        <p:nvSpPr>
          <p:cNvPr id="52227" name="Rectangle 3"/>
          <p:cNvSpPr>
            <a:spLocks noGrp="1" noChangeArrowheads="1"/>
          </p:cNvSpPr>
          <p:nvPr>
            <p:ph type="body" idx="1"/>
          </p:nvPr>
        </p:nvSpPr>
        <p:spPr/>
        <p:txBody>
          <a:bodyPr/>
          <a:lstStyle/>
          <a:p>
            <a:pPr marL="609600" indent="-609600">
              <a:buFontTx/>
              <a:buAutoNum type="arabicParenR"/>
            </a:pPr>
            <a:r>
              <a:rPr lang="en-US" smtClean="0"/>
              <a:t>Examine genetic diversity within and among population of western N.America</a:t>
            </a:r>
          </a:p>
          <a:p>
            <a:pPr marL="609600" indent="-609600">
              <a:buFontTx/>
              <a:buNone/>
            </a:pPr>
            <a:endParaRPr lang="en-US" smtClean="0"/>
          </a:p>
          <a:p>
            <a:pPr marL="609600" indent="-609600">
              <a:buFontTx/>
              <a:buAutoNum type="arabicParenR"/>
            </a:pPr>
            <a:r>
              <a:rPr lang="en-US" smtClean="0"/>
              <a:t>Effects of host resistance on C. ribicola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228600"/>
            <a:ext cx="7772400" cy="1143000"/>
          </a:xfrm>
        </p:spPr>
        <p:txBody>
          <a:bodyPr/>
          <a:lstStyle/>
          <a:p>
            <a:r>
              <a:rPr lang="en-US" smtClean="0"/>
              <a:t>Materials + Methods</a:t>
            </a:r>
          </a:p>
        </p:txBody>
      </p:sp>
      <p:sp>
        <p:nvSpPr>
          <p:cNvPr id="53251" name="Rectangle 3"/>
          <p:cNvSpPr>
            <a:spLocks noGrp="1" noChangeArrowheads="1"/>
          </p:cNvSpPr>
          <p:nvPr>
            <p:ph type="body" idx="1"/>
          </p:nvPr>
        </p:nvSpPr>
        <p:spPr>
          <a:xfrm>
            <a:off x="4495800" y="1905000"/>
            <a:ext cx="4191000" cy="4114800"/>
          </a:xfrm>
        </p:spPr>
        <p:txBody>
          <a:bodyPr/>
          <a:lstStyle/>
          <a:p>
            <a:r>
              <a:rPr lang="en-US" smtClean="0"/>
              <a:t>Sampling of isolates from 6 sites</a:t>
            </a:r>
          </a:p>
          <a:p>
            <a:r>
              <a:rPr lang="en-US" smtClean="0"/>
              <a:t>B= merry creek: multigenic resistant, D= happy camp : major gene resistant</a:t>
            </a:r>
          </a:p>
          <a:p>
            <a:endParaRPr lang="en-US" smtClean="0"/>
          </a:p>
        </p:txBody>
      </p:sp>
      <p:pic>
        <p:nvPicPr>
          <p:cNvPr id="53252" name="Picture 4" descr="C:\Documents and Settings\HANNAH\Desktop\master.img-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3717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228600"/>
            <a:ext cx="5791200" cy="457200"/>
          </a:xfrm>
        </p:spPr>
        <p:txBody>
          <a:bodyPr lIns="92075" tIns="46038" rIns="92075" bIns="46038"/>
          <a:lstStyle/>
          <a:p>
            <a:r>
              <a:rPr lang="en-US" sz="3200" smtClean="0">
                <a:solidFill>
                  <a:srgbClr val="FFEA18"/>
                </a:solidFill>
                <a:effectLst>
                  <a:outerShdw blurRad="38100" dist="38100" dir="2700000" algn="tl">
                    <a:srgbClr val="000000"/>
                  </a:outerShdw>
                </a:effectLst>
              </a:rPr>
              <a:t>White pine blister rust</a:t>
            </a:r>
            <a:endParaRPr lang="en-US" smtClean="0">
              <a:effectLst>
                <a:outerShdw blurRad="38100" dist="38100" dir="2700000" algn="tl">
                  <a:srgbClr val="FFFFFF"/>
                </a:outerShdw>
              </a:effectLst>
            </a:endParaRPr>
          </a:p>
        </p:txBody>
      </p:sp>
      <p:sp>
        <p:nvSpPr>
          <p:cNvPr id="16387" name="Rectangle 3"/>
          <p:cNvSpPr>
            <a:spLocks noGrp="1" noChangeArrowheads="1"/>
          </p:cNvSpPr>
          <p:nvPr>
            <p:ph type="body" idx="1"/>
          </p:nvPr>
        </p:nvSpPr>
        <p:spPr>
          <a:xfrm>
            <a:off x="304800" y="1143000"/>
            <a:ext cx="7772400" cy="1752600"/>
          </a:xfrm>
        </p:spPr>
        <p:txBody>
          <a:bodyPr/>
          <a:lstStyle/>
          <a:p>
            <a:pPr>
              <a:lnSpc>
                <a:spcPct val="90000"/>
              </a:lnSpc>
            </a:pPr>
            <a:r>
              <a:rPr lang="en-US" sz="1800" b="1" smtClean="0">
                <a:solidFill>
                  <a:schemeClr val="bg1"/>
                </a:solidFill>
                <a:effectLst>
                  <a:outerShdw blurRad="38100" dist="38100" dir="2700000" algn="tl">
                    <a:srgbClr val="000000"/>
                  </a:outerShdw>
                </a:effectLst>
              </a:rPr>
              <a:t>Introduced in the West Coast on seedlings</a:t>
            </a:r>
          </a:p>
          <a:p>
            <a:pPr>
              <a:lnSpc>
                <a:spcPct val="90000"/>
              </a:lnSpc>
            </a:pPr>
            <a:r>
              <a:rPr lang="en-US" sz="1800" b="1" smtClean="0">
                <a:solidFill>
                  <a:schemeClr val="bg1"/>
                </a:solidFill>
                <a:effectLst>
                  <a:outerShdw blurRad="38100" dist="38100" dir="2700000" algn="tl">
                    <a:srgbClr val="000000"/>
                  </a:outerShdw>
                </a:effectLst>
              </a:rPr>
              <a:t>Efficiently airborne</a:t>
            </a:r>
          </a:p>
          <a:p>
            <a:pPr>
              <a:lnSpc>
                <a:spcPct val="90000"/>
              </a:lnSpc>
            </a:pPr>
            <a:r>
              <a:rPr lang="en-US" sz="1800" b="1" smtClean="0">
                <a:solidFill>
                  <a:schemeClr val="bg1"/>
                </a:solidFill>
                <a:effectLst>
                  <a:outerShdw blurRad="38100" dist="38100" dir="2700000" algn="tl">
                    <a:srgbClr val="000000"/>
                  </a:outerShdw>
                </a:effectLst>
              </a:rPr>
              <a:t>Needs alternate host: gooseberry</a:t>
            </a:r>
          </a:p>
          <a:p>
            <a:pPr>
              <a:lnSpc>
                <a:spcPct val="90000"/>
              </a:lnSpc>
            </a:pPr>
            <a:r>
              <a:rPr lang="en-US" sz="1800" b="1" smtClean="0">
                <a:solidFill>
                  <a:schemeClr val="bg1"/>
                </a:solidFill>
                <a:effectLst>
                  <a:outerShdw blurRad="38100" dist="38100" dir="2700000" algn="tl">
                    <a:srgbClr val="000000"/>
                  </a:outerShdw>
                </a:effectLst>
              </a:rPr>
              <a:t>Genetic resistance  program</a:t>
            </a:r>
          </a:p>
          <a:p>
            <a:pPr>
              <a:lnSpc>
                <a:spcPct val="90000"/>
              </a:lnSpc>
              <a:buFontTx/>
              <a:buNone/>
            </a:pPr>
            <a:endParaRPr lang="en-US" sz="1800" b="1" smtClean="0">
              <a:effectLst>
                <a:outerShdw blurRad="38100" dist="38100" dir="2700000" algn="tl">
                  <a:srgbClr val="FFFFFF"/>
                </a:outerShdw>
              </a:effectLst>
            </a:endParaRPr>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76600"/>
            <a:ext cx="33528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429000"/>
            <a:ext cx="28194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1000"/>
            <a:ext cx="11477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Line 7"/>
          <p:cNvSpPr>
            <a:spLocks noChangeShapeType="1"/>
          </p:cNvSpPr>
          <p:nvPr/>
        </p:nvSpPr>
        <p:spPr bwMode="auto">
          <a:xfrm>
            <a:off x="3810000" y="3200400"/>
            <a:ext cx="1143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8"/>
          <p:cNvSpPr>
            <a:spLocks noChangeShapeType="1"/>
          </p:cNvSpPr>
          <p:nvPr/>
        </p:nvSpPr>
        <p:spPr bwMode="auto">
          <a:xfrm flipH="1">
            <a:off x="3886200" y="5410200"/>
            <a:ext cx="1143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3" name="Text Box 9"/>
          <p:cNvSpPr txBox="1">
            <a:spLocks noChangeArrowheads="1"/>
          </p:cNvSpPr>
          <p:nvPr/>
        </p:nvSpPr>
        <p:spPr bwMode="auto">
          <a:xfrm>
            <a:off x="3810000" y="2743200"/>
            <a:ext cx="1065213" cy="457200"/>
          </a:xfrm>
          <a:prstGeom prst="rect">
            <a:avLst/>
          </a:prstGeom>
          <a:noFill/>
          <a:ln w="9525">
            <a:noFill/>
            <a:miter lim="800000"/>
            <a:headEnd/>
            <a:tailEnd/>
          </a:ln>
          <a:effectLst/>
        </p:spPr>
        <p:txBody>
          <a:bodyPr wrap="none">
            <a:spAutoFit/>
          </a:bodyPr>
          <a:lstStyle/>
          <a:p>
            <a:pPr>
              <a:defRPr/>
            </a:pPr>
            <a:r>
              <a:rPr lang="en-US" b="1">
                <a:solidFill>
                  <a:srgbClr val="FFEA18"/>
                </a:solidFill>
                <a:effectLst>
                  <a:outerShdw blurRad="38100" dist="38100" dir="2700000" algn="tl">
                    <a:srgbClr val="000000"/>
                  </a:outerShdw>
                </a:effectLst>
                <a:latin typeface="Times" charset="0"/>
              </a:rPr>
              <a:t>Spring</a:t>
            </a:r>
          </a:p>
        </p:txBody>
      </p:sp>
      <p:sp>
        <p:nvSpPr>
          <p:cNvPr id="16394" name="Text Box 10"/>
          <p:cNvSpPr txBox="1">
            <a:spLocks noChangeArrowheads="1"/>
          </p:cNvSpPr>
          <p:nvPr/>
        </p:nvSpPr>
        <p:spPr bwMode="auto">
          <a:xfrm>
            <a:off x="4022725" y="5546725"/>
            <a:ext cx="692150" cy="457200"/>
          </a:xfrm>
          <a:prstGeom prst="rect">
            <a:avLst/>
          </a:prstGeom>
          <a:noFill/>
          <a:ln w="9525">
            <a:noFill/>
            <a:miter lim="800000"/>
            <a:headEnd/>
            <a:tailEnd/>
          </a:ln>
          <a:effectLst/>
        </p:spPr>
        <p:txBody>
          <a:bodyPr wrap="none">
            <a:spAutoFit/>
          </a:bodyPr>
          <a:lstStyle/>
          <a:p>
            <a:pPr>
              <a:defRPr/>
            </a:pPr>
            <a:r>
              <a:rPr lang="en-US" b="1">
                <a:solidFill>
                  <a:srgbClr val="FFEA18"/>
                </a:solidFill>
                <a:effectLst>
                  <a:outerShdw blurRad="38100" dist="38100" dir="2700000" algn="tl">
                    <a:srgbClr val="000000"/>
                  </a:outerShdw>
                </a:effectLst>
                <a:latin typeface="Times" charset="0"/>
              </a:rPr>
              <a:t>Fall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04800"/>
            <a:ext cx="7772400" cy="1143000"/>
          </a:xfrm>
        </p:spPr>
        <p:txBody>
          <a:bodyPr/>
          <a:lstStyle/>
          <a:p>
            <a:r>
              <a:rPr lang="en-US" smtClean="0"/>
              <a:t>Results</a:t>
            </a:r>
          </a:p>
        </p:txBody>
      </p:sp>
      <p:sp>
        <p:nvSpPr>
          <p:cNvPr id="54275" name="AutoShape 3"/>
          <p:cNvSpPr>
            <a:spLocks noChangeAspect="1" noChangeArrowheads="1"/>
          </p:cNvSpPr>
          <p:nvPr>
            <p:ph type="body" idx="1"/>
          </p:nvPr>
        </p:nvSpPr>
        <p:spPr>
          <a:xfrm>
            <a:off x="4876800" y="1295400"/>
            <a:ext cx="3581400" cy="4114800"/>
          </a:xfrm>
        </p:spPr>
        <p:txBody>
          <a:bodyPr/>
          <a:lstStyle/>
          <a:p>
            <a:pPr>
              <a:lnSpc>
                <a:spcPct val="90000"/>
              </a:lnSpc>
            </a:pPr>
            <a:r>
              <a:rPr lang="en-US" sz="2800" smtClean="0"/>
              <a:t>Low number of polymorphic loci among 148 C. ribicola isolates</a:t>
            </a:r>
          </a:p>
          <a:p>
            <a:pPr>
              <a:lnSpc>
                <a:spcPct val="90000"/>
              </a:lnSpc>
              <a:buFontTx/>
              <a:buNone/>
            </a:pPr>
            <a:endParaRPr lang="en-US" sz="2800" smtClean="0"/>
          </a:p>
          <a:p>
            <a:pPr>
              <a:lnSpc>
                <a:spcPct val="90000"/>
              </a:lnSpc>
            </a:pPr>
            <a:r>
              <a:rPr lang="en-US" sz="2800" smtClean="0"/>
              <a:t>Heterozygosity</a:t>
            </a:r>
          </a:p>
          <a:p>
            <a:pPr lvl="1">
              <a:lnSpc>
                <a:spcPct val="90000"/>
              </a:lnSpc>
            </a:pPr>
            <a:r>
              <a:rPr lang="en-US" sz="2400" smtClean="0"/>
              <a:t>Highest at MC</a:t>
            </a:r>
          </a:p>
          <a:p>
            <a:pPr lvl="1">
              <a:lnSpc>
                <a:spcPct val="90000"/>
              </a:lnSpc>
            </a:pPr>
            <a:r>
              <a:rPr lang="en-US" sz="2400" smtClean="0"/>
              <a:t>Lowest at HC</a:t>
            </a:r>
          </a:p>
          <a:p>
            <a:pPr lvl="1">
              <a:lnSpc>
                <a:spcPct val="90000"/>
              </a:lnSpc>
              <a:buFontTx/>
              <a:buNone/>
            </a:pPr>
            <a:endParaRPr lang="en-US" sz="2400" smtClean="0"/>
          </a:p>
          <a:p>
            <a:pPr>
              <a:lnSpc>
                <a:spcPct val="90000"/>
              </a:lnSpc>
            </a:pPr>
            <a:r>
              <a:rPr lang="en-US" sz="2800" smtClean="0"/>
              <a:t>Fst= 0.082 among sites, significant</a:t>
            </a:r>
          </a:p>
          <a:p>
            <a:pPr>
              <a:lnSpc>
                <a:spcPct val="90000"/>
              </a:lnSpc>
              <a:buFontTx/>
              <a:buNone/>
            </a:pPr>
            <a:endParaRPr lang="en-US" sz="2800" smtClean="0"/>
          </a:p>
        </p:txBody>
      </p:sp>
      <p:pic>
        <p:nvPicPr>
          <p:cNvPr id="54276" name="Picture 4" descr="C:\Documents and Settings\HANNAH\Desktop\normal.img-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41529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C:\Documents and Settings\HANNAH\Desktop\normal.img-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95725"/>
            <a:ext cx="41148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marL="838200" indent="-838200"/>
            <a:r>
              <a:rPr lang="en-US" smtClean="0"/>
              <a:t>Discussion</a:t>
            </a:r>
            <a:br>
              <a:rPr lang="en-US" smtClean="0"/>
            </a:br>
            <a:r>
              <a:rPr lang="en-US" sz="3200" smtClean="0"/>
              <a:t>Effects of host resistance on C. ribicola</a:t>
            </a:r>
            <a:r>
              <a:rPr lang="en-US" smtClean="0"/>
              <a:t/>
            </a:r>
            <a:br>
              <a:rPr lang="en-US" smtClean="0"/>
            </a:br>
            <a:endParaRPr lang="en-US" smtClean="0"/>
          </a:p>
        </p:txBody>
      </p:sp>
      <p:sp>
        <p:nvSpPr>
          <p:cNvPr id="55299" name="Rectangle 3"/>
          <p:cNvSpPr>
            <a:spLocks noGrp="1" noChangeArrowheads="1"/>
          </p:cNvSpPr>
          <p:nvPr>
            <p:ph type="body" idx="1"/>
          </p:nvPr>
        </p:nvSpPr>
        <p:spPr/>
        <p:txBody>
          <a:bodyPr/>
          <a:lstStyle/>
          <a:p>
            <a:pPr>
              <a:buFontTx/>
              <a:buNone/>
            </a:pPr>
            <a:r>
              <a:rPr lang="en-US" smtClean="0"/>
              <a:t>Merry Creek (multigenic resistant trees):  had highest heterozygosity</a:t>
            </a:r>
          </a:p>
          <a:p>
            <a:pPr>
              <a:buFontTx/>
              <a:buNone/>
            </a:pPr>
            <a:endParaRPr lang="en-US" smtClean="0"/>
          </a:p>
          <a:p>
            <a:pPr>
              <a:buFontTx/>
              <a:buNone/>
            </a:pPr>
            <a:r>
              <a:rPr lang="en-US" smtClean="0"/>
              <a:t>Happy Camp (major gene resistant trees):  had</a:t>
            </a:r>
          </a:p>
          <a:p>
            <a:pPr>
              <a:buFontTx/>
              <a:buNone/>
            </a:pPr>
            <a:r>
              <a:rPr lang="en-US" smtClean="0"/>
              <a:t>	lower heterozygosity</a:t>
            </a:r>
          </a:p>
          <a:p>
            <a:pPr>
              <a:buFontTx/>
              <a:buNone/>
            </a:pPr>
            <a:r>
              <a:rPr lang="en-US" smtClean="0"/>
              <a:t>	-  Selection for rust isolates carrying vc1 because all trees have cr1.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0"/>
            <a:ext cx="7772400" cy="1143000"/>
          </a:xfrm>
        </p:spPr>
        <p:txBody>
          <a:bodyPr/>
          <a:lstStyle/>
          <a:p>
            <a:r>
              <a:rPr lang="en-US" smtClean="0"/>
              <a:t>Mortality and decline of white pine not only due to WPBR</a:t>
            </a:r>
          </a:p>
        </p:txBody>
      </p:sp>
      <p:sp>
        <p:nvSpPr>
          <p:cNvPr id="3" name="Content Placeholder 2"/>
          <p:cNvSpPr>
            <a:spLocks noGrp="1"/>
          </p:cNvSpPr>
          <p:nvPr>
            <p:ph idx="1"/>
          </p:nvPr>
        </p:nvSpPr>
        <p:spPr>
          <a:xfrm>
            <a:off x="609600" y="1905000"/>
            <a:ext cx="7772400" cy="4114800"/>
          </a:xfrm>
        </p:spPr>
        <p:txBody>
          <a:bodyPr>
            <a:normAutofit/>
          </a:bodyPr>
          <a:lstStyle/>
          <a:p>
            <a:pPr>
              <a:lnSpc>
                <a:spcPct val="80000"/>
              </a:lnSpc>
            </a:pPr>
            <a:r>
              <a:rPr lang="en-US" sz="2000" smtClean="0"/>
              <a:t>Fire suppression: most wp species like open spaces created by fire and are fire-adapted. With lack of fire, site are encroached by shade tolerant species and white pine regeneration is limited</a:t>
            </a:r>
          </a:p>
          <a:p>
            <a:pPr>
              <a:lnSpc>
                <a:spcPct val="80000"/>
              </a:lnSpc>
            </a:pPr>
            <a:endParaRPr lang="en-US" sz="2000" smtClean="0"/>
          </a:p>
          <a:p>
            <a:pPr>
              <a:lnSpc>
                <a:spcPct val="80000"/>
              </a:lnSpc>
            </a:pPr>
            <a:r>
              <a:rPr lang="en-US" sz="2000" smtClean="0"/>
              <a:t>Insect (mountain pine beetle ) outbreaks. When populations of this insect become large they attack healthy trees as well. Effect of WPBT and mountain pine beetle is more than the sum of the two</a:t>
            </a:r>
          </a:p>
          <a:p>
            <a:pPr>
              <a:lnSpc>
                <a:spcPct val="80000"/>
              </a:lnSpc>
            </a:pPr>
            <a:endParaRPr lang="en-US" sz="2000" smtClean="0"/>
          </a:p>
          <a:p>
            <a:pPr>
              <a:lnSpc>
                <a:spcPct val="80000"/>
              </a:lnSpc>
            </a:pPr>
            <a:r>
              <a:rPr lang="en-US" sz="2000" i="1" smtClean="0"/>
              <a:t>Dothistroma </a:t>
            </a:r>
            <a:r>
              <a:rPr lang="en-US" sz="2000" smtClean="0"/>
              <a:t>needle blight can cause outbreaks, however both </a:t>
            </a:r>
            <a:r>
              <a:rPr lang="en-US" sz="2000" i="1" smtClean="0"/>
              <a:t>Dothistroma </a:t>
            </a:r>
            <a:r>
              <a:rPr lang="en-US" sz="2000" smtClean="0"/>
              <a:t>and insect  outbreaks may be cyclical and natural</a:t>
            </a:r>
          </a:p>
          <a:p>
            <a:pPr>
              <a:lnSpc>
                <a:spcPct val="80000"/>
              </a:lnSpc>
            </a:pPr>
            <a:endParaRPr lang="en-US" sz="2000" smtClean="0"/>
          </a:p>
          <a:p>
            <a:pPr>
              <a:lnSpc>
                <a:spcPct val="80000"/>
              </a:lnSpc>
            </a:pPr>
            <a:r>
              <a:rPr lang="en-US" sz="2000" smtClean="0"/>
              <a:t>Global warming</a:t>
            </a:r>
          </a:p>
          <a:p>
            <a:pPr>
              <a:lnSpc>
                <a:spcPct val="80000"/>
              </a:lnSpc>
            </a:pPr>
            <a:endParaRPr lang="en-US" sz="20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09600" y="0"/>
            <a:ext cx="7772400" cy="1143000"/>
          </a:xfrm>
        </p:spPr>
        <p:txBody>
          <a:bodyPr/>
          <a:lstStyle/>
          <a:p>
            <a:r>
              <a:rPr lang="en-US" smtClean="0"/>
              <a:t>Consequences of wp mortality</a:t>
            </a:r>
          </a:p>
        </p:txBody>
      </p:sp>
      <p:sp>
        <p:nvSpPr>
          <p:cNvPr id="3" name="Content Placeholder 2"/>
          <p:cNvSpPr>
            <a:spLocks noGrp="1"/>
          </p:cNvSpPr>
          <p:nvPr>
            <p:ph idx="1"/>
          </p:nvPr>
        </p:nvSpPr>
        <p:spPr>
          <a:xfrm>
            <a:off x="762000" y="1828800"/>
            <a:ext cx="7772400" cy="4114800"/>
          </a:xfrm>
        </p:spPr>
        <p:txBody>
          <a:bodyPr>
            <a:normAutofit/>
          </a:bodyPr>
          <a:lstStyle/>
          <a:p>
            <a:pPr>
              <a:lnSpc>
                <a:spcPct val="80000"/>
              </a:lnSpc>
            </a:pPr>
            <a:r>
              <a:rPr lang="en-US" sz="2000" smtClean="0"/>
              <a:t>Group of species that is extremely adaptable, and that in western North America, depending on latitude, goes from sea level to tree-line</a:t>
            </a:r>
          </a:p>
          <a:p>
            <a:pPr>
              <a:lnSpc>
                <a:spcPct val="80000"/>
              </a:lnSpc>
              <a:buFontTx/>
              <a:buNone/>
            </a:pPr>
            <a:endParaRPr lang="en-US" sz="2000" smtClean="0"/>
          </a:p>
          <a:p>
            <a:pPr>
              <a:lnSpc>
                <a:spcPct val="80000"/>
              </a:lnSpc>
            </a:pPr>
            <a:r>
              <a:rPr lang="en-US" sz="2000" smtClean="0"/>
              <a:t>High market value: white pines timber is king. In past times it was the best timber to build ships’ masts. One of the reasons for the secession of American territories</a:t>
            </a:r>
          </a:p>
          <a:p>
            <a:pPr>
              <a:lnSpc>
                <a:spcPct val="80000"/>
              </a:lnSpc>
              <a:buFontTx/>
              <a:buNone/>
            </a:pPr>
            <a:r>
              <a:rPr lang="en-US" sz="2000" smtClean="0"/>
              <a:t> </a:t>
            </a:r>
          </a:p>
          <a:p>
            <a:pPr>
              <a:lnSpc>
                <a:spcPct val="80000"/>
              </a:lnSpc>
            </a:pPr>
            <a:r>
              <a:rPr lang="en-US" sz="2000" smtClean="0"/>
              <a:t>It includes the oldest living organism on earth (Bristlecone pine)</a:t>
            </a:r>
          </a:p>
          <a:p>
            <a:pPr>
              <a:lnSpc>
                <a:spcPct val="80000"/>
              </a:lnSpc>
              <a:buFontTx/>
              <a:buNone/>
            </a:pPr>
            <a:endParaRPr lang="en-US" sz="2000" smtClean="0"/>
          </a:p>
          <a:p>
            <a:pPr>
              <a:lnSpc>
                <a:spcPct val="80000"/>
              </a:lnSpc>
            </a:pPr>
            <a:r>
              <a:rPr lang="en-US" sz="2000" smtClean="0"/>
              <a:t>In the Rockies it is essential for survival of Clark’s nutcracker and Grizzly bears. In the West, white pines are diversity hotspots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00200" y="762000"/>
            <a:ext cx="6781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atin typeface="Gill Sans MT" charset="0"/>
              </a:rPr>
              <a:t>"In North America, white pine blister rust has caused more damage and costs more to control than any other conifer disease. Since the 1920's, millions of dollars have been spent on the eradication of the alternate host, </a:t>
            </a:r>
            <a:r>
              <a:rPr lang="en-US" i="1">
                <a:latin typeface="Gill Sans MT" charset="0"/>
              </a:rPr>
              <a:t>Ribes</a:t>
            </a:r>
            <a:r>
              <a:rPr lang="en-US">
                <a:latin typeface="Gill Sans MT" charset="0"/>
              </a:rPr>
              <a:t>, and thousands of white pine stands have been severely damaged. In the western United States and Canada, some stands have been completely destroyed. When the main stem of a tree is invaded, death is only a question of time.“</a:t>
            </a:r>
          </a:p>
          <a:p>
            <a:endParaRPr lang="en-US">
              <a:latin typeface="Gill Sans MT" charset="0"/>
            </a:endParaRPr>
          </a:p>
          <a:p>
            <a:r>
              <a:rPr lang="en-US">
                <a:latin typeface="Gill Sans MT" charset="0"/>
              </a:rPr>
              <a:t>Robert F. Sharpf, U.S. Department of Agriculture Handbook 521 (p.85)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381000"/>
            <a:ext cx="7772400" cy="1143000"/>
          </a:xfrm>
        </p:spPr>
        <p:txBody>
          <a:bodyPr/>
          <a:lstStyle/>
          <a:p>
            <a:r>
              <a:rPr lang="en-US" smtClean="0"/>
              <a:t>Dutch Elm Disease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600"/>
            <a:ext cx="51054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Classic DED symp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76400"/>
            <a:ext cx="2752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381000"/>
            <a:ext cx="7772400" cy="1143000"/>
          </a:xfrm>
        </p:spPr>
        <p:txBody>
          <a:bodyPr/>
          <a:lstStyle/>
          <a:p>
            <a:r>
              <a:rPr lang="en-US" smtClean="0"/>
              <a:t>Host: the Elms (genus </a:t>
            </a:r>
            <a:r>
              <a:rPr lang="en-US" i="1" smtClean="0"/>
              <a:t>Ulmus</a:t>
            </a:r>
            <a:r>
              <a:rPr lang="en-US" smtClean="0"/>
              <a:t>)</a:t>
            </a:r>
          </a:p>
        </p:txBody>
      </p:sp>
      <p:sp>
        <p:nvSpPr>
          <p:cNvPr id="62467" name="Rectangle 3"/>
          <p:cNvSpPr>
            <a:spLocks noGrp="1" noChangeArrowheads="1"/>
          </p:cNvSpPr>
          <p:nvPr>
            <p:ph type="body" sz="half" idx="1"/>
          </p:nvPr>
        </p:nvSpPr>
        <p:spPr>
          <a:xfrm>
            <a:off x="0" y="1828800"/>
            <a:ext cx="3276600" cy="4267200"/>
          </a:xfrm>
        </p:spPr>
        <p:txBody>
          <a:bodyPr/>
          <a:lstStyle/>
          <a:p>
            <a:pPr>
              <a:lnSpc>
                <a:spcPct val="90000"/>
              </a:lnSpc>
            </a:pPr>
            <a:r>
              <a:rPr lang="en-US" sz="2000" smtClean="0"/>
              <a:t>&gt;30 species in genus.  Europe has 5; N. America 8; Asia has 23 or more</a:t>
            </a:r>
          </a:p>
          <a:p>
            <a:pPr>
              <a:lnSpc>
                <a:spcPct val="90000"/>
              </a:lnSpc>
            </a:pPr>
            <a:r>
              <a:rPr lang="en-US" sz="2000" smtClean="0"/>
              <a:t>6 species native to the northeastern U.S., including </a:t>
            </a:r>
            <a:r>
              <a:rPr lang="en-US" sz="2000" i="1" smtClean="0"/>
              <a:t>Ulmus</a:t>
            </a:r>
            <a:r>
              <a:rPr lang="en-US" sz="2000" smtClean="0"/>
              <a:t> </a:t>
            </a:r>
            <a:r>
              <a:rPr lang="en-US" sz="2000" i="1" smtClean="0"/>
              <a:t>americana</a:t>
            </a:r>
            <a:r>
              <a:rPr lang="en-US" sz="2000" smtClean="0"/>
              <a:t>, the American elm </a:t>
            </a:r>
          </a:p>
          <a:p>
            <a:pPr>
              <a:lnSpc>
                <a:spcPct val="90000"/>
              </a:lnSpc>
            </a:pPr>
            <a:r>
              <a:rPr lang="en-US" sz="2000" smtClean="0"/>
              <a:t>New species are still being found in China, the center of diversity </a:t>
            </a:r>
          </a:p>
        </p:txBody>
      </p:sp>
      <p:pic>
        <p:nvPicPr>
          <p:cNvPr id="62468" name="Picture 4"/>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276600" y="1828800"/>
            <a:ext cx="5621338" cy="4179888"/>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304800"/>
            <a:ext cx="8610600" cy="1143000"/>
          </a:xfrm>
        </p:spPr>
        <p:txBody>
          <a:bodyPr/>
          <a:lstStyle/>
          <a:p>
            <a:r>
              <a:rPr lang="en-US" smtClean="0"/>
              <a:t>Elms: the perfect shade tree</a:t>
            </a:r>
          </a:p>
        </p:txBody>
      </p:sp>
      <p:sp>
        <p:nvSpPr>
          <p:cNvPr id="64515" name="Rectangle 3"/>
          <p:cNvSpPr>
            <a:spLocks noGrp="1" noChangeArrowheads="1"/>
          </p:cNvSpPr>
          <p:nvPr>
            <p:ph type="body" sz="half" idx="1"/>
          </p:nvPr>
        </p:nvSpPr>
        <p:spPr>
          <a:xfrm>
            <a:off x="0" y="1295400"/>
            <a:ext cx="7772400" cy="5562600"/>
          </a:xfrm>
        </p:spPr>
        <p:txBody>
          <a:bodyPr/>
          <a:lstStyle/>
          <a:p>
            <a:pPr>
              <a:lnSpc>
                <a:spcPct val="90000"/>
              </a:lnSpc>
            </a:pPr>
            <a:r>
              <a:rPr lang="en-US" sz="2000" smtClean="0"/>
              <a:t>Used as street-liners</a:t>
            </a:r>
          </a:p>
          <a:p>
            <a:pPr>
              <a:lnSpc>
                <a:spcPct val="90000"/>
              </a:lnSpc>
              <a:buFontTx/>
              <a:buNone/>
            </a:pPr>
            <a:endParaRPr lang="en-US" sz="2000" smtClean="0"/>
          </a:p>
          <a:p>
            <a:pPr>
              <a:lnSpc>
                <a:spcPct val="90000"/>
              </a:lnSpc>
            </a:pPr>
            <a:r>
              <a:rPr lang="en-US" sz="2000" smtClean="0"/>
              <a:t>Fast-growing, </a:t>
            </a:r>
          </a:p>
          <a:p>
            <a:pPr>
              <a:lnSpc>
                <a:spcPct val="90000"/>
              </a:lnSpc>
              <a:buFontTx/>
              <a:buNone/>
            </a:pPr>
            <a:r>
              <a:rPr lang="en-US" sz="2000" smtClean="0"/>
              <a:t>    easily transported, tolerant </a:t>
            </a:r>
          </a:p>
          <a:p>
            <a:pPr>
              <a:lnSpc>
                <a:spcPct val="90000"/>
              </a:lnSpc>
              <a:buFontTx/>
              <a:buNone/>
            </a:pPr>
            <a:r>
              <a:rPr lang="en-US" sz="2000" smtClean="0"/>
              <a:t>    of soil compaction and </a:t>
            </a:r>
          </a:p>
          <a:p>
            <a:pPr>
              <a:lnSpc>
                <a:spcPct val="90000"/>
              </a:lnSpc>
              <a:buFontTx/>
              <a:buNone/>
            </a:pPr>
            <a:r>
              <a:rPr lang="en-US" sz="2000" smtClean="0"/>
              <a:t>    different soil types</a:t>
            </a:r>
          </a:p>
          <a:p>
            <a:pPr>
              <a:lnSpc>
                <a:spcPct val="90000"/>
              </a:lnSpc>
              <a:buFontTx/>
              <a:buNone/>
            </a:pPr>
            <a:endParaRPr lang="en-US" sz="2000" smtClean="0"/>
          </a:p>
          <a:p>
            <a:pPr>
              <a:lnSpc>
                <a:spcPct val="90000"/>
              </a:lnSpc>
            </a:pPr>
            <a:r>
              <a:rPr lang="en-US" sz="2000" smtClean="0"/>
              <a:t>Shade trees, with branches                                             borne high above ground.  When </a:t>
            </a:r>
          </a:p>
          <a:p>
            <a:pPr>
              <a:lnSpc>
                <a:spcPct val="90000"/>
              </a:lnSpc>
              <a:buFontTx/>
              <a:buNone/>
            </a:pPr>
            <a:r>
              <a:rPr lang="en-US" sz="2000" smtClean="0"/>
              <a:t>    planted in rows, they </a:t>
            </a:r>
          </a:p>
          <a:p>
            <a:pPr>
              <a:lnSpc>
                <a:spcPct val="90000"/>
              </a:lnSpc>
              <a:buFontTx/>
              <a:buNone/>
            </a:pPr>
            <a:r>
              <a:rPr lang="en-US" sz="2000" smtClean="0"/>
              <a:t>    overhang the street </a:t>
            </a:r>
          </a:p>
          <a:p>
            <a:pPr>
              <a:lnSpc>
                <a:spcPct val="90000"/>
              </a:lnSpc>
              <a:buFontTx/>
              <a:buNone/>
            </a:pPr>
            <a:r>
              <a:rPr lang="en-US" sz="2000" smtClean="0"/>
              <a:t>    forming a Gothic-style arch.  Good for windbreaks</a:t>
            </a:r>
          </a:p>
          <a:p>
            <a:pPr>
              <a:lnSpc>
                <a:spcPct val="90000"/>
              </a:lnSpc>
              <a:buFontTx/>
              <a:buNone/>
            </a:pPr>
            <a:endParaRPr lang="en-US" sz="2000" smtClean="0"/>
          </a:p>
          <a:p>
            <a:pPr>
              <a:lnSpc>
                <a:spcPct val="90000"/>
              </a:lnSpc>
            </a:pPr>
            <a:r>
              <a:rPr lang="en-US" sz="2000" smtClean="0"/>
              <a:t>#1 urban tree in U.S east of the Rockies, and in large parts of Europe and Asia (Heybroek, 1993)</a:t>
            </a:r>
          </a:p>
          <a:p>
            <a:pPr>
              <a:lnSpc>
                <a:spcPct val="90000"/>
              </a:lnSpc>
            </a:pPr>
            <a:endParaRPr lang="en-US" sz="2000" smtClean="0"/>
          </a:p>
          <a:p>
            <a:pPr>
              <a:lnSpc>
                <a:spcPct val="90000"/>
              </a:lnSpc>
              <a:buFontTx/>
              <a:buNone/>
            </a:pPr>
            <a:endParaRPr lang="en-US" sz="2000" smtClean="0"/>
          </a:p>
        </p:txBody>
      </p:sp>
      <p:pic>
        <p:nvPicPr>
          <p:cNvPr id="64516" name="Picture 4"/>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795713" y="1219200"/>
            <a:ext cx="5348287" cy="364331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533400"/>
            <a:ext cx="7772400" cy="1143000"/>
          </a:xfrm>
        </p:spPr>
        <p:txBody>
          <a:bodyPr/>
          <a:lstStyle/>
          <a:p>
            <a:r>
              <a:rPr lang="en-US" smtClean="0"/>
              <a:t>Elms:  rural and natural Settings</a:t>
            </a:r>
            <a:br>
              <a:rPr lang="en-US" smtClean="0"/>
            </a:br>
            <a:endParaRPr lang="en-US" smtClean="0"/>
          </a:p>
        </p:txBody>
      </p:sp>
      <p:sp>
        <p:nvSpPr>
          <p:cNvPr id="66563" name="Rectangle 3"/>
          <p:cNvSpPr>
            <a:spLocks noGrp="1" noChangeArrowheads="1"/>
          </p:cNvSpPr>
          <p:nvPr>
            <p:ph type="body" sz="half" idx="1"/>
          </p:nvPr>
        </p:nvSpPr>
        <p:spPr>
          <a:xfrm>
            <a:off x="76200" y="1289050"/>
            <a:ext cx="2590800" cy="5410200"/>
          </a:xfrm>
        </p:spPr>
        <p:txBody>
          <a:bodyPr/>
          <a:lstStyle/>
          <a:p>
            <a:pPr>
              <a:buFontTx/>
              <a:buNone/>
            </a:pPr>
            <a:r>
              <a:rPr lang="en-US" sz="2000" smtClean="0"/>
              <a:t>In rural settings: </a:t>
            </a:r>
          </a:p>
          <a:p>
            <a:r>
              <a:rPr lang="en-US" sz="2000" smtClean="0"/>
              <a:t>In coastal western Europe, used as windbreaks</a:t>
            </a:r>
          </a:p>
          <a:p>
            <a:r>
              <a:rPr lang="en-US" sz="2000" smtClean="0"/>
              <a:t>The Siberian Elm was planted  as “shelterbelts”  to prevent erosion during the Dustbowl in the 30’s in the U.S.</a:t>
            </a:r>
          </a:p>
          <a:p>
            <a:pPr>
              <a:buFontTx/>
              <a:buNone/>
            </a:pPr>
            <a:endParaRPr lang="en-US" sz="2000" smtClean="0"/>
          </a:p>
        </p:txBody>
      </p:sp>
      <p:pic>
        <p:nvPicPr>
          <p:cNvPr id="66564" name="Picture 4"/>
          <p:cNvPicPr>
            <a:picLocks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2574925" y="1670050"/>
            <a:ext cx="3292475" cy="3657600"/>
          </a:xfrm>
        </p:spPr>
      </p:pic>
      <p:sp>
        <p:nvSpPr>
          <p:cNvPr id="66565" name="Rectangle 5"/>
          <p:cNvSpPr>
            <a:spLocks noChangeArrowheads="1"/>
          </p:cNvSpPr>
          <p:nvPr/>
        </p:nvSpPr>
        <p:spPr bwMode="auto">
          <a:xfrm>
            <a:off x="5943600" y="1365250"/>
            <a:ext cx="3200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atin typeface="Times New Roman" charset="0"/>
              </a:rPr>
              <a:t>In Natural Settings: </a:t>
            </a:r>
          </a:p>
          <a:p>
            <a:pPr eaLnBrk="1" hangingPunct="1">
              <a:buFontTx/>
              <a:buChar char="•"/>
            </a:pPr>
            <a:r>
              <a:rPr lang="en-US">
                <a:latin typeface="Times New Roman" charset="0"/>
              </a:rPr>
              <a:t>A generally riparian, river bottom group that can survive periods of anoxia, explaining tolerance to over-watering and soil compaction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304800"/>
            <a:ext cx="7772400" cy="1143000"/>
          </a:xfrm>
        </p:spPr>
        <p:txBody>
          <a:bodyPr/>
          <a:lstStyle/>
          <a:p>
            <a:r>
              <a:rPr lang="en-US" smtClean="0"/>
              <a:t>Overview: Dutch Elm Disease  </a:t>
            </a:r>
          </a:p>
        </p:txBody>
      </p:sp>
      <p:sp>
        <p:nvSpPr>
          <p:cNvPr id="68611" name="Rectangle 3"/>
          <p:cNvSpPr>
            <a:spLocks noGrp="1" noChangeArrowheads="1"/>
          </p:cNvSpPr>
          <p:nvPr>
            <p:ph type="body" idx="1"/>
          </p:nvPr>
        </p:nvSpPr>
        <p:spPr>
          <a:xfrm>
            <a:off x="0" y="1295400"/>
            <a:ext cx="5181600" cy="4114800"/>
          </a:xfrm>
        </p:spPr>
        <p:txBody>
          <a:bodyPr/>
          <a:lstStyle/>
          <a:p>
            <a:pPr>
              <a:lnSpc>
                <a:spcPct val="80000"/>
              </a:lnSpc>
            </a:pPr>
            <a:r>
              <a:rPr lang="en-US" sz="2800" smtClean="0"/>
              <a:t>Why “Dutch”?  First isolated in 1920 by a Dr. Schwarz in the Netherlands</a:t>
            </a:r>
          </a:p>
          <a:p>
            <a:pPr>
              <a:lnSpc>
                <a:spcPct val="80000"/>
              </a:lnSpc>
            </a:pPr>
            <a:endParaRPr lang="en-US" sz="2800" smtClean="0"/>
          </a:p>
          <a:p>
            <a:pPr>
              <a:lnSpc>
                <a:spcPct val="80000"/>
              </a:lnSpc>
            </a:pPr>
            <a:r>
              <a:rPr lang="en-US" sz="2800" smtClean="0"/>
              <a:t>Wilt disease that attacks elm (</a:t>
            </a:r>
            <a:r>
              <a:rPr lang="en-US" sz="2800" i="1" smtClean="0"/>
              <a:t>Ulmus</a:t>
            </a:r>
            <a:r>
              <a:rPr lang="en-US" sz="2800" smtClean="0"/>
              <a:t> ssp) and spreads through the vascular system</a:t>
            </a:r>
          </a:p>
          <a:p>
            <a:pPr>
              <a:lnSpc>
                <a:spcPct val="80000"/>
              </a:lnSpc>
            </a:pPr>
            <a:r>
              <a:rPr lang="en-US" sz="2800" smtClean="0"/>
              <a:t> </a:t>
            </a:r>
          </a:p>
          <a:p>
            <a:pPr>
              <a:lnSpc>
                <a:spcPct val="80000"/>
              </a:lnSpc>
            </a:pPr>
            <a:r>
              <a:rPr lang="en-US" sz="2800" smtClean="0"/>
              <a:t>Caused by ascomycete fungi (genus </a:t>
            </a:r>
            <a:r>
              <a:rPr lang="en-US" sz="2800" i="1" smtClean="0"/>
              <a:t>Ophiostoma)</a:t>
            </a:r>
          </a:p>
          <a:p>
            <a:pPr>
              <a:lnSpc>
                <a:spcPct val="80000"/>
              </a:lnSpc>
            </a:pPr>
            <a:endParaRPr lang="en-US" sz="2800" i="1" smtClean="0"/>
          </a:p>
          <a:p>
            <a:pPr>
              <a:lnSpc>
                <a:spcPct val="80000"/>
              </a:lnSpc>
            </a:pPr>
            <a:r>
              <a:rPr lang="en-US" sz="2800" smtClean="0"/>
              <a:t>Vectored by</a:t>
            </a:r>
            <a:r>
              <a:rPr lang="en-US" sz="2800" i="1" smtClean="0"/>
              <a:t> </a:t>
            </a:r>
            <a:r>
              <a:rPr lang="en-US" sz="2800" smtClean="0"/>
              <a:t>beetles (family</a:t>
            </a:r>
            <a:r>
              <a:rPr lang="en-US" sz="2800" i="1" smtClean="0"/>
              <a:t> Scolytidae</a:t>
            </a:r>
            <a:r>
              <a:rPr lang="en-US" sz="2800" smtClean="0"/>
              <a:t>) and root graft</a:t>
            </a:r>
          </a:p>
          <a:p>
            <a:pPr>
              <a:lnSpc>
                <a:spcPct val="80000"/>
              </a:lnSpc>
              <a:buFontTx/>
              <a:buNone/>
            </a:pPr>
            <a:r>
              <a:rPr lang="en-US" sz="2800" smtClean="0"/>
              <a:t>  </a:t>
            </a:r>
          </a:p>
        </p:txBody>
      </p:sp>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900" y="1524000"/>
            <a:ext cx="3949700"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295400"/>
          </a:xfrm>
        </p:spPr>
        <p:txBody>
          <a:bodyPr/>
          <a:lstStyle/>
          <a:p>
            <a:r>
              <a:rPr lang="en-US" smtClean="0"/>
              <a:t>Life Cycle of </a:t>
            </a:r>
            <a:r>
              <a:rPr lang="en-US" i="1" smtClean="0"/>
              <a:t>Ophiostoma ulmi</a:t>
            </a:r>
          </a:p>
        </p:txBody>
      </p:sp>
      <p:pic>
        <p:nvPicPr>
          <p:cNvPr id="70659" name="Picture 3" descr="DED Life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62025"/>
            <a:ext cx="861060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304800"/>
            <a:ext cx="7772400" cy="1143000"/>
          </a:xfrm>
        </p:spPr>
        <p:txBody>
          <a:bodyPr/>
          <a:lstStyle/>
          <a:p>
            <a:r>
              <a:rPr lang="en-US" smtClean="0"/>
              <a:t>Vectors of disease</a:t>
            </a:r>
          </a:p>
        </p:txBody>
      </p:sp>
      <p:sp>
        <p:nvSpPr>
          <p:cNvPr id="72707" name="Rectangle 3"/>
          <p:cNvSpPr>
            <a:spLocks noGrp="1" noChangeArrowheads="1"/>
          </p:cNvSpPr>
          <p:nvPr>
            <p:ph type="body" idx="1"/>
          </p:nvPr>
        </p:nvSpPr>
        <p:spPr>
          <a:xfrm>
            <a:off x="685800" y="1752600"/>
            <a:ext cx="7772400" cy="5105400"/>
          </a:xfrm>
        </p:spPr>
        <p:txBody>
          <a:bodyPr/>
          <a:lstStyle/>
          <a:p>
            <a:r>
              <a:rPr lang="en-US" sz="2600" u="sng" smtClean="0"/>
              <a:t>Insects</a:t>
            </a:r>
            <a:r>
              <a:rPr lang="en-US" sz="2600" smtClean="0"/>
              <a:t>: 1) the native elm beetle 2) the smaller European elm beetle. The beetles can fly for several miles, allowing the disease to spread over a wide area</a:t>
            </a:r>
          </a:p>
          <a:p>
            <a:pPr>
              <a:buFontTx/>
              <a:buNone/>
            </a:pPr>
            <a:r>
              <a:rPr lang="en-US" sz="2600" smtClean="0"/>
              <a:t> </a:t>
            </a:r>
          </a:p>
          <a:p>
            <a:r>
              <a:rPr lang="en-US" sz="2600" u="sng" smtClean="0"/>
              <a:t>Root grafts</a:t>
            </a:r>
            <a:r>
              <a:rPr lang="en-US" sz="2600" smtClean="0"/>
              <a:t>: when elms are within 50 feet of one another, their roots can grow together and disease passes easily along. Important in urban settings</a:t>
            </a:r>
          </a:p>
          <a:p>
            <a:pPr>
              <a:buFontTx/>
              <a:buNone/>
            </a:pPr>
            <a:endParaRPr lang="en-US" sz="2600" smtClean="0"/>
          </a:p>
          <a:p>
            <a:r>
              <a:rPr lang="en-US" sz="2600" u="sng" smtClean="0"/>
              <a:t>Infected logs</a:t>
            </a:r>
            <a:r>
              <a:rPr lang="en-US" sz="2600" smtClean="0"/>
              <a:t>: Often transferred long distances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ig4Beetleart"/>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805238" y="1168400"/>
            <a:ext cx="5338762" cy="4899025"/>
          </a:xfrm>
        </p:spPr>
      </p:pic>
      <p:sp>
        <p:nvSpPr>
          <p:cNvPr id="74755" name="Rectangle 3"/>
          <p:cNvSpPr>
            <a:spLocks noChangeArrowheads="1"/>
          </p:cNvSpPr>
          <p:nvPr/>
        </p:nvSpPr>
        <p:spPr bwMode="auto">
          <a:xfrm>
            <a:off x="0" y="1168400"/>
            <a:ext cx="36576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atin typeface="Times New Roman" charset="0"/>
              </a:rPr>
              <a:t>1) Native elm bark beetle </a:t>
            </a:r>
            <a:r>
              <a:rPr lang="en-US">
                <a:solidFill>
                  <a:schemeClr val="tx2"/>
                </a:solidFill>
                <a:latin typeface="Times New Roman" charset="0"/>
              </a:rPr>
              <a:t>(</a:t>
            </a:r>
            <a:r>
              <a:rPr lang="en-US" i="1">
                <a:solidFill>
                  <a:schemeClr val="tx2"/>
                </a:solidFill>
                <a:latin typeface="Times New Roman" charset="0"/>
              </a:rPr>
              <a:t>Hylurgopinus rufipes</a:t>
            </a:r>
            <a:r>
              <a:rPr lang="en-US">
                <a:solidFill>
                  <a:schemeClr val="tx2"/>
                </a:solidFill>
                <a:latin typeface="Times New Roman" charset="0"/>
              </a:rPr>
              <a:t>) (above)</a:t>
            </a:r>
            <a:r>
              <a:rPr lang="en-US">
                <a:latin typeface="Times New Roman" charset="0"/>
              </a:rPr>
              <a:t> is the primary vector in parts of the northern United States, New England, and all of Canada.</a:t>
            </a:r>
          </a:p>
          <a:p>
            <a:pPr eaLnBrk="1" hangingPunct="1">
              <a:spcBef>
                <a:spcPct val="50000"/>
              </a:spcBef>
            </a:pPr>
            <a:r>
              <a:rPr lang="en-US">
                <a:latin typeface="Times New Roman" charset="0"/>
              </a:rPr>
              <a:t>However,  temperatures below -6F kill the larvae. </a:t>
            </a:r>
          </a:p>
          <a:p>
            <a:pPr eaLnBrk="1" hangingPunct="1">
              <a:spcBef>
                <a:spcPct val="50000"/>
              </a:spcBef>
            </a:pPr>
            <a:r>
              <a:rPr lang="en-US">
                <a:latin typeface="Times New Roman" charset="0"/>
              </a:rPr>
              <a:t>2)  European elm bark beetle </a:t>
            </a:r>
            <a:r>
              <a:rPr lang="en-US">
                <a:solidFill>
                  <a:schemeClr val="tx2"/>
                </a:solidFill>
                <a:latin typeface="Times New Roman" charset="0"/>
              </a:rPr>
              <a:t>(</a:t>
            </a:r>
            <a:r>
              <a:rPr lang="en-US" i="1">
                <a:solidFill>
                  <a:schemeClr val="tx2"/>
                </a:solidFill>
                <a:latin typeface="Times New Roman" charset="0"/>
              </a:rPr>
              <a:t>Scolytus multistriatus</a:t>
            </a:r>
            <a:r>
              <a:rPr lang="en-US">
                <a:solidFill>
                  <a:schemeClr val="tx2"/>
                </a:solidFill>
                <a:latin typeface="Times New Roman" charset="0"/>
              </a:rPr>
              <a:t> Marsh.) (below)</a:t>
            </a:r>
            <a:r>
              <a:rPr lang="en-US">
                <a:latin typeface="Times New Roman" charset="0"/>
              </a:rPr>
              <a:t> is the major vector of the disease. </a:t>
            </a:r>
          </a:p>
          <a:p>
            <a:pPr eaLnBrk="1" hangingPunct="1">
              <a:spcBef>
                <a:spcPct val="50000"/>
              </a:spcBef>
            </a:pPr>
            <a:endParaRPr lang="en-US">
              <a:latin typeface="Times New Roman" charset="0"/>
            </a:endParaRPr>
          </a:p>
          <a:p>
            <a:pPr eaLnBrk="1" hangingPunct="1">
              <a:spcBef>
                <a:spcPct val="50000"/>
              </a:spcBef>
            </a:pPr>
            <a:endParaRPr lang="en-US">
              <a:latin typeface="Times New Roman" charset="0"/>
            </a:endParaRPr>
          </a:p>
        </p:txBody>
      </p:sp>
      <p:sp>
        <p:nvSpPr>
          <p:cNvPr id="74756" name="Text Box 4"/>
          <p:cNvSpPr txBox="1">
            <a:spLocks noChangeArrowheads="1"/>
          </p:cNvSpPr>
          <p:nvPr/>
        </p:nvSpPr>
        <p:spPr bwMode="auto">
          <a:xfrm>
            <a:off x="685800" y="304800"/>
            <a:ext cx="807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sz="4400">
                <a:latin typeface="Times New Roman" charset="0"/>
              </a:rPr>
              <a:t>Beetles: key disease vector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lm 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0"/>
            <a:ext cx="5588000"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MG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p:cNvSpPr txBox="1">
            <a:spLocks noChangeArrowheads="1"/>
          </p:cNvSpPr>
          <p:nvPr/>
        </p:nvSpPr>
        <p:spPr bwMode="auto">
          <a:xfrm>
            <a:off x="288925" y="115888"/>
            <a:ext cx="570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Dutch elm disease – crown symptoms</a:t>
            </a:r>
          </a:p>
        </p:txBody>
      </p:sp>
      <p:sp>
        <p:nvSpPr>
          <p:cNvPr id="77828" name="Rectangle 4"/>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edstemsympt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212725" y="115888"/>
            <a:ext cx="6432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Dutch elm disease – vascular discoloration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lmgraf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6938"/>
            <a:ext cx="9144000"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288925" y="192088"/>
            <a:ext cx="235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Elm root grafts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elmbee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928938"/>
            <a:ext cx="60198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2" descr="elmbeetlegalla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5257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394325" y="192088"/>
            <a:ext cx="375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Elm bark beetle galleries</a:t>
            </a:r>
          </a:p>
        </p:txBody>
      </p:sp>
      <p:sp>
        <p:nvSpPr>
          <p:cNvPr id="80901" name="Text Box 5"/>
          <p:cNvSpPr txBox="1">
            <a:spLocks noChangeArrowheads="1"/>
          </p:cNvSpPr>
          <p:nvPr/>
        </p:nvSpPr>
        <p:spPr bwMode="auto">
          <a:xfrm>
            <a:off x="0" y="3962400"/>
            <a:ext cx="290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b="1">
                <a:solidFill>
                  <a:schemeClr val="bg1"/>
                </a:solidFill>
              </a:rPr>
              <a:t>Maturation feeding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ED St Paul Healt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175" y="0"/>
            <a:ext cx="456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066800" y="4572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sz="2800" b="1">
                <a:solidFill>
                  <a:srgbClr val="FFFF00"/>
                </a:solidFill>
              </a:rPr>
              <a:t>1970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ED St Paul 19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4611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3"/>
          <p:cNvSpPr>
            <a:spLocks noChangeArrowheads="1"/>
          </p:cNvSpPr>
          <p:nvPr/>
        </p:nvSpPr>
        <p:spPr bwMode="auto">
          <a:xfrm>
            <a:off x="1143000" y="7620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FFFF00"/>
                </a:solidFill>
              </a:rPr>
              <a:t>1976</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6200"/>
            <a:ext cx="42672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ED St Paul 19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ChangeArrowheads="1"/>
          </p:cNvSpPr>
          <p:nvPr/>
        </p:nvSpPr>
        <p:spPr bwMode="auto">
          <a:xfrm>
            <a:off x="1219200" y="1524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FFFF00"/>
                </a:solidFill>
              </a:rPr>
              <a:t>1977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ED St Paul 19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p:nvSpPr>
        <p:spPr bwMode="auto">
          <a:xfrm>
            <a:off x="1143000" y="1524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FFFF00"/>
                </a:solidFill>
              </a:rPr>
              <a:t>1978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ED St Paul 1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9613"/>
            <a:ext cx="9144000" cy="614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ChangeArrowheads="1"/>
          </p:cNvSpPr>
          <p:nvPr/>
        </p:nvSpPr>
        <p:spPr bwMode="auto">
          <a:xfrm>
            <a:off x="685800" y="152400"/>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FFFF00"/>
                </a:solidFill>
              </a:rPr>
              <a:t>1991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381000"/>
            <a:ext cx="8534400" cy="1143000"/>
          </a:xfrm>
        </p:spPr>
        <p:txBody>
          <a:bodyPr/>
          <a:lstStyle/>
          <a:p>
            <a:r>
              <a:rPr lang="en-US" sz="4000" smtClean="0"/>
              <a:t>History of the Disease</a:t>
            </a:r>
            <a:endParaRPr lang="en-US" smtClean="0"/>
          </a:p>
        </p:txBody>
      </p:sp>
      <p:sp>
        <p:nvSpPr>
          <p:cNvPr id="87043" name="Rectangle 3"/>
          <p:cNvSpPr>
            <a:spLocks noGrp="1" noChangeArrowheads="1"/>
          </p:cNvSpPr>
          <p:nvPr>
            <p:ph type="body" idx="1"/>
          </p:nvPr>
        </p:nvSpPr>
        <p:spPr>
          <a:xfrm>
            <a:off x="2362200" y="1524000"/>
            <a:ext cx="4572000" cy="4343400"/>
          </a:xfrm>
        </p:spPr>
        <p:txBody>
          <a:bodyPr/>
          <a:lstStyle/>
          <a:p>
            <a:pPr>
              <a:lnSpc>
                <a:spcPct val="90000"/>
              </a:lnSpc>
            </a:pPr>
            <a:r>
              <a:rPr lang="en-US" sz="2400" smtClean="0"/>
              <a:t>Disease was unknown in Europe and N. America before 1900</a:t>
            </a:r>
          </a:p>
          <a:p>
            <a:pPr>
              <a:lnSpc>
                <a:spcPct val="90000"/>
              </a:lnSpc>
              <a:buFontTx/>
              <a:buNone/>
            </a:pPr>
            <a:endParaRPr lang="en-US" sz="2400" smtClean="0"/>
          </a:p>
          <a:p>
            <a:pPr>
              <a:lnSpc>
                <a:spcPct val="90000"/>
              </a:lnSpc>
            </a:pPr>
            <a:r>
              <a:rPr lang="en-US" sz="2400" smtClean="0"/>
              <a:t>Since 1910, two pandemics </a:t>
            </a:r>
          </a:p>
          <a:p>
            <a:pPr>
              <a:lnSpc>
                <a:spcPct val="90000"/>
              </a:lnSpc>
            </a:pPr>
            <a:r>
              <a:rPr lang="en-US" sz="2400" smtClean="0"/>
              <a:t>Pandemics caused by two different species:</a:t>
            </a:r>
          </a:p>
          <a:p>
            <a:pPr lvl="1">
              <a:lnSpc>
                <a:spcPct val="90000"/>
              </a:lnSpc>
            </a:pPr>
            <a:r>
              <a:rPr lang="en-US" sz="2400" smtClean="0"/>
              <a:t>1) </a:t>
            </a:r>
            <a:r>
              <a:rPr lang="en-US" sz="2400" i="1" smtClean="0"/>
              <a:t>Ophiostoma ulm</a:t>
            </a:r>
          </a:p>
          <a:p>
            <a:pPr lvl="1">
              <a:lnSpc>
                <a:spcPct val="90000"/>
              </a:lnSpc>
            </a:pPr>
            <a:r>
              <a:rPr lang="en-US" sz="2400" smtClean="0"/>
              <a:t>2) </a:t>
            </a:r>
            <a:r>
              <a:rPr lang="en-US" sz="2400" i="1" smtClean="0"/>
              <a:t>Ophiostoma novo-ulmi</a:t>
            </a:r>
          </a:p>
          <a:p>
            <a:pPr lvl="1">
              <a:lnSpc>
                <a:spcPct val="90000"/>
              </a:lnSpc>
              <a:buFontTx/>
              <a:buNone/>
            </a:pPr>
            <a:r>
              <a:rPr lang="en-US" sz="2400" smtClean="0"/>
              <a:t> </a:t>
            </a:r>
          </a:p>
          <a:p>
            <a:pPr>
              <a:lnSpc>
                <a:spcPct val="90000"/>
              </a:lnSpc>
            </a:pPr>
            <a:r>
              <a:rPr lang="en-US" sz="2400" smtClean="0"/>
              <a:t>In both cases, geographic origins are still unknown (probably Asia)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57200"/>
            <a:ext cx="7772400" cy="1143000"/>
          </a:xfrm>
        </p:spPr>
        <p:txBody>
          <a:bodyPr/>
          <a:lstStyle/>
          <a:p>
            <a:r>
              <a:rPr lang="en-US" smtClean="0"/>
              <a:t>Management: Sanitation</a:t>
            </a:r>
          </a:p>
        </p:txBody>
      </p:sp>
      <p:sp>
        <p:nvSpPr>
          <p:cNvPr id="89091" name="Rectangle 3"/>
          <p:cNvSpPr>
            <a:spLocks noGrp="1" noChangeArrowheads="1"/>
          </p:cNvSpPr>
          <p:nvPr>
            <p:ph type="body" idx="1"/>
          </p:nvPr>
        </p:nvSpPr>
        <p:spPr>
          <a:xfrm>
            <a:off x="685800" y="1752600"/>
            <a:ext cx="7772400" cy="4114800"/>
          </a:xfrm>
        </p:spPr>
        <p:txBody>
          <a:bodyPr/>
          <a:lstStyle/>
          <a:p>
            <a:r>
              <a:rPr lang="en-US" sz="2400" smtClean="0"/>
              <a:t>Includes removing bark from elm logs which are being stored for use as fuel and/or covering or burning all downed wood (so that beetles can’t get in it).  AND, removing dead or diseased branches of standing trees (again because of the beetles).</a:t>
            </a:r>
          </a:p>
          <a:p>
            <a:pPr>
              <a:buFontTx/>
              <a:buNone/>
            </a:pPr>
            <a:endParaRPr lang="en-US" sz="2400" smtClean="0"/>
          </a:p>
          <a:p>
            <a:r>
              <a:rPr lang="en-US" sz="2400" smtClean="0"/>
              <a:t>Needs to be community-wide, and coupled w/fungicide use.</a:t>
            </a:r>
          </a:p>
          <a:p>
            <a:pPr>
              <a:buFontTx/>
              <a:buNone/>
            </a:pPr>
            <a:r>
              <a:rPr lang="en-US" sz="2400" smtClean="0"/>
              <a:t> </a:t>
            </a:r>
          </a:p>
          <a:p>
            <a:r>
              <a:rPr lang="en-US" sz="2400" smtClean="0"/>
              <a:t>Thought of as the most effective way of curbing DED.</a:t>
            </a:r>
          </a:p>
          <a:p>
            <a:endParaRPr lang="en-US" sz="2400" smtClean="0"/>
          </a:p>
          <a:p>
            <a:endParaRPr lang="en-US" sz="24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smtClean="0"/>
              <a:t>Management: injections</a:t>
            </a:r>
          </a:p>
        </p:txBody>
      </p:sp>
      <p:sp>
        <p:nvSpPr>
          <p:cNvPr id="91139" name="Rectangle 3"/>
          <p:cNvSpPr>
            <a:spLocks noGrp="1" noChangeArrowheads="1"/>
          </p:cNvSpPr>
          <p:nvPr>
            <p:ph type="body" idx="1"/>
          </p:nvPr>
        </p:nvSpPr>
        <p:spPr/>
        <p:txBody>
          <a:bodyPr/>
          <a:lstStyle/>
          <a:p>
            <a:r>
              <a:rPr lang="en-US" smtClean="0"/>
              <a:t>Systemic fungicides labeled for preventative control, injected into root flares. Effective on trees showing &lt; 5-10% crown symptoms. </a:t>
            </a:r>
          </a:p>
          <a:p>
            <a:pPr>
              <a:buFontTx/>
              <a:buNone/>
            </a:pPr>
            <a:endParaRPr lang="en-US" smtClean="0"/>
          </a:p>
          <a:p>
            <a:r>
              <a:rPr lang="en-US" smtClean="0"/>
              <a:t>Need new injections every 3 years, expensive.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mtClean="0"/>
              <a:t>Management: Spraying</a:t>
            </a:r>
          </a:p>
        </p:txBody>
      </p:sp>
      <p:sp>
        <p:nvSpPr>
          <p:cNvPr id="92163" name="Rectangle 3"/>
          <p:cNvSpPr>
            <a:spLocks noGrp="1" noChangeArrowheads="1"/>
          </p:cNvSpPr>
          <p:nvPr>
            <p:ph type="body" idx="1"/>
          </p:nvPr>
        </p:nvSpPr>
        <p:spPr/>
        <p:txBody>
          <a:bodyPr/>
          <a:lstStyle/>
          <a:p>
            <a:r>
              <a:rPr lang="en-US" smtClean="0"/>
              <a:t>Best when coupled w/sanitation methods.</a:t>
            </a:r>
          </a:p>
          <a:p>
            <a:pPr>
              <a:buFontTx/>
              <a:buNone/>
            </a:pPr>
            <a:r>
              <a:rPr lang="en-US" smtClean="0"/>
              <a:t> </a:t>
            </a:r>
          </a:p>
          <a:p>
            <a:r>
              <a:rPr lang="en-US" smtClean="0"/>
              <a:t>Timing of spraying is important</a:t>
            </a:r>
          </a:p>
          <a:p>
            <a:endParaRPr lang="en-US" smtClean="0"/>
          </a:p>
          <a:p>
            <a:endParaRPr lang="en-US" smtClean="0"/>
          </a:p>
        </p:txBody>
      </p:sp>
      <p:sp>
        <p:nvSpPr>
          <p:cNvPr id="92164" name="Rectangle 4"/>
          <p:cNvSpPr>
            <a:spLocks noChangeArrowheads="1"/>
          </p:cNvSpPr>
          <p:nvPr/>
        </p:nvSpPr>
        <p:spPr bwMode="auto">
          <a:xfrm>
            <a:off x="381000" y="2667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atin typeface="Times New Roman" charset="0"/>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Other Management Methods</a:t>
            </a:r>
          </a:p>
        </p:txBody>
      </p:sp>
      <p:sp>
        <p:nvSpPr>
          <p:cNvPr id="93187" name="Rectangle 3"/>
          <p:cNvSpPr>
            <a:spLocks noGrp="1" noChangeArrowheads="1"/>
          </p:cNvSpPr>
          <p:nvPr>
            <p:ph type="body" idx="1"/>
          </p:nvPr>
        </p:nvSpPr>
        <p:spPr/>
        <p:txBody>
          <a:bodyPr/>
          <a:lstStyle/>
          <a:p>
            <a:pPr>
              <a:lnSpc>
                <a:spcPct val="90000"/>
              </a:lnSpc>
            </a:pPr>
            <a:r>
              <a:rPr lang="en-US" sz="2800" smtClean="0"/>
              <a:t>Development of resistant hybrid elms</a:t>
            </a:r>
          </a:p>
          <a:p>
            <a:pPr>
              <a:lnSpc>
                <a:spcPct val="90000"/>
              </a:lnSpc>
            </a:pPr>
            <a:r>
              <a:rPr lang="en-US" sz="2800" smtClean="0"/>
              <a:t>Additional treatments:  breaking up root grafts is commonly used and efffective. </a:t>
            </a:r>
          </a:p>
          <a:p>
            <a:pPr>
              <a:lnSpc>
                <a:spcPct val="90000"/>
              </a:lnSpc>
            </a:pPr>
            <a:r>
              <a:rPr lang="en-US" sz="2800" smtClean="0"/>
              <a:t>Timing of pruning: wounded trees attract the bark beetle vectors of DED  (Byers et al., 1980), so routine pruning should be done in the dormant season or during periods of beetle inactivity.</a:t>
            </a:r>
          </a:p>
          <a:p>
            <a:pPr>
              <a:lnSpc>
                <a:spcPct val="90000"/>
              </a:lnSpc>
            </a:pPr>
            <a:endParaRPr lang="en-US" sz="280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81000"/>
            <a:ext cx="8229600" cy="1066800"/>
          </a:xfrm>
        </p:spPr>
        <p:txBody>
          <a:bodyPr/>
          <a:lstStyle/>
          <a:p>
            <a:r>
              <a:rPr lang="en-US" smtClean="0"/>
              <a:t>Dutch Elm Disease</a:t>
            </a:r>
          </a:p>
        </p:txBody>
      </p:sp>
      <p:sp>
        <p:nvSpPr>
          <p:cNvPr id="94211" name="Rectangle 3"/>
          <p:cNvSpPr>
            <a:spLocks noGrp="1" noChangeArrowheads="1"/>
          </p:cNvSpPr>
          <p:nvPr>
            <p:ph type="body" idx="1"/>
          </p:nvPr>
        </p:nvSpPr>
        <p:spPr>
          <a:xfrm>
            <a:off x="457200" y="1524000"/>
            <a:ext cx="8229600" cy="2057400"/>
          </a:xfrm>
        </p:spPr>
        <p:txBody>
          <a:bodyPr/>
          <a:lstStyle/>
          <a:p>
            <a:r>
              <a:rPr lang="en-US" smtClean="0"/>
              <a:t>Wilt disease caused by ascomycete fungus in the genus </a:t>
            </a:r>
            <a:r>
              <a:rPr lang="en-US" i="1" smtClean="0"/>
              <a:t>Ophiostoma</a:t>
            </a:r>
          </a:p>
          <a:p>
            <a:pPr>
              <a:buFont typeface="Wingdings" charset="2"/>
              <a:buNone/>
            </a:pPr>
            <a:endParaRPr lang="en-US" smtClean="0"/>
          </a:p>
          <a:p>
            <a:pPr>
              <a:buFont typeface="Wingdings" charset="2"/>
              <a:buNone/>
            </a:pPr>
            <a:endParaRPr lang="en-US" smtClean="0"/>
          </a:p>
        </p:txBody>
      </p:sp>
      <p:pic>
        <p:nvPicPr>
          <p:cNvPr id="94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71800"/>
            <a:ext cx="4286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667000"/>
            <a:ext cx="2752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457200" y="533400"/>
            <a:ext cx="8229600" cy="5943600"/>
          </a:xfrm>
        </p:spPr>
        <p:txBody>
          <a:bodyPr/>
          <a:lstStyle/>
          <a:p>
            <a:r>
              <a:rPr lang="en-US" smtClean="0"/>
              <a:t>Transmitted by </a:t>
            </a:r>
            <a:r>
              <a:rPr lang="en-US" i="1" smtClean="0"/>
              <a:t>Scolytus </a:t>
            </a:r>
            <a:r>
              <a:rPr lang="en-US" smtClean="0"/>
              <a:t>bark beetle</a:t>
            </a:r>
          </a:p>
          <a:p>
            <a:pPr lvl="1"/>
            <a:r>
              <a:rPr lang="en-US" smtClean="0"/>
              <a:t>Beetle carves larval galleries in sapwood and carries fungus from tree to tree</a:t>
            </a:r>
          </a:p>
          <a:p>
            <a:endParaRPr lang="en-US" smtClean="0"/>
          </a:p>
        </p:txBody>
      </p:sp>
      <p:pic>
        <p:nvPicPr>
          <p:cNvPr id="962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200400"/>
            <a:ext cx="2438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0"/>
            <a:ext cx="23812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fs.fed.us/rm/highelevationwhitepines/images/threats/blister-rust_clip_image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33464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http://www.forestpathology.org/graphics/ruscyc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1828800"/>
            <a:ext cx="48196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457200" y="304800"/>
            <a:ext cx="8229600" cy="2362200"/>
          </a:xfrm>
        </p:spPr>
        <p:txBody>
          <a:bodyPr/>
          <a:lstStyle/>
          <a:p>
            <a:r>
              <a:rPr lang="en-US" smtClean="0"/>
              <a:t>Spreads through trees vascular system</a:t>
            </a:r>
          </a:p>
          <a:p>
            <a:r>
              <a:rPr lang="en-US" smtClean="0"/>
              <a:t>Tree tries to slow fungus by plugging its own xylem tissue with tyloses</a:t>
            </a:r>
          </a:p>
          <a:p>
            <a:r>
              <a:rPr lang="en-US" smtClean="0"/>
              <a:t>Plugged xylem causes branch dieback</a:t>
            </a:r>
          </a:p>
        </p:txBody>
      </p:sp>
      <p:pic>
        <p:nvPicPr>
          <p:cNvPr id="9830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67000"/>
            <a:ext cx="41910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95600"/>
            <a:ext cx="4191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body" idx="1"/>
          </p:nvPr>
        </p:nvSpPr>
        <p:spPr>
          <a:xfrm>
            <a:off x="609600" y="457200"/>
            <a:ext cx="5562600" cy="2286000"/>
          </a:xfrm>
        </p:spPr>
        <p:txBody>
          <a:bodyPr/>
          <a:lstStyle/>
          <a:p>
            <a:r>
              <a:rPr lang="en-US" sz="2800" smtClean="0"/>
              <a:t>Toxins force stomata to open</a:t>
            </a:r>
          </a:p>
          <a:p>
            <a:r>
              <a:rPr lang="en-US" sz="2800" smtClean="0"/>
              <a:t>Increased evapotranspiration causes desiccation and rapid death of tree</a:t>
            </a:r>
          </a:p>
          <a:p>
            <a:pPr>
              <a:buFont typeface="Wingdings" charset="2"/>
              <a:buNone/>
            </a:pPr>
            <a:endParaRPr lang="en-US" sz="2800" smtClean="0"/>
          </a:p>
          <a:p>
            <a:endParaRPr lang="en-US" sz="2800" smtClean="0"/>
          </a:p>
        </p:txBody>
      </p:sp>
      <p:pic>
        <p:nvPicPr>
          <p:cNvPr id="10035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3505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28384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28600"/>
            <a:ext cx="8229600" cy="838200"/>
          </a:xfrm>
        </p:spPr>
        <p:txBody>
          <a:bodyPr/>
          <a:lstStyle/>
          <a:p>
            <a:r>
              <a:rPr lang="en-US" smtClean="0"/>
              <a:t>Life cycle with beetle vector</a:t>
            </a:r>
          </a:p>
        </p:txBody>
      </p:sp>
      <p:pic>
        <p:nvPicPr>
          <p:cNvPr id="102403"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33400" y="1219200"/>
            <a:ext cx="8001000" cy="5257800"/>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en-US" smtClean="0"/>
          </a:p>
        </p:txBody>
      </p:sp>
      <p:pic>
        <p:nvPicPr>
          <p:cNvPr id="104451"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457200"/>
            <a:ext cx="8229600" cy="55626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flipV="1">
            <a:off x="457200" y="228600"/>
            <a:ext cx="8229600" cy="152400"/>
          </a:xfrm>
        </p:spPr>
        <p:txBody>
          <a:bodyPr/>
          <a:lstStyle/>
          <a:p>
            <a:endParaRPr lang="en-US" sz="1400" smtClean="0"/>
          </a:p>
        </p:txBody>
      </p:sp>
      <p:sp>
        <p:nvSpPr>
          <p:cNvPr id="106499" name="Rectangle 3"/>
          <p:cNvSpPr>
            <a:spLocks noGrp="1" noChangeArrowheads="1"/>
          </p:cNvSpPr>
          <p:nvPr>
            <p:ph type="body" idx="1"/>
          </p:nvPr>
        </p:nvSpPr>
        <p:spPr>
          <a:xfrm>
            <a:off x="228600" y="152400"/>
            <a:ext cx="8305800" cy="2895600"/>
          </a:xfrm>
        </p:spPr>
        <p:txBody>
          <a:bodyPr/>
          <a:lstStyle/>
          <a:p>
            <a:r>
              <a:rPr lang="en-US" smtClean="0"/>
              <a:t>Two separate pandemics caused by two different species </a:t>
            </a:r>
          </a:p>
          <a:p>
            <a:r>
              <a:rPr lang="en-US" i="1" smtClean="0"/>
              <a:t>Ophiostomata ulmi</a:t>
            </a:r>
          </a:p>
          <a:p>
            <a:r>
              <a:rPr lang="en-US" i="1" smtClean="0"/>
              <a:t>Ophiostomata nova-ulmi</a:t>
            </a:r>
          </a:p>
          <a:p>
            <a:r>
              <a:rPr lang="en-US" smtClean="0"/>
              <a:t>Origins still unknown</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24000"/>
            <a:ext cx="33083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0"/>
            <a:ext cx="8229600" cy="1066800"/>
          </a:xfrm>
        </p:spPr>
        <p:txBody>
          <a:bodyPr/>
          <a:lstStyle/>
          <a:p>
            <a:r>
              <a:rPr lang="en-US" sz="3600" smtClean="0"/>
              <a:t>Two Pandemics </a:t>
            </a:r>
          </a:p>
        </p:txBody>
      </p:sp>
      <p:sp>
        <p:nvSpPr>
          <p:cNvPr id="108547" name="Rectangle 8"/>
          <p:cNvSpPr>
            <a:spLocks noGrp="1" noChangeArrowheads="1"/>
          </p:cNvSpPr>
          <p:nvPr>
            <p:ph type="body" sz="half" idx="1"/>
          </p:nvPr>
        </p:nvSpPr>
        <p:spPr>
          <a:xfrm>
            <a:off x="762000" y="3657600"/>
            <a:ext cx="7467600" cy="2895600"/>
          </a:xfrm>
        </p:spPr>
        <p:txBody>
          <a:bodyPr/>
          <a:lstStyle/>
          <a:p>
            <a:r>
              <a:rPr lang="en-US" i="1" smtClean="0"/>
              <a:t>O. ulmi</a:t>
            </a:r>
            <a:r>
              <a:rPr lang="en-US" smtClean="0"/>
              <a:t> arrives in Europe and expands outward on infected timber, kills 10-40% elms then stops…Virus!</a:t>
            </a:r>
          </a:p>
          <a:p>
            <a:r>
              <a:rPr lang="en-US" i="1" smtClean="0"/>
              <a:t>O. novo-ulmi</a:t>
            </a:r>
            <a:r>
              <a:rPr lang="en-US" smtClean="0"/>
              <a:t> strains introduced in both Europe and N. America-radiates further</a:t>
            </a:r>
          </a:p>
          <a:p>
            <a:r>
              <a:rPr lang="en-US" smtClean="0"/>
              <a:t>Now both species overlap in Europe</a:t>
            </a:r>
          </a:p>
        </p:txBody>
      </p:sp>
      <p:pic>
        <p:nvPicPr>
          <p:cNvPr id="108548" name="Picture 4"/>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752600" y="838200"/>
            <a:ext cx="5275263" cy="2633663"/>
          </a:xfrm>
          <a:noFill/>
        </p:spPr>
      </p:pic>
      <p:sp>
        <p:nvSpPr>
          <p:cNvPr id="108549" name="Text Box 6"/>
          <p:cNvSpPr txBox="1">
            <a:spLocks noChangeArrowheads="1"/>
          </p:cNvSpPr>
          <p:nvPr/>
        </p:nvSpPr>
        <p:spPr bwMode="auto">
          <a:xfrm>
            <a:off x="1736725" y="4049713"/>
            <a:ext cx="5578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sz="2000">
              <a:solidFill>
                <a:srgbClr val="FFFF0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endParaRPr lang="en-US" smtClean="0"/>
          </a:p>
        </p:txBody>
      </p:sp>
      <p:pic>
        <p:nvPicPr>
          <p:cNvPr id="110595" name="Picture 4"/>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09600" y="838200"/>
            <a:ext cx="7620000" cy="5410200"/>
          </a:xfr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4800" smtClean="0"/>
              <a:t>Two species differ in…</a:t>
            </a:r>
          </a:p>
        </p:txBody>
      </p:sp>
      <p:sp>
        <p:nvSpPr>
          <p:cNvPr id="112643" name="Rectangle 3"/>
          <p:cNvSpPr>
            <a:spLocks noGrp="1" noChangeArrowheads="1"/>
          </p:cNvSpPr>
          <p:nvPr>
            <p:ph type="body" idx="1"/>
          </p:nvPr>
        </p:nvSpPr>
        <p:spPr>
          <a:xfrm>
            <a:off x="152400" y="1447800"/>
            <a:ext cx="5334000" cy="4876800"/>
          </a:xfrm>
        </p:spPr>
        <p:txBody>
          <a:bodyPr/>
          <a:lstStyle/>
          <a:p>
            <a:pPr>
              <a:buFont typeface="Wingdings" charset="2"/>
              <a:buNone/>
            </a:pPr>
            <a:endParaRPr lang="en-US" sz="2000" smtClean="0"/>
          </a:p>
          <a:p>
            <a:r>
              <a:rPr lang="en-US" sz="2800" smtClean="0"/>
              <a:t>Optimal growing temp</a:t>
            </a:r>
            <a:r>
              <a:rPr lang="en-US" sz="2400" smtClean="0"/>
              <a:t>	</a:t>
            </a:r>
          </a:p>
          <a:p>
            <a:pPr lvl="1"/>
            <a:r>
              <a:rPr lang="en-US" sz="2400" i="1" smtClean="0"/>
              <a:t>O. ulmi</a:t>
            </a:r>
            <a:r>
              <a:rPr lang="en-US" sz="2400" smtClean="0"/>
              <a:t> 28 C subtropical origins</a:t>
            </a:r>
          </a:p>
          <a:p>
            <a:pPr lvl="1"/>
            <a:r>
              <a:rPr lang="en-US" sz="2400" i="1" smtClean="0"/>
              <a:t>O. novo-ulmi</a:t>
            </a:r>
            <a:r>
              <a:rPr lang="en-US" sz="2400" smtClean="0"/>
              <a:t> 22 C temperate origins</a:t>
            </a:r>
          </a:p>
          <a:p>
            <a:r>
              <a:rPr lang="en-US" sz="2800" smtClean="0"/>
              <a:t>Colony morphology</a:t>
            </a:r>
          </a:p>
          <a:p>
            <a:r>
              <a:rPr lang="en-US" sz="2800" smtClean="0"/>
              <a:t>Molecular fingerprint</a:t>
            </a:r>
          </a:p>
          <a:p>
            <a:r>
              <a:rPr lang="en-US" sz="2800" smtClean="0"/>
              <a:t>Pathogenicity to elms</a:t>
            </a:r>
          </a:p>
          <a:p>
            <a:pPr lvl="1"/>
            <a:r>
              <a:rPr lang="en-US" sz="2400" i="1" smtClean="0"/>
              <a:t>O. ulmi</a:t>
            </a:r>
            <a:r>
              <a:rPr lang="en-US" sz="2400" smtClean="0"/>
              <a:t> moderately aggressive </a:t>
            </a:r>
          </a:p>
          <a:p>
            <a:pPr lvl="1"/>
            <a:r>
              <a:rPr lang="en-US" sz="2400" i="1" smtClean="0"/>
              <a:t>O. novo-ulmi</a:t>
            </a:r>
            <a:r>
              <a:rPr lang="en-US" sz="2400" smtClean="0"/>
              <a:t> highly aggressive</a:t>
            </a:r>
          </a:p>
          <a:p>
            <a:pPr lvl="1"/>
            <a:endParaRPr lang="en-US" sz="2000" smtClean="0"/>
          </a:p>
        </p:txBody>
      </p:sp>
      <p:pic>
        <p:nvPicPr>
          <p:cNvPr id="1126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733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33400" y="304800"/>
            <a:ext cx="8229600" cy="228600"/>
          </a:xfrm>
        </p:spPr>
        <p:txBody>
          <a:bodyPr/>
          <a:lstStyle/>
          <a:p>
            <a:r>
              <a:rPr lang="en-US" sz="4000" smtClean="0"/>
              <a:t>Reproductively Isolated?</a:t>
            </a:r>
          </a:p>
        </p:txBody>
      </p:sp>
      <p:sp>
        <p:nvSpPr>
          <p:cNvPr id="114691" name="Rectangle 3"/>
          <p:cNvSpPr>
            <a:spLocks noGrp="1" noChangeArrowheads="1"/>
          </p:cNvSpPr>
          <p:nvPr>
            <p:ph type="body" idx="1"/>
          </p:nvPr>
        </p:nvSpPr>
        <p:spPr>
          <a:xfrm>
            <a:off x="457200" y="762000"/>
            <a:ext cx="8229600" cy="5562600"/>
          </a:xfrm>
        </p:spPr>
        <p:txBody>
          <a:bodyPr/>
          <a:lstStyle/>
          <a:p>
            <a:r>
              <a:rPr lang="en-US" sz="2800" smtClean="0"/>
              <a:t>Not completely…</a:t>
            </a:r>
          </a:p>
          <a:p>
            <a:r>
              <a:rPr lang="en-US" sz="2800" smtClean="0"/>
              <a:t>Both species have two mating types and crosses within species are fertile</a:t>
            </a:r>
          </a:p>
          <a:p>
            <a:r>
              <a:rPr lang="en-US" smtClean="0"/>
              <a:t>Between species…</a:t>
            </a:r>
          </a:p>
          <a:p>
            <a:pPr lvl="1"/>
            <a:r>
              <a:rPr lang="en-US" smtClean="0"/>
              <a:t>O. ulmi can not fertilize O. novo-ulmi</a:t>
            </a:r>
          </a:p>
          <a:p>
            <a:pPr lvl="1"/>
            <a:r>
              <a:rPr lang="en-US" smtClean="0"/>
              <a:t>O. novo-ulmi CAN fertilize O.ulmi</a:t>
            </a:r>
          </a:p>
          <a:p>
            <a:r>
              <a:rPr lang="en-US" smtClean="0"/>
              <a:t>Progeny include</a:t>
            </a:r>
          </a:p>
          <a:p>
            <a:pPr lvl="1"/>
            <a:r>
              <a:rPr lang="en-US" smtClean="0"/>
              <a:t>Sterile females</a:t>
            </a:r>
          </a:p>
          <a:p>
            <a:pPr lvl="1"/>
            <a:r>
              <a:rPr lang="en-US" smtClean="0"/>
              <a:t>Offspring with low vigor and fitness</a:t>
            </a:r>
          </a:p>
          <a:p>
            <a:pPr lvl="2"/>
            <a:r>
              <a:rPr lang="en-US" smtClean="0"/>
              <a:t>Basically out-competed by stronger parent species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457200" y="1219200"/>
            <a:ext cx="8229600" cy="4876800"/>
          </a:xfrm>
        </p:spPr>
        <p:txBody>
          <a:bodyPr/>
          <a:lstStyle/>
          <a:p>
            <a:r>
              <a:rPr lang="en-US" smtClean="0"/>
              <a:t>O. ulmi usually present when O. novo-ulmi</a:t>
            </a:r>
          </a:p>
          <a:p>
            <a:pPr>
              <a:buFont typeface="Wingdings" charset="2"/>
              <a:buNone/>
            </a:pPr>
            <a:r>
              <a:rPr lang="en-US" smtClean="0"/>
              <a:t>arrives and is quickly replaced </a:t>
            </a:r>
          </a:p>
          <a:p>
            <a:r>
              <a:rPr lang="en-US" smtClean="0"/>
              <a:t>Two species meet in bark surrounding beetle galleries</a:t>
            </a:r>
          </a:p>
          <a:p>
            <a:r>
              <a:rPr lang="en-US" smtClean="0"/>
              <a:t>Chance for interspecific genetic exchange</a:t>
            </a:r>
          </a:p>
          <a:p>
            <a:r>
              <a:rPr lang="en-US" smtClean="0"/>
              <a:t>Hybrids don’t survive or are transient BUT…</a:t>
            </a:r>
          </a:p>
          <a:p>
            <a:r>
              <a:rPr lang="en-US" smtClean="0"/>
              <a:t>Act as GENETIC BRIDGE </a:t>
            </a:r>
          </a:p>
          <a:p>
            <a:pPr>
              <a:buFont typeface="Wingdings" charset="2"/>
              <a:buNone/>
            </a:pPr>
            <a:endParaRPr lang="en-US" smtClean="0"/>
          </a:p>
        </p:txBody>
      </p:sp>
      <p:sp>
        <p:nvSpPr>
          <p:cNvPr id="116739" name="Rectangle 4"/>
          <p:cNvSpPr>
            <a:spLocks noGrp="1" noChangeArrowheads="1"/>
          </p:cNvSpPr>
          <p:nvPr>
            <p:ph type="title"/>
          </p:nvPr>
        </p:nvSpPr>
        <p:spPr/>
        <p:txBody>
          <a:bodyPr/>
          <a:lstStyle/>
          <a:p>
            <a:r>
              <a:rPr lang="en-US" sz="4000" smtClean="0"/>
              <a:t>When the two species meet…</a:t>
            </a:r>
            <a:br>
              <a:rPr lang="en-US" sz="4000" smtClean="0"/>
            </a:br>
            <a:endParaRPr lang="en-US" sz="40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90600" y="381000"/>
            <a:ext cx="7772400" cy="1143000"/>
          </a:xfrm>
        </p:spPr>
        <p:txBody>
          <a:bodyPr/>
          <a:lstStyle/>
          <a:p>
            <a:r>
              <a:rPr lang="en-US" i="1" smtClean="0">
                <a:latin typeface="festus!" pitchFamily="2" charset="0"/>
              </a:rPr>
              <a:t>C. ribicola</a:t>
            </a:r>
            <a:r>
              <a:rPr lang="en-US" smtClean="0">
                <a:latin typeface="festus!" pitchFamily="2" charset="0"/>
              </a:rPr>
              <a:t> life cycle</a:t>
            </a:r>
          </a:p>
        </p:txBody>
      </p:sp>
      <p:pic>
        <p:nvPicPr>
          <p:cNvPr id="26627" name="Picture 4" descr="C:\Kristen\classes\pathology\wpbr lifecyc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848600" cy="5257800"/>
          </a:xfrm>
          <a:prstGeom prst="rect">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4000" smtClean="0"/>
              <a:t>Definitions</a:t>
            </a:r>
            <a:br>
              <a:rPr lang="en-US" sz="4000" smtClean="0"/>
            </a:br>
            <a:endParaRPr lang="en-US" sz="4000" smtClean="0"/>
          </a:p>
        </p:txBody>
      </p:sp>
      <p:sp>
        <p:nvSpPr>
          <p:cNvPr id="118787" name="Rectangle 3"/>
          <p:cNvSpPr>
            <a:spLocks noGrp="1" noChangeArrowheads="1"/>
          </p:cNvSpPr>
          <p:nvPr>
            <p:ph type="body" idx="1"/>
          </p:nvPr>
        </p:nvSpPr>
        <p:spPr>
          <a:xfrm>
            <a:off x="457200" y="1447800"/>
            <a:ext cx="8229600" cy="4648200"/>
          </a:xfrm>
        </p:spPr>
        <p:txBody>
          <a:bodyPr/>
          <a:lstStyle/>
          <a:p>
            <a:r>
              <a:rPr lang="en-US" smtClean="0"/>
              <a:t>Interspecific hybrid</a:t>
            </a:r>
          </a:p>
          <a:p>
            <a:pPr lvl="1"/>
            <a:r>
              <a:rPr lang="en-US" smtClean="0"/>
              <a:t>Mating between two species of same genus produces a sterile or transient progeny to prevent movement of genes and thus keeps species separate</a:t>
            </a:r>
          </a:p>
          <a:p>
            <a:pPr lvl="1">
              <a:buFontTx/>
              <a:buNone/>
            </a:pPr>
            <a:endParaRPr lang="en-US" smtClean="0"/>
          </a:p>
          <a:p>
            <a:r>
              <a:rPr lang="en-US" smtClean="0"/>
              <a:t>Introgression</a:t>
            </a:r>
          </a:p>
          <a:p>
            <a:pPr lvl="1"/>
            <a:r>
              <a:rPr lang="en-US" smtClean="0"/>
              <a:t>Backcrossing of an interspecific hybrid with one of it’s parents leading to movement of genes in between species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381000"/>
            <a:ext cx="8229600" cy="685800"/>
          </a:xfrm>
        </p:spPr>
        <p:txBody>
          <a:bodyPr/>
          <a:lstStyle/>
          <a:p>
            <a:r>
              <a:rPr lang="en-US" sz="4000" smtClean="0"/>
              <a:t>Methods of Detecting Gene Flow</a:t>
            </a:r>
            <a:br>
              <a:rPr lang="en-US" sz="4000" smtClean="0"/>
            </a:br>
            <a:endParaRPr lang="en-US" sz="4000" smtClean="0"/>
          </a:p>
        </p:txBody>
      </p:sp>
      <p:sp>
        <p:nvSpPr>
          <p:cNvPr id="120835" name="Rectangle 3"/>
          <p:cNvSpPr>
            <a:spLocks noGrp="1" noChangeArrowheads="1"/>
          </p:cNvSpPr>
          <p:nvPr>
            <p:ph type="body" idx="1"/>
          </p:nvPr>
        </p:nvSpPr>
        <p:spPr>
          <a:xfrm>
            <a:off x="457200" y="914400"/>
            <a:ext cx="8229600" cy="5181600"/>
          </a:xfrm>
        </p:spPr>
        <p:txBody>
          <a:bodyPr/>
          <a:lstStyle/>
          <a:p>
            <a:pPr>
              <a:lnSpc>
                <a:spcPct val="90000"/>
              </a:lnSpc>
            </a:pPr>
            <a:r>
              <a:rPr lang="en-US" smtClean="0"/>
              <a:t>DNA Fingerprinting</a:t>
            </a:r>
          </a:p>
          <a:p>
            <a:pPr lvl="1">
              <a:lnSpc>
                <a:spcPct val="90000"/>
              </a:lnSpc>
            </a:pPr>
            <a:r>
              <a:rPr lang="en-US" smtClean="0"/>
              <a:t>Probed with cloned dna fragments to distinguish between two species</a:t>
            </a:r>
          </a:p>
          <a:p>
            <a:pPr lvl="1">
              <a:lnSpc>
                <a:spcPct val="90000"/>
              </a:lnSpc>
            </a:pPr>
            <a:r>
              <a:rPr lang="en-US" smtClean="0"/>
              <a:t>Some </a:t>
            </a:r>
            <a:r>
              <a:rPr lang="en-US" i="1" smtClean="0"/>
              <a:t>O. novo-ulmi</a:t>
            </a:r>
            <a:r>
              <a:rPr lang="en-US" smtClean="0"/>
              <a:t> isolates had rare </a:t>
            </a:r>
            <a:r>
              <a:rPr lang="en-US" i="1" smtClean="0"/>
              <a:t>O. ulmi</a:t>
            </a:r>
            <a:r>
              <a:rPr lang="en-US" smtClean="0"/>
              <a:t> like polymorphisms </a:t>
            </a:r>
          </a:p>
          <a:p>
            <a:pPr lvl="2">
              <a:lnSpc>
                <a:spcPct val="90000"/>
              </a:lnSpc>
            </a:pPr>
            <a:r>
              <a:rPr lang="en-US" smtClean="0"/>
              <a:t>Acquired through introgression </a:t>
            </a:r>
          </a:p>
          <a:p>
            <a:pPr lvl="1">
              <a:lnSpc>
                <a:spcPct val="90000"/>
              </a:lnSpc>
            </a:pPr>
            <a:r>
              <a:rPr lang="en-US" smtClean="0"/>
              <a:t>15 of 50 O. novo-ulmi isolates had </a:t>
            </a:r>
            <a:r>
              <a:rPr lang="en-US" i="1" smtClean="0"/>
              <a:t>O. ulmi</a:t>
            </a:r>
            <a:r>
              <a:rPr lang="en-US" smtClean="0"/>
              <a:t> gene</a:t>
            </a:r>
          </a:p>
          <a:p>
            <a:pPr lvl="1">
              <a:lnSpc>
                <a:spcPct val="90000"/>
              </a:lnSpc>
            </a:pPr>
            <a:r>
              <a:rPr lang="en-US" smtClean="0"/>
              <a:t>1 had altered phenotype</a:t>
            </a:r>
          </a:p>
          <a:p>
            <a:pPr lvl="2">
              <a:lnSpc>
                <a:spcPct val="90000"/>
              </a:lnSpc>
            </a:pPr>
            <a:r>
              <a:rPr lang="en-US" smtClean="0"/>
              <a:t>Less aggressive</a:t>
            </a:r>
          </a:p>
          <a:p>
            <a:pPr lvl="2">
              <a:lnSpc>
                <a:spcPct val="90000"/>
              </a:lnSpc>
            </a:pPr>
            <a:r>
              <a:rPr lang="en-US" smtClean="0"/>
              <a:t>AFLP showed gene was involved with pathogenicity</a:t>
            </a:r>
          </a:p>
          <a:p>
            <a:pPr lvl="1">
              <a:lnSpc>
                <a:spcPct val="90000"/>
              </a:lnSpc>
            </a:pPr>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381000"/>
            <a:ext cx="8229600" cy="457200"/>
          </a:xfrm>
        </p:spPr>
        <p:txBody>
          <a:bodyPr/>
          <a:lstStyle/>
          <a:p>
            <a:r>
              <a:rPr lang="en-US" sz="4000" smtClean="0"/>
              <a:t>Gene flow? More clues…</a:t>
            </a:r>
          </a:p>
        </p:txBody>
      </p:sp>
      <p:sp>
        <p:nvSpPr>
          <p:cNvPr id="122883" name="Rectangle 3"/>
          <p:cNvSpPr>
            <a:spLocks noGrp="1" noChangeArrowheads="1"/>
          </p:cNvSpPr>
          <p:nvPr>
            <p:ph type="body" idx="1"/>
          </p:nvPr>
        </p:nvSpPr>
        <p:spPr>
          <a:xfrm>
            <a:off x="457200" y="1143000"/>
            <a:ext cx="8229600" cy="4953000"/>
          </a:xfrm>
        </p:spPr>
        <p:txBody>
          <a:bodyPr/>
          <a:lstStyle/>
          <a:p>
            <a:r>
              <a:rPr lang="en-US" smtClean="0"/>
              <a:t>Sudden increases of Vegetative Compatibiliy  (VC) types </a:t>
            </a:r>
          </a:p>
          <a:p>
            <a:pPr lvl="1"/>
            <a:r>
              <a:rPr lang="en-US" smtClean="0"/>
              <a:t>Necessary to prevent spread of “cooties” (viral factors)  between adjacent colonies </a:t>
            </a:r>
          </a:p>
          <a:p>
            <a:pPr lvl="1"/>
            <a:r>
              <a:rPr lang="en-US" smtClean="0"/>
              <a:t>Controlled by many genes with many alleles; only isolates that have the same alleles at all VC genes fuse their hyphae because they recognize each other as selves </a:t>
            </a:r>
          </a:p>
          <a:p>
            <a:pPr lvl="1"/>
            <a:r>
              <a:rPr lang="en-US" smtClean="0"/>
              <a:t>Viruses will spread through fused cells of same VC types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381000"/>
            <a:ext cx="8229600" cy="457200"/>
          </a:xfrm>
        </p:spPr>
        <p:txBody>
          <a:bodyPr/>
          <a:lstStyle/>
          <a:p>
            <a:r>
              <a:rPr lang="en-US" sz="4000" smtClean="0"/>
              <a:t>Europe</a:t>
            </a:r>
          </a:p>
        </p:txBody>
      </p:sp>
      <p:sp>
        <p:nvSpPr>
          <p:cNvPr id="124931" name="Rectangle 3"/>
          <p:cNvSpPr>
            <a:spLocks noGrp="1" noChangeArrowheads="1"/>
          </p:cNvSpPr>
          <p:nvPr>
            <p:ph type="body" sz="half" idx="1"/>
          </p:nvPr>
        </p:nvSpPr>
        <p:spPr>
          <a:xfrm>
            <a:off x="533400" y="990600"/>
            <a:ext cx="8229600" cy="2895600"/>
          </a:xfrm>
        </p:spPr>
        <p:txBody>
          <a:bodyPr/>
          <a:lstStyle/>
          <a:p>
            <a:r>
              <a:rPr lang="en-US" smtClean="0"/>
              <a:t>Single clones of VC types with single mating type introduced and spread through Europe</a:t>
            </a:r>
          </a:p>
          <a:p>
            <a:pPr lvl="1"/>
            <a:r>
              <a:rPr lang="en-US" smtClean="0"/>
              <a:t>High rate of viral spread through pop</a:t>
            </a:r>
          </a:p>
          <a:p>
            <a:r>
              <a:rPr lang="en-US" smtClean="0"/>
              <a:t>After a few years population diversifies in VC type and mating type</a:t>
            </a:r>
          </a:p>
          <a:p>
            <a:pPr lvl="1"/>
            <a:r>
              <a:rPr lang="en-US" smtClean="0"/>
              <a:t>Spread of viruses declines</a:t>
            </a:r>
          </a:p>
        </p:txBody>
      </p:sp>
      <p:sp>
        <p:nvSpPr>
          <p:cNvPr id="124932" name="Rectangle 5"/>
          <p:cNvSpPr>
            <a:spLocks noGrp="1" noChangeArrowheads="1"/>
          </p:cNvSpPr>
          <p:nvPr>
            <p:ph type="body" sz="half" idx="2"/>
          </p:nvPr>
        </p:nvSpPr>
        <p:spPr>
          <a:xfrm>
            <a:off x="457200" y="4038600"/>
            <a:ext cx="3962400" cy="1981200"/>
          </a:xfrm>
        </p:spPr>
        <p:txBody>
          <a:bodyPr/>
          <a:lstStyle/>
          <a:p>
            <a:pPr lvl="2"/>
            <a:r>
              <a:rPr lang="en-US" sz="2800" smtClean="0"/>
              <a:t>Effect slower in North America due to less pressure from virus</a:t>
            </a:r>
          </a:p>
          <a:p>
            <a:endParaRPr lang="en-US" sz="2400" smtClean="0"/>
          </a:p>
        </p:txBody>
      </p:sp>
      <p:pic>
        <p:nvPicPr>
          <p:cNvPr id="1249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76600"/>
            <a:ext cx="396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sz="4000" smtClean="0"/>
              <a:t>Conclusions</a:t>
            </a:r>
            <a:br>
              <a:rPr lang="en-US" sz="4000" smtClean="0"/>
            </a:br>
            <a:endParaRPr lang="en-US" sz="4000" smtClean="0"/>
          </a:p>
        </p:txBody>
      </p:sp>
      <p:sp>
        <p:nvSpPr>
          <p:cNvPr id="126979" name="Rectangle 3"/>
          <p:cNvSpPr>
            <a:spLocks noGrp="1" noChangeArrowheads="1"/>
          </p:cNvSpPr>
          <p:nvPr>
            <p:ph type="body" idx="1"/>
          </p:nvPr>
        </p:nvSpPr>
        <p:spPr>
          <a:xfrm>
            <a:off x="457200" y="1371600"/>
            <a:ext cx="8229600" cy="5029200"/>
          </a:xfrm>
        </p:spPr>
        <p:txBody>
          <a:bodyPr/>
          <a:lstStyle/>
          <a:p>
            <a:r>
              <a:rPr lang="en-US" i="1" smtClean="0"/>
              <a:t>O. novo-ulmi</a:t>
            </a:r>
            <a:r>
              <a:rPr lang="en-US" smtClean="0"/>
              <a:t> VC clones diversify only where </a:t>
            </a:r>
            <a:r>
              <a:rPr lang="en-US" i="1" smtClean="0"/>
              <a:t>O. ulmi</a:t>
            </a:r>
            <a:r>
              <a:rPr lang="en-US" smtClean="0"/>
              <a:t> was already present</a:t>
            </a:r>
          </a:p>
          <a:p>
            <a:r>
              <a:rPr lang="en-US" smtClean="0"/>
              <a:t>Only when virus activity is high will clones diversify rapidly</a:t>
            </a:r>
          </a:p>
          <a:p>
            <a:r>
              <a:rPr lang="en-US" smtClean="0"/>
              <a:t>Novel VC genes are acquired by </a:t>
            </a:r>
            <a:r>
              <a:rPr lang="en-US" i="1" smtClean="0"/>
              <a:t>O. novo-ulmi </a:t>
            </a:r>
            <a:r>
              <a:rPr lang="en-US" smtClean="0"/>
              <a:t>from </a:t>
            </a:r>
            <a:r>
              <a:rPr lang="en-US" i="1" smtClean="0"/>
              <a:t>O.ulmi </a:t>
            </a:r>
          </a:p>
          <a:p>
            <a:r>
              <a:rPr lang="en-US" smtClean="0"/>
              <a:t>Selection pressure from viruses favors novel VC types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457200" y="381000"/>
            <a:ext cx="8229600" cy="228600"/>
          </a:xfrm>
        </p:spPr>
        <p:txBody>
          <a:bodyPr/>
          <a:lstStyle/>
          <a:p>
            <a:endParaRPr lang="en-US" sz="4000" smtClean="0"/>
          </a:p>
        </p:txBody>
      </p:sp>
      <p:sp>
        <p:nvSpPr>
          <p:cNvPr id="129027" name="Rectangle 3"/>
          <p:cNvSpPr>
            <a:spLocks noGrp="1" noChangeArrowheads="1"/>
          </p:cNvSpPr>
          <p:nvPr>
            <p:ph type="body" idx="1"/>
          </p:nvPr>
        </p:nvSpPr>
        <p:spPr>
          <a:xfrm>
            <a:off x="457200" y="5257800"/>
            <a:ext cx="8229600" cy="838200"/>
          </a:xfrm>
        </p:spPr>
        <p:txBody>
          <a:bodyPr/>
          <a:lstStyle/>
          <a:p>
            <a:pPr>
              <a:lnSpc>
                <a:spcPct val="90000"/>
              </a:lnSpc>
              <a:buFont typeface="Wingdings" charset="2"/>
              <a:buNone/>
            </a:pPr>
            <a:r>
              <a:rPr lang="en-US" sz="2400" i="1" smtClean="0"/>
              <a:t>O. novo-ulmi</a:t>
            </a:r>
            <a:r>
              <a:rPr lang="en-US" sz="2400" smtClean="0"/>
              <a:t> with single VC type-black</a:t>
            </a:r>
          </a:p>
          <a:p>
            <a:pPr>
              <a:lnSpc>
                <a:spcPct val="90000"/>
              </a:lnSpc>
              <a:buFont typeface="Wingdings" charset="2"/>
              <a:buNone/>
            </a:pPr>
            <a:r>
              <a:rPr lang="en-US" sz="2400" smtClean="0"/>
              <a:t>As it changes to many VC types in grey</a:t>
            </a:r>
          </a:p>
        </p:txBody>
      </p:sp>
      <p:pic>
        <p:nvPicPr>
          <p:cNvPr id="129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77724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381000"/>
            <a:ext cx="8229600" cy="990600"/>
          </a:xfrm>
        </p:spPr>
        <p:txBody>
          <a:bodyPr/>
          <a:lstStyle/>
          <a:p>
            <a:r>
              <a:rPr lang="en-US" sz="4800" smtClean="0"/>
              <a:t>WOW!!!</a:t>
            </a:r>
          </a:p>
        </p:txBody>
      </p:sp>
      <p:sp>
        <p:nvSpPr>
          <p:cNvPr id="131075" name="Rectangle 3"/>
          <p:cNvSpPr>
            <a:spLocks noGrp="1" noChangeArrowheads="1"/>
          </p:cNvSpPr>
          <p:nvPr>
            <p:ph type="body" idx="1"/>
          </p:nvPr>
        </p:nvSpPr>
        <p:spPr>
          <a:xfrm>
            <a:off x="533400" y="1600200"/>
            <a:ext cx="8229600" cy="4191000"/>
          </a:xfrm>
        </p:spPr>
        <p:txBody>
          <a:bodyPr/>
          <a:lstStyle/>
          <a:p>
            <a:r>
              <a:rPr lang="en-US" i="1" smtClean="0"/>
              <a:t>O. novo-ulmi</a:t>
            </a:r>
            <a:r>
              <a:rPr lang="en-US" smtClean="0"/>
              <a:t> outcompeted </a:t>
            </a:r>
            <a:r>
              <a:rPr lang="en-US" i="1" smtClean="0"/>
              <a:t>O. ulmi</a:t>
            </a:r>
            <a:r>
              <a:rPr lang="en-US" smtClean="0"/>
              <a:t> in Europe</a:t>
            </a:r>
          </a:p>
          <a:p>
            <a:r>
              <a:rPr lang="en-US" i="1" smtClean="0"/>
              <a:t>O. novo-ulmi</a:t>
            </a:r>
            <a:r>
              <a:rPr lang="en-US" smtClean="0"/>
              <a:t> caught virus from </a:t>
            </a:r>
            <a:r>
              <a:rPr lang="en-US" i="1" smtClean="0"/>
              <a:t>O. ulmi</a:t>
            </a:r>
            <a:r>
              <a:rPr lang="en-US" smtClean="0"/>
              <a:t> that would have killed it off BUT….</a:t>
            </a:r>
          </a:p>
          <a:p>
            <a:r>
              <a:rPr lang="en-US" smtClean="0"/>
              <a:t>At the same time </a:t>
            </a:r>
            <a:r>
              <a:rPr lang="en-US" i="1" smtClean="0"/>
              <a:t>O. novo-ulmi</a:t>
            </a:r>
            <a:r>
              <a:rPr lang="en-US" smtClean="0"/>
              <a:t> acquired VC genes from </a:t>
            </a:r>
            <a:r>
              <a:rPr lang="en-US" i="1" smtClean="0"/>
              <a:t>O. ulmi</a:t>
            </a:r>
            <a:r>
              <a:rPr lang="en-US" smtClean="0"/>
              <a:t> that made it less susceptible to virus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152400"/>
            <a:ext cx="8229600" cy="685800"/>
          </a:xfrm>
        </p:spPr>
        <p:txBody>
          <a:bodyPr/>
          <a:lstStyle/>
          <a:p>
            <a:r>
              <a:rPr lang="en-US" sz="4000" i="1" smtClean="0"/>
              <a:t>O. Himal-ulmi</a:t>
            </a:r>
          </a:p>
        </p:txBody>
      </p:sp>
      <p:sp>
        <p:nvSpPr>
          <p:cNvPr id="133123" name="Rectangle 4"/>
          <p:cNvSpPr>
            <a:spLocks noGrp="1" noChangeArrowheads="1"/>
          </p:cNvSpPr>
          <p:nvPr>
            <p:ph type="body" idx="1"/>
          </p:nvPr>
        </p:nvSpPr>
        <p:spPr>
          <a:xfrm>
            <a:off x="457200" y="838200"/>
            <a:ext cx="8229600" cy="3962400"/>
          </a:xfrm>
        </p:spPr>
        <p:txBody>
          <a:bodyPr/>
          <a:lstStyle/>
          <a:p>
            <a:r>
              <a:rPr lang="en-US" smtClean="0"/>
              <a:t>Found in Himalayas while searching for origins of pathogens in Asia</a:t>
            </a:r>
          </a:p>
          <a:p>
            <a:r>
              <a:rPr lang="en-US" smtClean="0"/>
              <a:t>Appears to be in natural balance with elms and bark beetles</a:t>
            </a:r>
          </a:p>
          <a:p>
            <a:r>
              <a:rPr lang="en-US" smtClean="0"/>
              <a:t>Very aggressive on European Elms</a:t>
            </a:r>
          </a:p>
          <a:p>
            <a:r>
              <a:rPr lang="en-US" smtClean="0"/>
              <a:t>Importance of regulating timber trade</a:t>
            </a:r>
          </a:p>
          <a:p>
            <a:pPr>
              <a:buFont typeface="Wingdings" charset="2"/>
              <a:buNone/>
            </a:pPr>
            <a:endParaRPr lang="en-US" smtClean="0"/>
          </a:p>
          <a:p>
            <a:pPr>
              <a:buFont typeface="Wingdings" charset="2"/>
              <a:buNone/>
            </a:pPr>
            <a:endParaRPr lang="en-US" smtClean="0"/>
          </a:p>
          <a:p>
            <a:endParaRPr lang="en-US" smtClean="0"/>
          </a:p>
        </p:txBody>
      </p:sp>
      <p:pic>
        <p:nvPicPr>
          <p:cNvPr id="1331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91000"/>
            <a:ext cx="4114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114800"/>
            <a:ext cx="35004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p:cNvSpPr>
            <a:spLocks noGrp="1" noChangeArrowheads="1"/>
          </p:cNvSpPr>
          <p:nvPr>
            <p:ph type="title"/>
          </p:nvPr>
        </p:nvSpPr>
        <p:spPr/>
        <p:txBody>
          <a:bodyPr/>
          <a:lstStyle/>
          <a:p>
            <a:r>
              <a:rPr lang="en-US" smtClean="0"/>
              <a:t>The End</a:t>
            </a:r>
          </a:p>
        </p:txBody>
      </p:sp>
      <p:pic>
        <p:nvPicPr>
          <p:cNvPr id="135171" name="Picture 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752600"/>
            <a:ext cx="8223250" cy="4114800"/>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533400"/>
            <a:ext cx="8001000" cy="1676400"/>
          </a:xfrm>
        </p:spPr>
        <p:txBody>
          <a:bodyPr/>
          <a:lstStyle/>
          <a:p>
            <a:r>
              <a:rPr lang="en-US" sz="3600" i="1" smtClean="0"/>
              <a:t>Cronartium ribicola—</a:t>
            </a:r>
            <a:r>
              <a:rPr lang="en-US" sz="3600" smtClean="0"/>
              <a:t>Causal Agent of White Pine Blister Rust</a:t>
            </a:r>
          </a:p>
        </p:txBody>
      </p:sp>
      <p:sp>
        <p:nvSpPr>
          <p:cNvPr id="3" name="Content Placeholder 2"/>
          <p:cNvSpPr>
            <a:spLocks noGrp="1"/>
          </p:cNvSpPr>
          <p:nvPr>
            <p:ph idx="1"/>
          </p:nvPr>
        </p:nvSpPr>
        <p:spPr/>
        <p:txBody>
          <a:bodyPr/>
          <a:lstStyle/>
          <a:p>
            <a:pPr>
              <a:lnSpc>
                <a:spcPct val="80000"/>
              </a:lnSpc>
              <a:buFontTx/>
              <a:buNone/>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endParaRPr lang="en-US" sz="2000" smtClean="0"/>
          </a:p>
          <a:p>
            <a:pPr>
              <a:lnSpc>
                <a:spcPct val="80000"/>
              </a:lnSpc>
            </a:pPr>
            <a:r>
              <a:rPr lang="en-US" sz="2000" smtClean="0"/>
              <a:t>Leaves above the canker die, causing branch/stem to break</a:t>
            </a:r>
          </a:p>
          <a:p>
            <a:pPr>
              <a:lnSpc>
                <a:spcPct val="80000"/>
              </a:lnSpc>
            </a:pPr>
            <a:r>
              <a:rPr lang="en-US" sz="2000" smtClean="0"/>
              <a:t>Opens site for decay fungus</a:t>
            </a:r>
          </a:p>
          <a:p>
            <a:pPr>
              <a:lnSpc>
                <a:spcPct val="80000"/>
              </a:lnSpc>
            </a:pPr>
            <a:endParaRPr lang="en-US" sz="2000" smtClean="0"/>
          </a:p>
          <a:p>
            <a:pPr>
              <a:lnSpc>
                <a:spcPct val="80000"/>
              </a:lnSpc>
            </a:pPr>
            <a:endParaRPr lang="en-US" sz="2000" smtClean="0"/>
          </a:p>
        </p:txBody>
      </p:sp>
      <p:graphicFrame>
        <p:nvGraphicFramePr>
          <p:cNvPr id="4" name="Diagram 3"/>
          <p:cNvGraphicFramePr/>
          <p:nvPr/>
        </p:nvGraphicFramePr>
        <p:xfrm>
          <a:off x="533400" y="2819400"/>
          <a:ext cx="8077200" cy="154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4" name="Picture 2" descr="In late spring and early summe look for: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886200"/>
            <a:ext cx="7159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In late summer and early fall look for: (ph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2057400"/>
            <a:ext cx="12192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In early spring look for: (phot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2819400"/>
            <a:ext cx="2184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p:cNvSpPr/>
          <p:nvPr/>
        </p:nvSpPr>
        <p:spPr>
          <a:xfrm>
            <a:off x="6629400" y="3276600"/>
            <a:ext cx="48418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a:off x="2971800" y="3276600"/>
            <a:ext cx="484188"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Up Arrow 9"/>
          <p:cNvSpPr/>
          <p:nvPr/>
        </p:nvSpPr>
        <p:spPr>
          <a:xfrm>
            <a:off x="4876800" y="3657600"/>
            <a:ext cx="484188"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a:spLocks noChangeArrowheads="1"/>
          </p:cNvSpPr>
          <p:nvPr/>
        </p:nvSpPr>
        <p:spPr bwMode="auto">
          <a:xfrm>
            <a:off x="457200" y="3886200"/>
            <a:ext cx="160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500" b="1">
                <a:latin typeface="Georgia" charset="0"/>
              </a:rPr>
              <a:t>Fall</a:t>
            </a:r>
            <a:r>
              <a:rPr lang="en-US" sz="1500">
                <a:latin typeface="Georgia" charset="0"/>
              </a:rPr>
              <a:t>: fungus attacks needles</a:t>
            </a:r>
          </a:p>
          <a:p>
            <a:endParaRPr lang="en-US">
              <a:latin typeface="Georgia" charset="0"/>
            </a:endParaRPr>
          </a:p>
        </p:txBody>
      </p:sp>
      <p:sp>
        <p:nvSpPr>
          <p:cNvPr id="12" name="Up Arrow 11"/>
          <p:cNvSpPr/>
          <p:nvPr/>
        </p:nvSpPr>
        <p:spPr>
          <a:xfrm>
            <a:off x="1143000" y="3657600"/>
            <a:ext cx="484188"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p:nvSpPr>
        <p:spPr bwMode="auto">
          <a:xfrm>
            <a:off x="2667000" y="3810000"/>
            <a:ext cx="1981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500" b="1">
                <a:latin typeface="Georgia" charset="0"/>
              </a:rPr>
              <a:t>Two Years Later</a:t>
            </a:r>
            <a:r>
              <a:rPr lang="en-US" sz="1500">
                <a:latin typeface="Georgia" charset="0"/>
              </a:rPr>
              <a:t>: Fungus spreads to branches and trunk</a:t>
            </a:r>
            <a:endParaRPr lang="en-US" sz="1500" b="1">
              <a:latin typeface="Georgia" charset="0"/>
            </a:endParaRPr>
          </a:p>
          <a:p>
            <a:endParaRPr lang="en-US">
              <a:latin typeface="Georgia" charset="0"/>
            </a:endParaRPr>
          </a:p>
        </p:txBody>
      </p:sp>
      <p:sp>
        <p:nvSpPr>
          <p:cNvPr id="14" name="TextBox 13"/>
          <p:cNvSpPr txBox="1">
            <a:spLocks noChangeArrowheads="1"/>
          </p:cNvSpPr>
          <p:nvPr/>
        </p:nvSpPr>
        <p:spPr bwMode="auto">
          <a:xfrm>
            <a:off x="5943600" y="3810000"/>
            <a:ext cx="19812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500" b="1">
                <a:latin typeface="Georgia" charset="0"/>
              </a:rPr>
              <a:t>Spore produced to transmit disease</a:t>
            </a:r>
          </a:p>
          <a:p>
            <a:endParaRPr lang="en-US">
              <a:latin typeface="Georgia" charset="0"/>
            </a:endParaRPr>
          </a:p>
        </p:txBody>
      </p:sp>
      <p:sp>
        <p:nvSpPr>
          <p:cNvPr id="15" name="TextBox 14"/>
          <p:cNvSpPr txBox="1">
            <a:spLocks noChangeArrowheads="1"/>
          </p:cNvSpPr>
          <p:nvPr/>
        </p:nvSpPr>
        <p:spPr bwMode="auto">
          <a:xfrm>
            <a:off x="4267200" y="2590800"/>
            <a:ext cx="2057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sz="1500" b="1">
                <a:latin typeface="Georgia" charset="0"/>
              </a:rPr>
              <a:t>Next Spring: </a:t>
            </a:r>
            <a:r>
              <a:rPr lang="en-US" sz="1500">
                <a:latin typeface="Georgia" charset="0"/>
              </a:rPr>
              <a:t>spores cause blisters and thus cankers</a:t>
            </a:r>
            <a:endParaRPr lang="en-US" sz="1500" b="1">
              <a:latin typeface="Georgia" charset="0"/>
            </a:endParaRPr>
          </a:p>
          <a:p>
            <a:endParaRPr lang="en-US">
              <a:latin typeface="Georgia"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8438"/>
                                        </p:tgtEl>
                                        <p:attrNameLst>
                                          <p:attrName>style.visibility</p:attrName>
                                        </p:attrNameLst>
                                      </p:cBhvr>
                                      <p:to>
                                        <p:strVal val="visible"/>
                                      </p:to>
                                    </p:set>
                                    <p:animEffect transition="in" filter="blinds(horizontal)">
                                      <p:cBhvr>
                                        <p:cTn id="20" dur="500"/>
                                        <p:tgtEl>
                                          <p:spTgt spid="1843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8434"/>
                                        </p:tgtEl>
                                        <p:attrNameLst>
                                          <p:attrName>style.visibility</p:attrName>
                                        </p:attrNameLst>
                                      </p:cBhvr>
                                      <p:to>
                                        <p:strVal val="visible"/>
                                      </p:to>
                                    </p:set>
                                    <p:animEffect transition="in" filter="blinds(horizontal)">
                                      <p:cBhvr>
                                        <p:cTn id="37" dur="500"/>
                                        <p:tgtEl>
                                          <p:spTgt spid="184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8436"/>
                                        </p:tgtEl>
                                        <p:attrNameLst>
                                          <p:attrName>style.visibility</p:attrName>
                                        </p:attrNameLst>
                                      </p:cBhvr>
                                      <p:to>
                                        <p:strVal val="visible"/>
                                      </p:to>
                                    </p:set>
                                    <p:animEffect transition="in" filter="blinds(horizontal)">
                                      <p:cBhvr>
                                        <p:cTn id="42" dur="500"/>
                                        <p:tgtEl>
                                          <p:spTgt spid="1843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linds(horizontal)">
                                      <p:cBhvr>
                                        <p:cTn id="45" dur="500"/>
                                        <p:tgtEl>
                                          <p:spTgt spid="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linds(horizontal)">
                                      <p:cBhvr>
                                        <p:cTn id="48" dur="500"/>
                                        <p:tgtEl>
                                          <p:spTgt spid="1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blinds(horizontal)">
                                      <p:cBhvr>
                                        <p:cTn id="53" dur="500"/>
                                        <p:tgtEl>
                                          <p:spTgt spid="3">
                                            <p:txEl>
                                              <p:pRg st="11" end="11"/>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blinds(horizontal)">
                                      <p:cBhvr>
                                        <p:cTn id="5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P spid="9" grpId="0" animBg="1"/>
      <p:bldP spid="10" grpId="0" animBg="1"/>
      <p:bldP spid="11" grpId="0"/>
      <p:bldP spid="12"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1143000"/>
          </a:xfrm>
        </p:spPr>
        <p:txBody>
          <a:bodyPr/>
          <a:lstStyle/>
          <a:p>
            <a:r>
              <a:rPr lang="en-US" smtClean="0">
                <a:latin typeface="festus!" pitchFamily="2" charset="0"/>
              </a:rPr>
              <a:t>A Few Pathogen Details</a:t>
            </a:r>
          </a:p>
        </p:txBody>
      </p:sp>
      <p:sp>
        <p:nvSpPr>
          <p:cNvPr id="30723" name="Rectangle 3"/>
          <p:cNvSpPr>
            <a:spLocks noGrp="1" noChangeArrowheads="1"/>
          </p:cNvSpPr>
          <p:nvPr>
            <p:ph type="body" idx="1"/>
          </p:nvPr>
        </p:nvSpPr>
        <p:spPr>
          <a:xfrm>
            <a:off x="762000" y="1066800"/>
            <a:ext cx="7772400" cy="4572000"/>
          </a:xfrm>
          <a:solidFill>
            <a:srgbClr val="FFFFFF"/>
          </a:solidFill>
          <a:ln>
            <a:solidFill>
              <a:srgbClr val="000000"/>
            </a:solidFill>
            <a:miter lim="800000"/>
            <a:headEnd/>
            <a:tailEnd/>
          </a:ln>
        </p:spPr>
        <p:txBody>
          <a:bodyPr/>
          <a:lstStyle/>
          <a:p>
            <a:pPr>
              <a:lnSpc>
                <a:spcPct val="80000"/>
              </a:lnSpc>
            </a:pPr>
            <a:r>
              <a:rPr lang="en-US" sz="2000" smtClean="0">
                <a:latin typeface="festus!" pitchFamily="2" charset="0"/>
              </a:rPr>
              <a:t>Infection occurs through stomata of needles, if needle is on stem then infection directly leads to  tree girdling. If needle on branch, it will cause branch death and then if it moves into stem it will cause stem girdling, if stem does not die before pathogen gets to stem…</a:t>
            </a:r>
          </a:p>
          <a:p>
            <a:pPr>
              <a:lnSpc>
                <a:spcPct val="80000"/>
              </a:lnSpc>
              <a:buFontTx/>
              <a:buNone/>
            </a:pPr>
            <a:endParaRPr lang="en-US" sz="2000" smtClean="0">
              <a:latin typeface="festus!" pitchFamily="2" charset="0"/>
            </a:endParaRPr>
          </a:p>
          <a:p>
            <a:pPr>
              <a:lnSpc>
                <a:spcPct val="80000"/>
              </a:lnSpc>
            </a:pPr>
            <a:r>
              <a:rPr lang="en-US" sz="2000" smtClean="0">
                <a:latin typeface="festus!" pitchFamily="2" charset="0"/>
              </a:rPr>
              <a:t>Overall Low genetic diversity in N.A.  Sign of introduced disease</a:t>
            </a:r>
          </a:p>
          <a:p>
            <a:pPr lvl="1">
              <a:lnSpc>
                <a:spcPct val="80000"/>
              </a:lnSpc>
            </a:pPr>
            <a:r>
              <a:rPr lang="en-US" sz="1800" smtClean="0">
                <a:latin typeface="festus!" pitchFamily="2" charset="0"/>
              </a:rPr>
              <a:t>Diversity between subpopulations is greater in West because of rugged topography</a:t>
            </a:r>
          </a:p>
          <a:p>
            <a:pPr lvl="1">
              <a:lnSpc>
                <a:spcPct val="80000"/>
              </a:lnSpc>
              <a:buFontTx/>
              <a:buNone/>
            </a:pPr>
            <a:endParaRPr lang="en-US" sz="1800" smtClean="0">
              <a:latin typeface="festus!" pitchFamily="2" charset="0"/>
            </a:endParaRPr>
          </a:p>
          <a:p>
            <a:pPr lvl="1">
              <a:lnSpc>
                <a:spcPct val="80000"/>
              </a:lnSpc>
            </a:pPr>
            <a:r>
              <a:rPr lang="en-US" sz="1800" smtClean="0">
                <a:latin typeface="festus!" pitchFamily="2" charset="0"/>
              </a:rPr>
              <a:t>Indicative of frequent founder events and little gene flow</a:t>
            </a:r>
          </a:p>
          <a:p>
            <a:pPr lvl="1">
              <a:lnSpc>
                <a:spcPct val="80000"/>
              </a:lnSpc>
              <a:buFontTx/>
              <a:buNone/>
            </a:pPr>
            <a:endParaRPr lang="en-US" sz="1800" smtClean="0">
              <a:latin typeface="festus!" pitchFamily="2" charset="0"/>
            </a:endParaRPr>
          </a:p>
          <a:p>
            <a:pPr>
              <a:lnSpc>
                <a:spcPct val="80000"/>
              </a:lnSpc>
            </a:pPr>
            <a:r>
              <a:rPr lang="en-US" sz="2000" smtClean="0">
                <a:latin typeface="festus!" pitchFamily="2" charset="0"/>
              </a:rPr>
              <a:t>Genetic center: Asia</a:t>
            </a:r>
          </a:p>
          <a:p>
            <a:pPr>
              <a:lnSpc>
                <a:spcPct val="80000"/>
              </a:lnSpc>
              <a:buFontTx/>
              <a:buNone/>
            </a:pPr>
            <a:endParaRPr lang="en-US" sz="2000" smtClean="0">
              <a:latin typeface="festus!" pitchFamily="2" charset="0"/>
            </a:endParaRPr>
          </a:p>
          <a:p>
            <a:pPr>
              <a:lnSpc>
                <a:spcPct val="80000"/>
              </a:lnSpc>
            </a:pPr>
            <a:r>
              <a:rPr lang="en-US" sz="2000" smtClean="0">
                <a:latin typeface="festus!" pitchFamily="2" charset="0"/>
              </a:rPr>
              <a:t>To infect white pines: 48 hours &lt;68 F, 100% relative humidity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19738</TotalTime>
  <Words>3460</Words>
  <Application>Microsoft Office PowerPoint</Application>
  <PresentationFormat>On-screen Show (4:3)</PresentationFormat>
  <Paragraphs>381</Paragraphs>
  <Slides>78</Slides>
  <Notes>37</Notes>
  <HiddenSlides>0</HiddenSlides>
  <MMClips>0</MMClips>
  <ScaleCrop>false</ScaleCrop>
  <HeadingPairs>
    <vt:vector size="10" baseType="variant">
      <vt:variant>
        <vt:lpstr>Fonts Used</vt:lpstr>
      </vt:variant>
      <vt:variant>
        <vt:i4>8</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78</vt:i4>
      </vt:variant>
    </vt:vector>
  </HeadingPairs>
  <TitlesOfParts>
    <vt:vector size="89" baseType="lpstr">
      <vt:lpstr>Arial</vt:lpstr>
      <vt:lpstr>ＭＳ Ｐゴシック</vt:lpstr>
      <vt:lpstr>festus!</vt:lpstr>
      <vt:lpstr>Times</vt:lpstr>
      <vt:lpstr>Georgia</vt:lpstr>
      <vt:lpstr>Wingdings</vt:lpstr>
      <vt:lpstr>Times New Roman</vt:lpstr>
      <vt:lpstr>Gill Sans MT</vt:lpstr>
      <vt:lpstr>Blank Presentation</vt:lpstr>
      <vt:lpstr>???</vt:lpstr>
      <vt:lpstr>Microsoft Word 97 - 2004 Document</vt:lpstr>
      <vt:lpstr>PowerPoint Presentation</vt:lpstr>
      <vt:lpstr>White pine blister rust: </vt:lpstr>
      <vt:lpstr>White pine blister rust</vt:lpstr>
      <vt:lpstr>PowerPoint Presentation</vt:lpstr>
      <vt:lpstr>PowerPoint Presentation</vt:lpstr>
      <vt:lpstr>PowerPoint Presentation</vt:lpstr>
      <vt:lpstr>C. ribicola life cycle</vt:lpstr>
      <vt:lpstr>Cronartium ribicola—Causal Agent of White Pine Blister Rust</vt:lpstr>
      <vt:lpstr>A Few Pathogen Details</vt:lpstr>
      <vt:lpstr>Attempts to control WPBR</vt:lpstr>
      <vt:lpstr>PowerPoint Presentation</vt:lpstr>
      <vt:lpstr>Civilian Conservation Camps  during the Depression</vt:lpstr>
      <vt:lpstr>Widespread mortality in western white pine</vt:lpstr>
      <vt:lpstr>Why mortality appears in clusters if pine to pine infection does not occur ? </vt:lpstr>
      <vt:lpstr>Pruning research in sugar pine</vt:lpstr>
      <vt:lpstr>Pruning research in sugar pine</vt:lpstr>
      <vt:lpstr>Eastern white pine (P. strobus)</vt:lpstr>
      <vt:lpstr>Whitebark pine (P. albicaulis)</vt:lpstr>
      <vt:lpstr>Western white pine (P. monticola)</vt:lpstr>
      <vt:lpstr>Sugar pine (P. lambertiana)</vt:lpstr>
      <vt:lpstr>Tree resistance</vt:lpstr>
      <vt:lpstr>A quick review of gene-for-gene resistance</vt:lpstr>
      <vt:lpstr>Lesion types: sugar pine</vt:lpstr>
      <vt:lpstr>Additional types of tree resistance </vt:lpstr>
      <vt:lpstr>Additional types of tree resistance, cont’d </vt:lpstr>
      <vt:lpstr>Evaluation of longevity of control practices</vt:lpstr>
      <vt:lpstr>PowerPoint Presentation</vt:lpstr>
      <vt:lpstr>Purpose</vt:lpstr>
      <vt:lpstr>Materials + Methods</vt:lpstr>
      <vt:lpstr>Results</vt:lpstr>
      <vt:lpstr>Discussion Effects of host resistance on C. ribicola </vt:lpstr>
      <vt:lpstr>Mortality and decline of white pine not only due to WPBR</vt:lpstr>
      <vt:lpstr>Consequences of wp mortality</vt:lpstr>
      <vt:lpstr>PowerPoint Presentation</vt:lpstr>
      <vt:lpstr>Dutch Elm Disease</vt:lpstr>
      <vt:lpstr>Host: the Elms (genus Ulmus)</vt:lpstr>
      <vt:lpstr>Elms: the perfect shade tree</vt:lpstr>
      <vt:lpstr>Elms:  rural and natural Settings </vt:lpstr>
      <vt:lpstr>Overview: Dutch Elm Disease  </vt:lpstr>
      <vt:lpstr>Life Cycle of Ophiostoma ulmi</vt:lpstr>
      <vt:lpstr>Vectors of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the Disease</vt:lpstr>
      <vt:lpstr>Management: Sanitation</vt:lpstr>
      <vt:lpstr>Management: injections</vt:lpstr>
      <vt:lpstr>Management: Spraying</vt:lpstr>
      <vt:lpstr>Other Management Methods</vt:lpstr>
      <vt:lpstr>Dutch Elm Disease</vt:lpstr>
      <vt:lpstr>PowerPoint Presentation</vt:lpstr>
      <vt:lpstr>PowerPoint Presentation</vt:lpstr>
      <vt:lpstr>PowerPoint Presentation</vt:lpstr>
      <vt:lpstr>Life cycle with beetle vector</vt:lpstr>
      <vt:lpstr>PowerPoint Presentation</vt:lpstr>
      <vt:lpstr>PowerPoint Presentation</vt:lpstr>
      <vt:lpstr>Two Pandemics </vt:lpstr>
      <vt:lpstr>PowerPoint Presentation</vt:lpstr>
      <vt:lpstr>Two species differ in…</vt:lpstr>
      <vt:lpstr>Reproductively Isolated?</vt:lpstr>
      <vt:lpstr>When the two species meet… </vt:lpstr>
      <vt:lpstr>Definitions </vt:lpstr>
      <vt:lpstr>Methods of Detecting Gene Flow </vt:lpstr>
      <vt:lpstr>Gene flow? More clues…</vt:lpstr>
      <vt:lpstr>Europe</vt:lpstr>
      <vt:lpstr>Conclusions </vt:lpstr>
      <vt:lpstr>PowerPoint Presentation</vt:lpstr>
      <vt:lpstr>WOW!!!</vt:lpstr>
      <vt:lpstr>O. Himal-ulmi</vt:lpstr>
      <vt:lpstr>The End</vt:lpstr>
    </vt:vector>
  </TitlesOfParts>
  <Company>Matteo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Matteo</dc:creator>
  <cp:lastModifiedBy>c</cp:lastModifiedBy>
  <cp:revision>185</cp:revision>
  <cp:lastPrinted>2010-01-21T18:50:53Z</cp:lastPrinted>
  <dcterms:created xsi:type="dcterms:W3CDTF">2013-03-11T12:34:00Z</dcterms:created>
  <dcterms:modified xsi:type="dcterms:W3CDTF">2013-03-13T19:21:15Z</dcterms:modified>
</cp:coreProperties>
</file>