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84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B55D7-76CD-B54B-897C-F4E5070008A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325C9-3A97-5845-BF2B-86BA2BFE5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8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5DD897-4B90-E641-8D54-DE377561D184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1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043B5-6649-C147-93A9-15FB6C448580}" type="slidenum">
              <a:rPr lang="it-IT">
                <a:solidFill>
                  <a:prstClr val="black"/>
                </a:solidFill>
              </a:rPr>
              <a:pPr/>
              <a:t>38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>
                <a:latin typeface="Arial" charset="0"/>
                <a:ea typeface="Arial" charset="0"/>
                <a:cs typeface="Arial" charset="0"/>
              </a:rPr>
              <a:t>TMV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enters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wounded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plant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cell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begin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replication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cycle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[</a:t>
            </a:r>
            <a:r>
              <a:rPr lang="it-IT" b="1" dirty="0" err="1">
                <a:latin typeface="Arial" charset="0"/>
                <a:ea typeface="Arial" charset="0"/>
                <a:cs typeface="Arial" charset="0"/>
              </a:rPr>
              <a:t>1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].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As the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cost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protein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(CP)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molecules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are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stripped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away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the RNA 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[</a:t>
            </a:r>
            <a:r>
              <a:rPr lang="it-IT" b="1" dirty="0" err="1">
                <a:latin typeface="Arial" charset="0"/>
                <a:ea typeface="Arial" charset="0"/>
                <a:cs typeface="Arial" charset="0"/>
              </a:rPr>
              <a:t>2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]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host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ribosomes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begin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translate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two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replicase-associated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proteins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. The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replicase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proteins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(RP) are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used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generate a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negative-sense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(-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sense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) RNA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template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the virus RNA 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[</a:t>
            </a:r>
            <a:r>
              <a:rPr lang="it-IT" b="1" dirty="0" err="1">
                <a:latin typeface="Arial" charset="0"/>
                <a:ea typeface="Arial" charset="0"/>
                <a:cs typeface="Arial" charset="0"/>
              </a:rPr>
              <a:t>3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].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This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-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sense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RNA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, in turn,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used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generate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both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full-length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positive-sense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(+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sense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) TMV RNA 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[</a:t>
            </a:r>
            <a:r>
              <a:rPr lang="it-IT" b="1" dirty="0" err="1">
                <a:latin typeface="Arial" charset="0"/>
                <a:ea typeface="Arial" charset="0"/>
                <a:cs typeface="Arial" charset="0"/>
              </a:rPr>
              <a:t>4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] 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and the +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sense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subgenomic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RNAs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sgRNAs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) 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[</a:t>
            </a:r>
            <a:r>
              <a:rPr lang="it-IT" b="1" dirty="0" err="1">
                <a:latin typeface="Arial" charset="0"/>
                <a:ea typeface="Arial" charset="0"/>
                <a:cs typeface="Arial" charset="0"/>
              </a:rPr>
              <a:t>5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]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that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are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used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express the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movement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protein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(MP) and CP. The +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sense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TMV RNA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either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encapsidated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by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the CP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form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new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TMV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particles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[</a:t>
            </a:r>
            <a:r>
              <a:rPr lang="it-IT" b="1" dirty="0" err="1">
                <a:latin typeface="Arial" charset="0"/>
                <a:ea typeface="Arial" charset="0"/>
                <a:cs typeface="Arial" charset="0"/>
              </a:rPr>
              <a:t>6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]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or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wrapped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MP 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[</a:t>
            </a:r>
            <a:r>
              <a:rPr lang="it-IT" b="1" dirty="0" err="1">
                <a:latin typeface="Arial" charset="0"/>
                <a:ea typeface="Arial" charset="0"/>
                <a:cs typeface="Arial" charset="0"/>
              </a:rPr>
              <a:t>7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]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allow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it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move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an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adjacent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cell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another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round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replication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details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on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cell-to-cell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and long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distance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movement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see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Figure 10. (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Courtesy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Vickie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Brewster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eaLnBrk="1" hangingPunct="1"/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243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1190DF6-716D-734D-A18D-78FC140F18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CBCA0D0-8C25-DE42-85A4-829F741F03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E565D6F-2ED2-5D44-820E-4F6EA06923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45277B4-F35C-0148-ADCB-7ED32A7EA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513B3F-14DF-8740-A6DA-B83A92830C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10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3501A424-9FB6-344B-ACB3-B71A61E8874A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tteo@nature.berkeley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tteolab.org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 smtClean="0"/>
              <a:t>Biological Invasions: a threat to California Ecosystems</a:t>
            </a:r>
            <a:endParaRPr lang="en-US" dirty="0"/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33600"/>
            <a:ext cx="7772400" cy="41148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Taught </a:t>
            </a:r>
            <a:r>
              <a:rPr lang="en-US" dirty="0"/>
              <a:t>by Dr.  Matteo Garbelotto</a:t>
            </a:r>
          </a:p>
          <a:p>
            <a:pPr lvl="1"/>
            <a:r>
              <a:rPr lang="en-US" dirty="0">
                <a:solidFill>
                  <a:schemeClr val="accent2"/>
                </a:solidFill>
                <a:hlinkClick r:id="rId3"/>
              </a:rPr>
              <a:t>Matteog@berkeley.edu</a:t>
            </a:r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/>
              <a:t>Office: Third floor </a:t>
            </a:r>
            <a:r>
              <a:rPr lang="en-US" dirty="0" err="1"/>
              <a:t>Hilgard</a:t>
            </a:r>
            <a:r>
              <a:rPr lang="en-US" dirty="0"/>
              <a:t> Hall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Office hours:</a:t>
            </a:r>
            <a:r>
              <a:rPr lang="en-US" dirty="0" smtClean="0"/>
              <a:t> by appointment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37_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1163" y="0"/>
            <a:ext cx="4295776" cy="6858000"/>
          </a:xfrm>
          <a:prstGeom prst="rect">
            <a:avLst/>
          </a:prstGeom>
          <a:noFill/>
        </p:spPr>
      </p:pic>
      <p:pic>
        <p:nvPicPr>
          <p:cNvPr id="8195" name="Picture 3" descr="237_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0838" y="3257550"/>
            <a:ext cx="4470400" cy="3600450"/>
          </a:xfrm>
          <a:prstGeom prst="rect">
            <a:avLst/>
          </a:prstGeom>
          <a:noFill/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221163" y="115888"/>
            <a:ext cx="42973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Premature needle yellowing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and loss on ponderosa pine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 flipH="1">
            <a:off x="4008438" y="10668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599238" y="2589213"/>
            <a:ext cx="2112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Ozone mottle</a:t>
            </a: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6599238" y="2819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37_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41813" cy="4572000"/>
          </a:xfrm>
          <a:prstGeom prst="rect">
            <a:avLst/>
          </a:prstGeom>
          <a:noFill/>
        </p:spPr>
      </p:pic>
      <p:pic>
        <p:nvPicPr>
          <p:cNvPr id="7171" name="Picture 3" descr="237_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38288"/>
            <a:ext cx="4605338" cy="3779837"/>
          </a:xfrm>
          <a:prstGeom prst="rect">
            <a:avLst/>
          </a:prstGeom>
          <a:noFill/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708525" y="192088"/>
            <a:ext cx="41751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Loss of vigor in ponderosa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pine exposed to ozone</a:t>
            </a:r>
          </a:p>
        </p:txBody>
      </p:sp>
    </p:spTree>
    <p:extLst>
      <p:ext uri="{BB962C8B-B14F-4D97-AF65-F5344CB8AC3E}">
        <p14:creationId xmlns:p14="http://schemas.microsoft.com/office/powerpoint/2010/main" val="173848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M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30738" cy="6858000"/>
          </a:xfrm>
          <a:prstGeom prst="rect">
            <a:avLst/>
          </a:prstGeom>
          <a:noFill/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860925" y="496888"/>
            <a:ext cx="31797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Smog symptoms on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ponderosa pine in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southern California</a:t>
            </a:r>
          </a:p>
        </p:txBody>
      </p:sp>
    </p:spTree>
    <p:extLst>
      <p:ext uri="{BB962C8B-B14F-4D97-AF65-F5344CB8AC3E}">
        <p14:creationId xmlns:p14="http://schemas.microsoft.com/office/powerpoint/2010/main" val="274305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ZON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549275"/>
            <a:ext cx="8991600" cy="6308725"/>
          </a:xfrm>
          <a:prstGeom prst="rect">
            <a:avLst/>
          </a:prstGeom>
          <a:noFill/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36525" y="39688"/>
            <a:ext cx="6954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Advanced smog symptoms on ponderosa pine</a:t>
            </a:r>
          </a:p>
        </p:txBody>
      </p:sp>
    </p:spTree>
    <p:extLst>
      <p:ext uri="{BB962C8B-B14F-4D97-AF65-F5344CB8AC3E}">
        <p14:creationId xmlns:p14="http://schemas.microsoft.com/office/powerpoint/2010/main" val="229283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40_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5913"/>
            <a:ext cx="4572000" cy="3686175"/>
          </a:xfrm>
          <a:prstGeom prst="rect">
            <a:avLst/>
          </a:prstGeom>
          <a:noFill/>
        </p:spPr>
      </p:pic>
      <p:pic>
        <p:nvPicPr>
          <p:cNvPr id="14339" name="Picture 3" descr="240_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1050" y="1104900"/>
            <a:ext cx="4552950" cy="4648200"/>
          </a:xfrm>
          <a:prstGeom prst="rect">
            <a:avLst/>
          </a:prstGeom>
          <a:noFill/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85800" y="760413"/>
            <a:ext cx="2581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Acute SO</a:t>
            </a:r>
            <a:r>
              <a:rPr lang="en-US" sz="2400" b="1" baseline="-25000">
                <a:solidFill>
                  <a:srgbClr val="000000"/>
                </a:solidFill>
              </a:rPr>
              <a:t>2</a:t>
            </a:r>
            <a:r>
              <a:rPr lang="en-US" sz="2400" b="1">
                <a:solidFill>
                  <a:srgbClr val="000000"/>
                </a:solidFill>
              </a:rPr>
              <a:t> injury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81000" y="5484813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Ash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937125" y="5907088"/>
            <a:ext cx="184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Persimmon</a:t>
            </a:r>
          </a:p>
        </p:txBody>
      </p:sp>
    </p:spTree>
    <p:extLst>
      <p:ext uri="{BB962C8B-B14F-4D97-AF65-F5344CB8AC3E}">
        <p14:creationId xmlns:p14="http://schemas.microsoft.com/office/powerpoint/2010/main" val="9367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133600"/>
            <a:ext cx="440968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BIOTIC DISEASES </a:t>
            </a:r>
            <a:r>
              <a:rPr lang="en-US" sz="2400" dirty="0">
                <a:solidFill>
                  <a:srgbClr val="000000"/>
                </a:solidFill>
              </a:rPr>
              <a:t>caused by: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Parasitic plants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Bacteria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Fungi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Oomycetes</a:t>
            </a:r>
            <a:endParaRPr lang="en-US" sz="24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Viruses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Nematodes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3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0" y="140335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60078" bIns="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>
                <a:solidFill>
                  <a:srgbClr val="000000"/>
                </a:solidFill>
                <a:ea typeface="Times New Roman" charset="0"/>
                <a:cs typeface="Times New Roman" charset="0"/>
              </a:rPr>
              <a:t> </a:t>
            </a:r>
            <a:endParaRPr lang="it-IT" sz="100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26628" name="Picture 4" descr="albero della vi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990600"/>
            <a:ext cx="67818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381000" y="228600"/>
            <a:ext cx="45308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it-IT" sz="24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Tree</a:t>
            </a:r>
            <a:r>
              <a:rPr lang="it-IT" sz="24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of</a:t>
            </a:r>
            <a:r>
              <a:rPr lang="it-IT" sz="2400">
                <a:solidFill>
                  <a:srgbClr val="000000"/>
                </a:solidFill>
                <a:ea typeface="Times New Roman" charset="0"/>
                <a:cs typeface="Times New Roman" charset="0"/>
              </a:rPr>
              <a:t> Life, </a:t>
            </a:r>
            <a:r>
              <a:rPr lang="it-IT" sz="24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from</a:t>
            </a:r>
            <a:r>
              <a:rPr lang="it-IT" sz="24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Patterson</a:t>
            </a:r>
            <a:r>
              <a:rPr lang="it-IT" sz="24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&amp; </a:t>
            </a:r>
            <a:r>
              <a:rPr lang="it-IT" sz="24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Sogin</a:t>
            </a:r>
            <a:r>
              <a:rPr lang="it-IT" sz="24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, 1992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 </a:t>
            </a:r>
            <a:endParaRPr lang="it-IT" sz="24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04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G00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937125" y="315913"/>
            <a:ext cx="376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Phorodenron villosum</a:t>
            </a:r>
            <a:r>
              <a:rPr lang="en-US" sz="2000" b="1">
                <a:solidFill>
                  <a:srgbClr val="000000"/>
                </a:solidFill>
              </a:rPr>
              <a:t> on oak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029200" y="1036638"/>
            <a:ext cx="2030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Leafy mistletoe</a:t>
            </a: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9625" y="1947863"/>
            <a:ext cx="45243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542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10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676400"/>
            <a:ext cx="46101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0" name="Picture 10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4191000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24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1613" y="1271588"/>
            <a:ext cx="620077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8889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info</a:t>
            </a:r>
          </a:p>
        </p:txBody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One two hour lecture per week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One quiz every week on previous lecture</a:t>
            </a: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err="1" smtClean="0"/>
              <a:t>Tainter</a:t>
            </a:r>
            <a:r>
              <a:rPr lang="en-US" sz="2800" dirty="0" smtClean="0"/>
              <a:t> and Baker Forest Pathology book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Some readings will be</a:t>
            </a:r>
            <a:r>
              <a:rPr lang="en-US" sz="2800" dirty="0" smtClean="0"/>
              <a:t> posted on the Lab’s Web </a:t>
            </a:r>
            <a:r>
              <a:rPr lang="en-US" sz="2800" dirty="0"/>
              <a:t>site: </a:t>
            </a:r>
            <a:r>
              <a:rPr lang="en-US" sz="2800" dirty="0">
                <a:hlinkClick r:id="rId2"/>
              </a:rPr>
              <a:t>www.matteolab.org</a:t>
            </a:r>
            <a:endParaRPr lang="en-US" sz="2800" dirty="0"/>
          </a:p>
          <a:p>
            <a:pPr lvl="4">
              <a:lnSpc>
                <a:spcPct val="90000"/>
              </a:lnSpc>
            </a:pPr>
            <a:r>
              <a:rPr lang="en-US" sz="1800" dirty="0"/>
              <a:t>Link to UCB course</a:t>
            </a:r>
          </a:p>
          <a:p>
            <a:pPr lvl="4">
              <a:lnSpc>
                <a:spcPct val="90000"/>
              </a:lnSpc>
            </a:pPr>
            <a:r>
              <a:rPr lang="en-US" sz="1800" dirty="0"/>
              <a:t>POWERPOINT LECTURES, assigned readings</a:t>
            </a:r>
          </a:p>
          <a:p>
            <a:pPr lvl="4">
              <a:lnSpc>
                <a:spcPct val="90000"/>
              </a:lnSpc>
            </a:pPr>
            <a:r>
              <a:rPr lang="en-US" sz="1800" dirty="0"/>
              <a:t>Posted on Fridays</a:t>
            </a:r>
          </a:p>
          <a:p>
            <a:pPr lvl="4">
              <a:lnSpc>
                <a:spcPct val="90000"/>
              </a:lnSpc>
              <a:buFontTx/>
              <a:buNone/>
            </a:pPr>
            <a:endParaRPr lang="en-US" sz="1800" dirty="0"/>
          </a:p>
          <a:p>
            <a:pPr lvl="4">
              <a:lnSpc>
                <a:spcPct val="90000"/>
              </a:lnSpc>
              <a:buFontTx/>
              <a:buNone/>
            </a:pP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rphora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676400"/>
            <a:ext cx="3357563" cy="5029200"/>
          </a:xfrm>
          <a:prstGeom prst="rect">
            <a:avLst/>
          </a:prstGeom>
          <a:noFill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876800" y="379413"/>
            <a:ext cx="40925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</a:rPr>
              <a:t>Phoradendron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 b="1" i="1">
                <a:solidFill>
                  <a:srgbClr val="000000"/>
                </a:solidFill>
              </a:rPr>
              <a:t>pauciflorum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on white fir</a:t>
            </a:r>
          </a:p>
        </p:txBody>
      </p:sp>
      <p:pic>
        <p:nvPicPr>
          <p:cNvPr id="9221" name="Picture 5" descr="White Fir phoradendr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3867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114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1029" descr="ICmistleto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3568700" cy="5715000"/>
          </a:xfrm>
          <a:prstGeom prst="rect">
            <a:avLst/>
          </a:prstGeom>
          <a:noFill/>
        </p:spPr>
      </p:pic>
      <p:pic>
        <p:nvPicPr>
          <p:cNvPr id="14340" name="Picture 1028" descr="IC mistleto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524000"/>
            <a:ext cx="2943225" cy="5181600"/>
          </a:xfrm>
          <a:prstGeom prst="rect">
            <a:avLst/>
          </a:prstGeom>
          <a:noFill/>
        </p:spPr>
      </p:pic>
      <p:sp>
        <p:nvSpPr>
          <p:cNvPr id="14344" name="Text Box 1032"/>
          <p:cNvSpPr txBox="1">
            <a:spLocks noChangeArrowheads="1"/>
          </p:cNvSpPr>
          <p:nvPr/>
        </p:nvSpPr>
        <p:spPr bwMode="auto">
          <a:xfrm>
            <a:off x="4251325" y="192088"/>
            <a:ext cx="3717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</a:rPr>
              <a:t>Phorodendron libocedri</a:t>
            </a:r>
            <a:r>
              <a:rPr lang="en-US" sz="2400" b="1">
                <a:solidFill>
                  <a:srgbClr val="000000"/>
                </a:solidFill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on incence cedar</a:t>
            </a:r>
          </a:p>
        </p:txBody>
      </p:sp>
    </p:spTree>
    <p:extLst>
      <p:ext uri="{BB962C8B-B14F-4D97-AF65-F5344CB8AC3E}">
        <p14:creationId xmlns:p14="http://schemas.microsoft.com/office/powerpoint/2010/main" val="365600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26" descr="E:\MISTPI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87000" cy="6867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491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World DM ran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763000" cy="6411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95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028" descr="NA DM ran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8315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105400" y="2590800"/>
            <a:ext cx="28392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Large number of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species because of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high host specificity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effpinemis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8975" cy="6858000"/>
          </a:xfrm>
          <a:prstGeom prst="rect">
            <a:avLst/>
          </a:prstGeom>
          <a:noFill/>
        </p:spPr>
      </p:pic>
      <p:pic>
        <p:nvPicPr>
          <p:cNvPr id="11267" name="Picture 3" descr="jeffpinemis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447800"/>
            <a:ext cx="3549650" cy="5410200"/>
          </a:xfrm>
          <a:prstGeom prst="rect">
            <a:avLst/>
          </a:prstGeom>
          <a:noFill/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559300" y="228600"/>
            <a:ext cx="4584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</a:rPr>
              <a:t>Arceuthobium campylopodum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on Jeffrey pine</a:t>
            </a:r>
          </a:p>
        </p:txBody>
      </p:sp>
    </p:spTree>
    <p:extLst>
      <p:ext uri="{BB962C8B-B14F-4D97-AF65-F5344CB8AC3E}">
        <p14:creationId xmlns:p14="http://schemas.microsoft.com/office/powerpoint/2010/main" val="29864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G0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013325" y="801688"/>
            <a:ext cx="37528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</a:rPr>
              <a:t>Arceuthobium douglasii</a:t>
            </a:r>
            <a:r>
              <a:rPr lang="en-US" sz="2400" b="1">
                <a:solidFill>
                  <a:srgbClr val="000000"/>
                </a:solidFill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on Douglas-fir</a:t>
            </a:r>
          </a:p>
        </p:txBody>
      </p:sp>
    </p:spTree>
    <p:extLst>
      <p:ext uri="{BB962C8B-B14F-4D97-AF65-F5344CB8AC3E}">
        <p14:creationId xmlns:p14="http://schemas.microsoft.com/office/powerpoint/2010/main" val="137652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0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44000" cy="6096000"/>
          </a:xfrm>
          <a:prstGeom prst="rect">
            <a:avLst/>
          </a:prstGeom>
          <a:noFill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-1588"/>
            <a:ext cx="2012950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Male flowers</a:t>
            </a:r>
          </a:p>
        </p:txBody>
      </p:sp>
    </p:spTree>
    <p:extLst>
      <p:ext uri="{BB962C8B-B14F-4D97-AF65-F5344CB8AC3E}">
        <p14:creationId xmlns:p14="http://schemas.microsoft.com/office/powerpoint/2010/main" val="257806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G00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88925" y="39688"/>
            <a:ext cx="4452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Mature female shoots - seeds</a:t>
            </a:r>
          </a:p>
        </p:txBody>
      </p:sp>
    </p:spTree>
    <p:extLst>
      <p:ext uri="{BB962C8B-B14F-4D97-AF65-F5344CB8AC3E}">
        <p14:creationId xmlns:p14="http://schemas.microsoft.com/office/powerpoint/2010/main" val="44126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G00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12725" y="115888"/>
            <a:ext cx="6329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Explosive seed dispersal of </a:t>
            </a:r>
            <a:r>
              <a:rPr lang="en-US" sz="2400" b="1" i="1">
                <a:solidFill>
                  <a:srgbClr val="000000"/>
                </a:solidFill>
              </a:rPr>
              <a:t>Arceuthobium</a:t>
            </a:r>
          </a:p>
        </p:txBody>
      </p:sp>
    </p:spTree>
    <p:extLst>
      <p:ext uri="{BB962C8B-B14F-4D97-AF65-F5344CB8AC3E}">
        <p14:creationId xmlns:p14="http://schemas.microsoft.com/office/powerpoint/2010/main" val="393860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info</a:t>
            </a:r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One final quiz (3 questions out of 9)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One short </a:t>
            </a:r>
            <a:r>
              <a:rPr lang="en-US" sz="2800" dirty="0" err="1"/>
              <a:t>Powerpoint</a:t>
            </a:r>
            <a:r>
              <a:rPr lang="en-US" sz="2800" dirty="0"/>
              <a:t> presentation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Possibility to improve grade by writing paper (5 pages) on same topic as oral presentation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One computer lab: use of software for genetic </a:t>
            </a:r>
            <a:r>
              <a:rPr lang="en-US" sz="2800" dirty="0" smtClean="0"/>
              <a:t>analyses (Dr. </a:t>
            </a:r>
            <a:r>
              <a:rPr lang="en-US" sz="2800" dirty="0" err="1"/>
              <a:t>O</a:t>
            </a:r>
            <a:r>
              <a:rPr lang="en-US" sz="2800" dirty="0" err="1" smtClean="0"/>
              <a:t>smundson</a:t>
            </a:r>
            <a:r>
              <a:rPr lang="en-US" sz="2800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One field activity Saturday April 27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: participation in UCB SODBLITZ (</a:t>
            </a:r>
            <a:r>
              <a:rPr lang="en-US" sz="2800" dirty="0" err="1" smtClean="0"/>
              <a:t>www.sodblitz.org</a:t>
            </a:r>
            <a:r>
              <a:rPr lang="en-US" sz="2800" dirty="0" smtClean="0"/>
              <a:t>)</a:t>
            </a:r>
          </a:p>
          <a:p>
            <a:pPr lvl="4">
              <a:lnSpc>
                <a:spcPct val="90000"/>
              </a:lnSpc>
              <a:buFontTx/>
              <a:buNone/>
            </a:pPr>
            <a:endParaRPr lang="en-US" sz="1800" dirty="0"/>
          </a:p>
          <a:p>
            <a:pPr lvl="4">
              <a:lnSpc>
                <a:spcPct val="90000"/>
              </a:lnSpc>
              <a:buFontTx/>
              <a:buNone/>
            </a:pP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DM life cyc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2113"/>
            <a:ext cx="9144000" cy="6075362"/>
          </a:xfrm>
          <a:prstGeom prst="rect">
            <a:avLst/>
          </a:prstGeom>
          <a:noFill/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-152400" y="6248400"/>
            <a:ext cx="92964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5105400" y="6172200"/>
            <a:ext cx="38862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9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657600" y="228600"/>
            <a:ext cx="17726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</a:rPr>
              <a:t>BACTERIA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533400" y="762000"/>
            <a:ext cx="392577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Prokaryotes</a:t>
            </a:r>
            <a:endParaRPr lang="it-IT" sz="24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Unicellular</a:t>
            </a:r>
            <a:endParaRPr lang="it-IT" sz="24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Variously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shaped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</a:rPr>
              <a:t>Do </a:t>
            </a:r>
            <a:r>
              <a:rPr lang="it-IT" sz="2400" dirty="0" err="1">
                <a:solidFill>
                  <a:srgbClr val="000000"/>
                </a:solidFill>
              </a:rPr>
              <a:t>not</a:t>
            </a:r>
            <a:r>
              <a:rPr lang="it-IT" sz="2400" dirty="0">
                <a:solidFill>
                  <a:srgbClr val="000000"/>
                </a:solidFill>
              </a:rPr>
              <a:t> produce </a:t>
            </a:r>
            <a:r>
              <a:rPr lang="it-IT" sz="2400" dirty="0" err="1">
                <a:solidFill>
                  <a:srgbClr val="000000"/>
                </a:solidFill>
              </a:rPr>
              <a:t>spores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Reproduce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by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binary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fission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066800" y="32004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21509" name="Picture 5" descr="divisione_ww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3200400"/>
            <a:ext cx="4572000" cy="31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324600" y="5562600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2000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0325" y="6508750"/>
            <a:ext cx="2101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>
                <a:solidFill>
                  <a:srgbClr val="000000"/>
                </a:solidFill>
              </a:rPr>
              <a:t>Richiami sulle entità biotiche</a:t>
            </a:r>
          </a:p>
        </p:txBody>
      </p:sp>
    </p:spTree>
    <p:extLst>
      <p:ext uri="{BB962C8B-B14F-4D97-AF65-F5344CB8AC3E}">
        <p14:creationId xmlns:p14="http://schemas.microsoft.com/office/powerpoint/2010/main" val="293358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ruttura_w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781800" cy="639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384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685800" y="1066800"/>
            <a:ext cx="48462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Chromosome</a:t>
            </a:r>
            <a:r>
              <a:rPr lang="it-IT" sz="2400" dirty="0">
                <a:solidFill>
                  <a:srgbClr val="000000"/>
                </a:solidFill>
              </a:rPr>
              <a:t> (single </a:t>
            </a:r>
            <a:r>
              <a:rPr lang="it-IT" sz="2400" dirty="0" err="1">
                <a:solidFill>
                  <a:srgbClr val="000000"/>
                </a:solidFill>
              </a:rPr>
              <a:t>one</a:t>
            </a:r>
            <a:r>
              <a:rPr lang="it-IT" sz="2400" dirty="0">
                <a:solidFill>
                  <a:srgbClr val="000000"/>
                </a:solidFill>
              </a:rPr>
              <a:t>, </a:t>
            </a:r>
            <a:r>
              <a:rPr lang="it-IT" sz="2400" dirty="0" err="1">
                <a:solidFill>
                  <a:srgbClr val="000000"/>
                </a:solidFill>
              </a:rPr>
              <a:t>circular</a:t>
            </a:r>
            <a:r>
              <a:rPr lang="it-IT" sz="2400" dirty="0">
                <a:solidFill>
                  <a:srgbClr val="000000"/>
                </a:solidFill>
              </a:rPr>
              <a:t>) </a:t>
            </a: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533400" y="152400"/>
            <a:ext cx="2733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 err="1">
                <a:solidFill>
                  <a:srgbClr val="FFFF66"/>
                </a:solidFill>
              </a:rPr>
              <a:t>Genetic</a:t>
            </a:r>
            <a:r>
              <a:rPr lang="it-IT" sz="2400" b="1" dirty="0">
                <a:solidFill>
                  <a:srgbClr val="FFFF66"/>
                </a:solidFill>
              </a:rPr>
              <a:t> </a:t>
            </a:r>
            <a:r>
              <a:rPr lang="it-IT" sz="2400" b="1" dirty="0" err="1">
                <a:solidFill>
                  <a:srgbClr val="FFFF66"/>
                </a:solidFill>
              </a:rPr>
              <a:t>elements</a:t>
            </a:r>
            <a:endParaRPr lang="it-IT" sz="2400" b="1" dirty="0">
              <a:solidFill>
                <a:srgbClr val="FFFF66"/>
              </a:solidFill>
            </a:endParaRPr>
          </a:p>
        </p:txBody>
      </p:sp>
      <p:sp>
        <p:nvSpPr>
          <p:cNvPr id="23557" name="Text Box 10"/>
          <p:cNvSpPr txBox="1">
            <a:spLocks noChangeArrowheads="1"/>
          </p:cNvSpPr>
          <p:nvPr/>
        </p:nvSpPr>
        <p:spPr bwMode="auto">
          <a:xfrm>
            <a:off x="609600" y="2133600"/>
            <a:ext cx="13644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Plasmids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23558" name="Text Box 11"/>
          <p:cNvSpPr txBox="1">
            <a:spLocks noChangeArrowheads="1"/>
          </p:cNvSpPr>
          <p:nvPr/>
        </p:nvSpPr>
        <p:spPr bwMode="auto">
          <a:xfrm>
            <a:off x="609600" y="4191000"/>
            <a:ext cx="831509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</a:rPr>
              <a:t>Loss/</a:t>
            </a:r>
            <a:r>
              <a:rPr lang="it-IT" sz="2400" dirty="0" err="1">
                <a:solidFill>
                  <a:srgbClr val="000000"/>
                </a:solidFill>
              </a:rPr>
              <a:t>acquisition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of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plasmids</a:t>
            </a:r>
            <a:r>
              <a:rPr lang="it-IT" sz="2400" dirty="0">
                <a:solidFill>
                  <a:srgbClr val="000000"/>
                </a:solidFill>
              </a:rPr>
              <a:t> and </a:t>
            </a:r>
            <a:r>
              <a:rPr lang="it-IT" sz="2400" dirty="0" err="1">
                <a:solidFill>
                  <a:srgbClr val="000000"/>
                </a:solidFill>
              </a:rPr>
              <a:t>transposons</a:t>
            </a:r>
            <a:endParaRPr lang="it-IT" sz="24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Recombination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through</a:t>
            </a:r>
            <a:r>
              <a:rPr lang="it-IT" sz="2400" dirty="0">
                <a:solidFill>
                  <a:srgbClr val="000000"/>
                </a:solidFill>
              </a:rPr>
              <a:t>: </a:t>
            </a:r>
            <a:r>
              <a:rPr lang="it-IT" sz="2400" dirty="0" err="1">
                <a:solidFill>
                  <a:srgbClr val="000000"/>
                </a:solidFill>
              </a:rPr>
              <a:t>transformation</a:t>
            </a:r>
            <a:r>
              <a:rPr lang="it-IT" sz="2400" dirty="0">
                <a:solidFill>
                  <a:srgbClr val="000000"/>
                </a:solidFill>
              </a:rPr>
              <a:t> (</a:t>
            </a:r>
            <a:r>
              <a:rPr lang="it-IT" sz="2400" dirty="0" err="1">
                <a:solidFill>
                  <a:srgbClr val="000000"/>
                </a:solidFill>
              </a:rPr>
              <a:t>incorporation</a:t>
            </a:r>
            <a:r>
              <a:rPr lang="it-IT" sz="2400" dirty="0">
                <a:solidFill>
                  <a:srgbClr val="000000"/>
                </a:solidFill>
              </a:rPr>
              <a:t> in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Chromosome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of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plasmid</a:t>
            </a:r>
            <a:r>
              <a:rPr lang="it-IT" sz="2400" dirty="0">
                <a:solidFill>
                  <a:srgbClr val="000000"/>
                </a:solidFill>
              </a:rPr>
              <a:t> DNA; </a:t>
            </a:r>
            <a:r>
              <a:rPr lang="it-IT" sz="2400" dirty="0" err="1">
                <a:solidFill>
                  <a:srgbClr val="000000"/>
                </a:solidFill>
              </a:rPr>
              <a:t>conjugation</a:t>
            </a:r>
            <a:r>
              <a:rPr lang="it-IT" sz="2400" dirty="0">
                <a:solidFill>
                  <a:srgbClr val="000000"/>
                </a:solidFill>
              </a:rPr>
              <a:t> (</a:t>
            </a:r>
            <a:r>
              <a:rPr lang="it-IT" sz="2400" dirty="0" err="1">
                <a:solidFill>
                  <a:srgbClr val="000000"/>
                </a:solidFill>
              </a:rPr>
              <a:t>incorporation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of</a:t>
            </a:r>
            <a:endParaRPr lang="it-IT" sz="24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</a:rPr>
              <a:t>DNA </a:t>
            </a:r>
            <a:r>
              <a:rPr lang="it-IT" sz="2400" dirty="0" err="1">
                <a:solidFill>
                  <a:srgbClr val="000000"/>
                </a:solidFill>
              </a:rPr>
              <a:t>from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another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bacterium</a:t>
            </a:r>
            <a:r>
              <a:rPr lang="it-IT" sz="2400" dirty="0">
                <a:solidFill>
                  <a:srgbClr val="000000"/>
                </a:solidFill>
              </a:rPr>
              <a:t>); </a:t>
            </a:r>
            <a:r>
              <a:rPr lang="it-IT" sz="2400" dirty="0" err="1">
                <a:solidFill>
                  <a:srgbClr val="000000"/>
                </a:solidFill>
              </a:rPr>
              <a:t>transduction</a:t>
            </a:r>
            <a:r>
              <a:rPr lang="it-IT" sz="2400" dirty="0">
                <a:solidFill>
                  <a:srgbClr val="000000"/>
                </a:solidFill>
              </a:rPr>
              <a:t> (</a:t>
            </a:r>
            <a:r>
              <a:rPr lang="it-IT" sz="2400" dirty="0" err="1">
                <a:solidFill>
                  <a:srgbClr val="000000"/>
                </a:solidFill>
              </a:rPr>
              <a:t>incorporation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through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bacterial</a:t>
            </a:r>
            <a:r>
              <a:rPr lang="it-IT" sz="2400" dirty="0">
                <a:solidFill>
                  <a:srgbClr val="000000"/>
                </a:solidFill>
              </a:rPr>
              <a:t>  </a:t>
            </a:r>
            <a:r>
              <a:rPr lang="it-IT" sz="2400" dirty="0" err="1">
                <a:solidFill>
                  <a:srgbClr val="000000"/>
                </a:solidFill>
              </a:rPr>
              <a:t>viruses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called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bacteriophages</a:t>
            </a:r>
            <a:r>
              <a:rPr lang="it-IT" sz="2400">
                <a:solidFill>
                  <a:srgbClr val="000000"/>
                </a:solidFill>
              </a:rPr>
              <a:t>) 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23559" name="Text Box 12"/>
          <p:cNvSpPr txBox="1">
            <a:spLocks noChangeArrowheads="1"/>
          </p:cNvSpPr>
          <p:nvPr/>
        </p:nvSpPr>
        <p:spPr bwMode="auto">
          <a:xfrm>
            <a:off x="685800" y="3505200"/>
            <a:ext cx="15072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Mutations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23560" name="Text Box 13"/>
          <p:cNvSpPr txBox="1">
            <a:spLocks noChangeArrowheads="1"/>
          </p:cNvSpPr>
          <p:nvPr/>
        </p:nvSpPr>
        <p:spPr bwMode="auto">
          <a:xfrm>
            <a:off x="609600" y="2819400"/>
            <a:ext cx="528041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 err="1">
                <a:solidFill>
                  <a:srgbClr val="FFFF00"/>
                </a:solidFill>
              </a:rPr>
              <a:t>Primary</a:t>
            </a:r>
            <a:r>
              <a:rPr lang="it-IT" sz="2400" b="1" dirty="0">
                <a:solidFill>
                  <a:srgbClr val="FFFF00"/>
                </a:solidFill>
              </a:rPr>
              <a:t> </a:t>
            </a:r>
            <a:r>
              <a:rPr lang="it-IT" sz="2400" b="1" dirty="0" err="1">
                <a:solidFill>
                  <a:srgbClr val="FFFF00"/>
                </a:solidFill>
              </a:rPr>
              <a:t>mechanisms</a:t>
            </a:r>
            <a:r>
              <a:rPr lang="it-IT" sz="2400" b="1" dirty="0">
                <a:solidFill>
                  <a:srgbClr val="FFFF00"/>
                </a:solidFill>
              </a:rPr>
              <a:t> </a:t>
            </a:r>
            <a:r>
              <a:rPr lang="it-IT" sz="2400" b="1" dirty="0" err="1">
                <a:solidFill>
                  <a:srgbClr val="FFFF00"/>
                </a:solidFill>
              </a:rPr>
              <a:t>of</a:t>
            </a:r>
            <a:r>
              <a:rPr lang="it-IT" sz="2400" b="1" dirty="0">
                <a:solidFill>
                  <a:srgbClr val="FFFF00"/>
                </a:solidFill>
              </a:rPr>
              <a:t> </a:t>
            </a:r>
            <a:r>
              <a:rPr lang="it-IT" sz="2400" b="1" dirty="0" err="1">
                <a:solidFill>
                  <a:srgbClr val="FFFF00"/>
                </a:solidFill>
              </a:rPr>
              <a:t>variation</a:t>
            </a:r>
            <a:endParaRPr lang="it-IT" sz="2400" b="1" dirty="0">
              <a:solidFill>
                <a:srgbClr val="FFFF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276600" y="228600"/>
            <a:ext cx="19638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FFFF66"/>
                </a:solidFill>
              </a:rPr>
              <a:t>Phytoplasma</a:t>
            </a:r>
            <a:endParaRPr lang="it-IT" sz="2400" dirty="0">
              <a:solidFill>
                <a:srgbClr val="FFFF66"/>
              </a:solidFill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46125" y="1073150"/>
            <a:ext cx="59001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err="1">
                <a:solidFill>
                  <a:srgbClr val="000000"/>
                </a:solidFill>
              </a:rPr>
              <a:t>Prokaryotes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lacking</a:t>
            </a:r>
            <a:r>
              <a:rPr lang="it-IT" sz="2000" dirty="0">
                <a:solidFill>
                  <a:srgbClr val="000000"/>
                </a:solidFill>
              </a:rPr>
              <a:t> a </a:t>
            </a:r>
            <a:r>
              <a:rPr lang="it-IT" sz="2000" dirty="0" err="1">
                <a:solidFill>
                  <a:srgbClr val="000000"/>
                </a:solidFill>
              </a:rPr>
              <a:t>cell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wall</a:t>
            </a:r>
            <a:r>
              <a:rPr lang="it-IT" sz="2000" dirty="0">
                <a:solidFill>
                  <a:srgbClr val="000000"/>
                </a:solidFill>
              </a:rPr>
              <a:t> (</a:t>
            </a:r>
            <a:r>
              <a:rPr lang="it-IT" sz="2000" dirty="0" err="1">
                <a:solidFill>
                  <a:srgbClr val="000000"/>
                </a:solidFill>
              </a:rPr>
              <a:t>MLOs</a:t>
            </a:r>
            <a:r>
              <a:rPr lang="it-IT" sz="2000" dirty="0">
                <a:solidFill>
                  <a:srgbClr val="000000"/>
                </a:solidFill>
              </a:rPr>
              <a:t> - </a:t>
            </a:r>
            <a:r>
              <a:rPr lang="it-IT" sz="2000" i="1" dirty="0" err="1">
                <a:solidFill>
                  <a:srgbClr val="000000"/>
                </a:solidFill>
              </a:rPr>
              <a:t>Mollicutes</a:t>
            </a:r>
            <a:r>
              <a:rPr lang="it-IT" sz="20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38200" y="2590800"/>
            <a:ext cx="33211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err="1">
                <a:solidFill>
                  <a:srgbClr val="000000"/>
                </a:solidFill>
              </a:rPr>
              <a:t>Usually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vascular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pathogens</a:t>
            </a: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838200" y="4343400"/>
            <a:ext cx="35489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err="1">
                <a:solidFill>
                  <a:srgbClr val="000000"/>
                </a:solidFill>
              </a:rPr>
              <a:t>Generally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vectored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by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insects</a:t>
            </a:r>
            <a:endParaRPr lang="it-IT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85800" y="304800"/>
            <a:ext cx="3485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solidFill>
                  <a:srgbClr val="FFFF00"/>
                </a:solidFill>
              </a:rPr>
              <a:t>VIRUSES and VIROIDS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838200" y="838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33400" y="838200"/>
            <a:ext cx="8077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Submicroscopic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parricles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always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intracellular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when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in the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host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,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infectious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and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pathogenic</a:t>
            </a:r>
            <a:endParaRPr lang="it-IT" sz="2000" dirty="0">
              <a:solidFill>
                <a:srgbClr val="000000"/>
              </a:solidFill>
              <a:ea typeface="Tahoma" charset="0"/>
              <a:cs typeface="Tahoma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dirty="0">
              <a:solidFill>
                <a:srgbClr val="000000"/>
              </a:solidFill>
              <a:ea typeface="Tahoma" charset="0"/>
              <a:cs typeface="Tahoma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They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comprise</a:t>
            </a:r>
            <a:endParaRPr lang="it-IT" sz="2000" dirty="0">
              <a:solidFill>
                <a:srgbClr val="000000"/>
              </a:solidFill>
              <a:ea typeface="Tahoma" charset="0"/>
              <a:cs typeface="Tahoma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dirty="0">
              <a:solidFill>
                <a:srgbClr val="000000"/>
              </a:solidFill>
              <a:ea typeface="Tahoma" charset="0"/>
              <a:cs typeface="Tahoma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Nucleic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Acids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(RNA or DNA) and a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capsid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protein</a:t>
            </a:r>
            <a:endParaRPr lang="it-IT" sz="20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09600" y="3352800"/>
            <a:ext cx="807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Viroids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instead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 are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simply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constituted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by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a single RNA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molecule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,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they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do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not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code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for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 or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possess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proteins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	 </a:t>
            </a:r>
            <a:endParaRPr lang="it-IT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7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517525" y="719138"/>
            <a:ext cx="63914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u="sng" dirty="0" err="1">
                <a:solidFill>
                  <a:srgbClr val="000000"/>
                </a:solidFill>
              </a:rPr>
              <a:t>Nucleic</a:t>
            </a:r>
            <a:r>
              <a:rPr lang="it-IT" sz="2400" u="sng" dirty="0">
                <a:solidFill>
                  <a:srgbClr val="000000"/>
                </a:solidFill>
              </a:rPr>
              <a:t> acid</a:t>
            </a:r>
            <a:r>
              <a:rPr lang="it-IT" sz="2400" dirty="0">
                <a:solidFill>
                  <a:srgbClr val="000000"/>
                </a:solidFill>
              </a:rPr>
              <a:t>: </a:t>
            </a:r>
            <a:r>
              <a:rPr lang="it-IT" sz="2400" dirty="0" err="1">
                <a:solidFill>
                  <a:srgbClr val="000000"/>
                </a:solidFill>
              </a:rPr>
              <a:t>ssRNA</a:t>
            </a:r>
            <a:r>
              <a:rPr lang="it-IT" sz="2400" dirty="0">
                <a:solidFill>
                  <a:srgbClr val="000000"/>
                </a:solidFill>
              </a:rPr>
              <a:t>, </a:t>
            </a:r>
            <a:r>
              <a:rPr lang="it-IT" sz="2400" dirty="0" err="1">
                <a:solidFill>
                  <a:srgbClr val="000000"/>
                </a:solidFill>
              </a:rPr>
              <a:t>dsRNA</a:t>
            </a:r>
            <a:r>
              <a:rPr lang="it-IT" sz="2400" dirty="0">
                <a:solidFill>
                  <a:srgbClr val="000000"/>
                </a:solidFill>
              </a:rPr>
              <a:t>, </a:t>
            </a:r>
            <a:r>
              <a:rPr lang="it-IT" sz="2400" dirty="0" err="1">
                <a:solidFill>
                  <a:srgbClr val="000000"/>
                </a:solidFill>
              </a:rPr>
              <a:t>ssDNA</a:t>
            </a:r>
            <a:r>
              <a:rPr lang="it-IT" sz="2400" dirty="0">
                <a:solidFill>
                  <a:srgbClr val="000000"/>
                </a:solidFill>
              </a:rPr>
              <a:t>, </a:t>
            </a:r>
            <a:r>
              <a:rPr lang="it-IT" sz="2400" dirty="0" err="1">
                <a:solidFill>
                  <a:srgbClr val="000000"/>
                </a:solidFill>
              </a:rPr>
              <a:t>dsDNA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33400" y="1371600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u="sng" dirty="0" err="1">
                <a:solidFill>
                  <a:srgbClr val="000000"/>
                </a:solidFill>
              </a:rPr>
              <a:t>Protein</a:t>
            </a:r>
            <a:r>
              <a:rPr lang="it-IT" sz="2400" u="sng" dirty="0">
                <a:solidFill>
                  <a:srgbClr val="000000"/>
                </a:solidFill>
              </a:rPr>
              <a:t> </a:t>
            </a:r>
            <a:r>
              <a:rPr lang="it-IT" sz="2400" u="sng" dirty="0" err="1">
                <a:solidFill>
                  <a:srgbClr val="000000"/>
                </a:solidFill>
              </a:rPr>
              <a:t>capsid</a:t>
            </a:r>
            <a:r>
              <a:rPr lang="it-IT" sz="2400" dirty="0">
                <a:solidFill>
                  <a:srgbClr val="000000"/>
                </a:solidFill>
              </a:rPr>
              <a:t>: </a:t>
            </a:r>
            <a:r>
              <a:rPr lang="it-IT" sz="2400" dirty="0" err="1">
                <a:solidFill>
                  <a:srgbClr val="000000"/>
                </a:solidFill>
              </a:rPr>
              <a:t>protects</a:t>
            </a:r>
            <a:r>
              <a:rPr lang="it-IT" sz="2400" dirty="0">
                <a:solidFill>
                  <a:srgbClr val="000000"/>
                </a:solidFill>
              </a:rPr>
              <a:t> virus </a:t>
            </a:r>
            <a:r>
              <a:rPr lang="it-IT" sz="2400" dirty="0" err="1">
                <a:solidFill>
                  <a:srgbClr val="000000"/>
                </a:solidFill>
              </a:rPr>
              <a:t>during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transport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990600" y="25908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1219200" y="2514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038600" y="2743200"/>
            <a:ext cx="4419600" cy="3586163"/>
            <a:chOff x="2544" y="1728"/>
            <a:chExt cx="2784" cy="2259"/>
          </a:xfrm>
        </p:grpSpPr>
        <p:pic>
          <p:nvPicPr>
            <p:cNvPr id="15371" name="Picture 7" descr="plantvir2-2_www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4" y="1728"/>
              <a:ext cx="2784" cy="2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2" name="Text Box 9"/>
            <p:cNvSpPr txBox="1">
              <a:spLocks noChangeArrowheads="1"/>
            </p:cNvSpPr>
            <p:nvPr/>
          </p:nvSpPr>
          <p:spPr bwMode="auto">
            <a:xfrm>
              <a:off x="4896" y="3648"/>
              <a:ext cx="2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it-IT" sz="2000">
                  <a:solidFill>
                    <a:srgbClr val="FFFFFF"/>
                  </a:solidFill>
                </a:rPr>
                <a:t>*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09600" y="2743200"/>
            <a:ext cx="2971800" cy="3657600"/>
            <a:chOff x="384" y="1728"/>
            <a:chExt cx="1872" cy="2304"/>
          </a:xfrm>
        </p:grpSpPr>
        <p:pic>
          <p:nvPicPr>
            <p:cNvPr id="15369" name="Picture 5" descr="plantvir2-1_www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" y="1728"/>
              <a:ext cx="1823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1968" y="3696"/>
              <a:ext cx="2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it-IT" sz="2000">
                  <a:solidFill>
                    <a:srgbClr val="FFFFFF"/>
                  </a:solidFill>
                </a:rPr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817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33400" y="1676400"/>
            <a:ext cx="8229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just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The </a:t>
            </a:r>
            <a:r>
              <a:rPr lang="it-IT" sz="2400" dirty="0" err="1">
                <a:solidFill>
                  <a:srgbClr val="000000"/>
                </a:solidFill>
                <a:ea typeface="Tahoma" charset="0"/>
                <a:cs typeface="Tahoma" charset="0"/>
              </a:rPr>
              <a:t>genome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ea typeface="Tahoma" charset="0"/>
                <a:cs typeface="Tahoma" charset="0"/>
              </a:rPr>
              <a:t>of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 the virus </a:t>
            </a:r>
            <a:r>
              <a:rPr lang="it-IT" sz="2400" dirty="0" err="1">
                <a:solidFill>
                  <a:srgbClr val="000000"/>
                </a:solidFill>
                <a:ea typeface="Tahoma" charset="0"/>
                <a:cs typeface="Tahoma" charset="0"/>
              </a:rPr>
              <a:t>codes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ea typeface="Tahoma" charset="0"/>
                <a:cs typeface="Tahoma" charset="0"/>
              </a:rPr>
              <a:t>for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:</a:t>
            </a:r>
            <a:endParaRPr lang="it-IT" sz="24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marL="457200" indent="-457200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1-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     capsid </a:t>
            </a:r>
            <a:r>
              <a:rPr lang="it-IT" sz="24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protein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;</a:t>
            </a:r>
            <a:endParaRPr lang="it-IT" sz="24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marL="457200" indent="-457200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2-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     </a:t>
            </a:r>
            <a:r>
              <a:rPr lang="it-IT" sz="2400" dirty="0" err="1">
                <a:solidFill>
                  <a:srgbClr val="000000"/>
                </a:solidFill>
                <a:ea typeface="Tahoma" charset="0"/>
                <a:cs typeface="Tahoma" charset="0"/>
              </a:rPr>
              <a:t>polymerase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;</a:t>
            </a:r>
            <a:endParaRPr lang="it-IT" sz="24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marL="457200" indent="-457200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3-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     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protein </a:t>
            </a:r>
            <a:r>
              <a:rPr lang="it-IT" sz="2400" dirty="0" err="1">
                <a:solidFill>
                  <a:srgbClr val="000000"/>
                </a:solidFill>
                <a:ea typeface="Tahoma" charset="0"/>
                <a:cs typeface="Tahoma" charset="0"/>
              </a:rPr>
              <a:t>for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ea typeface="Tahoma" charset="0"/>
                <a:cs typeface="Tahoma" charset="0"/>
              </a:rPr>
              <a:t>intracellular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ea typeface="Tahoma" charset="0"/>
                <a:cs typeface="Tahoma" charset="0"/>
              </a:rPr>
              <a:t>movement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;</a:t>
            </a:r>
          </a:p>
          <a:p>
            <a:pPr marL="457200" indent="-457200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4-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     proteins </a:t>
            </a:r>
            <a:r>
              <a:rPr lang="it-IT" sz="24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involved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in </a:t>
            </a:r>
            <a:r>
              <a:rPr lang="it-IT" sz="24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transmission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it-IT" sz="24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relationship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with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   	</a:t>
            </a:r>
            <a:r>
              <a:rPr lang="it-IT" sz="24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vectors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38200" y="304800"/>
            <a:ext cx="31776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FFFF00"/>
                </a:solidFill>
              </a:rPr>
              <a:t>VIRAL REPLICATION</a:t>
            </a:r>
          </a:p>
        </p:txBody>
      </p:sp>
    </p:spTree>
    <p:extLst>
      <p:ext uri="{BB962C8B-B14F-4D97-AF65-F5344CB8AC3E}">
        <p14:creationId xmlns:p14="http://schemas.microsoft.com/office/powerpoint/2010/main" val="238036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990600" y="10668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7413" name="Picture 5" descr="replicationx_w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914400"/>
            <a:ext cx="6934200" cy="539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6934200" y="381000"/>
            <a:ext cx="1254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>
                <a:solidFill>
                  <a:srgbClr val="000000"/>
                </a:solidFill>
              </a:rPr>
              <a:t>ssRNA+</a:t>
            </a:r>
          </a:p>
        </p:txBody>
      </p:sp>
    </p:spTree>
    <p:extLst>
      <p:ext uri="{BB962C8B-B14F-4D97-AF65-F5344CB8AC3E}">
        <p14:creationId xmlns:p14="http://schemas.microsoft.com/office/powerpoint/2010/main" val="33533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04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66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66"/>
                </a:solidFill>
              </a:rPr>
              <a:t>Some examples of bacteria, </a:t>
            </a:r>
            <a:r>
              <a:rPr lang="en-US" sz="2800" b="1" dirty="0" err="1" smtClean="0">
                <a:solidFill>
                  <a:srgbClr val="FFFF66"/>
                </a:solidFill>
              </a:rPr>
              <a:t>phytoplasmas</a:t>
            </a:r>
            <a:r>
              <a:rPr lang="en-US" sz="2800" b="1" dirty="0" smtClean="0">
                <a:solidFill>
                  <a:srgbClr val="FFFF66"/>
                </a:solidFill>
              </a:rPr>
              <a:t> and viruses present in forests</a:t>
            </a:r>
            <a:r>
              <a:rPr lang="en-US" b="1" dirty="0" smtClean="0">
                <a:solidFill>
                  <a:srgbClr val="FFFF66"/>
                </a:solidFill>
              </a:rPr>
              <a:t/>
            </a:r>
            <a:br>
              <a:rPr lang="en-US" b="1" dirty="0" smtClean="0">
                <a:solidFill>
                  <a:srgbClr val="FFFF66"/>
                </a:solidFill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838200"/>
            <a:ext cx="7772400" cy="4114800"/>
          </a:xfrm>
        </p:spPr>
        <p:txBody>
          <a:bodyPr/>
          <a:lstStyle/>
          <a:p>
            <a:r>
              <a:rPr lang="en-US" dirty="0" smtClean="0"/>
              <a:t>Bacterial leaf scorch: </a:t>
            </a:r>
            <a:r>
              <a:rPr lang="en-US" i="1" dirty="0" err="1" smtClean="0"/>
              <a:t>Xylella</a:t>
            </a:r>
            <a:r>
              <a:rPr lang="en-US" i="1" dirty="0" smtClean="0"/>
              <a:t> </a:t>
            </a:r>
            <a:r>
              <a:rPr lang="en-US" i="1" dirty="0" err="1" smtClean="0"/>
              <a:t>fastidiosa</a:t>
            </a:r>
            <a:endParaRPr lang="en-US" i="1" dirty="0" smtClean="0"/>
          </a:p>
          <a:p>
            <a:r>
              <a:rPr lang="en-US" dirty="0" smtClean="0"/>
              <a:t>Crown Gall: </a:t>
            </a:r>
            <a:r>
              <a:rPr lang="en-US" i="1" dirty="0" err="1" smtClean="0"/>
              <a:t>Agrobacterium</a:t>
            </a:r>
            <a:r>
              <a:rPr lang="en-US" i="1" dirty="0" smtClean="0"/>
              <a:t> </a:t>
            </a:r>
            <a:r>
              <a:rPr lang="en-US" i="1" dirty="0" err="1" smtClean="0"/>
              <a:t>tumefaciens</a:t>
            </a:r>
            <a:endParaRPr lang="en-US" i="1" dirty="0" smtClean="0"/>
          </a:p>
          <a:p>
            <a:r>
              <a:rPr lang="en-US" dirty="0" smtClean="0"/>
              <a:t>Ash and elm yellows: Ca. </a:t>
            </a:r>
            <a:r>
              <a:rPr lang="en-US" i="1" dirty="0" err="1" smtClean="0"/>
              <a:t>Phytoplasma</a:t>
            </a:r>
            <a:r>
              <a:rPr lang="en-US" i="1" dirty="0" smtClean="0"/>
              <a:t> </a:t>
            </a:r>
            <a:r>
              <a:rPr lang="en-US" i="1" dirty="0" err="1" smtClean="0"/>
              <a:t>alni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P. </a:t>
            </a:r>
            <a:r>
              <a:rPr lang="en-US" i="1" dirty="0" err="1" smtClean="0"/>
              <a:t>ulmi</a:t>
            </a:r>
            <a:endParaRPr lang="en-US" i="1" dirty="0" smtClean="0"/>
          </a:p>
          <a:p>
            <a:r>
              <a:rPr lang="en-US" dirty="0" smtClean="0"/>
              <a:t>Bacterial </a:t>
            </a:r>
            <a:r>
              <a:rPr lang="en-US" dirty="0" err="1" smtClean="0"/>
              <a:t>wetwood</a:t>
            </a:r>
            <a:r>
              <a:rPr lang="en-US" i="1" dirty="0" smtClean="0"/>
              <a:t> (</a:t>
            </a:r>
            <a:r>
              <a:rPr lang="en-GB" i="1" dirty="0" err="1" smtClean="0"/>
              <a:t>Enterobacter</a:t>
            </a:r>
            <a:r>
              <a:rPr lang="en-GB" i="1" dirty="0" smtClean="0"/>
              <a:t>, </a:t>
            </a:r>
            <a:r>
              <a:rPr lang="en-GB" i="1" dirty="0" err="1" smtClean="0"/>
              <a:t>Klebsiella</a:t>
            </a:r>
            <a:r>
              <a:rPr lang="en-GB" i="1" dirty="0" smtClean="0"/>
              <a:t>, </a:t>
            </a:r>
            <a:r>
              <a:rPr lang="en-GB" i="1" dirty="0" err="1" smtClean="0"/>
              <a:t>Erwinia</a:t>
            </a:r>
            <a:r>
              <a:rPr lang="en-GB" i="1" dirty="0" smtClean="0"/>
              <a:t>  and Pseudomonas)</a:t>
            </a:r>
          </a:p>
          <a:p>
            <a:r>
              <a:rPr lang="en-GB" i="1" dirty="0" smtClean="0"/>
              <a:t>Poplar mosaic virus, poplar </a:t>
            </a:r>
            <a:r>
              <a:rPr lang="en-GB" i="1" dirty="0" err="1" smtClean="0"/>
              <a:t>potyvirus</a:t>
            </a:r>
            <a:endParaRPr lang="en-GB" i="1" dirty="0" smtClean="0"/>
          </a:p>
          <a:p>
            <a:r>
              <a:rPr lang="en-GB" i="1" dirty="0" smtClean="0"/>
              <a:t>Cherry leaf roll virus </a:t>
            </a:r>
            <a:r>
              <a:rPr lang="en-GB" dirty="0" smtClean="0"/>
              <a:t>(elms, dogwood)</a:t>
            </a:r>
          </a:p>
          <a:p>
            <a:r>
              <a:rPr lang="en-GB" i="1" dirty="0" smtClean="0"/>
              <a:t>Tobacco Mosaic Virus (tanoak, oaks elders)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12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25% </a:t>
            </a:r>
            <a:r>
              <a:rPr lang="en-US" dirty="0" smtClean="0"/>
              <a:t>class and field activity </a:t>
            </a:r>
            <a:r>
              <a:rPr lang="en-US" dirty="0"/>
              <a:t>participation</a:t>
            </a:r>
          </a:p>
          <a:p>
            <a:r>
              <a:rPr lang="en-US" dirty="0"/>
              <a:t>25% weekly quizzes</a:t>
            </a:r>
          </a:p>
          <a:p>
            <a:r>
              <a:rPr lang="en-US" dirty="0"/>
              <a:t>25% final quiz</a:t>
            </a:r>
          </a:p>
          <a:p>
            <a:r>
              <a:rPr lang="en-US" dirty="0"/>
              <a:t>25% oral presentation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2286000"/>
            <a:ext cx="1997075" cy="266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4953000"/>
            <a:ext cx="2857500" cy="190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8229600" cy="1312863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/>
              <a:t>Bacterial Leaf Scorch</a:t>
            </a:r>
            <a:br>
              <a:rPr lang="en-GB" sz="4000"/>
            </a:br>
            <a:r>
              <a:rPr lang="en-GB" sz="4000" i="1"/>
              <a:t>Xylella fastidiosa</a:t>
            </a:r>
            <a:r>
              <a:rPr lang="en-GB" sz="4000"/>
              <a:t> 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1752600"/>
            <a:ext cx="3810000" cy="510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752600"/>
            <a:ext cx="3403600" cy="510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9000" y="0"/>
            <a:ext cx="1905000" cy="1679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905000" cy="167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52800" y="1600200"/>
            <a:ext cx="2133600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06441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47625"/>
            <a:ext cx="8229600" cy="703263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/>
              <a:t>Hosts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4724400" cy="6324600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b="1"/>
              <a:t>Scientific	Common 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Acer</a:t>
            </a:r>
            <a:r>
              <a:rPr lang="en-GB" sz="2000"/>
              <a:t> sp.                 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A. Rubrum	  </a:t>
            </a:r>
            <a:r>
              <a:rPr lang="en-GB" sz="2000"/>
              <a:t>Red maple     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A. negundo	  </a:t>
            </a:r>
            <a:r>
              <a:rPr lang="en-GB" sz="2000"/>
              <a:t>Boxelder      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A. saccharum	  </a:t>
            </a:r>
            <a:r>
              <a:rPr lang="en-GB" sz="2000"/>
              <a:t>Sugar maple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C. florida	  </a:t>
            </a:r>
            <a:r>
              <a:rPr lang="en-GB" sz="2000"/>
              <a:t>Flowering dogwood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C. occidentalis	  </a:t>
            </a:r>
            <a:r>
              <a:rPr lang="en-GB" sz="2000"/>
              <a:t>Hackberry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L. stryraciflua	  </a:t>
            </a:r>
            <a:r>
              <a:rPr lang="en-GB" sz="2000"/>
              <a:t>Sweet gum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Morus alba	  </a:t>
            </a:r>
            <a:r>
              <a:rPr lang="en-GB" sz="2000"/>
              <a:t>Whitemulberry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Platanus</a:t>
            </a:r>
            <a:r>
              <a:rPr lang="en-GB" sz="2000"/>
              <a:t> sp.                	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P. occidentalis   </a:t>
            </a:r>
            <a:r>
              <a:rPr lang="en-GB" sz="2000"/>
              <a:t>American sycamore      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P. x acerifolia	    </a:t>
            </a:r>
            <a:r>
              <a:rPr lang="en-GB" sz="2000"/>
              <a:t>London plane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Ulmus americana  </a:t>
            </a:r>
            <a:r>
              <a:rPr lang="en-GB" sz="2000"/>
              <a:t>American elm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573588" y="712788"/>
            <a:ext cx="4876800" cy="632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b="1">
                <a:solidFill>
                  <a:srgbClr val="000000"/>
                </a:solidFill>
              </a:rPr>
              <a:t>Scientific 	Common 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Quercus</a:t>
            </a:r>
            <a:r>
              <a:rPr lang="en-GB" sz="2000">
                <a:solidFill>
                  <a:srgbClr val="000000"/>
                </a:solidFill>
              </a:rPr>
              <a:t> sp.           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velutina	</a:t>
            </a:r>
            <a:r>
              <a:rPr lang="en-GB" sz="2000">
                <a:solidFill>
                  <a:srgbClr val="000000"/>
                </a:solidFill>
              </a:rPr>
              <a:t>Black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incana	</a:t>
            </a:r>
            <a:r>
              <a:rPr lang="en-GB" sz="2000">
                <a:solidFill>
                  <a:srgbClr val="000000"/>
                </a:solidFill>
              </a:rPr>
              <a:t>Bluejack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macrocarpa	</a:t>
            </a:r>
            <a:r>
              <a:rPr lang="en-GB" sz="2000">
                <a:solidFill>
                  <a:srgbClr val="000000"/>
                </a:solidFill>
              </a:rPr>
              <a:t>Bur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prinus	</a:t>
            </a:r>
            <a:r>
              <a:rPr lang="en-GB" sz="2000">
                <a:solidFill>
                  <a:srgbClr val="000000"/>
                </a:solidFill>
              </a:rPr>
              <a:t>Chestnut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laurifolia	</a:t>
            </a:r>
            <a:r>
              <a:rPr lang="en-GB" sz="2000">
                <a:solidFill>
                  <a:srgbClr val="000000"/>
                </a:solidFill>
              </a:rPr>
              <a:t>Laurel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virginiana	</a:t>
            </a:r>
            <a:r>
              <a:rPr lang="en-GB" sz="2000">
                <a:solidFill>
                  <a:srgbClr val="000000"/>
                </a:solidFill>
              </a:rPr>
              <a:t>Live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rubra	</a:t>
            </a:r>
            <a:r>
              <a:rPr lang="en-GB" sz="2000">
                <a:solidFill>
                  <a:srgbClr val="000000"/>
                </a:solidFill>
              </a:rPr>
              <a:t>Northern red oak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palustris	</a:t>
            </a:r>
            <a:r>
              <a:rPr lang="en-GB" sz="2000">
                <a:solidFill>
                  <a:srgbClr val="000000"/>
                </a:solidFill>
              </a:rPr>
              <a:t>Pin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stellata	</a:t>
            </a:r>
            <a:r>
              <a:rPr lang="en-GB" sz="2000">
                <a:solidFill>
                  <a:srgbClr val="000000"/>
                </a:solidFill>
              </a:rPr>
              <a:t>Post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coccinea	</a:t>
            </a:r>
            <a:r>
              <a:rPr lang="en-GB" sz="2000">
                <a:solidFill>
                  <a:srgbClr val="000000"/>
                </a:solidFill>
              </a:rPr>
              <a:t>Scarlet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imbricaria	</a:t>
            </a:r>
            <a:r>
              <a:rPr lang="en-GB" sz="2000">
                <a:solidFill>
                  <a:srgbClr val="000000"/>
                </a:solidFill>
              </a:rPr>
              <a:t>Shingle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shumardii	</a:t>
            </a:r>
            <a:r>
              <a:rPr lang="en-GB" sz="2000">
                <a:solidFill>
                  <a:srgbClr val="000000"/>
                </a:solidFill>
              </a:rPr>
              <a:t>Shumard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falcata	</a:t>
            </a:r>
            <a:r>
              <a:rPr lang="en-GB" sz="2000">
                <a:solidFill>
                  <a:srgbClr val="000000"/>
                </a:solidFill>
              </a:rPr>
              <a:t>Southern red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bicolor	</a:t>
            </a:r>
            <a:r>
              <a:rPr lang="en-GB" sz="2000">
                <a:solidFill>
                  <a:srgbClr val="000000"/>
                </a:solidFill>
              </a:rPr>
              <a:t>Swamp white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laevis	</a:t>
            </a:r>
            <a:r>
              <a:rPr lang="en-GB" sz="2000">
                <a:solidFill>
                  <a:srgbClr val="000000"/>
                </a:solidFill>
              </a:rPr>
              <a:t>Turkey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nigra		</a:t>
            </a:r>
            <a:r>
              <a:rPr lang="en-GB" sz="2000">
                <a:solidFill>
                  <a:srgbClr val="000000"/>
                </a:solidFill>
              </a:rPr>
              <a:t>Water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alba		</a:t>
            </a:r>
            <a:r>
              <a:rPr lang="en-GB" sz="2000">
                <a:solidFill>
                  <a:srgbClr val="000000"/>
                </a:solidFill>
              </a:rPr>
              <a:t>White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phellos	</a:t>
            </a:r>
            <a:r>
              <a:rPr lang="en-GB" sz="2000">
                <a:solidFill>
                  <a:srgbClr val="000000"/>
                </a:solidFill>
              </a:rPr>
              <a:t>Willow oak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24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Symptoms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5334000" cy="5335588"/>
          </a:xfrm>
          <a:ln/>
        </p:spPr>
        <p:txBody>
          <a:bodyPr/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/>
          </a:p>
          <a:p>
            <a:pPr>
              <a:lnSpc>
                <a:spcPct val="9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/>
              <a:t>First appear in late summer /early fall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400"/>
          </a:p>
          <a:p>
            <a:pPr>
              <a:lnSpc>
                <a:spcPct val="9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/>
              <a:t>Leaf scorching</a:t>
            </a:r>
          </a:p>
          <a:p>
            <a:pPr>
              <a:lnSpc>
                <a:spcPct val="90000"/>
              </a:lnSpc>
              <a:spcBef>
                <a:spcPts val="7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/>
          </a:p>
          <a:p>
            <a:pPr>
              <a:lnSpc>
                <a:spcPct val="9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/>
              <a:t>Limb death</a:t>
            </a:r>
          </a:p>
          <a:p>
            <a:pPr>
              <a:lnSpc>
                <a:spcPct val="90000"/>
              </a:lnSpc>
              <a:spcBef>
                <a:spcPts val="7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/>
          </a:p>
          <a:p>
            <a:pPr>
              <a:lnSpc>
                <a:spcPct val="90000"/>
              </a:lnSpc>
              <a:spcBef>
                <a:spcPts val="7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/>
          </a:p>
          <a:p>
            <a:pPr lvl="1">
              <a:lnSpc>
                <a:spcPct val="90000"/>
              </a:lnSpc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371600"/>
            <a:ext cx="3200400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2009775"/>
            <a:ext cx="2133600" cy="1876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3200400"/>
            <a:ext cx="3200400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4800" y="3886200"/>
            <a:ext cx="1600200" cy="297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5029200"/>
            <a:ext cx="2133600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400" y="4257675"/>
            <a:ext cx="3200400" cy="260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72400" y="5029200"/>
            <a:ext cx="1371600" cy="180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101080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Vector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4864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Not determined for each tree species yet</a:t>
            </a:r>
          </a:p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Most likely Graphocephala, Oncometopia and Homalodisca species.</a:t>
            </a:r>
          </a:p>
          <a:p>
            <a:pPr>
              <a:lnSpc>
                <a:spcPct val="100000"/>
              </a:lnSpc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/>
          </a:p>
          <a:p>
            <a:pPr lvl="1">
              <a:lnSpc>
                <a:spcPct val="100000"/>
              </a:lnSpc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200400"/>
            <a:ext cx="3025775" cy="240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33400" y="5638800"/>
            <a:ext cx="3070225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i="1">
                <a:solidFill>
                  <a:srgbClr val="000000"/>
                </a:solidFill>
              </a:rPr>
              <a:t>Graphocephala atropunctata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276600"/>
            <a:ext cx="3025775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657600" y="5638800"/>
            <a:ext cx="2259013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i="1">
                <a:solidFill>
                  <a:srgbClr val="000000"/>
                </a:solidFill>
              </a:rPr>
              <a:t>Oncometopia orbona</a:t>
            </a:r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3429000"/>
            <a:ext cx="2743200" cy="2057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6556375" y="5638800"/>
            <a:ext cx="2587625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i="1">
                <a:solidFill>
                  <a:srgbClr val="000000"/>
                </a:solidFill>
              </a:rPr>
              <a:t>Homalodisca vitripennis</a:t>
            </a:r>
          </a:p>
        </p:txBody>
      </p:sp>
    </p:spTree>
    <p:extLst>
      <p:ext uri="{BB962C8B-B14F-4D97-AF65-F5344CB8AC3E}">
        <p14:creationId xmlns:p14="http://schemas.microsoft.com/office/powerpoint/2010/main" val="4121584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8229600" cy="1054100"/>
          </a:xfrm>
          <a:noFill/>
          <a:ln/>
        </p:spPr>
        <p:txBody>
          <a:bodyPr lIns="0" tIns="0" rIns="0" bIns="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360487" y="-1131887"/>
            <a:ext cx="6423025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48247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1811338" cy="243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2819400"/>
            <a:ext cx="2296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</a:rPr>
              <a:t>A. </a:t>
            </a:r>
            <a:r>
              <a:rPr lang="en-US" sz="2400" i="1" dirty="0" err="1">
                <a:solidFill>
                  <a:srgbClr val="000000"/>
                </a:solidFill>
              </a:rPr>
              <a:t>tumefaciens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1" y="1"/>
            <a:ext cx="1767044" cy="266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743200" y="2819400"/>
            <a:ext cx="180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Elm yellows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381000"/>
            <a:ext cx="1428750" cy="190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638800" y="2819400"/>
            <a:ext cx="182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Ash yellows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6576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0" y="6096000"/>
            <a:ext cx="2682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Bacterial </a:t>
            </a:r>
            <a:r>
              <a:rPr lang="en-US" sz="2400" dirty="0" err="1">
                <a:solidFill>
                  <a:srgbClr val="000000"/>
                </a:solidFill>
              </a:rPr>
              <a:t>wetwood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2" name="Picture 6" descr="elmmosai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4800" y="3733800"/>
            <a:ext cx="3724275" cy="176688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343400" y="6096000"/>
            <a:ext cx="3143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Cherry Leaf Roll virus</a:t>
            </a:r>
          </a:p>
        </p:txBody>
      </p:sp>
    </p:spTree>
    <p:extLst>
      <p:ext uri="{BB962C8B-B14F-4D97-AF65-F5344CB8AC3E}">
        <p14:creationId xmlns:p14="http://schemas.microsoft.com/office/powerpoint/2010/main" val="368637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8" descr="stilett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3784600"/>
            <a:ext cx="3643313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3429000" y="228600"/>
            <a:ext cx="21057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</a:rPr>
              <a:t>NEMATODES</a:t>
            </a: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2786063" y="1304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6326" name="Picture 4" descr="nematode_Bridge&amp;William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448468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7" name="Text Box 6"/>
          <p:cNvSpPr txBox="1">
            <a:spLocks noChangeArrowheads="1"/>
          </p:cNvSpPr>
          <p:nvPr/>
        </p:nvSpPr>
        <p:spPr bwMode="auto">
          <a:xfrm>
            <a:off x="8534400" y="5791200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>
                <a:solidFill>
                  <a:srgbClr val="000000"/>
                </a:solidFill>
              </a:rPr>
              <a:t>*</a:t>
            </a:r>
          </a:p>
        </p:txBody>
      </p:sp>
      <p:pic>
        <p:nvPicPr>
          <p:cNvPr id="56328" name="Picture 7" descr="stiletto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066800"/>
            <a:ext cx="340360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4495800" y="6019800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8534400" y="3048000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854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66"/>
                </a:solidFill>
              </a:rPr>
              <a:t>Fungi</a:t>
            </a:r>
            <a:endParaRPr lang="en-US" b="1" dirty="0">
              <a:solidFill>
                <a:srgbClr val="FFFF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r>
              <a:rPr lang="en-US" dirty="0" smtClean="0"/>
              <a:t>Eukaryotic organisms, </a:t>
            </a:r>
            <a:r>
              <a:rPr lang="en-US" dirty="0" err="1" smtClean="0"/>
              <a:t>heterotrophs</a:t>
            </a:r>
            <a:r>
              <a:rPr lang="en-US" dirty="0" smtClean="0"/>
              <a:t>, characterized by chitin and B-</a:t>
            </a:r>
            <a:r>
              <a:rPr lang="en-US" dirty="0" err="1" smtClean="0"/>
              <a:t>glucans</a:t>
            </a:r>
            <a:r>
              <a:rPr lang="en-US" dirty="0" smtClean="0"/>
              <a:t> in the cell wall, feeding through absorption, reproducing by spores and producing a vegetative structure  made up of tubular </a:t>
            </a:r>
            <a:r>
              <a:rPr lang="en-US" dirty="0" err="1" smtClean="0"/>
              <a:t>structures,branched</a:t>
            </a:r>
            <a:r>
              <a:rPr lang="en-US" dirty="0" smtClean="0"/>
              <a:t>, irregular, and indefinite in growth (modified from B. </a:t>
            </a:r>
            <a:r>
              <a:rPr lang="en-US" dirty="0" err="1" smtClean="0"/>
              <a:t>Kendric</a:t>
            </a:r>
            <a:r>
              <a:rPr lang="en-US" dirty="0" smtClean="0"/>
              <a:t> 1992)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99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66"/>
                </a:solidFill>
              </a:rPr>
              <a:t>Fungal </a:t>
            </a:r>
            <a:r>
              <a:rPr lang="en-US" dirty="0" err="1" smtClean="0">
                <a:solidFill>
                  <a:srgbClr val="FFFF66"/>
                </a:solidFill>
              </a:rPr>
              <a:t>hyphae</a:t>
            </a:r>
            <a:r>
              <a:rPr lang="en-US" dirty="0" smtClean="0">
                <a:solidFill>
                  <a:srgbClr val="FFFF66"/>
                </a:solidFill>
              </a:rPr>
              <a:t> and mycelium</a:t>
            </a:r>
            <a:endParaRPr lang="en-US" dirty="0">
              <a:solidFill>
                <a:srgbClr val="FFFF66"/>
              </a:solidFill>
            </a:endParaRPr>
          </a:p>
        </p:txBody>
      </p:sp>
      <p:pic>
        <p:nvPicPr>
          <p:cNvPr id="4" name="Picture 3" descr="ifa_ww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905000"/>
            <a:ext cx="4124325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31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620000" cy="1066800"/>
          </a:xfrm>
        </p:spPr>
        <p:txBody>
          <a:bodyPr/>
          <a:lstStyle/>
          <a:p>
            <a:r>
              <a:rPr lang="en-US" dirty="0" smtClean="0"/>
              <a:t>There are no differentiated structures in fungi, but </a:t>
            </a:r>
            <a:r>
              <a:rPr lang="en-US" dirty="0" err="1" smtClean="0"/>
              <a:t>hyphae</a:t>
            </a:r>
            <a:r>
              <a:rPr lang="en-US" dirty="0" smtClean="0"/>
              <a:t> can generate…</a:t>
            </a:r>
            <a:endParaRPr lang="en-US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-1090293" y="-537250363"/>
            <a:ext cx="2147483647" cy="2147483647"/>
            <a:chOff x="374" y="2308"/>
            <a:chExt cx="4114426" cy="6169892"/>
          </a:xfrm>
        </p:grpSpPr>
        <p:pic>
          <p:nvPicPr>
            <p:cNvPr id="5" name="Picture 4" descr="5-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3429000"/>
              <a:ext cx="36576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3"/>
            <p:cNvSpPr txBox="1">
              <a:spLocks noChangeArrowheads="1"/>
            </p:cNvSpPr>
            <p:nvPr/>
          </p:nvSpPr>
          <p:spPr bwMode="auto">
            <a:xfrm>
              <a:off x="374" y="2308"/>
              <a:ext cx="77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FFFFFF"/>
                  </a:solidFill>
                </a:rPr>
                <a:t>compatibile</a:t>
              </a: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180575" y="-537308095"/>
            <a:ext cx="2147483647" cy="2147483647"/>
            <a:chOff x="374" y="2308"/>
            <a:chExt cx="4114426" cy="6169892"/>
          </a:xfrm>
        </p:grpSpPr>
        <p:pic>
          <p:nvPicPr>
            <p:cNvPr id="8" name="Picture 7" descr="5-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3429000"/>
              <a:ext cx="36576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374" y="2308"/>
              <a:ext cx="77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FFFFFF"/>
                  </a:solidFill>
                </a:rPr>
                <a:t>compatibile</a:t>
              </a:r>
            </a:p>
          </p:txBody>
        </p:sp>
      </p:grp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5874732" y="-535556911"/>
            <a:ext cx="2147483647" cy="2147483647"/>
            <a:chOff x="374" y="2308"/>
            <a:chExt cx="4114426" cy="6169892"/>
          </a:xfrm>
        </p:grpSpPr>
        <p:pic>
          <p:nvPicPr>
            <p:cNvPr id="11" name="Picture 10" descr="5-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3429000"/>
              <a:ext cx="36576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374" y="2308"/>
              <a:ext cx="77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FFFFFF"/>
                  </a:solidFill>
                </a:rPr>
                <a:t>compatibile</a:t>
              </a:r>
            </a:p>
          </p:txBody>
        </p:sp>
      </p:grpSp>
      <p:pic>
        <p:nvPicPr>
          <p:cNvPr id="14" name="Picture 10" descr="5-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90600" y="5181600"/>
            <a:ext cx="1227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mycelia</a:t>
            </a:r>
          </a:p>
        </p:txBody>
      </p:sp>
      <p:pic>
        <p:nvPicPr>
          <p:cNvPr id="16" name="Picture 15" descr="DSCN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24384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581400" y="5181600"/>
            <a:ext cx="1125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stroma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8" name="Picture 7" descr="rizomorf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24384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477000" y="5181600"/>
            <a:ext cx="1878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rhizomorphs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4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EMERGENT FOREST DISEASES: ARE THEY A THREAT TO NATIVE ECOSYSTEMS?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Intro to Disease </a:t>
            </a:r>
          </a:p>
          <a:p>
            <a:r>
              <a:rPr lang="en-US" sz="2000" dirty="0" smtClean="0"/>
              <a:t>Native Diseases</a:t>
            </a:r>
          </a:p>
          <a:p>
            <a:r>
              <a:rPr lang="en-US" sz="2000" dirty="0" smtClean="0"/>
              <a:t>Invasive fungi and emergent disease I</a:t>
            </a:r>
          </a:p>
          <a:p>
            <a:r>
              <a:rPr lang="en-US" sz="2000" dirty="0" smtClean="0"/>
              <a:t>Invasive fungi and emergent disease II</a:t>
            </a:r>
          </a:p>
          <a:p>
            <a:r>
              <a:rPr lang="en-US" sz="2000" dirty="0" smtClean="0"/>
              <a:t>Exotic  CA pathogens (EPCA): White Pine Blister rust</a:t>
            </a:r>
          </a:p>
          <a:p>
            <a:r>
              <a:rPr lang="en-US" sz="2000" dirty="0" err="1" smtClean="0"/>
              <a:t>EPCA:Dutch</a:t>
            </a:r>
            <a:r>
              <a:rPr lang="en-US" sz="2000" dirty="0" smtClean="0"/>
              <a:t> Elm Disease</a:t>
            </a:r>
          </a:p>
          <a:p>
            <a:r>
              <a:rPr lang="en-US" sz="2000" dirty="0" smtClean="0"/>
              <a:t>EPCA: Pine Pitch Canker, Colored Canker of Sycamore 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smtClean="0"/>
              <a:t>EPCA: Sudden Oak Death</a:t>
            </a:r>
          </a:p>
          <a:p>
            <a:r>
              <a:rPr lang="en-US" sz="2000" dirty="0" smtClean="0"/>
              <a:t>Genetic Analyses of Invasive </a:t>
            </a:r>
            <a:r>
              <a:rPr lang="en-US" sz="2000" dirty="0" err="1" smtClean="0"/>
              <a:t>spp</a:t>
            </a:r>
            <a:endParaRPr lang="en-US" sz="2000" dirty="0" smtClean="0"/>
          </a:p>
          <a:p>
            <a:r>
              <a:rPr lang="en-US" sz="2000" dirty="0" smtClean="0"/>
              <a:t>EPCA: Other invasive </a:t>
            </a:r>
            <a:r>
              <a:rPr lang="en-US" sz="2000" dirty="0" err="1" smtClean="0"/>
              <a:t>Phytophthoras</a:t>
            </a:r>
            <a:endParaRPr lang="en-US" sz="2000" dirty="0" smtClean="0"/>
          </a:p>
          <a:p>
            <a:r>
              <a:rPr lang="en-US" sz="2000" dirty="0" smtClean="0"/>
              <a:t>Habitat change: </a:t>
            </a:r>
            <a:r>
              <a:rPr lang="en-US" sz="2000" dirty="0" err="1" smtClean="0"/>
              <a:t>Annosum</a:t>
            </a:r>
            <a:r>
              <a:rPr lang="en-US" sz="2000" dirty="0" smtClean="0"/>
              <a:t> root rot</a:t>
            </a:r>
          </a:p>
          <a:p>
            <a:r>
              <a:rPr lang="en-US" sz="2000" dirty="0" smtClean="0"/>
              <a:t>Host change: Cypress canker; </a:t>
            </a:r>
            <a:r>
              <a:rPr lang="en-US" sz="2000" dirty="0" err="1" smtClean="0"/>
              <a:t>Armillaria</a:t>
            </a:r>
            <a:r>
              <a:rPr lang="en-US" sz="2000" dirty="0" smtClean="0"/>
              <a:t> root Rot</a:t>
            </a:r>
          </a:p>
          <a:p>
            <a:r>
              <a:rPr lang="en-US" sz="2000" dirty="0" smtClean="0"/>
              <a:t>Newly introduced disease and US introduced: </a:t>
            </a:r>
            <a:r>
              <a:rPr lang="en-US" sz="2000" dirty="0" err="1" smtClean="0"/>
              <a:t>Xylella</a:t>
            </a:r>
            <a:r>
              <a:rPr lang="en-US" sz="2000" dirty="0" smtClean="0"/>
              <a:t>, 1000 canker, </a:t>
            </a:r>
            <a:r>
              <a:rPr lang="en-US" sz="2000" dirty="0" err="1" smtClean="0"/>
              <a:t>Phragmidium</a:t>
            </a:r>
            <a:r>
              <a:rPr lang="en-US" sz="2000" dirty="0" smtClean="0"/>
              <a:t> </a:t>
            </a:r>
            <a:r>
              <a:rPr lang="en-US" sz="2000" dirty="0" err="1" smtClean="0"/>
              <a:t>violaceum</a:t>
            </a:r>
            <a:r>
              <a:rPr lang="en-US" sz="2000" dirty="0" smtClean="0"/>
              <a:t>, Chestnut blight </a:t>
            </a:r>
          </a:p>
          <a:p>
            <a:r>
              <a:rPr lang="en-US" sz="2000" dirty="0" smtClean="0"/>
              <a:t>Finals</a:t>
            </a:r>
          </a:p>
          <a:p>
            <a:pPr>
              <a:buNone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o 25A Rhizoctonia solani branching T cel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592513"/>
            <a:ext cx="4338638" cy="3265487"/>
          </a:xfrm>
          <a:prstGeom prst="rect">
            <a:avLst/>
          </a:prstGeom>
          <a:noFill/>
        </p:spPr>
      </p:pic>
      <p:pic>
        <p:nvPicPr>
          <p:cNvPr id="25603" name="Picture 3" descr="mycelial fans on lea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25438"/>
            <a:ext cx="4760913" cy="3103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17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828800"/>
            <a:ext cx="7848600" cy="1143000"/>
          </a:xfrm>
        </p:spPr>
        <p:txBody>
          <a:bodyPr/>
          <a:lstStyle/>
          <a:p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EMERGENT FOREST DISEASES: ARE THEY A THREAT TO NATIVE ECOSYSTEMS?</a:t>
            </a:r>
            <a:b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Matteo Garbelotto</a:t>
            </a:r>
          </a:p>
          <a:p>
            <a:r>
              <a:rPr lang="en-US">
                <a:solidFill>
                  <a:schemeClr val="bg1"/>
                </a:solidFill>
              </a:rPr>
              <a:t>U.C.Berkeley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8600" y="2895600"/>
            <a:ext cx="8458200" cy="27432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FFFF00"/>
                </a:solidFill>
                <a:latin typeface="Arial" charset="0"/>
              </a:rPr>
              <a:t>Disease</a:t>
            </a:r>
            <a:r>
              <a:rPr lang="en-US" sz="3600" dirty="0">
                <a:solidFill>
                  <a:schemeClr val="tx1"/>
                </a:solidFill>
                <a:latin typeface="Arial" charset="0"/>
              </a:rPr>
              <a:t>: injurious physiological activity caused by the continuous irritation by a primary causal factor and expressed in characteristic pathological conditions called </a:t>
            </a:r>
            <a:r>
              <a:rPr lang="en-US" sz="3600" dirty="0" smtClean="0">
                <a:solidFill>
                  <a:schemeClr val="tx1"/>
                </a:solidFill>
                <a:latin typeface="Arial" charset="0"/>
              </a:rPr>
              <a:t>symptoms</a:t>
            </a:r>
            <a:br>
              <a:rPr lang="en-US" sz="3600" dirty="0" smtClean="0">
                <a:solidFill>
                  <a:schemeClr val="tx1"/>
                </a:solidFill>
                <a:latin typeface="Arial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3600" dirty="0" smtClean="0">
                <a:solidFill>
                  <a:schemeClr val="tx1"/>
                </a:solidFill>
                <a:latin typeface="Arial" charset="0"/>
              </a:rPr>
            </a:br>
            <a:r>
              <a:rPr lang="en-US" sz="3600" dirty="0" smtClean="0">
                <a:solidFill>
                  <a:srgbClr val="FFFF00"/>
                </a:solidFill>
                <a:latin typeface="Arial" charset="0"/>
              </a:rPr>
              <a:t>Disease</a:t>
            </a:r>
            <a:r>
              <a:rPr lang="en-US" sz="3600" dirty="0" smtClean="0">
                <a:latin typeface="Arial" charset="0"/>
              </a:rPr>
              <a:t>: any disturbance of a plant that interferes with its normal, structure, function or economic value</a:t>
            </a:r>
            <a:br>
              <a:rPr lang="en-US" sz="3600" dirty="0" smtClean="0">
                <a:latin typeface="Arial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3600" dirty="0" smtClean="0">
                <a:solidFill>
                  <a:schemeClr val="tx1"/>
                </a:solidFill>
                <a:latin typeface="Arial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Arial" charset="0"/>
              </a:rPr>
              <a:t>	</a:t>
            </a:r>
            <a:br>
              <a:rPr lang="en-US" sz="3600" dirty="0" smtClean="0">
                <a:solidFill>
                  <a:schemeClr val="tx1"/>
                </a:solidFill>
                <a:latin typeface="Arial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Arial" charset="0"/>
              </a:rPr>
              <a:t>	</a:t>
            </a:r>
            <a:endParaRPr lang="en-US" sz="36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81000" y="1066800"/>
            <a:ext cx="8382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00"/>
                </a:solidFill>
              </a:rPr>
              <a:t>Primary causal factor=agent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FFFF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</a:rPr>
              <a:t>ABIOTIC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</a:rPr>
              <a:t>BIOTIC (incl. VIRUSES)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igleaf maple leaf scorch 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14400"/>
            <a:ext cx="7315200" cy="5719763"/>
          </a:xfrm>
          <a:prstGeom prst="rect">
            <a:avLst/>
          </a:prstGeom>
          <a:noFill/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69925" y="344488"/>
            <a:ext cx="213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Maple scorch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939</Words>
  <Application>Microsoft Office PowerPoint</Application>
  <PresentationFormat>On-screen Show (4:3)</PresentationFormat>
  <Paragraphs>210</Paragraphs>
  <Slides>50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Blank Presentation</vt:lpstr>
      <vt:lpstr>Biological Invasions: a threat to California Ecosystems</vt:lpstr>
      <vt:lpstr>Course info</vt:lpstr>
      <vt:lpstr>Course info</vt:lpstr>
      <vt:lpstr>GRADING</vt:lpstr>
      <vt:lpstr>EMERGENT FOREST DISEASES: ARE THEY A THREAT TO NATIVE ECOSYSTEMS?</vt:lpstr>
      <vt:lpstr>EMERGENT FOREST DISEASES: ARE THEY A THREAT TO NATIVE ECOSYSTEMS? </vt:lpstr>
      <vt:lpstr>Disease: injurious physiological activity caused by the continuous irritation by a primary causal factor and expressed in characteristic pathological conditions called symptoms  Disease: any disturbance of a plant that interferes with its normal, structure, function or economic value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examples of bacteria, phytoplasmas and viruses present in forests </vt:lpstr>
      <vt:lpstr>Bacterial Leaf Scorch Xylella fastidiosa </vt:lpstr>
      <vt:lpstr>Hosts</vt:lpstr>
      <vt:lpstr>Symptoms</vt:lpstr>
      <vt:lpstr>Vector</vt:lpstr>
      <vt:lpstr>PowerPoint Presentation</vt:lpstr>
      <vt:lpstr>PowerPoint Presentation</vt:lpstr>
      <vt:lpstr>PowerPoint Presentation</vt:lpstr>
      <vt:lpstr>Fungi</vt:lpstr>
      <vt:lpstr>Fungal hyphae and mycelium</vt:lpstr>
      <vt:lpstr>There are no differentiated structures in fungi, but hyphae can generate…</vt:lpstr>
      <vt:lpstr>PowerPoint Presentation</vt:lpstr>
    </vt:vector>
  </TitlesOfParts>
  <Company>UC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Biological Invasions: a threat to California Ecosystems</dc:title>
  <dc:creator>Matteo Garbelotto</dc:creator>
  <cp:lastModifiedBy>c</cp:lastModifiedBy>
  <cp:revision>3</cp:revision>
  <dcterms:created xsi:type="dcterms:W3CDTF">2013-01-24T16:37:08Z</dcterms:created>
  <dcterms:modified xsi:type="dcterms:W3CDTF">2013-01-24T17:05:20Z</dcterms:modified>
</cp:coreProperties>
</file>