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s/slide7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3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63"/>
  </p:notesMasterIdLst>
  <p:sldIdLst>
    <p:sldId id="257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96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04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B55D7-76CD-B54B-897C-F4E5070008AC}" type="datetimeFigureOut">
              <a:rPr lang="en-US" smtClean="0"/>
              <a:pPr/>
              <a:t>10/22/13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325C9-3A97-5845-BF2B-86BA2BFE5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918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5DD897-4B90-E641-8D54-DE377561D184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1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043B5-6649-C147-93A9-15FB6C448580}" type="slidenum">
              <a:rPr lang="it-IT">
                <a:solidFill>
                  <a:prstClr val="black"/>
                </a:solidFill>
              </a:rPr>
              <a:pPr/>
              <a:t>33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>
                <a:latin typeface="Arial" charset="0"/>
                <a:ea typeface="Arial" charset="0"/>
                <a:cs typeface="Arial" charset="0"/>
              </a:rPr>
              <a:t>TMV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enters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wounded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plant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cell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begin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replication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cycle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it-IT" b="1" dirty="0" err="1">
                <a:latin typeface="Arial" charset="0"/>
                <a:ea typeface="Arial" charset="0"/>
                <a:cs typeface="Arial" charset="0"/>
              </a:rPr>
              <a:t>1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].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As the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cost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protein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(CP)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molecules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are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stripped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away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the RNA 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it-IT" b="1" dirty="0" err="1">
                <a:latin typeface="Arial" charset="0"/>
                <a:ea typeface="Arial" charset="0"/>
                <a:cs typeface="Arial" charset="0"/>
              </a:rPr>
              <a:t>2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]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host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ribosomes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begin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translate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two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replicase-associated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proteins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. The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replicase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proteins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(RP) are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used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generate a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negative-sense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(-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sense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) RNA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template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the virus RNA 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it-IT" b="1" dirty="0" err="1">
                <a:latin typeface="Arial" charset="0"/>
                <a:ea typeface="Arial" charset="0"/>
                <a:cs typeface="Arial" charset="0"/>
              </a:rPr>
              <a:t>3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].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This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-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sense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RNA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, in turn,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used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generate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both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full-length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positive-sense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(+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sense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) TMV RNA 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it-IT" b="1" dirty="0" err="1">
                <a:latin typeface="Arial" charset="0"/>
                <a:ea typeface="Arial" charset="0"/>
                <a:cs typeface="Arial" charset="0"/>
              </a:rPr>
              <a:t>4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] 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and the +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sense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subgenomic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RNAs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sgRNAs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) 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it-IT" b="1" dirty="0" err="1">
                <a:latin typeface="Arial" charset="0"/>
                <a:ea typeface="Arial" charset="0"/>
                <a:cs typeface="Arial" charset="0"/>
              </a:rPr>
              <a:t>5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]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are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used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express the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movement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protein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(MP) and CP. The +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sense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TMV RNA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either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encapsidated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by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the CP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form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new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TMV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particles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it-IT" b="1" dirty="0" err="1">
                <a:latin typeface="Arial" charset="0"/>
                <a:ea typeface="Arial" charset="0"/>
                <a:cs typeface="Arial" charset="0"/>
              </a:rPr>
              <a:t>6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]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or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wrapped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MP 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[</a:t>
            </a:r>
            <a:r>
              <a:rPr lang="it-IT" b="1" dirty="0" err="1">
                <a:latin typeface="Arial" charset="0"/>
                <a:ea typeface="Arial" charset="0"/>
                <a:cs typeface="Arial" charset="0"/>
              </a:rPr>
              <a:t>7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]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allow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it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move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an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adjacent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cell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another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round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replication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details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cell-to-cell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and long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distance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movement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see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Figure 10. (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Courtesy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Vickie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Brewster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eaLnBrk="1" hangingPunct="1"/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243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190DF6-716D-734D-A18D-78FC140F18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E565D6F-2ED2-5D44-820E-4F6EA06923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5277B4-F35C-0148-ADCB-7ED32A7EA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513B3F-14DF-8740-A6DA-B83A92830C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72610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501A424-9FB6-344B-ACB3-B71A61E8874A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Matteog@berkeley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8" Type="http://schemas.openxmlformats.org/officeDocument/2006/relationships/image" Target="../media/image40.jpeg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2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6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7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jpeg"/><Relationship Id="rId5" Type="http://schemas.openxmlformats.org/officeDocument/2006/relationships/image" Target="../media/image98.jpeg"/><Relationship Id="rId6" Type="http://schemas.openxmlformats.org/officeDocument/2006/relationships/image" Target="../media/image99.jpeg"/><Relationship Id="rId7" Type="http://schemas.openxmlformats.org/officeDocument/2006/relationships/image" Target="../media/image10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3.jpeg"/><Relationship Id="rId3" Type="http://schemas.openxmlformats.org/officeDocument/2006/relationships/image" Target="../media/image10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5.wmf"/><Relationship Id="rId3" Type="http://schemas.openxmlformats.org/officeDocument/2006/relationships/image" Target="../media/image106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 smtClean="0"/>
              <a:t>Emergent diseases threatening</a:t>
            </a:r>
            <a:r>
              <a:rPr lang="en-US" sz="3700" dirty="0" smtClean="0"/>
              <a:t> </a:t>
            </a:r>
            <a:r>
              <a:rPr lang="en-US" sz="3700" dirty="0" smtClean="0"/>
              <a:t>C</a:t>
            </a:r>
            <a:r>
              <a:rPr lang="en-US" sz="3700" dirty="0" smtClean="0"/>
              <a:t>alifornia </a:t>
            </a:r>
            <a:r>
              <a:rPr lang="en-US" sz="3700" dirty="0" err="1" smtClean="0"/>
              <a:t>ecosytems</a:t>
            </a:r>
            <a:endParaRPr lang="en-US" dirty="0"/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33600"/>
            <a:ext cx="7772400" cy="41148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Taught </a:t>
            </a:r>
            <a:r>
              <a:rPr lang="en-US" dirty="0"/>
              <a:t>by Dr.  Matteo </a:t>
            </a:r>
            <a:r>
              <a:rPr lang="en-US" dirty="0" smtClean="0"/>
              <a:t>Garbelotto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>
                <a:solidFill>
                  <a:schemeClr val="accent3"/>
                </a:solidFill>
                <a:hlinkClick r:id="rId3"/>
              </a:rPr>
              <a:t>Matteog@berkeley.edu</a:t>
            </a:r>
            <a:endParaRPr lang="en-US" dirty="0" smtClean="0">
              <a:solidFill>
                <a:schemeClr val="accent3"/>
              </a:solidFill>
            </a:endParaRP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133600"/>
            <a:ext cx="440968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BIOTIC DISEASES </a:t>
            </a:r>
            <a:r>
              <a:rPr lang="en-US" sz="2400" dirty="0">
                <a:solidFill>
                  <a:srgbClr val="000000"/>
                </a:solidFill>
              </a:rPr>
              <a:t>caused by: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Parasitic plants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Bacteria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Fungi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Oomycetes</a:t>
            </a:r>
            <a:endParaRPr lang="en-US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Viruses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Nematodes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35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0" y="140335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60078" bIns="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>
                <a:solidFill>
                  <a:srgbClr val="000000"/>
                </a:solidFill>
                <a:ea typeface="Times New Roman" charset="0"/>
                <a:cs typeface="Times New Roman" charset="0"/>
              </a:rPr>
              <a:t> </a:t>
            </a:r>
            <a:endParaRPr lang="it-IT" sz="100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26628" name="Picture 4" descr="albero della vi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990600"/>
            <a:ext cx="67818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381000" y="228600"/>
            <a:ext cx="45308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it-IT" sz="24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Tree</a:t>
            </a:r>
            <a:r>
              <a:rPr lang="it-IT" sz="24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of</a:t>
            </a:r>
            <a:r>
              <a:rPr lang="it-IT" sz="2400">
                <a:solidFill>
                  <a:srgbClr val="000000"/>
                </a:solidFill>
                <a:ea typeface="Times New Roman" charset="0"/>
                <a:cs typeface="Times New Roman" charset="0"/>
              </a:rPr>
              <a:t> Life, </a:t>
            </a:r>
            <a:r>
              <a:rPr lang="it-IT" sz="24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from</a:t>
            </a:r>
            <a:r>
              <a:rPr lang="it-IT" sz="24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Patterson</a:t>
            </a:r>
            <a:r>
              <a:rPr lang="it-IT" sz="24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&amp; </a:t>
            </a:r>
            <a:r>
              <a:rPr lang="it-IT" sz="24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Sogin</a:t>
            </a:r>
            <a:r>
              <a:rPr lang="it-IT" sz="24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, 1992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 </a:t>
            </a:r>
            <a:endParaRPr lang="it-IT" sz="24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2104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G00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937125" y="315913"/>
            <a:ext cx="376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Phorodenron villosum</a:t>
            </a:r>
            <a:r>
              <a:rPr lang="en-US" sz="2000" b="1">
                <a:solidFill>
                  <a:srgbClr val="000000"/>
                </a:solidFill>
              </a:rPr>
              <a:t> on oak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029200" y="1036638"/>
            <a:ext cx="2030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Leafy mistletoe</a:t>
            </a: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9625" y="1947863"/>
            <a:ext cx="45243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542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10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676400"/>
            <a:ext cx="46101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0" name="Picture 10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4191000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24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1613" y="1271588"/>
            <a:ext cx="620077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889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rphor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676400"/>
            <a:ext cx="3357563" cy="5029200"/>
          </a:xfrm>
          <a:prstGeom prst="rect">
            <a:avLst/>
          </a:prstGeom>
          <a:noFill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876800" y="379413"/>
            <a:ext cx="40925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</a:rPr>
              <a:t>Phoradendron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 b="1" i="1">
                <a:solidFill>
                  <a:srgbClr val="000000"/>
                </a:solidFill>
              </a:rPr>
              <a:t>pauciflorum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on white fir</a:t>
            </a:r>
          </a:p>
        </p:txBody>
      </p:sp>
      <p:pic>
        <p:nvPicPr>
          <p:cNvPr id="9221" name="Picture 5" descr="White Fir phoradend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3867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5114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1029" descr="ICmistleto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3568700" cy="5715000"/>
          </a:xfrm>
          <a:prstGeom prst="rect">
            <a:avLst/>
          </a:prstGeom>
          <a:noFill/>
        </p:spPr>
      </p:pic>
      <p:pic>
        <p:nvPicPr>
          <p:cNvPr id="14340" name="Picture 1028" descr="IC mistleto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524000"/>
            <a:ext cx="2943225" cy="5181600"/>
          </a:xfrm>
          <a:prstGeom prst="rect">
            <a:avLst/>
          </a:prstGeom>
          <a:noFill/>
        </p:spPr>
      </p:pic>
      <p:sp>
        <p:nvSpPr>
          <p:cNvPr id="14344" name="Text Box 1032"/>
          <p:cNvSpPr txBox="1">
            <a:spLocks noChangeArrowheads="1"/>
          </p:cNvSpPr>
          <p:nvPr/>
        </p:nvSpPr>
        <p:spPr bwMode="auto">
          <a:xfrm>
            <a:off x="4251325" y="192088"/>
            <a:ext cx="3717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</a:rPr>
              <a:t>Phorodendron libocedri</a:t>
            </a:r>
            <a:r>
              <a:rPr lang="en-US" sz="2400" b="1">
                <a:solidFill>
                  <a:srgbClr val="000000"/>
                </a:solidFill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on incence cedar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5600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26" descr="E:\MISTP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87000" cy="6867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6491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World DM ran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763000" cy="6411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995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028" descr="NA DM ran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8315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105400" y="2590800"/>
            <a:ext cx="28392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Large number of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species because of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high host specificity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775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8600" y="2895600"/>
            <a:ext cx="8458200" cy="27432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FFFF00"/>
                </a:solidFill>
                <a:latin typeface="Arial" charset="0"/>
              </a:rPr>
              <a:t>Disease</a:t>
            </a:r>
            <a:r>
              <a:rPr lang="en-US" sz="3600" dirty="0">
                <a:solidFill>
                  <a:schemeClr val="tx1"/>
                </a:solidFill>
                <a:latin typeface="Arial" charset="0"/>
              </a:rPr>
              <a:t>: injurious physiological activity caused by the continuous irritation by a primary causal factor and expressed in characteristic pathological conditions called </a:t>
            </a: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>symptoms</a:t>
            </a:r>
            <a:br>
              <a:rPr lang="en-US" sz="360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360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sz="3600" dirty="0" smtClean="0">
                <a:solidFill>
                  <a:srgbClr val="FFFF00"/>
                </a:solidFill>
                <a:latin typeface="Arial" charset="0"/>
              </a:rPr>
              <a:t>Disease</a:t>
            </a:r>
            <a:r>
              <a:rPr lang="en-US" sz="3600" dirty="0" smtClean="0">
                <a:latin typeface="Arial" charset="0"/>
              </a:rPr>
              <a:t>: any disturbance of a plant that interferes with its normal, structure, function or economic value</a:t>
            </a:r>
            <a:br>
              <a:rPr lang="en-US" sz="3600" dirty="0" smtClean="0">
                <a:latin typeface="Arial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360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>	</a:t>
            </a:r>
            <a:br>
              <a:rPr lang="en-US" sz="360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>	</a:t>
            </a:r>
            <a:endParaRPr lang="en-US" sz="36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effpinemis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8975" cy="6858000"/>
          </a:xfrm>
          <a:prstGeom prst="rect">
            <a:avLst/>
          </a:prstGeom>
          <a:noFill/>
        </p:spPr>
      </p:pic>
      <p:pic>
        <p:nvPicPr>
          <p:cNvPr id="11267" name="Picture 3" descr="jeffpinemis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447800"/>
            <a:ext cx="3549650" cy="5410200"/>
          </a:xfrm>
          <a:prstGeom prst="rect">
            <a:avLst/>
          </a:prstGeom>
          <a:noFill/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559300" y="228600"/>
            <a:ext cx="4584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</a:rPr>
              <a:t>Arceuthobium campylopodum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on Jeffrey pine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864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G0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013325" y="801688"/>
            <a:ext cx="37528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</a:rPr>
              <a:t>Arceuthobium douglasii</a:t>
            </a:r>
            <a:r>
              <a:rPr lang="en-US" sz="2400" b="1">
                <a:solidFill>
                  <a:srgbClr val="000000"/>
                </a:solidFill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on Douglas-fir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65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0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44000" cy="6096000"/>
          </a:xfrm>
          <a:prstGeom prst="rect">
            <a:avLst/>
          </a:prstGeom>
          <a:noFill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-1588"/>
            <a:ext cx="2012950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Male flowers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780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G00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88925" y="39688"/>
            <a:ext cx="4452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Mature female shoots - seeds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4126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G00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12725" y="115888"/>
            <a:ext cx="6329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Explosive seed dispersal of </a:t>
            </a:r>
            <a:r>
              <a:rPr lang="en-US" sz="2400" b="1" i="1">
                <a:solidFill>
                  <a:srgbClr val="000000"/>
                </a:solidFill>
              </a:rPr>
              <a:t>Arceuthobium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3860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DM life cyc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2113"/>
            <a:ext cx="9144000" cy="6075362"/>
          </a:xfrm>
          <a:prstGeom prst="rect">
            <a:avLst/>
          </a:prstGeom>
          <a:noFill/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-152400" y="6248400"/>
            <a:ext cx="9296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5105400" y="6172200"/>
            <a:ext cx="38862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099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657600" y="228600"/>
            <a:ext cx="17726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</a:rPr>
              <a:t>BACTERIA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33400" y="762000"/>
            <a:ext cx="392577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Prokaryotes</a:t>
            </a:r>
            <a:endParaRPr lang="it-IT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Unicellular</a:t>
            </a:r>
            <a:endParaRPr lang="it-IT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Variously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shaped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</a:rPr>
              <a:t>Do </a:t>
            </a:r>
            <a:r>
              <a:rPr lang="it-IT" sz="2400" dirty="0" err="1">
                <a:solidFill>
                  <a:srgbClr val="000000"/>
                </a:solidFill>
              </a:rPr>
              <a:t>not</a:t>
            </a:r>
            <a:r>
              <a:rPr lang="it-IT" sz="2400" dirty="0">
                <a:solidFill>
                  <a:srgbClr val="000000"/>
                </a:solidFill>
              </a:rPr>
              <a:t> produce </a:t>
            </a:r>
            <a:r>
              <a:rPr lang="it-IT" sz="2400" dirty="0" err="1">
                <a:solidFill>
                  <a:srgbClr val="000000"/>
                </a:solidFill>
              </a:rPr>
              <a:t>spores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Reproduce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by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binary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fission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066800" y="32004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21509" name="Picture 5" descr="divisione_ww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3200400"/>
            <a:ext cx="4572000" cy="31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324600" y="5562600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2000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0325" y="6508750"/>
            <a:ext cx="2101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>
                <a:solidFill>
                  <a:srgbClr val="000000"/>
                </a:solidFill>
              </a:rPr>
              <a:t>Richiami sulle entità biotiche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358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ruttura_w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781800" cy="639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3384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685800" y="1066800"/>
            <a:ext cx="4846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Chromosome</a:t>
            </a:r>
            <a:r>
              <a:rPr lang="it-IT" sz="2400" dirty="0">
                <a:solidFill>
                  <a:srgbClr val="000000"/>
                </a:solidFill>
              </a:rPr>
              <a:t> (single </a:t>
            </a:r>
            <a:r>
              <a:rPr lang="it-IT" sz="2400" dirty="0" err="1">
                <a:solidFill>
                  <a:srgbClr val="000000"/>
                </a:solidFill>
              </a:rPr>
              <a:t>one</a:t>
            </a:r>
            <a:r>
              <a:rPr lang="it-IT" sz="2400" dirty="0">
                <a:solidFill>
                  <a:srgbClr val="000000"/>
                </a:solidFill>
              </a:rPr>
              <a:t>, </a:t>
            </a:r>
            <a:r>
              <a:rPr lang="it-IT" sz="2400" dirty="0" err="1">
                <a:solidFill>
                  <a:srgbClr val="000000"/>
                </a:solidFill>
              </a:rPr>
              <a:t>circular</a:t>
            </a:r>
            <a:r>
              <a:rPr lang="it-IT" sz="2400" dirty="0">
                <a:solidFill>
                  <a:srgbClr val="000000"/>
                </a:solidFill>
              </a:rPr>
              <a:t>) </a:t>
            </a: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533400" y="152400"/>
            <a:ext cx="2733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 err="1">
                <a:solidFill>
                  <a:srgbClr val="FFFF66"/>
                </a:solidFill>
              </a:rPr>
              <a:t>Genetic</a:t>
            </a:r>
            <a:r>
              <a:rPr lang="it-IT" sz="2400" b="1" dirty="0">
                <a:solidFill>
                  <a:srgbClr val="FFFF66"/>
                </a:solidFill>
              </a:rPr>
              <a:t> </a:t>
            </a:r>
            <a:r>
              <a:rPr lang="it-IT" sz="2400" b="1" dirty="0" err="1">
                <a:solidFill>
                  <a:srgbClr val="FFFF66"/>
                </a:solidFill>
              </a:rPr>
              <a:t>elements</a:t>
            </a:r>
            <a:endParaRPr lang="it-IT" sz="2400" b="1" dirty="0">
              <a:solidFill>
                <a:srgbClr val="FFFF66"/>
              </a:solidFill>
            </a:endParaRPr>
          </a:p>
        </p:txBody>
      </p:sp>
      <p:sp>
        <p:nvSpPr>
          <p:cNvPr id="23557" name="Text Box 10"/>
          <p:cNvSpPr txBox="1">
            <a:spLocks noChangeArrowheads="1"/>
          </p:cNvSpPr>
          <p:nvPr/>
        </p:nvSpPr>
        <p:spPr bwMode="auto">
          <a:xfrm>
            <a:off x="609600" y="2133600"/>
            <a:ext cx="13644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Plasmids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23558" name="Text Box 11"/>
          <p:cNvSpPr txBox="1">
            <a:spLocks noChangeArrowheads="1"/>
          </p:cNvSpPr>
          <p:nvPr/>
        </p:nvSpPr>
        <p:spPr bwMode="auto">
          <a:xfrm>
            <a:off x="609600" y="4191000"/>
            <a:ext cx="831509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</a:rPr>
              <a:t>Loss/</a:t>
            </a:r>
            <a:r>
              <a:rPr lang="it-IT" sz="2400" dirty="0" err="1">
                <a:solidFill>
                  <a:srgbClr val="000000"/>
                </a:solidFill>
              </a:rPr>
              <a:t>acquisition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of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plasmids</a:t>
            </a:r>
            <a:r>
              <a:rPr lang="it-IT" sz="2400" dirty="0">
                <a:solidFill>
                  <a:srgbClr val="000000"/>
                </a:solidFill>
              </a:rPr>
              <a:t> and </a:t>
            </a:r>
            <a:r>
              <a:rPr lang="it-IT" sz="2400" dirty="0" err="1">
                <a:solidFill>
                  <a:srgbClr val="000000"/>
                </a:solidFill>
              </a:rPr>
              <a:t>transposons</a:t>
            </a:r>
            <a:endParaRPr lang="it-IT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Recombination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through</a:t>
            </a:r>
            <a:r>
              <a:rPr lang="it-IT" sz="2400" dirty="0">
                <a:solidFill>
                  <a:srgbClr val="000000"/>
                </a:solidFill>
              </a:rPr>
              <a:t>: </a:t>
            </a:r>
            <a:r>
              <a:rPr lang="it-IT" sz="2400" dirty="0" err="1">
                <a:solidFill>
                  <a:srgbClr val="000000"/>
                </a:solidFill>
              </a:rPr>
              <a:t>transformation</a:t>
            </a:r>
            <a:r>
              <a:rPr lang="it-IT" sz="2400" dirty="0">
                <a:solidFill>
                  <a:srgbClr val="000000"/>
                </a:solidFill>
              </a:rPr>
              <a:t> (</a:t>
            </a:r>
            <a:r>
              <a:rPr lang="it-IT" sz="2400" dirty="0" err="1">
                <a:solidFill>
                  <a:srgbClr val="000000"/>
                </a:solidFill>
              </a:rPr>
              <a:t>incorporation</a:t>
            </a:r>
            <a:r>
              <a:rPr lang="it-IT" sz="2400" dirty="0">
                <a:solidFill>
                  <a:srgbClr val="000000"/>
                </a:solidFill>
              </a:rPr>
              <a:t> in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Chromosome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of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plasmid</a:t>
            </a:r>
            <a:r>
              <a:rPr lang="it-IT" sz="2400" dirty="0">
                <a:solidFill>
                  <a:srgbClr val="000000"/>
                </a:solidFill>
              </a:rPr>
              <a:t> DNA; </a:t>
            </a:r>
            <a:r>
              <a:rPr lang="it-IT" sz="2400" dirty="0" err="1">
                <a:solidFill>
                  <a:srgbClr val="000000"/>
                </a:solidFill>
              </a:rPr>
              <a:t>conjugation</a:t>
            </a:r>
            <a:r>
              <a:rPr lang="it-IT" sz="2400" dirty="0">
                <a:solidFill>
                  <a:srgbClr val="000000"/>
                </a:solidFill>
              </a:rPr>
              <a:t> (</a:t>
            </a:r>
            <a:r>
              <a:rPr lang="it-IT" sz="2400" dirty="0" err="1">
                <a:solidFill>
                  <a:srgbClr val="000000"/>
                </a:solidFill>
              </a:rPr>
              <a:t>incorporation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of</a:t>
            </a:r>
            <a:endParaRPr lang="it-IT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</a:rPr>
              <a:t>DNA </a:t>
            </a:r>
            <a:r>
              <a:rPr lang="it-IT" sz="2400" dirty="0" err="1">
                <a:solidFill>
                  <a:srgbClr val="000000"/>
                </a:solidFill>
              </a:rPr>
              <a:t>from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another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bacterium</a:t>
            </a:r>
            <a:r>
              <a:rPr lang="it-IT" sz="2400" dirty="0">
                <a:solidFill>
                  <a:srgbClr val="000000"/>
                </a:solidFill>
              </a:rPr>
              <a:t>); </a:t>
            </a:r>
            <a:r>
              <a:rPr lang="it-IT" sz="2400" dirty="0" err="1">
                <a:solidFill>
                  <a:srgbClr val="000000"/>
                </a:solidFill>
              </a:rPr>
              <a:t>transduction</a:t>
            </a:r>
            <a:r>
              <a:rPr lang="it-IT" sz="2400" dirty="0">
                <a:solidFill>
                  <a:srgbClr val="000000"/>
                </a:solidFill>
              </a:rPr>
              <a:t> (</a:t>
            </a:r>
            <a:r>
              <a:rPr lang="it-IT" sz="2400" dirty="0" err="1">
                <a:solidFill>
                  <a:srgbClr val="000000"/>
                </a:solidFill>
              </a:rPr>
              <a:t>incorporation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through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bacterial</a:t>
            </a:r>
            <a:r>
              <a:rPr lang="it-IT" sz="2400" dirty="0">
                <a:solidFill>
                  <a:srgbClr val="000000"/>
                </a:solidFill>
              </a:rPr>
              <a:t>  </a:t>
            </a:r>
            <a:r>
              <a:rPr lang="it-IT" sz="2400" dirty="0" err="1">
                <a:solidFill>
                  <a:srgbClr val="000000"/>
                </a:solidFill>
              </a:rPr>
              <a:t>viruses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called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bacteriophages</a:t>
            </a:r>
            <a:r>
              <a:rPr lang="it-IT" sz="2400">
                <a:solidFill>
                  <a:srgbClr val="000000"/>
                </a:solidFill>
              </a:rPr>
              <a:t>) 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685800" y="3505200"/>
            <a:ext cx="15072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000000"/>
                </a:solidFill>
              </a:rPr>
              <a:t>Mutations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23560" name="Text Box 13"/>
          <p:cNvSpPr txBox="1">
            <a:spLocks noChangeArrowheads="1"/>
          </p:cNvSpPr>
          <p:nvPr/>
        </p:nvSpPr>
        <p:spPr bwMode="auto">
          <a:xfrm>
            <a:off x="609600" y="2819400"/>
            <a:ext cx="528041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 err="1">
                <a:solidFill>
                  <a:srgbClr val="FFFF00"/>
                </a:solidFill>
              </a:rPr>
              <a:t>Primary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  <a:r>
              <a:rPr lang="it-IT" sz="2400" b="1" dirty="0" err="1">
                <a:solidFill>
                  <a:srgbClr val="FFFF00"/>
                </a:solidFill>
              </a:rPr>
              <a:t>mechanisms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  <a:r>
              <a:rPr lang="it-IT" sz="2400" b="1" dirty="0" err="1">
                <a:solidFill>
                  <a:srgbClr val="FFFF00"/>
                </a:solidFill>
              </a:rPr>
              <a:t>of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  <a:r>
              <a:rPr lang="it-IT" sz="2400" b="1" dirty="0" err="1">
                <a:solidFill>
                  <a:srgbClr val="FFFF00"/>
                </a:solidFill>
              </a:rPr>
              <a:t>variation</a:t>
            </a:r>
            <a:endParaRPr lang="it-IT" sz="2400" b="1" dirty="0">
              <a:solidFill>
                <a:srgbClr val="FFFF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720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276600" y="228600"/>
            <a:ext cx="19638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FFFF66"/>
                </a:solidFill>
              </a:rPr>
              <a:t>Phytoplasma</a:t>
            </a:r>
            <a:endParaRPr lang="it-IT" sz="2400" dirty="0">
              <a:solidFill>
                <a:srgbClr val="FFFF66"/>
              </a:solidFill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46125" y="1073150"/>
            <a:ext cx="59001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err="1">
                <a:solidFill>
                  <a:srgbClr val="000000"/>
                </a:solidFill>
              </a:rPr>
              <a:t>Prokaryotes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lacking</a:t>
            </a:r>
            <a:r>
              <a:rPr lang="it-IT" sz="2000" dirty="0">
                <a:solidFill>
                  <a:srgbClr val="000000"/>
                </a:solidFill>
              </a:rPr>
              <a:t> a </a:t>
            </a:r>
            <a:r>
              <a:rPr lang="it-IT" sz="2000" dirty="0" err="1">
                <a:solidFill>
                  <a:srgbClr val="000000"/>
                </a:solidFill>
              </a:rPr>
              <a:t>cell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wall</a:t>
            </a:r>
            <a:r>
              <a:rPr lang="it-IT" sz="2000" dirty="0">
                <a:solidFill>
                  <a:srgbClr val="000000"/>
                </a:solidFill>
              </a:rPr>
              <a:t> (</a:t>
            </a:r>
            <a:r>
              <a:rPr lang="it-IT" sz="2000" dirty="0" err="1">
                <a:solidFill>
                  <a:srgbClr val="000000"/>
                </a:solidFill>
              </a:rPr>
              <a:t>MLOs</a:t>
            </a:r>
            <a:r>
              <a:rPr lang="it-IT" sz="2000" dirty="0">
                <a:solidFill>
                  <a:srgbClr val="000000"/>
                </a:solidFill>
              </a:rPr>
              <a:t> - </a:t>
            </a:r>
            <a:r>
              <a:rPr lang="it-IT" sz="2000" i="1" dirty="0" err="1">
                <a:solidFill>
                  <a:srgbClr val="000000"/>
                </a:solidFill>
              </a:rPr>
              <a:t>Mollicutes</a:t>
            </a:r>
            <a:r>
              <a:rPr lang="it-IT" sz="2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38200" y="2590800"/>
            <a:ext cx="33211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err="1">
                <a:solidFill>
                  <a:srgbClr val="000000"/>
                </a:solidFill>
              </a:rPr>
              <a:t>Usually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vascular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pathogens</a:t>
            </a: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38200" y="4343400"/>
            <a:ext cx="3548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err="1">
                <a:solidFill>
                  <a:srgbClr val="000000"/>
                </a:solidFill>
              </a:rPr>
              <a:t>Generally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vectored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by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insects</a:t>
            </a:r>
            <a:endParaRPr lang="it-IT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733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1000" y="1066800"/>
            <a:ext cx="8382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</a:rPr>
              <a:t>Primary causal factor=agent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FF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</a:rPr>
              <a:t>ABIOTIC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</a:rPr>
              <a:t>BIOTIC (incl. VIRUSES)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85800" y="304800"/>
            <a:ext cx="3485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srgbClr val="FFFF00"/>
                </a:solidFill>
              </a:rPr>
              <a:t>VIRUSES and VIROIDS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838200" y="838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33400" y="838200"/>
            <a:ext cx="8077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Submicroscopic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parricles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always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intracellular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when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in the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host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,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infectious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and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pathogenic</a:t>
            </a:r>
            <a:endParaRPr lang="it-IT" sz="2000" dirty="0">
              <a:solidFill>
                <a:srgbClr val="000000"/>
              </a:solidFill>
              <a:ea typeface="Tahoma" charset="0"/>
              <a:cs typeface="Tahoma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dirty="0">
              <a:solidFill>
                <a:srgbClr val="000000"/>
              </a:solidFill>
              <a:ea typeface="Tahoma" charset="0"/>
              <a:cs typeface="Tahoma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They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comprise</a:t>
            </a:r>
            <a:endParaRPr lang="it-IT" sz="2000" dirty="0">
              <a:solidFill>
                <a:srgbClr val="000000"/>
              </a:solidFill>
              <a:ea typeface="Tahoma" charset="0"/>
              <a:cs typeface="Tahoma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dirty="0">
              <a:solidFill>
                <a:srgbClr val="000000"/>
              </a:solidFill>
              <a:ea typeface="Tahoma" charset="0"/>
              <a:cs typeface="Tahoma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Nucleic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Acids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(RNA or DNA) and a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capsid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protein</a:t>
            </a:r>
            <a:endParaRPr lang="it-IT" sz="20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09600" y="3352800"/>
            <a:ext cx="807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Viroids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instead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 are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simply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constituted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by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a single RNA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molecule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,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they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do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not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code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for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 or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possess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  </a:t>
            </a:r>
            <a:r>
              <a:rPr lang="it-IT" sz="2000" dirty="0" err="1">
                <a:solidFill>
                  <a:srgbClr val="000000"/>
                </a:solidFill>
                <a:ea typeface="Tahoma" charset="0"/>
                <a:cs typeface="Tahoma" charset="0"/>
              </a:rPr>
              <a:t>proteins</a:t>
            </a:r>
            <a:r>
              <a:rPr lang="it-IT" sz="2000" dirty="0">
                <a:solidFill>
                  <a:srgbClr val="000000"/>
                </a:solidFill>
                <a:ea typeface="Tahoma" charset="0"/>
                <a:cs typeface="Tahoma" charset="0"/>
              </a:rPr>
              <a:t>	 </a:t>
            </a:r>
            <a:endParaRPr lang="it-IT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137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17525" y="719138"/>
            <a:ext cx="63914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u="sng" dirty="0" err="1">
                <a:solidFill>
                  <a:srgbClr val="000000"/>
                </a:solidFill>
              </a:rPr>
              <a:t>Nucleic</a:t>
            </a:r>
            <a:r>
              <a:rPr lang="it-IT" sz="2400" u="sng" dirty="0">
                <a:solidFill>
                  <a:srgbClr val="000000"/>
                </a:solidFill>
              </a:rPr>
              <a:t> acid</a:t>
            </a:r>
            <a:r>
              <a:rPr lang="it-IT" sz="2400" dirty="0">
                <a:solidFill>
                  <a:srgbClr val="000000"/>
                </a:solidFill>
              </a:rPr>
              <a:t>: </a:t>
            </a:r>
            <a:r>
              <a:rPr lang="it-IT" sz="2400" dirty="0" err="1">
                <a:solidFill>
                  <a:srgbClr val="000000"/>
                </a:solidFill>
              </a:rPr>
              <a:t>ssRNA</a:t>
            </a:r>
            <a:r>
              <a:rPr lang="it-IT" sz="2400" dirty="0">
                <a:solidFill>
                  <a:srgbClr val="000000"/>
                </a:solidFill>
              </a:rPr>
              <a:t>, </a:t>
            </a:r>
            <a:r>
              <a:rPr lang="it-IT" sz="2400" dirty="0" err="1">
                <a:solidFill>
                  <a:srgbClr val="000000"/>
                </a:solidFill>
              </a:rPr>
              <a:t>dsRNA</a:t>
            </a:r>
            <a:r>
              <a:rPr lang="it-IT" sz="2400" dirty="0">
                <a:solidFill>
                  <a:srgbClr val="000000"/>
                </a:solidFill>
              </a:rPr>
              <a:t>, </a:t>
            </a:r>
            <a:r>
              <a:rPr lang="it-IT" sz="2400" dirty="0" err="1">
                <a:solidFill>
                  <a:srgbClr val="000000"/>
                </a:solidFill>
              </a:rPr>
              <a:t>ssDNA</a:t>
            </a:r>
            <a:r>
              <a:rPr lang="it-IT" sz="2400" dirty="0">
                <a:solidFill>
                  <a:srgbClr val="000000"/>
                </a:solidFill>
              </a:rPr>
              <a:t>, </a:t>
            </a:r>
            <a:r>
              <a:rPr lang="it-IT" sz="2400" dirty="0" err="1">
                <a:solidFill>
                  <a:srgbClr val="000000"/>
                </a:solidFill>
              </a:rPr>
              <a:t>dsDNA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33400" y="1371600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u="sng" dirty="0" err="1">
                <a:solidFill>
                  <a:srgbClr val="000000"/>
                </a:solidFill>
              </a:rPr>
              <a:t>Protein</a:t>
            </a:r>
            <a:r>
              <a:rPr lang="it-IT" sz="2400" u="sng" dirty="0">
                <a:solidFill>
                  <a:srgbClr val="000000"/>
                </a:solidFill>
              </a:rPr>
              <a:t> </a:t>
            </a:r>
            <a:r>
              <a:rPr lang="it-IT" sz="2400" u="sng" dirty="0" err="1">
                <a:solidFill>
                  <a:srgbClr val="000000"/>
                </a:solidFill>
              </a:rPr>
              <a:t>capsid</a:t>
            </a:r>
            <a:r>
              <a:rPr lang="it-IT" sz="2400" dirty="0">
                <a:solidFill>
                  <a:srgbClr val="000000"/>
                </a:solidFill>
              </a:rPr>
              <a:t>: </a:t>
            </a:r>
            <a:r>
              <a:rPr lang="it-IT" sz="2400" dirty="0" err="1">
                <a:solidFill>
                  <a:srgbClr val="000000"/>
                </a:solidFill>
              </a:rPr>
              <a:t>protects</a:t>
            </a:r>
            <a:r>
              <a:rPr lang="it-IT" sz="2400" dirty="0">
                <a:solidFill>
                  <a:srgbClr val="000000"/>
                </a:solidFill>
              </a:rPr>
              <a:t> virus </a:t>
            </a:r>
            <a:r>
              <a:rPr lang="it-IT" sz="2400" dirty="0" err="1">
                <a:solidFill>
                  <a:srgbClr val="000000"/>
                </a:solidFill>
              </a:rPr>
              <a:t>during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transport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990600" y="25908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1219200" y="2514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038600" y="2743200"/>
            <a:ext cx="4419600" cy="3586163"/>
            <a:chOff x="2544" y="1728"/>
            <a:chExt cx="2784" cy="2259"/>
          </a:xfrm>
        </p:grpSpPr>
        <p:pic>
          <p:nvPicPr>
            <p:cNvPr id="15371" name="Picture 7" descr="plantvir2-2_www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4" y="1728"/>
              <a:ext cx="2784" cy="2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2" name="Text Box 9"/>
            <p:cNvSpPr txBox="1">
              <a:spLocks noChangeArrowheads="1"/>
            </p:cNvSpPr>
            <p:nvPr/>
          </p:nvSpPr>
          <p:spPr bwMode="auto">
            <a:xfrm>
              <a:off x="4896" y="3648"/>
              <a:ext cx="2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it-IT" sz="2000">
                  <a:solidFill>
                    <a:srgbClr val="FFFFFF"/>
                  </a:solidFill>
                </a:rPr>
                <a:t>*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09600" y="2743200"/>
            <a:ext cx="2971800" cy="3657600"/>
            <a:chOff x="384" y="1728"/>
            <a:chExt cx="1872" cy="2304"/>
          </a:xfrm>
        </p:grpSpPr>
        <p:pic>
          <p:nvPicPr>
            <p:cNvPr id="15369" name="Picture 5" descr="plantvir2-1_www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" y="1728"/>
              <a:ext cx="1823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1968" y="3696"/>
              <a:ext cx="2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it-IT" sz="2000">
                  <a:solidFill>
                    <a:srgbClr val="FFFFFF"/>
                  </a:solidFill>
                </a:rPr>
                <a:t>*</a:t>
              </a: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0817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33400" y="1676400"/>
            <a:ext cx="8229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just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The </a:t>
            </a:r>
            <a:r>
              <a:rPr lang="it-IT" sz="2400" dirty="0" err="1">
                <a:solidFill>
                  <a:srgbClr val="000000"/>
                </a:solidFill>
                <a:ea typeface="Tahoma" charset="0"/>
                <a:cs typeface="Tahoma" charset="0"/>
              </a:rPr>
              <a:t>genome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ea typeface="Tahoma" charset="0"/>
                <a:cs typeface="Tahoma" charset="0"/>
              </a:rPr>
              <a:t>of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 the virus </a:t>
            </a:r>
            <a:r>
              <a:rPr lang="it-IT" sz="2400" dirty="0" err="1">
                <a:solidFill>
                  <a:srgbClr val="000000"/>
                </a:solidFill>
                <a:ea typeface="Tahoma" charset="0"/>
                <a:cs typeface="Tahoma" charset="0"/>
              </a:rPr>
              <a:t>codes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ea typeface="Tahoma" charset="0"/>
                <a:cs typeface="Tahoma" charset="0"/>
              </a:rPr>
              <a:t>for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:</a:t>
            </a:r>
            <a:endParaRPr lang="it-IT" sz="24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marL="457200" indent="-457200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1-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     capsid </a:t>
            </a:r>
            <a:r>
              <a:rPr lang="it-IT" sz="2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protein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;</a:t>
            </a:r>
            <a:endParaRPr lang="it-IT" sz="24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marL="457200" indent="-457200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2-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     </a:t>
            </a:r>
            <a:r>
              <a:rPr lang="it-IT" sz="2400" dirty="0" err="1">
                <a:solidFill>
                  <a:srgbClr val="000000"/>
                </a:solidFill>
                <a:ea typeface="Tahoma" charset="0"/>
                <a:cs typeface="Tahoma" charset="0"/>
              </a:rPr>
              <a:t>polymerase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;</a:t>
            </a:r>
            <a:endParaRPr lang="it-IT" sz="240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marL="457200" indent="-457200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3-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     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protein </a:t>
            </a:r>
            <a:r>
              <a:rPr lang="it-IT" sz="2400" dirty="0" err="1">
                <a:solidFill>
                  <a:srgbClr val="000000"/>
                </a:solidFill>
                <a:ea typeface="Tahoma" charset="0"/>
                <a:cs typeface="Tahoma" charset="0"/>
              </a:rPr>
              <a:t>for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ea typeface="Tahoma" charset="0"/>
                <a:cs typeface="Tahoma" charset="0"/>
              </a:rPr>
              <a:t>intracellular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ea typeface="Tahoma" charset="0"/>
                <a:cs typeface="Tahoma" charset="0"/>
              </a:rPr>
              <a:t>movement</a:t>
            </a: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;</a:t>
            </a:r>
          </a:p>
          <a:p>
            <a:pPr marL="457200" indent="-457200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  <a:ea typeface="Tahoma" charset="0"/>
                <a:cs typeface="Tahoma" charset="0"/>
              </a:rPr>
              <a:t>4-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     proteins </a:t>
            </a:r>
            <a:r>
              <a:rPr lang="it-IT" sz="2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involved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in </a:t>
            </a:r>
            <a:r>
              <a:rPr lang="it-IT" sz="2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transmission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it-IT" sz="2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relationship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with</a:t>
            </a:r>
            <a:r>
              <a:rPr lang="it-IT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   	</a:t>
            </a:r>
            <a:r>
              <a:rPr lang="it-IT" sz="2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vectors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38200" y="304800"/>
            <a:ext cx="31776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FFFF00"/>
                </a:solidFill>
              </a:rPr>
              <a:t>VIRAL REPLICATION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8036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990600" y="10668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7413" name="Picture 5" descr="replicationx_w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914400"/>
            <a:ext cx="6934200" cy="539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6934200" y="381000"/>
            <a:ext cx="1254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>
                <a:solidFill>
                  <a:srgbClr val="000000"/>
                </a:solidFill>
              </a:rPr>
              <a:t>ssRNA+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33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04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66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66"/>
                </a:solidFill>
              </a:rPr>
              <a:t>Some examples of bacteria, </a:t>
            </a:r>
            <a:r>
              <a:rPr lang="en-US" sz="2800" b="1" dirty="0" err="1" smtClean="0">
                <a:solidFill>
                  <a:srgbClr val="FFFF66"/>
                </a:solidFill>
              </a:rPr>
              <a:t>phytoplasmas</a:t>
            </a:r>
            <a:r>
              <a:rPr lang="en-US" sz="2800" b="1" dirty="0" smtClean="0">
                <a:solidFill>
                  <a:srgbClr val="FFFF66"/>
                </a:solidFill>
              </a:rPr>
              <a:t> and viruses present in forests</a:t>
            </a:r>
            <a:r>
              <a:rPr lang="en-US" b="1" dirty="0" smtClean="0">
                <a:solidFill>
                  <a:srgbClr val="FFFF66"/>
                </a:solidFill>
              </a:rPr>
              <a:t/>
            </a:r>
            <a:br>
              <a:rPr lang="en-US" b="1" dirty="0" smtClean="0">
                <a:solidFill>
                  <a:srgbClr val="FFFF66"/>
                </a:solidFill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838200"/>
            <a:ext cx="7772400" cy="4114800"/>
          </a:xfrm>
        </p:spPr>
        <p:txBody>
          <a:bodyPr/>
          <a:lstStyle/>
          <a:p>
            <a:r>
              <a:rPr lang="en-US" dirty="0" smtClean="0"/>
              <a:t>Bacterial leaf scorch: </a:t>
            </a:r>
            <a:r>
              <a:rPr lang="en-US" i="1" dirty="0" err="1" smtClean="0"/>
              <a:t>Xylella</a:t>
            </a:r>
            <a:r>
              <a:rPr lang="en-US" i="1" dirty="0" smtClean="0"/>
              <a:t> </a:t>
            </a:r>
            <a:r>
              <a:rPr lang="en-US" i="1" dirty="0" err="1" smtClean="0"/>
              <a:t>fastidiosa</a:t>
            </a:r>
            <a:endParaRPr lang="en-US" i="1" dirty="0" smtClean="0"/>
          </a:p>
          <a:p>
            <a:r>
              <a:rPr lang="en-US" dirty="0" smtClean="0"/>
              <a:t>Crown Gall: </a:t>
            </a:r>
            <a:r>
              <a:rPr lang="en-US" i="1" dirty="0" err="1" smtClean="0"/>
              <a:t>Agrobacterium</a:t>
            </a:r>
            <a:r>
              <a:rPr lang="en-US" i="1" dirty="0" smtClean="0"/>
              <a:t> </a:t>
            </a:r>
            <a:r>
              <a:rPr lang="en-US" i="1" dirty="0" err="1" smtClean="0"/>
              <a:t>tumefaciens</a:t>
            </a:r>
            <a:endParaRPr lang="en-US" i="1" dirty="0" smtClean="0"/>
          </a:p>
          <a:p>
            <a:r>
              <a:rPr lang="en-US" dirty="0" smtClean="0"/>
              <a:t>Ash and elm yellows: Ca. </a:t>
            </a:r>
            <a:r>
              <a:rPr lang="en-US" i="1" dirty="0" err="1" smtClean="0"/>
              <a:t>Phytoplasma</a:t>
            </a:r>
            <a:r>
              <a:rPr lang="en-US" i="1" dirty="0" smtClean="0"/>
              <a:t> </a:t>
            </a:r>
            <a:r>
              <a:rPr lang="en-US" i="1" dirty="0" err="1" smtClean="0"/>
              <a:t>alni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P. </a:t>
            </a:r>
            <a:r>
              <a:rPr lang="en-US" i="1" dirty="0" err="1" smtClean="0"/>
              <a:t>ulmi</a:t>
            </a:r>
            <a:endParaRPr lang="en-US" i="1" dirty="0" smtClean="0"/>
          </a:p>
          <a:p>
            <a:r>
              <a:rPr lang="en-US" dirty="0" smtClean="0"/>
              <a:t>Bacterial </a:t>
            </a:r>
            <a:r>
              <a:rPr lang="en-US" dirty="0" err="1" smtClean="0"/>
              <a:t>wetwood</a:t>
            </a:r>
            <a:r>
              <a:rPr lang="en-US" i="1" dirty="0" smtClean="0"/>
              <a:t> (</a:t>
            </a:r>
            <a:r>
              <a:rPr lang="en-GB" i="1" dirty="0" err="1" smtClean="0"/>
              <a:t>Enterobacter</a:t>
            </a:r>
            <a:r>
              <a:rPr lang="en-GB" i="1" dirty="0" smtClean="0"/>
              <a:t>, </a:t>
            </a:r>
            <a:r>
              <a:rPr lang="en-GB" i="1" dirty="0" err="1" smtClean="0"/>
              <a:t>Klebsiella</a:t>
            </a:r>
            <a:r>
              <a:rPr lang="en-GB" i="1" dirty="0" smtClean="0"/>
              <a:t>, </a:t>
            </a:r>
            <a:r>
              <a:rPr lang="en-GB" i="1" dirty="0" err="1" smtClean="0"/>
              <a:t>Erwinia</a:t>
            </a:r>
            <a:r>
              <a:rPr lang="en-GB" i="1" dirty="0" smtClean="0"/>
              <a:t>  and Pseudomonas)</a:t>
            </a:r>
          </a:p>
          <a:p>
            <a:r>
              <a:rPr lang="en-GB" i="1" dirty="0" smtClean="0"/>
              <a:t>Poplar mosaic virus, poplar </a:t>
            </a:r>
            <a:r>
              <a:rPr lang="en-GB" i="1" dirty="0" err="1" smtClean="0"/>
              <a:t>potyvirus</a:t>
            </a:r>
            <a:endParaRPr lang="en-GB" i="1" dirty="0" smtClean="0"/>
          </a:p>
          <a:p>
            <a:r>
              <a:rPr lang="en-GB" i="1" dirty="0" smtClean="0"/>
              <a:t>Cherry leaf roll virus </a:t>
            </a:r>
            <a:r>
              <a:rPr lang="en-GB" dirty="0" smtClean="0"/>
              <a:t>(elms, dogwood)</a:t>
            </a:r>
          </a:p>
          <a:p>
            <a:r>
              <a:rPr lang="en-GB" i="1" dirty="0" smtClean="0"/>
              <a:t>Tobacco Mosaic Virus (tanoak, oaks elders)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2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2286000"/>
            <a:ext cx="1997075" cy="266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4953000"/>
            <a:ext cx="2857500" cy="190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8229600" cy="131286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/>
              <a:t>Bacterial Leaf Scorch</a:t>
            </a:r>
            <a:br>
              <a:rPr lang="en-GB" sz="4000"/>
            </a:br>
            <a:r>
              <a:rPr lang="en-GB" sz="4000" i="1"/>
              <a:t>Xylella fastidiosa</a:t>
            </a:r>
            <a:r>
              <a:rPr lang="en-GB" sz="4000"/>
              <a:t> 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1752600"/>
            <a:ext cx="3810000" cy="510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752600"/>
            <a:ext cx="3403600" cy="510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9000" y="0"/>
            <a:ext cx="1905000" cy="1679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905000" cy="167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2800" y="1600200"/>
            <a:ext cx="2133600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06441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47625"/>
            <a:ext cx="8229600" cy="70326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/>
              <a:t>Hosts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4724400" cy="6324600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/>
              <a:t>Scientific	Common 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Acer</a:t>
            </a:r>
            <a:r>
              <a:rPr lang="en-GB" sz="2000"/>
              <a:t> sp.                 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A. Rubrum	  </a:t>
            </a:r>
            <a:r>
              <a:rPr lang="en-GB" sz="2000"/>
              <a:t>Red maple     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A. negundo	  </a:t>
            </a:r>
            <a:r>
              <a:rPr lang="en-GB" sz="2000"/>
              <a:t>Boxelder      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A. saccharum	  </a:t>
            </a:r>
            <a:r>
              <a:rPr lang="en-GB" sz="2000"/>
              <a:t>Sugar maple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C. florida	  </a:t>
            </a:r>
            <a:r>
              <a:rPr lang="en-GB" sz="2000"/>
              <a:t>Flowering dogwood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C. occidentalis	  </a:t>
            </a:r>
            <a:r>
              <a:rPr lang="en-GB" sz="2000"/>
              <a:t>Hackberry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L. stryraciflua	  </a:t>
            </a:r>
            <a:r>
              <a:rPr lang="en-GB" sz="2000"/>
              <a:t>Sweet gum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Morus alba	  </a:t>
            </a:r>
            <a:r>
              <a:rPr lang="en-GB" sz="2000"/>
              <a:t>Whitemulberry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Platanus</a:t>
            </a:r>
            <a:r>
              <a:rPr lang="en-GB" sz="2000"/>
              <a:t> sp.                	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P. occidentalis   </a:t>
            </a:r>
            <a:r>
              <a:rPr lang="en-GB" sz="2000"/>
              <a:t>American sycamore      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P. x acerifolia	    </a:t>
            </a:r>
            <a:r>
              <a:rPr lang="en-GB" sz="2000"/>
              <a:t>London plane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/>
              <a:t>Ulmus americana  </a:t>
            </a:r>
            <a:r>
              <a:rPr lang="en-GB" sz="2000"/>
              <a:t>American elm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573588" y="712788"/>
            <a:ext cx="4876800" cy="632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>
                <a:solidFill>
                  <a:srgbClr val="000000"/>
                </a:solidFill>
              </a:rPr>
              <a:t>Scientific 	Common 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Quercus</a:t>
            </a:r>
            <a:r>
              <a:rPr lang="en-GB" sz="2000">
                <a:solidFill>
                  <a:srgbClr val="000000"/>
                </a:solidFill>
              </a:rPr>
              <a:t> sp.           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velutina	</a:t>
            </a:r>
            <a:r>
              <a:rPr lang="en-GB" sz="2000">
                <a:solidFill>
                  <a:srgbClr val="000000"/>
                </a:solidFill>
              </a:rPr>
              <a:t>Black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incana	</a:t>
            </a:r>
            <a:r>
              <a:rPr lang="en-GB" sz="2000">
                <a:solidFill>
                  <a:srgbClr val="000000"/>
                </a:solidFill>
              </a:rPr>
              <a:t>Bluejack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macrocarpa	</a:t>
            </a:r>
            <a:r>
              <a:rPr lang="en-GB" sz="2000">
                <a:solidFill>
                  <a:srgbClr val="000000"/>
                </a:solidFill>
              </a:rPr>
              <a:t>Bur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prinus	</a:t>
            </a:r>
            <a:r>
              <a:rPr lang="en-GB" sz="2000">
                <a:solidFill>
                  <a:srgbClr val="000000"/>
                </a:solidFill>
              </a:rPr>
              <a:t>Chestnut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laurifolia	</a:t>
            </a:r>
            <a:r>
              <a:rPr lang="en-GB" sz="2000">
                <a:solidFill>
                  <a:srgbClr val="000000"/>
                </a:solidFill>
              </a:rPr>
              <a:t>Laurel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virginiana	</a:t>
            </a:r>
            <a:r>
              <a:rPr lang="en-GB" sz="2000">
                <a:solidFill>
                  <a:srgbClr val="000000"/>
                </a:solidFill>
              </a:rPr>
              <a:t>Live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rubra	</a:t>
            </a:r>
            <a:r>
              <a:rPr lang="en-GB" sz="2000">
                <a:solidFill>
                  <a:srgbClr val="000000"/>
                </a:solidFill>
              </a:rPr>
              <a:t>Northern red oak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palustris	</a:t>
            </a:r>
            <a:r>
              <a:rPr lang="en-GB" sz="2000">
                <a:solidFill>
                  <a:srgbClr val="000000"/>
                </a:solidFill>
              </a:rPr>
              <a:t>Pin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stellata	</a:t>
            </a:r>
            <a:r>
              <a:rPr lang="en-GB" sz="2000">
                <a:solidFill>
                  <a:srgbClr val="000000"/>
                </a:solidFill>
              </a:rPr>
              <a:t>Post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coccinea	</a:t>
            </a:r>
            <a:r>
              <a:rPr lang="en-GB" sz="2000">
                <a:solidFill>
                  <a:srgbClr val="000000"/>
                </a:solidFill>
              </a:rPr>
              <a:t>Scarlet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imbricaria	</a:t>
            </a:r>
            <a:r>
              <a:rPr lang="en-GB" sz="2000">
                <a:solidFill>
                  <a:srgbClr val="000000"/>
                </a:solidFill>
              </a:rPr>
              <a:t>Shingle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shumardii	</a:t>
            </a:r>
            <a:r>
              <a:rPr lang="en-GB" sz="2000">
                <a:solidFill>
                  <a:srgbClr val="000000"/>
                </a:solidFill>
              </a:rPr>
              <a:t>Shumard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falcata	</a:t>
            </a:r>
            <a:r>
              <a:rPr lang="en-GB" sz="2000">
                <a:solidFill>
                  <a:srgbClr val="000000"/>
                </a:solidFill>
              </a:rPr>
              <a:t>Southern red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bicolor	</a:t>
            </a:r>
            <a:r>
              <a:rPr lang="en-GB" sz="2000">
                <a:solidFill>
                  <a:srgbClr val="000000"/>
                </a:solidFill>
              </a:rPr>
              <a:t>Swamp white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laevis	</a:t>
            </a:r>
            <a:r>
              <a:rPr lang="en-GB" sz="2000">
                <a:solidFill>
                  <a:srgbClr val="000000"/>
                </a:solidFill>
              </a:rPr>
              <a:t>Turkey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nigra		</a:t>
            </a:r>
            <a:r>
              <a:rPr lang="en-GB" sz="2000">
                <a:solidFill>
                  <a:srgbClr val="000000"/>
                </a:solidFill>
              </a:rPr>
              <a:t>Water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alba		</a:t>
            </a:r>
            <a:r>
              <a:rPr lang="en-GB" sz="2000">
                <a:solidFill>
                  <a:srgbClr val="000000"/>
                </a:solidFill>
              </a:rPr>
              <a:t>White oak      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i="1">
                <a:solidFill>
                  <a:srgbClr val="000000"/>
                </a:solidFill>
              </a:rPr>
              <a:t>Q. phellos	</a:t>
            </a:r>
            <a:r>
              <a:rPr lang="en-GB" sz="2000">
                <a:solidFill>
                  <a:srgbClr val="000000"/>
                </a:solidFill>
              </a:rPr>
              <a:t>Willow oak</a:t>
            </a:r>
          </a:p>
          <a:p>
            <a:pPr marL="341313" indent="-341313" defTabSz="914400" eaLnBrk="0" fontAlgn="base" hangingPunct="0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05324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Symptoms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5334000" cy="5335588"/>
          </a:xfrm>
          <a:ln/>
        </p:spPr>
        <p:txBody>
          <a:bodyPr/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/>
          </a:p>
          <a:p>
            <a:pPr>
              <a:lnSpc>
                <a:spcPct val="9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/>
              <a:t>First appear in late summer /early fall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400"/>
          </a:p>
          <a:p>
            <a:pPr>
              <a:lnSpc>
                <a:spcPct val="9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/>
              <a:t>Leaf scorching</a:t>
            </a:r>
          </a:p>
          <a:p>
            <a:pPr>
              <a:lnSpc>
                <a:spcPct val="90000"/>
              </a:lnSpc>
              <a:spcBef>
                <a:spcPts val="7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/>
          </a:p>
          <a:p>
            <a:pPr>
              <a:lnSpc>
                <a:spcPct val="9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/>
              <a:t>Limb death</a:t>
            </a:r>
          </a:p>
          <a:p>
            <a:pPr>
              <a:lnSpc>
                <a:spcPct val="90000"/>
              </a:lnSpc>
              <a:spcBef>
                <a:spcPts val="7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/>
          </a:p>
          <a:p>
            <a:pPr>
              <a:lnSpc>
                <a:spcPct val="90000"/>
              </a:lnSpc>
              <a:spcBef>
                <a:spcPts val="7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/>
          </a:p>
          <a:p>
            <a:pPr lvl="1">
              <a:lnSpc>
                <a:spcPct val="90000"/>
              </a:lnSpc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371600"/>
            <a:ext cx="320040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2009775"/>
            <a:ext cx="2133600" cy="1876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3200400"/>
            <a:ext cx="320040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3886200"/>
            <a:ext cx="1600200" cy="297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5029200"/>
            <a:ext cx="213360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" y="4257675"/>
            <a:ext cx="3200400" cy="260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72400" y="5029200"/>
            <a:ext cx="1371600" cy="180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0108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Vector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4864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Not determined for each tree species yet</a:t>
            </a:r>
          </a:p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Most likely Graphocephala, Oncometopia and Homalodisca species.</a:t>
            </a:r>
          </a:p>
          <a:p>
            <a:pPr>
              <a:lnSpc>
                <a:spcPct val="100000"/>
              </a:lnSpc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/>
          </a:p>
          <a:p>
            <a:pPr lvl="1">
              <a:lnSpc>
                <a:spcPct val="100000"/>
              </a:lnSpc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200400"/>
            <a:ext cx="3025775" cy="240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33400" y="5638800"/>
            <a:ext cx="3070225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i="1">
                <a:solidFill>
                  <a:srgbClr val="000000"/>
                </a:solidFill>
              </a:rPr>
              <a:t>Graphocephala atropunctata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276600"/>
            <a:ext cx="3025775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657600" y="5638800"/>
            <a:ext cx="2259013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i="1">
                <a:solidFill>
                  <a:srgbClr val="000000"/>
                </a:solidFill>
              </a:rPr>
              <a:t>Oncometopia orbona</a:t>
            </a: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3429000"/>
            <a:ext cx="2743200" cy="205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6556375" y="5638800"/>
            <a:ext cx="2587625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i="1">
                <a:solidFill>
                  <a:srgbClr val="000000"/>
                </a:solidFill>
              </a:rPr>
              <a:t>Homalodisca vitripennis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1584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8229600" cy="1054100"/>
          </a:xfrm>
          <a:noFill/>
          <a:ln/>
        </p:spPr>
        <p:txBody>
          <a:bodyPr lIns="0" tIns="0" rIns="0" bIns="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360487" y="-1131887"/>
            <a:ext cx="6423025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8247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gleaf maple leaf scorch 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14400"/>
            <a:ext cx="7315200" cy="5719763"/>
          </a:xfrm>
          <a:prstGeom prst="rect">
            <a:avLst/>
          </a:prstGeom>
          <a:noFill/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69925" y="344488"/>
            <a:ext cx="213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Maple scorch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1811338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2819400"/>
            <a:ext cx="2296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</a:rPr>
              <a:t>A. </a:t>
            </a:r>
            <a:r>
              <a:rPr lang="en-US" sz="2400" i="1" dirty="0" err="1">
                <a:solidFill>
                  <a:srgbClr val="000000"/>
                </a:solidFill>
              </a:rPr>
              <a:t>tumefaciens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1" y="1"/>
            <a:ext cx="1767044" cy="266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743200" y="2819400"/>
            <a:ext cx="180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Elm yellows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381000"/>
            <a:ext cx="1428750" cy="190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638800" y="2819400"/>
            <a:ext cx="182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Ash yellows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6576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0" y="6096000"/>
            <a:ext cx="2682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Bacterial </a:t>
            </a:r>
            <a:r>
              <a:rPr lang="en-US" sz="2400" dirty="0" err="1">
                <a:solidFill>
                  <a:srgbClr val="000000"/>
                </a:solidFill>
              </a:rPr>
              <a:t>wetwood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2" name="Picture 6" descr="elmmosai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3733800"/>
            <a:ext cx="3724275" cy="176688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343400" y="6096000"/>
            <a:ext cx="3143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Cherry Leaf Roll virus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637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8" descr="stilett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3784600"/>
            <a:ext cx="3643313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3429000" y="228600"/>
            <a:ext cx="21057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</a:rPr>
              <a:t>NEMATODES</a:t>
            </a: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2786063" y="130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6326" name="Picture 4" descr="nematode_Bridge&amp;William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448468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Text Box 6"/>
          <p:cNvSpPr txBox="1">
            <a:spLocks noChangeArrowheads="1"/>
          </p:cNvSpPr>
          <p:nvPr/>
        </p:nvSpPr>
        <p:spPr bwMode="auto">
          <a:xfrm>
            <a:off x="8534400" y="5791200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>
                <a:solidFill>
                  <a:srgbClr val="000000"/>
                </a:solidFill>
              </a:rPr>
              <a:t>*</a:t>
            </a:r>
          </a:p>
        </p:txBody>
      </p:sp>
      <p:pic>
        <p:nvPicPr>
          <p:cNvPr id="56328" name="Picture 7" descr="stiletto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066800"/>
            <a:ext cx="34036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4495800" y="6019800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8534400" y="3048000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854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66"/>
                </a:solidFill>
              </a:rPr>
              <a:t>Fungi</a:t>
            </a:r>
            <a:endParaRPr lang="en-US" b="1" dirty="0">
              <a:solidFill>
                <a:srgbClr val="FFFF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r>
              <a:rPr lang="en-US" dirty="0" smtClean="0"/>
              <a:t>Eukaryotic organisms, </a:t>
            </a:r>
            <a:r>
              <a:rPr lang="en-US" dirty="0" err="1" smtClean="0"/>
              <a:t>heterotrophs</a:t>
            </a:r>
            <a:r>
              <a:rPr lang="en-US" dirty="0" smtClean="0"/>
              <a:t>, characterized by chitin and B-</a:t>
            </a:r>
            <a:r>
              <a:rPr lang="en-US" dirty="0" err="1" smtClean="0"/>
              <a:t>glucans</a:t>
            </a:r>
            <a:r>
              <a:rPr lang="en-US" dirty="0" smtClean="0"/>
              <a:t> in the cell wall, feeding through absorption, reproducing by spores and producing a vegetative structure  made up of tubular </a:t>
            </a:r>
            <a:r>
              <a:rPr lang="en-US" dirty="0" err="1" smtClean="0"/>
              <a:t>structures,branched</a:t>
            </a:r>
            <a:r>
              <a:rPr lang="en-US" dirty="0" smtClean="0"/>
              <a:t>, irregular, and indefinite in growth (modified from B. </a:t>
            </a:r>
            <a:r>
              <a:rPr lang="en-US" dirty="0" err="1" smtClean="0"/>
              <a:t>Kendric</a:t>
            </a:r>
            <a:r>
              <a:rPr lang="en-US" dirty="0" smtClean="0"/>
              <a:t> 1992)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2499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66"/>
                </a:solidFill>
              </a:rPr>
              <a:t>Fungal </a:t>
            </a:r>
            <a:r>
              <a:rPr lang="en-US" dirty="0" err="1" smtClean="0">
                <a:solidFill>
                  <a:srgbClr val="FFFF66"/>
                </a:solidFill>
              </a:rPr>
              <a:t>hyphae</a:t>
            </a:r>
            <a:r>
              <a:rPr lang="en-US" dirty="0" smtClean="0">
                <a:solidFill>
                  <a:srgbClr val="FFFF66"/>
                </a:solidFill>
              </a:rPr>
              <a:t> and mycelium</a:t>
            </a:r>
            <a:endParaRPr lang="en-US" dirty="0">
              <a:solidFill>
                <a:srgbClr val="FFFF66"/>
              </a:solidFill>
            </a:endParaRPr>
          </a:p>
        </p:txBody>
      </p:sp>
      <p:pic>
        <p:nvPicPr>
          <p:cNvPr id="4" name="Picture 3" descr="ifa_ww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905000"/>
            <a:ext cx="4124325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231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620000" cy="1066800"/>
          </a:xfrm>
        </p:spPr>
        <p:txBody>
          <a:bodyPr/>
          <a:lstStyle/>
          <a:p>
            <a:r>
              <a:rPr lang="en-US" dirty="0" smtClean="0"/>
              <a:t>There are no differentiated structures in fungi, but </a:t>
            </a:r>
            <a:r>
              <a:rPr lang="en-US" dirty="0" err="1" smtClean="0"/>
              <a:t>hyphae</a:t>
            </a:r>
            <a:r>
              <a:rPr lang="en-US" dirty="0" smtClean="0"/>
              <a:t> can generate…</a:t>
            </a:r>
            <a:endParaRPr lang="en-US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-1090293" y="-537250363"/>
            <a:ext cx="2147483647" cy="2147483647"/>
            <a:chOff x="374" y="2308"/>
            <a:chExt cx="4114426" cy="6169892"/>
          </a:xfrm>
        </p:grpSpPr>
        <p:pic>
          <p:nvPicPr>
            <p:cNvPr id="5" name="Picture 4" descr="5-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3429000"/>
              <a:ext cx="36576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374" y="2308"/>
              <a:ext cx="77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FFFFFF"/>
                  </a:solidFill>
                </a:rPr>
                <a:t>compatibile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180575" y="-537308095"/>
            <a:ext cx="2147483647" cy="2147483647"/>
            <a:chOff x="374" y="2308"/>
            <a:chExt cx="4114426" cy="6169892"/>
          </a:xfrm>
        </p:grpSpPr>
        <p:pic>
          <p:nvPicPr>
            <p:cNvPr id="8" name="Picture 7" descr="5-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3429000"/>
              <a:ext cx="36576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374" y="2308"/>
              <a:ext cx="77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FFFFFF"/>
                  </a:solidFill>
                </a:rPr>
                <a:t>compatibile</a:t>
              </a:r>
            </a:p>
          </p:txBody>
        </p:sp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5874732" y="-535556911"/>
            <a:ext cx="2147483647" cy="2147483647"/>
            <a:chOff x="374" y="2308"/>
            <a:chExt cx="4114426" cy="6169892"/>
          </a:xfrm>
        </p:grpSpPr>
        <p:pic>
          <p:nvPicPr>
            <p:cNvPr id="11" name="Picture 10" descr="5-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3429000"/>
              <a:ext cx="36576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374" y="2308"/>
              <a:ext cx="77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FFFFFF"/>
                  </a:solidFill>
                </a:rPr>
                <a:t>compatibile</a:t>
              </a:r>
            </a:p>
          </p:txBody>
        </p:sp>
      </p:grpSp>
      <p:pic>
        <p:nvPicPr>
          <p:cNvPr id="14" name="Picture 10" descr="5-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90600" y="5181600"/>
            <a:ext cx="1227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mycelia</a:t>
            </a:r>
          </a:p>
        </p:txBody>
      </p:sp>
      <p:pic>
        <p:nvPicPr>
          <p:cNvPr id="16" name="Picture 15" descr="DSCN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4384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581400" y="5181600"/>
            <a:ext cx="1125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stroma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8" name="Picture 7" descr="rizomorf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24384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477000" y="5181600"/>
            <a:ext cx="1878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rhizomorphs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024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o 25A Rhizoctonia solani branching T cel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92513"/>
            <a:ext cx="4338638" cy="3265487"/>
          </a:xfrm>
          <a:prstGeom prst="rect">
            <a:avLst/>
          </a:prstGeom>
          <a:noFill/>
        </p:spPr>
      </p:pic>
      <p:pic>
        <p:nvPicPr>
          <p:cNvPr id="25603" name="Picture 3" descr="mycelial fans on lea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25438"/>
            <a:ext cx="4760913" cy="3103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961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457200" y="0"/>
            <a:ext cx="6457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FFFF66"/>
                </a:solidFill>
              </a:rPr>
              <a:t>Ascomycetes (predominance of n in life cycle)</a:t>
            </a: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4367213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460" name="Picture 4" descr="as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838200"/>
            <a:ext cx="4095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0" y="3352800"/>
            <a:ext cx="40513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Sexual spores (ascospores) </a:t>
            </a:r>
          </a:p>
          <a:p>
            <a:r>
              <a:rPr lang="it-IT"/>
              <a:t>are generated within “sacks”</a:t>
            </a:r>
          </a:p>
          <a:p>
            <a:r>
              <a:rPr lang="it-IT"/>
              <a:t>called asci </a:t>
            </a:r>
          </a:p>
          <a:p>
            <a:endParaRPr lang="it-IT"/>
          </a:p>
        </p:txBody>
      </p:sp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2590800" y="881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463" name="Picture 7" descr="Ascociclo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609600"/>
            <a:ext cx="48593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898525" y="35385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465" name="Text Box 11"/>
          <p:cNvSpPr txBox="1">
            <a:spLocks noChangeArrowheads="1"/>
          </p:cNvSpPr>
          <p:nvPr/>
        </p:nvSpPr>
        <p:spPr bwMode="auto">
          <a:xfrm>
            <a:off x="6553200" y="5791200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/>
              <a:t>*</a:t>
            </a:r>
          </a:p>
        </p:txBody>
      </p:sp>
      <p:sp>
        <p:nvSpPr>
          <p:cNvPr id="19466" name="TextBox 11"/>
          <p:cNvSpPr txBox="1">
            <a:spLocks noChangeArrowheads="1"/>
          </p:cNvSpPr>
          <p:nvPr/>
        </p:nvSpPr>
        <p:spPr bwMode="auto">
          <a:xfrm>
            <a:off x="1752600" y="2057400"/>
            <a:ext cx="1035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Ascus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ordaria_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4025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Pleospora_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5850" y="0"/>
            <a:ext cx="391636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73063" y="95250"/>
            <a:ext cx="2597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Ascomycota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3733800" y="0"/>
            <a:ext cx="1565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Ascomata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533400" y="609600"/>
            <a:ext cx="1776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apothecium</a:t>
            </a: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3471863" y="2195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09" name="Picture 5" descr="apoteci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22002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3876675" y="2057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11" name="Picture 7" descr="peritecio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143000"/>
            <a:ext cx="13906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3657600" y="609600"/>
            <a:ext cx="1774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perithecium</a:t>
            </a:r>
          </a:p>
        </p:txBody>
      </p:sp>
      <p:sp>
        <p:nvSpPr>
          <p:cNvPr id="21513" name="Rectangle 11"/>
          <p:cNvSpPr>
            <a:spLocks noChangeArrowheads="1"/>
          </p:cNvSpPr>
          <p:nvPr/>
        </p:nvSpPr>
        <p:spPr bwMode="auto">
          <a:xfrm>
            <a:off x="3638550" y="2452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14" name="Picture 10" descr="cleistotecio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1219200"/>
            <a:ext cx="18669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Text Box 12"/>
          <p:cNvSpPr txBox="1">
            <a:spLocks noChangeArrowheads="1"/>
          </p:cNvSpPr>
          <p:nvPr/>
        </p:nvSpPr>
        <p:spPr bwMode="auto">
          <a:xfrm>
            <a:off x="6324600" y="685800"/>
            <a:ext cx="2135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cleistothecium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3810000"/>
            <a:ext cx="9144000" cy="2457450"/>
            <a:chOff x="0" y="2400"/>
            <a:chExt cx="5760" cy="1548"/>
          </a:xfrm>
        </p:grpSpPr>
        <p:pic>
          <p:nvPicPr>
            <p:cNvPr id="21518" name="Picture 13" descr="DSCN0010"/>
            <p:cNvPicPr>
              <a:picLocks noChangeAspect="1" noChangeArrowheads="1"/>
            </p:cNvPicPr>
            <p:nvPr/>
          </p:nvPicPr>
          <p:blipFill>
            <a:blip r:embed="rId5">
              <a:lum bright="8000"/>
            </a:blip>
            <a:srcRect/>
            <a:stretch>
              <a:fillRect/>
            </a:stretch>
          </p:blipFill>
          <p:spPr bwMode="auto">
            <a:xfrm>
              <a:off x="0" y="2532"/>
              <a:ext cx="1680" cy="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9" name="Picture 14" descr="DSCN000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40" y="2496"/>
              <a:ext cx="192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0" name="Picture 15" descr="DSCN000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728" y="2400"/>
              <a:ext cx="2064" cy="1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17" name="Text Box 17"/>
          <p:cNvSpPr txBox="1">
            <a:spLocks noChangeArrowheads="1"/>
          </p:cNvSpPr>
          <p:nvPr/>
        </p:nvSpPr>
        <p:spPr bwMode="auto">
          <a:xfrm>
            <a:off x="8382000" y="2895600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/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3495675" y="2195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31" name="Picture 4" descr="pseudoteci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19200"/>
            <a:ext cx="2738438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4572000" y="2514600"/>
            <a:ext cx="2271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pseudothecium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3581400" y="3657600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/>
              <a:t>*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37_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1163" y="0"/>
            <a:ext cx="4295776" cy="6858000"/>
          </a:xfrm>
          <a:prstGeom prst="rect">
            <a:avLst/>
          </a:prstGeom>
          <a:noFill/>
        </p:spPr>
      </p:pic>
      <p:pic>
        <p:nvPicPr>
          <p:cNvPr id="8195" name="Picture 3" descr="237_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0838" y="3257550"/>
            <a:ext cx="4470400" cy="3600450"/>
          </a:xfrm>
          <a:prstGeom prst="rect">
            <a:avLst/>
          </a:prstGeom>
          <a:noFill/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221163" y="115888"/>
            <a:ext cx="42973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Premature needle yellowing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and loss on ponderosa pine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H="1">
            <a:off x="4008438" y="10668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599238" y="2589213"/>
            <a:ext cx="2112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Ozone mottle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6599238" y="2819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Otidia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" y="220663"/>
            <a:ext cx="3940175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Tuber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625" y="3162300"/>
            <a:ext cx="41910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Xylaria_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9788" y="3581400"/>
            <a:ext cx="43053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Img04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75150" y="566738"/>
            <a:ext cx="42608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0325" y="6508750"/>
            <a:ext cx="2101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/>
              <a:t>Richiami sulle entità biotiche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17525" y="185738"/>
            <a:ext cx="7953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FFFF66"/>
                </a:solidFill>
              </a:rPr>
              <a:t>Basidiomycetes (Div. Basidiomycota)  n+n or rarely 2n  is</a:t>
            </a:r>
          </a:p>
          <a:p>
            <a:r>
              <a:rPr lang="it-IT">
                <a:solidFill>
                  <a:srgbClr val="FFFF66"/>
                </a:solidFill>
              </a:rPr>
              <a:t> predominant in life cycle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3762375" y="2481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4581" name="Picture 4" descr="basi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16192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basidiocarpo_fomes_but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1295400"/>
            <a:ext cx="2154238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0" y="3505200"/>
            <a:ext cx="5453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Sexual spores, basidiospores,</a:t>
            </a:r>
          </a:p>
          <a:p>
            <a:r>
              <a:rPr lang="it-IT"/>
              <a:t>are carried naked on surface of “clubs”</a:t>
            </a:r>
          </a:p>
          <a:p>
            <a:r>
              <a:rPr lang="it-IT"/>
              <a:t>called basidia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8382000" y="4953000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/>
              <a:t>*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300"/>
            <a:ext cx="9144000" cy="606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85750" y="-20638"/>
            <a:ext cx="3070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Basidiomycota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324600" y="914400"/>
            <a:ext cx="2420938" cy="2857500"/>
            <a:chOff x="3936" y="480"/>
            <a:chExt cx="1525" cy="1800"/>
          </a:xfrm>
        </p:grpSpPr>
        <p:pic>
          <p:nvPicPr>
            <p:cNvPr id="26641" name="Picture 5" descr="Basidium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36" y="480"/>
              <a:ext cx="1525" cy="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42" name="Text Box 6"/>
            <p:cNvSpPr txBox="1">
              <a:spLocks noChangeArrowheads="1"/>
            </p:cNvSpPr>
            <p:nvPr/>
          </p:nvSpPr>
          <p:spPr bwMode="auto">
            <a:xfrm>
              <a:off x="3950" y="825"/>
              <a:ext cx="553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/>
                <a:t>spores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133600"/>
            <a:ext cx="1600200" cy="369888"/>
            <a:chOff x="3312" y="1353"/>
            <a:chExt cx="1008" cy="233"/>
          </a:xfrm>
        </p:grpSpPr>
        <p:sp>
          <p:nvSpPr>
            <p:cNvPr id="26638" name="Text Box 8"/>
            <p:cNvSpPr txBox="1">
              <a:spLocks noChangeArrowheads="1"/>
            </p:cNvSpPr>
            <p:nvPr/>
          </p:nvSpPr>
          <p:spPr bwMode="auto">
            <a:xfrm>
              <a:off x="3456" y="1353"/>
              <a:ext cx="720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1800"/>
                <a:t>basidia</a:t>
              </a:r>
            </a:p>
          </p:txBody>
        </p:sp>
        <p:sp>
          <p:nvSpPr>
            <p:cNvPr id="26639" name="Line 9"/>
            <p:cNvSpPr>
              <a:spLocks noChangeShapeType="1"/>
            </p:cNvSpPr>
            <p:nvPr/>
          </p:nvSpPr>
          <p:spPr bwMode="auto">
            <a:xfrm flipH="1">
              <a:off x="3312" y="1488"/>
              <a:ext cx="240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0" name="Line 10"/>
            <p:cNvSpPr>
              <a:spLocks noChangeShapeType="1"/>
            </p:cNvSpPr>
            <p:nvPr/>
          </p:nvSpPr>
          <p:spPr bwMode="auto">
            <a:xfrm>
              <a:off x="4080" y="1488"/>
              <a:ext cx="240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6628" name="Picture 13" descr="Mushro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85800"/>
            <a:ext cx="5105400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048000" y="3187700"/>
            <a:ext cx="5029200" cy="3670300"/>
            <a:chOff x="1920" y="2008"/>
            <a:chExt cx="3168" cy="2312"/>
          </a:xfrm>
        </p:grpSpPr>
        <p:pic>
          <p:nvPicPr>
            <p:cNvPr id="26631" name="Picture 20" descr="Dikaryolization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0" y="2008"/>
              <a:ext cx="3168" cy="2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2" name="Text Box 25"/>
            <p:cNvSpPr txBox="1">
              <a:spLocks noChangeArrowheads="1"/>
            </p:cNvSpPr>
            <p:nvPr/>
          </p:nvSpPr>
          <p:spPr bwMode="auto">
            <a:xfrm>
              <a:off x="2784" y="3496"/>
              <a:ext cx="19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26633" name="Text Box 26"/>
            <p:cNvSpPr txBox="1">
              <a:spLocks noChangeArrowheads="1"/>
            </p:cNvSpPr>
            <p:nvPr/>
          </p:nvSpPr>
          <p:spPr bwMode="auto">
            <a:xfrm>
              <a:off x="2640" y="3592"/>
              <a:ext cx="19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26634" name="Text Box 27"/>
            <p:cNvSpPr txBox="1">
              <a:spLocks noChangeArrowheads="1"/>
            </p:cNvSpPr>
            <p:nvPr/>
          </p:nvSpPr>
          <p:spPr bwMode="auto">
            <a:xfrm>
              <a:off x="2544" y="3688"/>
              <a:ext cx="19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26635" name="Text Box 28"/>
            <p:cNvSpPr txBox="1">
              <a:spLocks noChangeArrowheads="1"/>
            </p:cNvSpPr>
            <p:nvPr/>
          </p:nvSpPr>
          <p:spPr bwMode="auto">
            <a:xfrm>
              <a:off x="2352" y="3784"/>
              <a:ext cx="19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26636" name="Text Box 29"/>
            <p:cNvSpPr txBox="1">
              <a:spLocks noChangeArrowheads="1"/>
            </p:cNvSpPr>
            <p:nvPr/>
          </p:nvSpPr>
          <p:spPr bwMode="auto">
            <a:xfrm>
              <a:off x="2208" y="3784"/>
              <a:ext cx="19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26637" name="Text Box 30"/>
            <p:cNvSpPr txBox="1">
              <a:spLocks noChangeArrowheads="1"/>
            </p:cNvSpPr>
            <p:nvPr/>
          </p:nvSpPr>
          <p:spPr bwMode="auto">
            <a:xfrm>
              <a:off x="2064" y="3832"/>
              <a:ext cx="19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>
                <a:latin typeface="Times New Roman" charset="0"/>
              </a:endParaRPr>
            </a:p>
          </p:txBody>
        </p:sp>
      </p:grpSp>
      <p:sp>
        <p:nvSpPr>
          <p:cNvPr id="26630" name="Text Box 31"/>
          <p:cNvSpPr txBox="1">
            <a:spLocks noChangeArrowheads="1"/>
          </p:cNvSpPr>
          <p:nvPr/>
        </p:nvSpPr>
        <p:spPr bwMode="auto">
          <a:xfrm>
            <a:off x="6324600" y="35814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Ustilago nuda-A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47736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R-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457200"/>
            <a:ext cx="32559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Saccharomyces_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4114800"/>
            <a:ext cx="3043238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4267200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W-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384810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N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8" y="3662363"/>
            <a:ext cx="4038600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G-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99063" y="3886200"/>
            <a:ext cx="3352800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746125" y="611188"/>
            <a:ext cx="1458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conidiomi</a:t>
            </a: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3852863" y="2324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81000" y="1187450"/>
            <a:ext cx="2033588" cy="3460750"/>
            <a:chOff x="432" y="576"/>
            <a:chExt cx="1281" cy="2180"/>
          </a:xfrm>
        </p:grpSpPr>
        <p:pic>
          <p:nvPicPr>
            <p:cNvPr id="29723" name="Picture 4" descr="ifali"/>
            <p:cNvPicPr>
              <a:picLocks noChangeAspect="1" noChangeArrowheads="1"/>
            </p:cNvPicPr>
            <p:nvPr/>
          </p:nvPicPr>
          <p:blipFill>
            <a:blip r:embed="rId2"/>
            <a:srcRect r="56952"/>
            <a:stretch>
              <a:fillRect/>
            </a:stretch>
          </p:blipFill>
          <p:spPr bwMode="auto">
            <a:xfrm>
              <a:off x="432" y="576"/>
              <a:ext cx="1281" cy="1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24" name="Text Box 6"/>
            <p:cNvSpPr txBox="1">
              <a:spLocks noChangeArrowheads="1"/>
            </p:cNvSpPr>
            <p:nvPr/>
          </p:nvSpPr>
          <p:spPr bwMode="auto">
            <a:xfrm>
              <a:off x="480" y="2544"/>
              <a:ext cx="11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/>
                <a:t>conidiofori liberi</a:t>
              </a:r>
            </a:p>
          </p:txBody>
        </p:sp>
      </p:grp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3405188" y="2486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105400" y="958850"/>
            <a:ext cx="2971800" cy="2882900"/>
            <a:chOff x="3168" y="384"/>
            <a:chExt cx="1872" cy="1816"/>
          </a:xfrm>
        </p:grpSpPr>
        <p:pic>
          <p:nvPicPr>
            <p:cNvPr id="29721" name="Picture 8"/>
            <p:cNvPicPr>
              <a:picLocks noChangeAspect="1" noChangeArrowheads="1"/>
            </p:cNvPicPr>
            <p:nvPr/>
          </p:nvPicPr>
          <p:blipFill>
            <a:blip r:embed="rId3"/>
            <a:srcRect l="3149"/>
            <a:stretch>
              <a:fillRect/>
            </a:stretch>
          </p:blipFill>
          <p:spPr bwMode="auto">
            <a:xfrm>
              <a:off x="3168" y="384"/>
              <a:ext cx="1872" cy="1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22" name="Text Box 10"/>
            <p:cNvSpPr txBox="1">
              <a:spLocks noChangeArrowheads="1"/>
            </p:cNvSpPr>
            <p:nvPr/>
          </p:nvSpPr>
          <p:spPr bwMode="auto">
            <a:xfrm>
              <a:off x="3792" y="1988"/>
              <a:ext cx="66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/>
                <a:t>acervulo</a:t>
              </a:r>
            </a:p>
          </p:txBody>
        </p:sp>
      </p:grpSp>
      <p:sp>
        <p:nvSpPr>
          <p:cNvPr id="29703" name="Rectangle 13"/>
          <p:cNvSpPr>
            <a:spLocks noChangeArrowheads="1"/>
          </p:cNvSpPr>
          <p:nvPr/>
        </p:nvSpPr>
        <p:spPr bwMode="auto">
          <a:xfrm>
            <a:off x="3724275" y="2457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343400" y="4083050"/>
            <a:ext cx="2127250" cy="2774950"/>
            <a:chOff x="2208" y="2160"/>
            <a:chExt cx="1340" cy="1748"/>
          </a:xfrm>
        </p:grpSpPr>
        <p:pic>
          <p:nvPicPr>
            <p:cNvPr id="29719" name="Picture 12" descr="picnidio_alexop"/>
            <p:cNvPicPr>
              <a:picLocks noChangeAspect="1" noChangeArrowheads="1"/>
            </p:cNvPicPr>
            <p:nvPr/>
          </p:nvPicPr>
          <p:blipFill>
            <a:blip r:embed="rId4">
              <a:lum contrast="18000"/>
            </a:blip>
            <a:srcRect r="9557"/>
            <a:stretch>
              <a:fillRect/>
            </a:stretch>
          </p:blipFill>
          <p:spPr bwMode="auto">
            <a:xfrm>
              <a:off x="2208" y="2160"/>
              <a:ext cx="1340" cy="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20" name="Text Box 14"/>
            <p:cNvSpPr txBox="1">
              <a:spLocks noChangeArrowheads="1"/>
            </p:cNvSpPr>
            <p:nvPr/>
          </p:nvSpPr>
          <p:spPr bwMode="auto">
            <a:xfrm>
              <a:off x="2688" y="3696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/>
                <a:t>picnidio</a:t>
              </a:r>
            </a:p>
          </p:txBody>
        </p:sp>
      </p:grpSp>
      <p:sp>
        <p:nvSpPr>
          <p:cNvPr id="29705" name="Text Box 16"/>
          <p:cNvSpPr txBox="1">
            <a:spLocks noChangeArrowheads="1"/>
          </p:cNvSpPr>
          <p:nvPr/>
        </p:nvSpPr>
        <p:spPr bwMode="auto">
          <a:xfrm>
            <a:off x="2286000" y="3625850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/>
              <a:t>*</a:t>
            </a:r>
          </a:p>
        </p:txBody>
      </p:sp>
      <p:sp>
        <p:nvSpPr>
          <p:cNvPr id="29706" name="Text Box 17"/>
          <p:cNvSpPr txBox="1">
            <a:spLocks noChangeArrowheads="1"/>
          </p:cNvSpPr>
          <p:nvPr/>
        </p:nvSpPr>
        <p:spPr bwMode="auto">
          <a:xfrm>
            <a:off x="5943600" y="5530850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/>
              <a:t>*</a:t>
            </a:r>
          </a:p>
        </p:txBody>
      </p:sp>
      <p:sp>
        <p:nvSpPr>
          <p:cNvPr id="29707" name="Text Box 18"/>
          <p:cNvSpPr txBox="1">
            <a:spLocks noChangeArrowheads="1"/>
          </p:cNvSpPr>
          <p:nvPr/>
        </p:nvSpPr>
        <p:spPr bwMode="auto">
          <a:xfrm>
            <a:off x="7848600" y="3397250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/>
              <a:t>*</a:t>
            </a:r>
          </a:p>
        </p:txBody>
      </p:sp>
      <p:sp>
        <p:nvSpPr>
          <p:cNvPr id="29708" name="Text Box 20"/>
          <p:cNvSpPr txBox="1">
            <a:spLocks noChangeArrowheads="1"/>
          </p:cNvSpPr>
          <p:nvPr/>
        </p:nvSpPr>
        <p:spPr bwMode="auto">
          <a:xfrm>
            <a:off x="6080125" y="413861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1752600" y="2178050"/>
            <a:ext cx="6305550" cy="3581400"/>
            <a:chOff x="1056" y="1152"/>
            <a:chExt cx="3972" cy="2256"/>
          </a:xfrm>
        </p:grpSpPr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1056" y="1152"/>
              <a:ext cx="3972" cy="2256"/>
              <a:chOff x="1104" y="1776"/>
              <a:chExt cx="3972" cy="2256"/>
            </a:xfrm>
          </p:grpSpPr>
          <p:pic>
            <p:nvPicPr>
              <p:cNvPr id="29717" name="Picture 21" descr="Marssonina betulae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104" y="1776"/>
                <a:ext cx="2033" cy="2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718" name="Picture 22" descr="Marssonina betulae acervulus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120" y="2832"/>
                <a:ext cx="1956" cy="1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9715" name="Text Box 24"/>
            <p:cNvSpPr txBox="1">
              <a:spLocks noChangeArrowheads="1"/>
            </p:cNvSpPr>
            <p:nvPr/>
          </p:nvSpPr>
          <p:spPr bwMode="auto">
            <a:xfrm>
              <a:off x="4800" y="2688"/>
              <a:ext cx="21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000"/>
                <a:t>*</a:t>
              </a:r>
            </a:p>
          </p:txBody>
        </p:sp>
        <p:sp>
          <p:nvSpPr>
            <p:cNvPr id="29716" name="Text Box 25"/>
            <p:cNvSpPr txBox="1">
              <a:spLocks noChangeArrowheads="1"/>
            </p:cNvSpPr>
            <p:nvPr/>
          </p:nvSpPr>
          <p:spPr bwMode="auto">
            <a:xfrm>
              <a:off x="3120" y="3072"/>
              <a:ext cx="13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i="1">
                  <a:solidFill>
                    <a:schemeClr val="bg1"/>
                  </a:solidFill>
                </a:rPr>
                <a:t>Marssonina betulae</a:t>
              </a:r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0" y="3352800"/>
            <a:ext cx="4114800" cy="3100388"/>
            <a:chOff x="0" y="2112"/>
            <a:chExt cx="2592" cy="1953"/>
          </a:xfrm>
        </p:grpSpPr>
        <p:pic>
          <p:nvPicPr>
            <p:cNvPr id="29712" name="Picture 26" descr="Chryphonectria2_divapr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2112"/>
              <a:ext cx="2592" cy="1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3" name="Text Box 28"/>
            <p:cNvSpPr txBox="1">
              <a:spLocks noChangeArrowheads="1"/>
            </p:cNvSpPr>
            <p:nvPr/>
          </p:nvSpPr>
          <p:spPr bwMode="auto">
            <a:xfrm>
              <a:off x="182" y="3779"/>
              <a:ext cx="124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i="1">
                  <a:solidFill>
                    <a:schemeClr val="bg1"/>
                  </a:solidFill>
                </a:rPr>
                <a:t>Cryphonectria</a:t>
              </a:r>
              <a:r>
                <a:rPr lang="it-IT">
                  <a:solidFill>
                    <a:schemeClr val="bg1"/>
                  </a:solidFill>
                </a:rPr>
                <a:t> sp.</a:t>
              </a:r>
            </a:p>
          </p:txBody>
        </p:sp>
      </p:grpSp>
      <p:sp>
        <p:nvSpPr>
          <p:cNvPr id="29711" name="Rectangle 27"/>
          <p:cNvSpPr>
            <a:spLocks noChangeArrowheads="1"/>
          </p:cNvSpPr>
          <p:nvPr/>
        </p:nvSpPr>
        <p:spPr bwMode="auto">
          <a:xfrm>
            <a:off x="2362200" y="228600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 i="1">
                <a:solidFill>
                  <a:srgbClr val="FFFF66"/>
                </a:solidFill>
              </a:rPr>
              <a:t>anamorphic fungi</a:t>
            </a:r>
            <a:r>
              <a:rPr lang="it-IT" b="1">
                <a:solidFill>
                  <a:srgbClr val="FFFF66"/>
                </a:solidFill>
              </a:rPr>
              <a:t>  no sexual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em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937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Sem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54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517525" y="185738"/>
            <a:ext cx="77041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FFFF66"/>
                </a:solidFill>
              </a:rPr>
              <a:t>Oomycetes (Div. Oomycota) Kingdom: straminopila </a:t>
            </a:r>
          </a:p>
          <a:p>
            <a:r>
              <a:rPr lang="it-IT" b="1">
                <a:solidFill>
                  <a:srgbClr val="FFFF66"/>
                </a:solidFill>
              </a:rPr>
              <a:t>(prev. Chromista)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898525" y="10239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748" name="Picture 5" descr="DSCN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66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4860925" y="33099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463" name="Picture 7" descr="DSCN0003_modifica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1295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441325" y="4143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365125" y="338138"/>
            <a:ext cx="153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096000" y="685800"/>
            <a:ext cx="1387475" cy="2505075"/>
            <a:chOff x="86" y="144"/>
            <a:chExt cx="874" cy="1578"/>
          </a:xfrm>
        </p:grpSpPr>
        <p:pic>
          <p:nvPicPr>
            <p:cNvPr id="32777" name="Picture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0" y="144"/>
              <a:ext cx="584" cy="1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8" name="Text Box 9"/>
            <p:cNvSpPr txBox="1">
              <a:spLocks noChangeArrowheads="1"/>
            </p:cNvSpPr>
            <p:nvPr/>
          </p:nvSpPr>
          <p:spPr bwMode="auto">
            <a:xfrm>
              <a:off x="86" y="1396"/>
              <a:ext cx="87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it-IT" sz="1400"/>
                <a:t>zooconidio di oomicete</a:t>
              </a:r>
            </a:p>
          </p:txBody>
        </p:sp>
      </p:grpSp>
      <p:sp>
        <p:nvSpPr>
          <p:cNvPr id="32773" name="Text Box 11"/>
          <p:cNvSpPr txBox="1">
            <a:spLocks noChangeArrowheads="1"/>
          </p:cNvSpPr>
          <p:nvPr/>
        </p:nvSpPr>
        <p:spPr bwMode="auto">
          <a:xfrm>
            <a:off x="2117725" y="7191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277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38138"/>
            <a:ext cx="7162800" cy="679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13"/>
          <p:cNvSpPr txBox="1">
            <a:spLocks noChangeArrowheads="1"/>
          </p:cNvSpPr>
          <p:nvPr/>
        </p:nvSpPr>
        <p:spPr bwMode="auto">
          <a:xfrm>
            <a:off x="7604125" y="5340350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/>
              <a:t>*</a:t>
            </a:r>
          </a:p>
        </p:txBody>
      </p:sp>
      <p:sp>
        <p:nvSpPr>
          <p:cNvPr id="32776" name="TextBox 10"/>
          <p:cNvSpPr txBox="1">
            <a:spLocks noChangeArrowheads="1"/>
          </p:cNvSpPr>
          <p:nvPr/>
        </p:nvSpPr>
        <p:spPr bwMode="auto">
          <a:xfrm>
            <a:off x="228600" y="3276600"/>
            <a:ext cx="876458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Important group of forest pathogens, includes the genera</a:t>
            </a:r>
          </a:p>
          <a:p>
            <a:endParaRPr lang="en-US"/>
          </a:p>
          <a:p>
            <a:r>
              <a:rPr lang="en-US" i="1"/>
              <a:t>Pithyum </a:t>
            </a:r>
            <a:r>
              <a:rPr lang="en-US"/>
              <a:t>and </a:t>
            </a:r>
            <a:r>
              <a:rPr lang="en-US" i="1"/>
              <a:t>Phytophthora</a:t>
            </a:r>
          </a:p>
          <a:p>
            <a:endParaRPr lang="en-US" i="1"/>
          </a:p>
          <a:p>
            <a:r>
              <a:rPr lang="en-US"/>
              <a:t>Although apparently similar to the fungi, oomycetes are an </a:t>
            </a:r>
          </a:p>
          <a:p>
            <a:r>
              <a:rPr lang="en-US"/>
              <a:t>example of convergence, basically the same morphology was</a:t>
            </a:r>
          </a:p>
          <a:p>
            <a:r>
              <a:rPr lang="en-US"/>
              <a:t>selected because of their lifestyle similar to that of the fungi.</a:t>
            </a:r>
          </a:p>
          <a:p>
            <a:r>
              <a:rPr lang="en-US"/>
              <a:t>they all have a water dependant phase, they have cellulose in</a:t>
            </a:r>
          </a:p>
          <a:p>
            <a:r>
              <a:rPr lang="en-US"/>
              <a:t>the cell wall, and are mostly 2n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37_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41813" cy="4572000"/>
          </a:xfrm>
          <a:prstGeom prst="rect">
            <a:avLst/>
          </a:prstGeom>
          <a:noFill/>
        </p:spPr>
      </p:pic>
      <p:pic>
        <p:nvPicPr>
          <p:cNvPr id="7171" name="Picture 3" descr="237_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38288"/>
            <a:ext cx="4605338" cy="3779837"/>
          </a:xfrm>
          <a:prstGeom prst="rect">
            <a:avLst/>
          </a:prstGeom>
          <a:noFill/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708525" y="192088"/>
            <a:ext cx="41751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Loss of vigor in ponderosa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pine exposed to ozone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384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Types of disease: biotic vs. abiotic or..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Infectious:</a:t>
            </a:r>
            <a:r>
              <a:rPr lang="en-US" b="1"/>
              <a:t> a disease that is caused by a pathogen which can spread from a diseased to a healthy host.</a:t>
            </a:r>
          </a:p>
          <a:p>
            <a:pPr eaLnBrk="1" hangingPunct="1">
              <a:buFontTx/>
              <a:buNone/>
            </a:pPr>
            <a:endParaRPr lang="en-US" b="1"/>
          </a:p>
          <a:p>
            <a:pPr eaLnBrk="1" hangingPunct="1"/>
            <a:r>
              <a:rPr lang="en-US" b="1">
                <a:solidFill>
                  <a:srgbClr val="FF0000"/>
                </a:solidFill>
              </a:rPr>
              <a:t>Non-infectious:</a:t>
            </a:r>
            <a:r>
              <a:rPr lang="en-US" b="1"/>
              <a:t> a disease that is caused by an environmental or host factor. It is not spread between a diseased and healthy individual.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25488"/>
            <a:ext cx="7772400" cy="823912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FF3300"/>
                </a:solidFill>
              </a:rPr>
              <a:t>Types of diseases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763" y="2016125"/>
            <a:ext cx="7772400" cy="4114800"/>
          </a:xfrm>
        </p:spPr>
        <p:txBody>
          <a:bodyPr/>
          <a:lstStyle/>
          <a:p>
            <a:pPr eaLnBrk="1" hangingPunct="1"/>
            <a:r>
              <a:rPr lang="en-US" sz="3600" b="1"/>
              <a:t>Foliar diseases and blights</a:t>
            </a:r>
          </a:p>
          <a:p>
            <a:pPr eaLnBrk="1" hangingPunct="1"/>
            <a:r>
              <a:rPr lang="en-US" sz="3600" b="1"/>
              <a:t>Stem diseases: cankers, wilts</a:t>
            </a:r>
          </a:p>
          <a:p>
            <a:pPr eaLnBrk="1" hangingPunct="1"/>
            <a:r>
              <a:rPr lang="en-US" sz="3600" b="1"/>
              <a:t>Trunk rots</a:t>
            </a:r>
          </a:p>
          <a:p>
            <a:pPr eaLnBrk="1" hangingPunct="1"/>
            <a:r>
              <a:rPr lang="en-US" sz="3600" b="1"/>
              <a:t>Root diseases</a:t>
            </a:r>
          </a:p>
          <a:p>
            <a:pPr eaLnBrk="1" hangingPunct="1"/>
            <a:r>
              <a:rPr lang="en-US" sz="3600" b="1"/>
              <a:t>Seedling diseases</a:t>
            </a:r>
          </a:p>
          <a:p>
            <a:pPr eaLnBrk="1" hangingPunct="1"/>
            <a:r>
              <a:rPr lang="en-US" sz="3600" b="1"/>
              <a:t>Fruit and flower disease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M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30738" cy="6858000"/>
          </a:xfrm>
          <a:prstGeom prst="rect">
            <a:avLst/>
          </a:prstGeom>
          <a:noFill/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860925" y="496888"/>
            <a:ext cx="31797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Smog symptoms on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ponderosa pine in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southern California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4305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ZON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549275"/>
            <a:ext cx="8991600" cy="6308725"/>
          </a:xfrm>
          <a:prstGeom prst="rect">
            <a:avLst/>
          </a:prstGeom>
          <a:noFill/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36525" y="39688"/>
            <a:ext cx="6954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Advanced smog symptoms on ponderosa pine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9283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40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5913"/>
            <a:ext cx="4572000" cy="3686175"/>
          </a:xfrm>
          <a:prstGeom prst="rect">
            <a:avLst/>
          </a:prstGeom>
          <a:noFill/>
        </p:spPr>
      </p:pic>
      <p:pic>
        <p:nvPicPr>
          <p:cNvPr id="14339" name="Picture 3" descr="240_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1050" y="1104900"/>
            <a:ext cx="4552950" cy="4648200"/>
          </a:xfrm>
          <a:prstGeom prst="rect">
            <a:avLst/>
          </a:prstGeom>
          <a:noFill/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85800" y="760413"/>
            <a:ext cx="2581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Acute SO</a:t>
            </a:r>
            <a:r>
              <a:rPr lang="en-US" sz="2400" b="1" baseline="-25000">
                <a:solidFill>
                  <a:srgbClr val="000000"/>
                </a:solidFill>
              </a:rPr>
              <a:t>2</a:t>
            </a:r>
            <a:r>
              <a:rPr lang="en-US" sz="2400" b="1">
                <a:solidFill>
                  <a:srgbClr val="000000"/>
                </a:solidFill>
              </a:rPr>
              <a:t> injury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81000" y="5484813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Ash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937125" y="5907088"/>
            <a:ext cx="184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Persimmon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367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1413</Words>
  <Application>Microsoft Macintosh PowerPoint</Application>
  <PresentationFormat>On-screen Show (4:3)</PresentationFormat>
  <Paragraphs>230</Paragraphs>
  <Slides>61</Slides>
  <Notes>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Blank Presentation</vt:lpstr>
      <vt:lpstr>Emergent diseases threatening California ecosytems</vt:lpstr>
      <vt:lpstr>Disease: injurious physiological activity caused by the continuous irritation by a primary causal factor and expressed in characteristic pathological conditions called symptoms  Disease: any disturbance of a plant that interferes with its normal, structure, function or economic value    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Some examples of bacteria, phytoplasmas and viruses present in forests </vt:lpstr>
      <vt:lpstr>Bacterial Leaf Scorch Xylella fastidiosa </vt:lpstr>
      <vt:lpstr>Hosts</vt:lpstr>
      <vt:lpstr>Symptoms</vt:lpstr>
      <vt:lpstr>Vector</vt:lpstr>
      <vt:lpstr>Slide 39</vt:lpstr>
      <vt:lpstr>Slide 40</vt:lpstr>
      <vt:lpstr>Slide 41</vt:lpstr>
      <vt:lpstr>Fungi</vt:lpstr>
      <vt:lpstr>Fungal hyphae and mycelium</vt:lpstr>
      <vt:lpstr>There are no differentiated structures in fungi, but hyphae can generate…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Types of disease: biotic vs. abiotic or..</vt:lpstr>
      <vt:lpstr>Types of diseases</vt:lpstr>
    </vt:vector>
  </TitlesOfParts>
  <Company>UC Berkeley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Biological Invasions: a threat to California Ecosystems</dc:title>
  <dc:creator>Matteo Garbelotto</dc:creator>
  <cp:lastModifiedBy>Matteo Garbelotto</cp:lastModifiedBy>
  <cp:revision>7</cp:revision>
  <dcterms:created xsi:type="dcterms:W3CDTF">2013-10-22T19:07:19Z</dcterms:created>
  <dcterms:modified xsi:type="dcterms:W3CDTF">2013-10-22T19:08:19Z</dcterms:modified>
</cp:coreProperties>
</file>