
<file path=[Content_Types].xml><?xml version="1.0" encoding="utf-8"?>
<Types xmlns="http://schemas.openxmlformats.org/package/2006/content-types">
  <Override PartName="/ppt/slides/slide18.xml" ContentType="application/vnd.openxmlformats-officedocument.presentationml.slide+xml"/>
  <Default Extension="pict" ContentType="image/pict"/>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Default Extension="doc" ContentType="application/msword"/>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Default Extension="xls" ContentType="application/vnd.ms-exce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0"/>
  </p:notesMasterIdLst>
  <p:sldIdLst>
    <p:sldId id="258"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8" r:id="rId26"/>
    <p:sldId id="283" r:id="rId27"/>
    <p:sldId id="284" r:id="rId28"/>
    <p:sldId id="285"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76" d="100"/>
          <a:sy n="76" d="100"/>
        </p:scale>
        <p:origin x="-41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FFB76F-05C2-9E48-8D3D-5C7F00FBC09F}" type="datetimeFigureOut">
              <a:rPr lang="en-US" smtClean="0"/>
              <a:t>10/21/13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403CCB-8041-DB44-B5AE-F3A785E8C97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78FE6C-066B-4046-B409-751760EDC7E1}" type="slidenum">
              <a:rPr lang="en-US" smtClean="0"/>
              <a:pPr/>
              <a:t>17</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1/15/2012 Inoculated, Racetubes_ND.xlsx</a:t>
            </a:r>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6A37F9-B6C6-4946-B96B-7AE2AA3FE2CC}" type="slidenum">
              <a:rPr lang="en-US" smtClean="0"/>
              <a:pPr/>
              <a:t>28</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3D3C5F-6D90-924C-8188-430141E18C30}" type="datetimeFigureOut">
              <a:rPr lang="en-US" smtClean="0"/>
              <a:t>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86720-31CC-A54F-83FB-DCB869CD2EC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3D3C5F-6D90-924C-8188-430141E18C30}" type="datetimeFigureOut">
              <a:rPr lang="en-US" smtClean="0"/>
              <a:t>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86720-31CC-A54F-83FB-DCB869CD2EC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3D3C5F-6D90-924C-8188-430141E18C30}" type="datetimeFigureOut">
              <a:rPr lang="en-US" smtClean="0"/>
              <a:t>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86720-31CC-A54F-83FB-DCB869CD2EC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3D3C5F-6D90-924C-8188-430141E18C30}" type="datetimeFigureOut">
              <a:rPr lang="en-US" smtClean="0"/>
              <a:t>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86720-31CC-A54F-83FB-DCB869CD2EC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3D3C5F-6D90-924C-8188-430141E18C30}" type="datetimeFigureOut">
              <a:rPr lang="en-US" smtClean="0"/>
              <a:t>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86720-31CC-A54F-83FB-DCB869CD2EC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3D3C5F-6D90-924C-8188-430141E18C30}" type="datetimeFigureOut">
              <a:rPr lang="en-US" smtClean="0"/>
              <a:t>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086720-31CC-A54F-83FB-DCB869CD2EC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3D3C5F-6D90-924C-8188-430141E18C30}" type="datetimeFigureOut">
              <a:rPr lang="en-US" smtClean="0"/>
              <a:t>10/20/13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086720-31CC-A54F-83FB-DCB869CD2EC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3D3C5F-6D90-924C-8188-430141E18C30}" type="datetimeFigureOut">
              <a:rPr lang="en-US" smtClean="0"/>
              <a:t>10/20/13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086720-31CC-A54F-83FB-DCB869CD2EC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3D3C5F-6D90-924C-8188-430141E18C30}" type="datetimeFigureOut">
              <a:rPr lang="en-US" smtClean="0"/>
              <a:t>10/20/13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086720-31CC-A54F-83FB-DCB869CD2EC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3D3C5F-6D90-924C-8188-430141E18C30}" type="datetimeFigureOut">
              <a:rPr lang="en-US" smtClean="0"/>
              <a:t>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086720-31CC-A54F-83FB-DCB869CD2EC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3D3C5F-6D90-924C-8188-430141E18C30}" type="datetimeFigureOut">
              <a:rPr lang="en-US" smtClean="0"/>
              <a:t>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086720-31CC-A54F-83FB-DCB869CD2EC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3D3C5F-6D90-924C-8188-430141E18C30}" type="datetimeFigureOut">
              <a:rPr lang="en-US" smtClean="0"/>
              <a:t>10/20/13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86720-31CC-A54F-83FB-DCB869CD2EC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oleObject" Target="Macintosh%20HD:Users:matteogarbelotto:Documents:Eudora%20Folder:Attachments%20Folder:Paper_Pcinnamomi_2011.doc!OLE_LINK1" TargetMode="External"/><Relationship Id="rId4" Type="http://schemas.openxmlformats.org/officeDocument/2006/relationships/image" Target="../media/image8.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oleObject" Target="../embeddings/Microsoft_Excel_Chart2.xls"/><Relationship Id="rId5" Type="http://schemas.openxmlformats.org/officeDocument/2006/relationships/image" Target="../media/image24.jpe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jpeg"/><Relationship Id="rId6"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Microsoft_Word_97_-_2004_Document1.doc"/></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Bases of Invasion Biology of Pathogens</a:t>
            </a:r>
            <a:endParaRPr lang="en-US" dirty="0"/>
          </a:p>
        </p:txBody>
      </p:sp>
      <p:sp>
        <p:nvSpPr>
          <p:cNvPr id="6" name="Content Placeholder 5"/>
          <p:cNvSpPr>
            <a:spLocks noGrp="1"/>
          </p:cNvSpPr>
          <p:nvPr>
            <p:ph idx="1"/>
          </p:nvPr>
        </p:nvSpPr>
        <p:spPr/>
        <p:txBody>
          <a:bodyPr>
            <a:normAutofit fontScale="55000" lnSpcReduction="20000"/>
          </a:bodyPr>
          <a:lstStyle/>
          <a:p>
            <a:r>
              <a:rPr lang="en-US" dirty="0" smtClean="0"/>
              <a:t>Source: it can be either a pathogen in the native area, possibly with a cryptic phase, or not (weak pathogen or </a:t>
            </a:r>
            <a:r>
              <a:rPr lang="en-US" dirty="0" err="1" smtClean="0"/>
              <a:t>endophyte</a:t>
            </a:r>
            <a:r>
              <a:rPr lang="en-US" dirty="0" smtClean="0"/>
              <a:t>). In general the larger the populations, the easier they will become a source</a:t>
            </a:r>
          </a:p>
          <a:p>
            <a:r>
              <a:rPr lang="en-US" dirty="0" smtClean="0"/>
              <a:t>Transport, survival: related to resting structures, distance, season</a:t>
            </a:r>
          </a:p>
          <a:p>
            <a:r>
              <a:rPr lang="en-US" dirty="0" smtClean="0"/>
              <a:t>Establishment: related to presence of host (if host specific), to host-jumps, to survival as saprobe, to ecological similarity with source area, to lack of competitors/predators. This may be last stage</a:t>
            </a:r>
          </a:p>
          <a:p>
            <a:r>
              <a:rPr lang="en-US" dirty="0" smtClean="0"/>
              <a:t>If transmission &gt; mortality then organism becomes invasive, although at first unnoticed (lag phase) and populations transported long-distance become founder populations</a:t>
            </a:r>
          </a:p>
          <a:p>
            <a:r>
              <a:rPr lang="en-US" dirty="0" smtClean="0"/>
              <a:t>Founder populations are all characterized by a strong genetic bottleneck, and at the same time must face completely new environments: purifying selection (loss of alleles that may be costly and not necessary); sexual reproduction especially if multiple introductions occurred from different sources; hybridization with native </a:t>
            </a:r>
            <a:r>
              <a:rPr lang="en-US" dirty="0" err="1" smtClean="0"/>
              <a:t>congeneric</a:t>
            </a:r>
            <a:r>
              <a:rPr lang="en-US" dirty="0" smtClean="0"/>
              <a:t> species and subsequent gene introgression (major evolutionary leap forward); plasticity, ability to have a variable phenotypic response to different environments…</a:t>
            </a:r>
          </a:p>
          <a:p>
            <a:pPr lvl="1"/>
            <a:r>
              <a:rPr lang="en-US" dirty="0" smtClean="0"/>
              <a:t>ARE ALL MAJOR MECHANISMS LEADING TO INVASION      </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fontScale="90000"/>
          </a:bodyPr>
          <a:lstStyle/>
          <a:p>
            <a:pPr eaLnBrk="1" hangingPunct="1"/>
            <a:r>
              <a:rPr lang="en-US" smtClean="0"/>
              <a:t>Specific genotypes associated with specific phenotypes</a:t>
            </a:r>
            <a:br>
              <a:rPr lang="en-US" smtClean="0"/>
            </a:br>
            <a:endParaRPr lang="en-US" smtClean="0"/>
          </a:p>
        </p:txBody>
      </p:sp>
      <p:sp>
        <p:nvSpPr>
          <p:cNvPr id="24579" name="Content Placeholder 2"/>
          <p:cNvSpPr>
            <a:spLocks noGrp="1"/>
          </p:cNvSpPr>
          <p:nvPr>
            <p:ph idx="1"/>
          </p:nvPr>
        </p:nvSpPr>
        <p:spPr>
          <a:xfrm>
            <a:off x="685800" y="2286000"/>
            <a:ext cx="7772400" cy="3810000"/>
          </a:xfrm>
        </p:spPr>
        <p:txBody>
          <a:bodyPr/>
          <a:lstStyle/>
          <a:p>
            <a:pPr eaLnBrk="1" hangingPunct="1"/>
            <a:r>
              <a:rPr lang="en-US" smtClean="0"/>
              <a:t>Some specific genotypes carry specific phenotypes</a:t>
            </a:r>
          </a:p>
          <a:p>
            <a:pPr eaLnBrk="1" hangingPunct="1"/>
            <a:r>
              <a:rPr lang="en-US" i="1" smtClean="0"/>
              <a:t>Phytopthora cinnamomi</a:t>
            </a:r>
            <a:r>
              <a:rPr lang="en-US" smtClean="0"/>
              <a:t>: different genotypes associated with different commodities and transported around the world: are genotypes equivalent?</a:t>
            </a:r>
          </a:p>
        </p:txBody>
      </p:sp>
      <p:sp>
        <p:nvSpPr>
          <p:cNvPr id="24580" name="Oval 3"/>
          <p:cNvSpPr>
            <a:spLocks noChangeArrowheads="1"/>
          </p:cNvSpPr>
          <p:nvPr/>
        </p:nvSpPr>
        <p:spPr bwMode="auto">
          <a:xfrm>
            <a:off x="457200" y="1600200"/>
            <a:ext cx="228600" cy="228600"/>
          </a:xfrm>
          <a:prstGeom prst="ellipse">
            <a:avLst/>
          </a:prstGeom>
          <a:solidFill>
            <a:srgbClr val="FF0000"/>
          </a:solidFill>
          <a:ln w="9525">
            <a:solidFill>
              <a:schemeClr val="tx1"/>
            </a:solidFill>
            <a:round/>
            <a:headEnd/>
            <a:tailEnd/>
          </a:ln>
        </p:spPr>
        <p:txBody>
          <a:bodyPr>
            <a:prstTxWarp prst="textNoShape">
              <a:avLst/>
            </a:prstTxWarp>
          </a:bodyPr>
          <a:lstStyle/>
          <a:p>
            <a:endParaRPr lang="en-US"/>
          </a:p>
        </p:txBody>
      </p:sp>
      <p:sp>
        <p:nvSpPr>
          <p:cNvPr id="24581" name="Oval 4"/>
          <p:cNvSpPr>
            <a:spLocks noChangeArrowheads="1"/>
          </p:cNvSpPr>
          <p:nvPr/>
        </p:nvSpPr>
        <p:spPr bwMode="auto">
          <a:xfrm>
            <a:off x="838200" y="1676400"/>
            <a:ext cx="228600" cy="228600"/>
          </a:xfrm>
          <a:prstGeom prst="ellipse">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24582" name="Oval 5"/>
          <p:cNvSpPr>
            <a:spLocks noChangeArrowheads="1"/>
          </p:cNvSpPr>
          <p:nvPr/>
        </p:nvSpPr>
        <p:spPr bwMode="auto">
          <a:xfrm>
            <a:off x="533400" y="1905000"/>
            <a:ext cx="228600" cy="228600"/>
          </a:xfrm>
          <a:prstGeom prst="ellipse">
            <a:avLst/>
          </a:prstGeom>
          <a:solidFill>
            <a:schemeClr val="tx1"/>
          </a:solidFill>
          <a:ln w="9525">
            <a:solidFill>
              <a:schemeClr val="tx1"/>
            </a:solidFill>
            <a:round/>
            <a:headEnd/>
            <a:tailEnd/>
          </a:ln>
        </p:spPr>
        <p:txBody>
          <a:bodyPr>
            <a:prstTxWarp prst="textNoShape">
              <a:avLst/>
            </a:prstTxWarp>
          </a:bodyPr>
          <a:lstStyle/>
          <a:p>
            <a:endParaRPr lang="en-US"/>
          </a:p>
        </p:txBody>
      </p:sp>
      <p:sp>
        <p:nvSpPr>
          <p:cNvPr id="24583" name="Oval 7"/>
          <p:cNvSpPr>
            <a:spLocks noChangeArrowheads="1"/>
          </p:cNvSpPr>
          <p:nvPr/>
        </p:nvSpPr>
        <p:spPr bwMode="auto">
          <a:xfrm>
            <a:off x="762000" y="1371600"/>
            <a:ext cx="228600" cy="228600"/>
          </a:xfrm>
          <a:prstGeom prst="ellipse">
            <a:avLst/>
          </a:prstGeom>
          <a:solidFill>
            <a:srgbClr val="0000FF"/>
          </a:solidFill>
          <a:ln w="9525">
            <a:solidFill>
              <a:schemeClr val="tx1"/>
            </a:solidFill>
            <a:round/>
            <a:headEnd/>
            <a:tailEnd/>
          </a:ln>
        </p:spPr>
        <p:txBody>
          <a:bodyPr>
            <a:prstTxWarp prst="textNoShape">
              <a:avLst/>
            </a:prstTxWarp>
          </a:bodyPr>
          <a:lstStyle/>
          <a:p>
            <a:endParaRPr lang="en-US"/>
          </a:p>
        </p:txBody>
      </p:sp>
      <p:sp>
        <p:nvSpPr>
          <p:cNvPr id="24584" name="Oval 9"/>
          <p:cNvSpPr>
            <a:spLocks noChangeArrowheads="1"/>
          </p:cNvSpPr>
          <p:nvPr/>
        </p:nvSpPr>
        <p:spPr bwMode="auto">
          <a:xfrm>
            <a:off x="990600" y="1905000"/>
            <a:ext cx="228600" cy="228600"/>
          </a:xfrm>
          <a:prstGeom prst="ellipse">
            <a:avLst/>
          </a:prstGeom>
          <a:solidFill>
            <a:srgbClr val="008000"/>
          </a:solidFill>
          <a:ln w="9525">
            <a:solidFill>
              <a:schemeClr val="tx1"/>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1"/>
          <p:cNvSpPr>
            <a:spLocks noGrp="1"/>
          </p:cNvSpPr>
          <p:nvPr>
            <p:ph type="title"/>
          </p:nvPr>
        </p:nvSpPr>
        <p:spPr>
          <a:xfrm>
            <a:off x="914400" y="1676400"/>
            <a:ext cx="7467600" cy="685800"/>
          </a:xfrm>
        </p:spPr>
        <p:txBody>
          <a:bodyPr>
            <a:normAutofit fontScale="90000"/>
          </a:bodyPr>
          <a:lstStyle/>
          <a:p>
            <a:pPr algn="l" eaLnBrk="1" hangingPunct="1"/>
            <a:r>
              <a:rPr lang="en-US" sz="3200" b="1" smtClean="0"/>
              <a:t>1-</a:t>
            </a:r>
            <a:r>
              <a:rPr lang="en-US" sz="3200" smtClean="0"/>
              <a:t> Huge oak mortality in  Colima, Mexico (Tainter </a:t>
            </a:r>
            <a:r>
              <a:rPr lang="en-US" sz="3200" i="1" smtClean="0"/>
              <a:t>et al</a:t>
            </a:r>
            <a:r>
              <a:rPr lang="en-US" sz="3200" smtClean="0"/>
              <a:t>. 2000)</a:t>
            </a:r>
            <a:br>
              <a:rPr lang="en-US" sz="3200" smtClean="0"/>
            </a:br>
            <a:r>
              <a:rPr lang="en-US" sz="3200" b="1" smtClean="0"/>
              <a:t>2-</a:t>
            </a:r>
            <a:r>
              <a:rPr lang="en-US" sz="3200" smtClean="0"/>
              <a:t> New problems in CA Christmas tree nurseries (2002).</a:t>
            </a:r>
            <a:br>
              <a:rPr lang="en-US" sz="3200" smtClean="0"/>
            </a:br>
            <a:r>
              <a:rPr lang="en-US" sz="3200" b="1" smtClean="0"/>
              <a:t>3-</a:t>
            </a:r>
            <a:r>
              <a:rPr lang="en-US" sz="3200" smtClean="0"/>
              <a:t> Quasi-extinction of rare manzanita in CA (Swiecki </a:t>
            </a:r>
            <a:r>
              <a:rPr lang="en-US" sz="3200" i="1" smtClean="0"/>
              <a:t>et al</a:t>
            </a:r>
            <a:r>
              <a:rPr lang="en-US" sz="3200" smtClean="0"/>
              <a:t>. 2004)</a:t>
            </a:r>
            <a:br>
              <a:rPr lang="en-US" sz="3200" smtClean="0"/>
            </a:br>
            <a:endParaRPr lang="en-US" sz="3200" smtClean="0"/>
          </a:p>
        </p:txBody>
      </p:sp>
      <p:sp>
        <p:nvSpPr>
          <p:cNvPr id="25603" name="Content Placeholder 2"/>
          <p:cNvSpPr>
            <a:spLocks noGrp="1"/>
          </p:cNvSpPr>
          <p:nvPr>
            <p:ph idx="1"/>
          </p:nvPr>
        </p:nvSpPr>
        <p:spPr>
          <a:xfrm>
            <a:off x="685800" y="3733800"/>
            <a:ext cx="7772400" cy="2819400"/>
          </a:xfrm>
        </p:spPr>
        <p:txBody>
          <a:bodyPr/>
          <a:lstStyle/>
          <a:p>
            <a:pPr eaLnBrk="1" hangingPunct="1"/>
            <a:r>
              <a:rPr lang="en-US" smtClean="0"/>
              <a:t>All three recently reported (10 years)</a:t>
            </a:r>
          </a:p>
          <a:p>
            <a:pPr eaLnBrk="1" hangingPunct="1"/>
            <a:r>
              <a:rPr lang="en-US" smtClean="0"/>
              <a:t>All three associated with </a:t>
            </a:r>
            <a:r>
              <a:rPr lang="en-US" i="1" smtClean="0"/>
              <a:t>P. cinnamomi</a:t>
            </a:r>
          </a:p>
          <a:p>
            <a:pPr eaLnBrk="1" hangingPunct="1"/>
            <a:r>
              <a:rPr lang="en-US" smtClean="0"/>
              <a:t>All three associated with the same novel genotype of the pathogen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sz="3200" smtClean="0"/>
              <a:t>Widespread mortality of Ione manzanita caused by </a:t>
            </a:r>
            <a:r>
              <a:rPr lang="en-US" sz="3200" i="1" smtClean="0"/>
              <a:t>P. cinnamomi</a:t>
            </a:r>
          </a:p>
        </p:txBody>
      </p:sp>
      <p:pic>
        <p:nvPicPr>
          <p:cNvPr id="26627" name="Picture 2" descr="largestsickione"/>
          <p:cNvPicPr>
            <a:picLocks noGrp="1" noChangeAspect="1" noChangeArrowheads="1"/>
          </p:cNvPicPr>
          <p:nvPr>
            <p:ph idx="1"/>
          </p:nvPr>
        </p:nvPicPr>
        <p:blipFill>
          <a:blip r:embed="rId2"/>
          <a:srcRect l="-20833" r="-20833"/>
          <a:stretch>
            <a:fillRect/>
          </a:stretch>
        </p:blipFill>
        <p:spPr>
          <a:xfrm>
            <a:off x="-914400" y="1828800"/>
            <a:ext cx="7467600" cy="3952875"/>
          </a:xfrm>
          <a:noFill/>
        </p:spPr>
      </p:pic>
      <p:pic>
        <p:nvPicPr>
          <p:cNvPr id="26628" name="Picture 5"/>
          <p:cNvPicPr>
            <a:picLocks noChangeAspect="1"/>
          </p:cNvPicPr>
          <p:nvPr/>
        </p:nvPicPr>
        <p:blipFill>
          <a:blip r:embed="rId3"/>
          <a:srcRect/>
          <a:stretch>
            <a:fillRect/>
          </a:stretch>
        </p:blipFill>
        <p:spPr bwMode="auto">
          <a:xfrm>
            <a:off x="5181600" y="3886200"/>
            <a:ext cx="3962400"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7650" name="Object 2"/>
          <p:cNvGraphicFramePr>
            <a:graphicFrameLocks noChangeAspect="1"/>
          </p:cNvGraphicFramePr>
          <p:nvPr/>
        </p:nvGraphicFramePr>
        <p:xfrm>
          <a:off x="-457200" y="0"/>
          <a:ext cx="5302250" cy="6858000"/>
        </p:xfrm>
        <a:graphic>
          <a:graphicData uri="http://schemas.openxmlformats.org/presentationml/2006/ole">
            <p:oleObj spid="_x0000_s34818" name="Document" r:id="rId3" imgW="6362700" imgH="8229600" progId="Word.Document.12">
              <p:link updateAutomatic="1"/>
            </p:oleObj>
          </a:graphicData>
        </a:graphic>
      </p:graphicFrame>
      <p:pic>
        <p:nvPicPr>
          <p:cNvPr id="27651" name="Picture 43"/>
          <p:cNvPicPr>
            <a:picLocks noChangeAspect="1" noChangeArrowheads="1"/>
          </p:cNvPicPr>
          <p:nvPr/>
        </p:nvPicPr>
        <p:blipFill>
          <a:blip r:embed="rId4"/>
          <a:srcRect/>
          <a:stretch>
            <a:fillRect/>
          </a:stretch>
        </p:blipFill>
        <p:spPr bwMode="auto">
          <a:xfrm>
            <a:off x="4875213" y="838200"/>
            <a:ext cx="4268787" cy="3368675"/>
          </a:xfrm>
          <a:prstGeom prst="rect">
            <a:avLst/>
          </a:prstGeom>
          <a:noFill/>
          <a:ln w="9525">
            <a:noFill/>
            <a:miter lim="800000"/>
            <a:headEnd/>
            <a:tailEnd/>
          </a:ln>
        </p:spPr>
      </p:pic>
      <p:cxnSp>
        <p:nvCxnSpPr>
          <p:cNvPr id="27652" name="Straight Arrow Connector 9"/>
          <p:cNvCxnSpPr>
            <a:cxnSpLocks noChangeShapeType="1"/>
          </p:cNvCxnSpPr>
          <p:nvPr/>
        </p:nvCxnSpPr>
        <p:spPr bwMode="auto">
          <a:xfrm>
            <a:off x="3124200" y="1295400"/>
            <a:ext cx="1981200" cy="1588"/>
          </a:xfrm>
          <a:prstGeom prst="straightConnector1">
            <a:avLst/>
          </a:prstGeom>
          <a:noFill/>
          <a:ln w="9525">
            <a:solidFill>
              <a:srgbClr val="FF0000"/>
            </a:solidFill>
            <a:round/>
            <a:headEnd type="arrow" w="med" len="med"/>
            <a:tailEnd type="arrow" w="med" len="med"/>
          </a:ln>
        </p:spPr>
      </p:cxnSp>
      <p:sp>
        <p:nvSpPr>
          <p:cNvPr id="27653" name="TextBox 45"/>
          <p:cNvSpPr txBox="1">
            <a:spLocks noChangeArrowheads="1"/>
          </p:cNvSpPr>
          <p:nvPr/>
        </p:nvSpPr>
        <p:spPr bwMode="auto">
          <a:xfrm>
            <a:off x="4876800" y="4572000"/>
            <a:ext cx="4267200" cy="1570038"/>
          </a:xfrm>
          <a:prstGeom prst="rect">
            <a:avLst/>
          </a:prstGeom>
          <a:noFill/>
          <a:ln w="9525">
            <a:noFill/>
            <a:miter lim="800000"/>
            <a:headEnd/>
            <a:tailEnd/>
          </a:ln>
        </p:spPr>
        <p:txBody>
          <a:bodyPr>
            <a:prstTxWarp prst="textNoShape">
              <a:avLst/>
            </a:prstTxWarp>
            <a:spAutoFit/>
          </a:bodyPr>
          <a:lstStyle/>
          <a:p>
            <a:r>
              <a:rPr lang="en-US"/>
              <a:t>Newly discovered single genotype now found in different locations, on multiple hosts, and represents a new threat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itle 1"/>
          <p:cNvSpPr>
            <a:spLocks noGrp="1"/>
          </p:cNvSpPr>
          <p:nvPr>
            <p:ph type="title"/>
          </p:nvPr>
        </p:nvSpPr>
        <p:spPr>
          <a:xfrm>
            <a:off x="685800" y="304800"/>
            <a:ext cx="7772400" cy="1143000"/>
          </a:xfrm>
        </p:spPr>
        <p:txBody>
          <a:bodyPr>
            <a:normAutofit fontScale="90000"/>
          </a:bodyPr>
          <a:lstStyle/>
          <a:p>
            <a:pPr eaLnBrk="1" hangingPunct="1"/>
            <a:r>
              <a:rPr lang="en-US" sz="3200" b="1" smtClean="0"/>
              <a:t>Introduced population only partially represents phenotypes and genotypes of source</a:t>
            </a:r>
          </a:p>
        </p:txBody>
      </p:sp>
      <p:sp>
        <p:nvSpPr>
          <p:cNvPr id="28675" name="Content Placeholder 2"/>
          <p:cNvSpPr>
            <a:spLocks noGrp="1"/>
          </p:cNvSpPr>
          <p:nvPr>
            <p:ph idx="1"/>
          </p:nvPr>
        </p:nvSpPr>
        <p:spPr>
          <a:xfrm>
            <a:off x="381000" y="3200400"/>
            <a:ext cx="7772400" cy="4114800"/>
          </a:xfrm>
        </p:spPr>
        <p:txBody>
          <a:bodyPr/>
          <a:lstStyle/>
          <a:p>
            <a:pPr eaLnBrk="1" hangingPunct="1"/>
            <a:r>
              <a:rPr lang="en-US" sz="2400" smtClean="0"/>
              <a:t>One or more mating types?</a:t>
            </a:r>
          </a:p>
          <a:p>
            <a:pPr eaLnBrk="1" hangingPunct="1"/>
            <a:r>
              <a:rPr lang="en-US" sz="2400" smtClean="0"/>
              <a:t>How low is genetic diversity and how is genetic diversity generated? (Pop size, Different substrates) </a:t>
            </a:r>
          </a:p>
          <a:p>
            <a:pPr eaLnBrk="1" hangingPunct="1"/>
            <a:r>
              <a:rPr lang="en-US" sz="2400" smtClean="0"/>
              <a:t>Does low genetic diversity correspond to low phenotypic variability (Plasticity) </a:t>
            </a:r>
          </a:p>
          <a:p>
            <a:pPr eaLnBrk="1" hangingPunct="1"/>
            <a:r>
              <a:rPr lang="en-US" sz="2400" smtClean="0"/>
              <a:t>If Host genotype x Pathogen genotype interaction exists, genotypic diversity will affect breeding programs </a:t>
            </a:r>
          </a:p>
          <a:p>
            <a:pPr eaLnBrk="1" hangingPunct="1"/>
            <a:endParaRPr lang="en-US" smtClean="0"/>
          </a:p>
        </p:txBody>
      </p:sp>
      <p:sp>
        <p:nvSpPr>
          <p:cNvPr id="28676" name="Oval 4"/>
          <p:cNvSpPr>
            <a:spLocks noChangeArrowheads="1"/>
          </p:cNvSpPr>
          <p:nvPr/>
        </p:nvSpPr>
        <p:spPr bwMode="auto">
          <a:xfrm>
            <a:off x="609600" y="1371600"/>
            <a:ext cx="1981200" cy="1752600"/>
          </a:xfrm>
          <a:prstGeom prst="ellipse">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28677" name="Oval 5"/>
          <p:cNvSpPr>
            <a:spLocks noChangeArrowheads="1"/>
          </p:cNvSpPr>
          <p:nvPr/>
        </p:nvSpPr>
        <p:spPr bwMode="auto">
          <a:xfrm>
            <a:off x="1219200" y="2514600"/>
            <a:ext cx="762000" cy="609600"/>
          </a:xfrm>
          <a:prstGeom prst="ellipse">
            <a:avLst/>
          </a:prstGeom>
          <a:solidFill>
            <a:srgbClr val="FF00FF"/>
          </a:solidFill>
          <a:ln w="9525">
            <a:solidFill>
              <a:srgbClr val="FF0000"/>
            </a:solidFill>
            <a:round/>
            <a:headEnd/>
            <a:tailEnd/>
          </a:ln>
        </p:spPr>
        <p:txBody>
          <a:bodyPr>
            <a:prstTxWarp prst="textNoShape">
              <a:avLst/>
            </a:prstTxWarp>
          </a:bodyPr>
          <a:lstStyle/>
          <a:p>
            <a:endParaRPr lang="en-US"/>
          </a:p>
        </p:txBody>
      </p:sp>
      <p:sp>
        <p:nvSpPr>
          <p:cNvPr id="28678" name="Oval 5"/>
          <p:cNvSpPr>
            <a:spLocks noChangeArrowheads="1"/>
          </p:cNvSpPr>
          <p:nvPr/>
        </p:nvSpPr>
        <p:spPr bwMode="auto">
          <a:xfrm>
            <a:off x="1828800" y="2057400"/>
            <a:ext cx="762000" cy="609600"/>
          </a:xfrm>
          <a:prstGeom prst="ellipse">
            <a:avLst/>
          </a:prstGeom>
          <a:solidFill>
            <a:schemeClr val="bg1"/>
          </a:solidFill>
          <a:ln w="9525">
            <a:solidFill>
              <a:srgbClr val="FF0000"/>
            </a:solidFill>
            <a:round/>
            <a:headEnd/>
            <a:tailEnd/>
          </a:ln>
        </p:spPr>
        <p:txBody>
          <a:bodyPr>
            <a:prstTxWarp prst="textNoShape">
              <a:avLst/>
            </a:prstTxWarp>
          </a:bodyPr>
          <a:lstStyle/>
          <a:p>
            <a:endParaRPr lang="en-US"/>
          </a:p>
        </p:txBody>
      </p:sp>
      <p:sp>
        <p:nvSpPr>
          <p:cNvPr id="28679" name="Oval 6"/>
          <p:cNvSpPr>
            <a:spLocks noChangeArrowheads="1"/>
          </p:cNvSpPr>
          <p:nvPr/>
        </p:nvSpPr>
        <p:spPr bwMode="auto">
          <a:xfrm>
            <a:off x="1524000" y="1447800"/>
            <a:ext cx="762000" cy="609600"/>
          </a:xfrm>
          <a:prstGeom prst="ellipse">
            <a:avLst/>
          </a:prstGeom>
          <a:solidFill>
            <a:srgbClr val="FF0000"/>
          </a:solidFill>
          <a:ln w="9525">
            <a:solidFill>
              <a:srgbClr val="FF0000"/>
            </a:solidFill>
            <a:round/>
            <a:headEnd/>
            <a:tailEnd/>
          </a:ln>
        </p:spPr>
        <p:txBody>
          <a:bodyPr>
            <a:prstTxWarp prst="textNoShape">
              <a:avLst/>
            </a:prstTxWarp>
          </a:bodyPr>
          <a:lstStyle/>
          <a:p>
            <a:endParaRPr lang="en-US"/>
          </a:p>
        </p:txBody>
      </p:sp>
      <p:sp>
        <p:nvSpPr>
          <p:cNvPr id="28680" name="Oval 7"/>
          <p:cNvSpPr>
            <a:spLocks noChangeArrowheads="1"/>
          </p:cNvSpPr>
          <p:nvPr/>
        </p:nvSpPr>
        <p:spPr bwMode="auto">
          <a:xfrm>
            <a:off x="762000" y="1524000"/>
            <a:ext cx="762000" cy="609600"/>
          </a:xfrm>
          <a:prstGeom prst="ellipse">
            <a:avLst/>
          </a:prstGeom>
          <a:solidFill>
            <a:srgbClr val="CCFFCC"/>
          </a:solidFill>
          <a:ln w="9525">
            <a:solidFill>
              <a:srgbClr val="FF0000"/>
            </a:solidFill>
            <a:round/>
            <a:headEnd/>
            <a:tailEnd/>
          </a:ln>
        </p:spPr>
        <p:txBody>
          <a:bodyPr>
            <a:prstTxWarp prst="textNoShape">
              <a:avLst/>
            </a:prstTxWarp>
          </a:bodyPr>
          <a:lstStyle/>
          <a:p>
            <a:endParaRPr lang="en-US"/>
          </a:p>
        </p:txBody>
      </p:sp>
      <p:sp>
        <p:nvSpPr>
          <p:cNvPr id="28681" name="Oval 8"/>
          <p:cNvSpPr>
            <a:spLocks noChangeArrowheads="1"/>
          </p:cNvSpPr>
          <p:nvPr/>
        </p:nvSpPr>
        <p:spPr bwMode="auto">
          <a:xfrm>
            <a:off x="685800" y="2133600"/>
            <a:ext cx="762000" cy="609600"/>
          </a:xfrm>
          <a:prstGeom prst="ellipse">
            <a:avLst/>
          </a:prstGeom>
          <a:solidFill>
            <a:srgbClr val="FFFF00"/>
          </a:solidFill>
          <a:ln w="9525">
            <a:solidFill>
              <a:srgbClr val="FF0000"/>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228600"/>
            <a:ext cx="8915400" cy="1143000"/>
          </a:xfrm>
        </p:spPr>
        <p:txBody>
          <a:bodyPr/>
          <a:lstStyle/>
          <a:p>
            <a:pPr eaLnBrk="1" hangingPunct="1"/>
            <a:r>
              <a:rPr lang="en-US" sz="2800" b="1" smtClean="0"/>
              <a:t>Cypress canker caused by</a:t>
            </a:r>
            <a:r>
              <a:rPr lang="en-US" sz="2800" b="1" i="1" smtClean="0"/>
              <a:t> Seiridium cardinale</a:t>
            </a:r>
            <a:endParaRPr lang="en-US" sz="2800" b="1" smtClean="0"/>
          </a:p>
        </p:txBody>
      </p:sp>
      <p:sp>
        <p:nvSpPr>
          <p:cNvPr id="29699" name="Content Placeholder 2"/>
          <p:cNvSpPr>
            <a:spLocks noGrp="1"/>
          </p:cNvSpPr>
          <p:nvPr>
            <p:ph idx="1"/>
          </p:nvPr>
        </p:nvSpPr>
        <p:spPr>
          <a:xfrm>
            <a:off x="457200" y="1295400"/>
            <a:ext cx="6553200" cy="4114800"/>
          </a:xfrm>
        </p:spPr>
        <p:txBody>
          <a:bodyPr/>
          <a:lstStyle/>
          <a:p>
            <a:pPr eaLnBrk="1" hangingPunct="1"/>
            <a:r>
              <a:rPr lang="en-US" sz="2400" smtClean="0"/>
              <a:t>Mortality in Mediterranean up to 95% locally</a:t>
            </a:r>
          </a:p>
          <a:p>
            <a:pPr eaLnBrk="1" hangingPunct="1"/>
            <a:r>
              <a:rPr lang="en-US" sz="2400" smtClean="0"/>
              <a:t>Introduced in 1930s from California, when Monterey Cypress became popular </a:t>
            </a:r>
          </a:p>
          <a:p>
            <a:pPr eaLnBrk="1" hangingPunct="1"/>
            <a:r>
              <a:rPr lang="en-US" sz="2400" smtClean="0"/>
              <a:t>No sex and little genetic variability (one  B-tub lineage) observed in Mediterranean</a:t>
            </a:r>
          </a:p>
          <a:p>
            <a:pPr eaLnBrk="1" hangingPunct="1"/>
            <a:r>
              <a:rPr lang="en-US" sz="2400" smtClean="0"/>
              <a:t>Two B-tub lineages and sex in California where pops are in equilibrium</a:t>
            </a:r>
          </a:p>
          <a:p>
            <a:pPr eaLnBrk="1" hangingPunct="1"/>
            <a:r>
              <a:rPr lang="en-US" sz="2400" smtClean="0"/>
              <a:t>Very large pop sizes and diversity generated by mitotic recombination/mutation in Mediterranean </a:t>
            </a:r>
          </a:p>
          <a:p>
            <a:pPr eaLnBrk="1" hangingPunct="1"/>
            <a:endParaRPr lang="en-US" sz="2400" smtClean="0"/>
          </a:p>
          <a:p>
            <a:pPr eaLnBrk="1" hangingPunct="1">
              <a:buFontTx/>
              <a:buNone/>
            </a:pPr>
            <a:endParaRPr lang="en-US" smtClean="0"/>
          </a:p>
        </p:txBody>
      </p:sp>
      <p:pic>
        <p:nvPicPr>
          <p:cNvPr id="29700" name="Picture 5" descr="Picture 500"/>
          <p:cNvPicPr>
            <a:picLocks noChangeAspect="1" noChangeArrowheads="1"/>
          </p:cNvPicPr>
          <p:nvPr/>
        </p:nvPicPr>
        <p:blipFill>
          <a:blip r:embed="rId2"/>
          <a:srcRect/>
          <a:stretch>
            <a:fillRect/>
          </a:stretch>
        </p:blipFill>
        <p:spPr bwMode="auto">
          <a:xfrm>
            <a:off x="7010400" y="1676400"/>
            <a:ext cx="1797050" cy="2454275"/>
          </a:xfrm>
          <a:prstGeom prst="rect">
            <a:avLst/>
          </a:prstGeom>
          <a:noFill/>
          <a:ln w="25400">
            <a:solidFill>
              <a:schemeClr val="accent2"/>
            </a:solid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itle 1"/>
          <p:cNvSpPr>
            <a:spLocks noGrp="1"/>
          </p:cNvSpPr>
          <p:nvPr>
            <p:ph type="title"/>
          </p:nvPr>
        </p:nvSpPr>
        <p:spPr>
          <a:xfrm>
            <a:off x="685800" y="304800"/>
            <a:ext cx="7772400" cy="1143000"/>
          </a:xfrm>
        </p:spPr>
        <p:txBody>
          <a:bodyPr/>
          <a:lstStyle/>
          <a:p>
            <a:pPr eaLnBrk="1" hangingPunct="1"/>
            <a:r>
              <a:rPr lang="en-US" smtClean="0"/>
              <a:t>Significant bottleneck in Med</a:t>
            </a:r>
          </a:p>
        </p:txBody>
      </p:sp>
      <p:pic>
        <p:nvPicPr>
          <p:cNvPr id="30723" name="Content Placeholder 4" descr="Scardinale NJ tree 1.pdf"/>
          <p:cNvPicPr>
            <a:picLocks noGrp="1" noChangeAspect="1"/>
          </p:cNvPicPr>
          <p:nvPr>
            <p:ph idx="1"/>
          </p:nvPr>
        </p:nvPicPr>
        <p:blipFill>
          <a:blip r:embed="rId2"/>
          <a:srcRect/>
          <a:stretch>
            <a:fillRect/>
          </a:stretch>
        </p:blipFill>
        <p:spPr>
          <a:xfrm>
            <a:off x="-914400" y="1066800"/>
            <a:ext cx="8382000" cy="6477000"/>
          </a:xfrm>
        </p:spPr>
      </p:pic>
      <p:sp>
        <p:nvSpPr>
          <p:cNvPr id="30724" name="TextBox 4"/>
          <p:cNvSpPr txBox="1">
            <a:spLocks noChangeArrowheads="1"/>
          </p:cNvSpPr>
          <p:nvPr/>
        </p:nvSpPr>
        <p:spPr bwMode="auto">
          <a:xfrm>
            <a:off x="4800600" y="1905000"/>
            <a:ext cx="2270125" cy="2924175"/>
          </a:xfrm>
          <a:prstGeom prst="rect">
            <a:avLst/>
          </a:prstGeom>
          <a:noFill/>
          <a:ln w="9525">
            <a:noFill/>
            <a:miter lim="800000"/>
            <a:headEnd/>
            <a:tailEnd/>
          </a:ln>
        </p:spPr>
        <p:txBody>
          <a:bodyPr wrap="none">
            <a:prstTxWarp prst="textNoShape">
              <a:avLst/>
            </a:prstTxWarp>
            <a:spAutoFit/>
          </a:bodyPr>
          <a:lstStyle/>
          <a:p>
            <a:r>
              <a:rPr lang="en-US"/>
              <a:t>B-tub A </a:t>
            </a:r>
          </a:p>
          <a:p>
            <a:r>
              <a:rPr lang="en-US" sz="2000"/>
              <a:t>(CAL and MED)</a:t>
            </a:r>
          </a:p>
          <a:p>
            <a:endParaRPr lang="en-US"/>
          </a:p>
          <a:p>
            <a:endParaRPr lang="en-US"/>
          </a:p>
          <a:p>
            <a:endParaRPr lang="en-US"/>
          </a:p>
          <a:p>
            <a:endParaRPr lang="en-US"/>
          </a:p>
          <a:p>
            <a:r>
              <a:rPr lang="en-US"/>
              <a:t>B-tub B</a:t>
            </a:r>
          </a:p>
          <a:p>
            <a:r>
              <a:rPr lang="en-US" sz="2000"/>
              <a:t>(CAL and South H.)</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title"/>
          </p:nvPr>
        </p:nvSpPr>
        <p:spPr>
          <a:xfrm>
            <a:off x="685800" y="228600"/>
            <a:ext cx="7772400" cy="1143000"/>
          </a:xfrm>
        </p:spPr>
        <p:txBody>
          <a:bodyPr/>
          <a:lstStyle/>
          <a:p>
            <a:r>
              <a:rPr lang="en-US" sz="2400" smtClean="0"/>
              <a:t>Pairwise Si (AFLPs) and Linkage Disequilibrium (SSRs) indicate lack of sex in Med and its presence in Cal</a:t>
            </a:r>
            <a:endParaRPr lang="en-US" smtClean="0"/>
          </a:p>
        </p:txBody>
      </p:sp>
      <p:pic>
        <p:nvPicPr>
          <p:cNvPr id="31747" name="Picture 3"/>
          <p:cNvPicPr>
            <a:picLocks noChangeAspect="1"/>
          </p:cNvPicPr>
          <p:nvPr/>
        </p:nvPicPr>
        <p:blipFill>
          <a:blip r:embed="rId3"/>
          <a:srcRect/>
          <a:stretch>
            <a:fillRect/>
          </a:stretch>
        </p:blipFill>
        <p:spPr bwMode="auto">
          <a:xfrm>
            <a:off x="-63500" y="1371600"/>
            <a:ext cx="9207500" cy="3810000"/>
          </a:xfrm>
          <a:prstGeom prst="rect">
            <a:avLst/>
          </a:prstGeom>
          <a:noFill/>
          <a:ln w="9525">
            <a:noFill/>
            <a:miter lim="800000"/>
            <a:headEnd/>
            <a:tailEnd/>
          </a:ln>
        </p:spPr>
      </p:pic>
      <p:pic>
        <p:nvPicPr>
          <p:cNvPr id="31748" name="Picture 4"/>
          <p:cNvPicPr>
            <a:picLocks noChangeAspect="1"/>
          </p:cNvPicPr>
          <p:nvPr/>
        </p:nvPicPr>
        <p:blipFill>
          <a:blip r:embed="rId4"/>
          <a:srcRect/>
          <a:stretch>
            <a:fillRect/>
          </a:stretch>
        </p:blipFill>
        <p:spPr bwMode="auto">
          <a:xfrm>
            <a:off x="3200400" y="5162550"/>
            <a:ext cx="5943600" cy="169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Title 1"/>
          <p:cNvSpPr>
            <a:spLocks noGrp="1"/>
          </p:cNvSpPr>
          <p:nvPr>
            <p:ph type="title"/>
          </p:nvPr>
        </p:nvSpPr>
        <p:spPr>
          <a:xfrm>
            <a:off x="609600" y="0"/>
            <a:ext cx="7772400" cy="1143000"/>
          </a:xfrm>
        </p:spPr>
        <p:txBody>
          <a:bodyPr/>
          <a:lstStyle/>
          <a:p>
            <a:r>
              <a:rPr lang="en-US" sz="2400" smtClean="0"/>
              <a:t>Does B-tub lineage mean more than diversity at one locus?</a:t>
            </a:r>
          </a:p>
        </p:txBody>
      </p:sp>
      <p:pic>
        <p:nvPicPr>
          <p:cNvPr id="33795" name="Picture 4"/>
          <p:cNvPicPr>
            <a:picLocks noChangeAspect="1"/>
          </p:cNvPicPr>
          <p:nvPr/>
        </p:nvPicPr>
        <p:blipFill>
          <a:blip r:embed="rId2"/>
          <a:srcRect/>
          <a:stretch>
            <a:fillRect/>
          </a:stretch>
        </p:blipFill>
        <p:spPr bwMode="auto">
          <a:xfrm>
            <a:off x="1143000" y="969963"/>
            <a:ext cx="6591300" cy="5888037"/>
          </a:xfrm>
          <a:prstGeom prst="rect">
            <a:avLst/>
          </a:prstGeom>
          <a:noFill/>
          <a:ln w="9525">
            <a:noFill/>
            <a:miter lim="800000"/>
            <a:headEnd/>
            <a:tailEnd/>
          </a:ln>
        </p:spPr>
      </p:pic>
      <p:sp>
        <p:nvSpPr>
          <p:cNvPr id="33796" name="TextBox 3"/>
          <p:cNvSpPr txBox="1">
            <a:spLocks noChangeArrowheads="1"/>
          </p:cNvSpPr>
          <p:nvPr/>
        </p:nvSpPr>
        <p:spPr bwMode="auto">
          <a:xfrm>
            <a:off x="2971800" y="4876800"/>
            <a:ext cx="1168400" cy="461963"/>
          </a:xfrm>
          <a:prstGeom prst="rect">
            <a:avLst/>
          </a:prstGeom>
          <a:noFill/>
          <a:ln w="9525">
            <a:noFill/>
            <a:miter lim="800000"/>
            <a:headEnd/>
            <a:tailEnd/>
          </a:ln>
        </p:spPr>
        <p:txBody>
          <a:bodyPr wrap="none">
            <a:prstTxWarp prst="textNoShape">
              <a:avLst/>
            </a:prstTxWarp>
            <a:spAutoFit/>
          </a:bodyPr>
          <a:lstStyle/>
          <a:p>
            <a:r>
              <a:rPr lang="en-US"/>
              <a:t>B-tub A</a:t>
            </a:r>
          </a:p>
        </p:txBody>
      </p:sp>
      <p:sp>
        <p:nvSpPr>
          <p:cNvPr id="33797" name="TextBox 4"/>
          <p:cNvSpPr txBox="1">
            <a:spLocks noChangeArrowheads="1"/>
          </p:cNvSpPr>
          <p:nvPr/>
        </p:nvSpPr>
        <p:spPr bwMode="auto">
          <a:xfrm>
            <a:off x="5867400" y="3048000"/>
            <a:ext cx="1168400" cy="461963"/>
          </a:xfrm>
          <a:prstGeom prst="rect">
            <a:avLst/>
          </a:prstGeom>
          <a:noFill/>
          <a:ln w="9525">
            <a:noFill/>
            <a:miter lim="800000"/>
            <a:headEnd/>
            <a:tailEnd/>
          </a:ln>
        </p:spPr>
        <p:txBody>
          <a:bodyPr wrap="none">
            <a:prstTxWarp prst="textNoShape">
              <a:avLst/>
            </a:prstTxWarp>
            <a:spAutoFit/>
          </a:bodyPr>
          <a:lstStyle/>
          <a:p>
            <a:r>
              <a:rPr lang="en-US"/>
              <a:t>B-tub B</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itle 1"/>
          <p:cNvSpPr>
            <a:spLocks noGrp="1"/>
          </p:cNvSpPr>
          <p:nvPr>
            <p:ph type="title"/>
          </p:nvPr>
        </p:nvSpPr>
        <p:spPr>
          <a:xfrm>
            <a:off x="685800" y="228600"/>
            <a:ext cx="7772400" cy="1143000"/>
          </a:xfrm>
        </p:spPr>
        <p:txBody>
          <a:bodyPr>
            <a:normAutofit fontScale="90000"/>
          </a:bodyPr>
          <a:lstStyle/>
          <a:p>
            <a:pPr eaLnBrk="1" hangingPunct="1"/>
            <a:r>
              <a:rPr lang="en-US" sz="2400" smtClean="0"/>
              <a:t>CAL has sex (Ia) and higher genetic diversity (Gd 0.98 vs. 0.88), is likely source, but MED pop has now differentiated in two, offering a wonderful system for trait-based hypotheses testing</a:t>
            </a:r>
          </a:p>
        </p:txBody>
      </p:sp>
      <p:pic>
        <p:nvPicPr>
          <p:cNvPr id="34819" name="Picture 3"/>
          <p:cNvPicPr>
            <a:picLocks noChangeAspect="1"/>
          </p:cNvPicPr>
          <p:nvPr/>
        </p:nvPicPr>
        <p:blipFill>
          <a:blip r:embed="rId2"/>
          <a:srcRect/>
          <a:stretch>
            <a:fillRect/>
          </a:stretch>
        </p:blipFill>
        <p:spPr bwMode="auto">
          <a:xfrm>
            <a:off x="5322888" y="1955800"/>
            <a:ext cx="3821112" cy="4902200"/>
          </a:xfrm>
          <a:prstGeom prst="rect">
            <a:avLst/>
          </a:prstGeom>
          <a:noFill/>
          <a:ln w="9525">
            <a:noFill/>
            <a:miter lim="800000"/>
            <a:headEnd/>
            <a:tailEnd/>
          </a:ln>
        </p:spPr>
      </p:pic>
      <p:pic>
        <p:nvPicPr>
          <p:cNvPr id="34820" name="Content Placeholder 3" descr="Figure2-2.pdf"/>
          <p:cNvPicPr>
            <a:picLocks noChangeAspect="1"/>
          </p:cNvPicPr>
          <p:nvPr/>
        </p:nvPicPr>
        <p:blipFill>
          <a:blip r:embed="rId3"/>
          <a:srcRect/>
          <a:stretch>
            <a:fillRect/>
          </a:stretch>
        </p:blipFill>
        <p:spPr bwMode="auto">
          <a:xfrm>
            <a:off x="228600" y="1828800"/>
            <a:ext cx="5943600" cy="4592638"/>
          </a:xfrm>
          <a:prstGeom prst="rect">
            <a:avLst/>
          </a:prstGeom>
          <a:noFill/>
          <a:ln w="9525">
            <a:noFill/>
            <a:miter lim="800000"/>
            <a:headEnd/>
            <a:tailEnd/>
          </a:ln>
        </p:spPr>
      </p:pic>
      <p:cxnSp>
        <p:nvCxnSpPr>
          <p:cNvPr id="34821" name="Straight Arrow Connector 7"/>
          <p:cNvCxnSpPr>
            <a:cxnSpLocks noChangeShapeType="1"/>
          </p:cNvCxnSpPr>
          <p:nvPr/>
        </p:nvCxnSpPr>
        <p:spPr bwMode="auto">
          <a:xfrm flipV="1">
            <a:off x="5943600" y="3505200"/>
            <a:ext cx="990600" cy="685800"/>
          </a:xfrm>
          <a:prstGeom prst="straightConnector1">
            <a:avLst/>
          </a:prstGeom>
          <a:noFill/>
          <a:ln w="9525">
            <a:solidFill>
              <a:schemeClr val="tx1"/>
            </a:solidFill>
            <a:round/>
            <a:headEnd/>
            <a:tailEnd type="arrow" w="med" len="med"/>
          </a:ln>
        </p:spPr>
      </p:cxnSp>
      <p:cxnSp>
        <p:nvCxnSpPr>
          <p:cNvPr id="34822" name="Straight Arrow Connector 9"/>
          <p:cNvCxnSpPr>
            <a:cxnSpLocks noChangeShapeType="1"/>
          </p:cNvCxnSpPr>
          <p:nvPr/>
        </p:nvCxnSpPr>
        <p:spPr bwMode="auto">
          <a:xfrm rot="16200000" flipH="1">
            <a:off x="5905500" y="4457700"/>
            <a:ext cx="838200" cy="762000"/>
          </a:xfrm>
          <a:prstGeom prst="straightConnector1">
            <a:avLst/>
          </a:prstGeom>
          <a:noFill/>
          <a:ln w="9525">
            <a:solidFill>
              <a:schemeClr val="tx1"/>
            </a:solidFill>
            <a:round/>
            <a:headEnd/>
            <a:tailEnd type="arrow" w="med" len="med"/>
          </a:ln>
        </p:spPr>
      </p:cxnSp>
      <p:pic>
        <p:nvPicPr>
          <p:cNvPr id="34823" name="Picture 10"/>
          <p:cNvPicPr>
            <a:picLocks noChangeAspect="1"/>
          </p:cNvPicPr>
          <p:nvPr/>
        </p:nvPicPr>
        <p:blipFill>
          <a:blip r:embed="rId4"/>
          <a:srcRect/>
          <a:stretch>
            <a:fillRect/>
          </a:stretch>
        </p:blipFill>
        <p:spPr bwMode="auto">
          <a:xfrm>
            <a:off x="533400" y="6040438"/>
            <a:ext cx="4724400" cy="817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304800"/>
            <a:ext cx="8382000" cy="1143000"/>
          </a:xfrm>
        </p:spPr>
        <p:txBody>
          <a:bodyPr/>
          <a:lstStyle/>
          <a:p>
            <a:pPr eaLnBrk="1" hangingPunct="1"/>
            <a:r>
              <a:rPr lang="en-US" sz="3600" smtClean="0"/>
              <a:t>Predicting impacts of invasions </a:t>
            </a:r>
            <a:r>
              <a:rPr lang="en-US" smtClean="0"/>
              <a:t>(I)</a:t>
            </a:r>
          </a:p>
        </p:txBody>
      </p:sp>
      <p:sp>
        <p:nvSpPr>
          <p:cNvPr id="16387" name="Content Placeholder 2"/>
          <p:cNvSpPr>
            <a:spLocks noGrp="1"/>
          </p:cNvSpPr>
          <p:nvPr>
            <p:ph idx="1"/>
          </p:nvPr>
        </p:nvSpPr>
        <p:spPr>
          <a:xfrm>
            <a:off x="609600" y="990600"/>
            <a:ext cx="7772400" cy="4114800"/>
          </a:xfrm>
        </p:spPr>
        <p:txBody>
          <a:bodyPr>
            <a:normAutofit fontScale="70000" lnSpcReduction="20000"/>
          </a:bodyPr>
          <a:lstStyle/>
          <a:p>
            <a:pPr algn="ctr" eaLnBrk="1" hangingPunct="1">
              <a:buFontTx/>
              <a:buNone/>
            </a:pPr>
            <a:r>
              <a:rPr lang="en-US" smtClean="0"/>
              <a:t> </a:t>
            </a:r>
          </a:p>
          <a:p>
            <a:pPr algn="ctr" eaLnBrk="1" hangingPunct="1">
              <a:buFontTx/>
              <a:buNone/>
            </a:pPr>
            <a:endParaRPr lang="en-US" b="1" smtClean="0"/>
          </a:p>
          <a:p>
            <a:pPr algn="ctr" eaLnBrk="1" hangingPunct="1">
              <a:buFontTx/>
              <a:buNone/>
            </a:pPr>
            <a:r>
              <a:rPr lang="en-US" b="1" smtClean="0"/>
              <a:t>I = k * i * t</a:t>
            </a:r>
            <a:r>
              <a:rPr lang="en-US" b="1" baseline="-25000" smtClean="0"/>
              <a:t>(hcpsv)</a:t>
            </a:r>
          </a:p>
          <a:p>
            <a:pPr eaLnBrk="1" hangingPunct="1">
              <a:buFontTx/>
              <a:buNone/>
            </a:pPr>
            <a:r>
              <a:rPr lang="en-US" smtClean="0"/>
              <a:t>	- k = </a:t>
            </a:r>
            <a:r>
              <a:rPr lang="en-US" sz="2400" smtClean="0"/>
              <a:t>constant depending on the pathosystem </a:t>
            </a:r>
          </a:p>
          <a:p>
            <a:pPr eaLnBrk="1" hangingPunct="1">
              <a:buFontTx/>
              <a:buNone/>
            </a:pPr>
            <a:r>
              <a:rPr lang="en-US" smtClean="0"/>
              <a:t>	- i =  </a:t>
            </a:r>
            <a:r>
              <a:rPr lang="en-US" sz="2400" smtClean="0"/>
              <a:t>number and source of introduction events </a:t>
            </a:r>
          </a:p>
          <a:p>
            <a:pPr eaLnBrk="1" hangingPunct="1">
              <a:buFontTx/>
              <a:buNone/>
            </a:pPr>
            <a:r>
              <a:rPr lang="en-US" smtClean="0"/>
              <a:t>	- t =  </a:t>
            </a:r>
            <a:r>
              <a:rPr lang="en-US" sz="2400" smtClean="0"/>
              <a:t>transmission rate</a:t>
            </a:r>
          </a:p>
          <a:p>
            <a:pPr eaLnBrk="1" hangingPunct="1">
              <a:buFontTx/>
              <a:buNone/>
            </a:pPr>
            <a:r>
              <a:rPr lang="en-US" smtClean="0"/>
              <a:t>			</a:t>
            </a:r>
            <a:r>
              <a:rPr lang="en-US" sz="1200" smtClean="0"/>
              <a:t>h = density of sporulating hosts</a:t>
            </a:r>
          </a:p>
          <a:p>
            <a:pPr eaLnBrk="1" hangingPunct="1">
              <a:buFontTx/>
              <a:buNone/>
            </a:pPr>
            <a:r>
              <a:rPr lang="en-US" sz="1200" smtClean="0"/>
              <a:t>			c = permeability of landscape</a:t>
            </a:r>
          </a:p>
          <a:p>
            <a:pPr eaLnBrk="1" hangingPunct="1">
              <a:buFontTx/>
              <a:buNone/>
            </a:pPr>
            <a:r>
              <a:rPr lang="en-US" sz="1200" smtClean="0"/>
              <a:t>			p = favorability of climatic conditions  </a:t>
            </a:r>
          </a:p>
          <a:p>
            <a:pPr eaLnBrk="1" hangingPunct="1">
              <a:buFontTx/>
              <a:buNone/>
            </a:pPr>
            <a:r>
              <a:rPr lang="en-US" sz="1200" smtClean="0"/>
              <a:t>			s = synchronicity between host susceptibility and pathogen life cycle  </a:t>
            </a:r>
          </a:p>
          <a:p>
            <a:pPr eaLnBrk="1" hangingPunct="1">
              <a:buFontTx/>
              <a:buNone/>
            </a:pPr>
            <a:r>
              <a:rPr lang="en-US" sz="1200" smtClean="0"/>
              <a:t>			v = variation in susceptiility of hosts and virulence pathogen</a:t>
            </a:r>
          </a:p>
          <a:p>
            <a:pPr eaLnBrk="1" hangingPunct="1">
              <a:buFontTx/>
              <a:buNone/>
            </a:pPr>
            <a:endParaRPr lang="en-US" smtClean="0"/>
          </a:p>
          <a:p>
            <a:pPr eaLnBrk="1" hangingPunct="1">
              <a:buFontTx/>
              <a:buNone/>
            </a:pPr>
            <a:endParaRPr lang="en-US" smtClean="0"/>
          </a:p>
          <a:p>
            <a:pPr eaLnBrk="1" hangingPunct="1">
              <a:buFontTx/>
              <a:buNone/>
            </a:pPr>
            <a:r>
              <a:rPr lang="en-US" smtClean="0"/>
              <a:t> </a:t>
            </a:r>
          </a:p>
        </p:txBody>
      </p:sp>
      <p:sp>
        <p:nvSpPr>
          <p:cNvPr id="16388" name="TextBox 3"/>
          <p:cNvSpPr txBox="1">
            <a:spLocks noChangeArrowheads="1"/>
          </p:cNvSpPr>
          <p:nvPr/>
        </p:nvSpPr>
        <p:spPr bwMode="auto">
          <a:xfrm>
            <a:off x="4953000" y="6324600"/>
            <a:ext cx="3740150" cy="461963"/>
          </a:xfrm>
          <a:prstGeom prst="rect">
            <a:avLst/>
          </a:prstGeom>
          <a:noFill/>
          <a:ln w="9525">
            <a:noFill/>
            <a:miter lim="800000"/>
            <a:headEnd/>
            <a:tailEnd/>
          </a:ln>
        </p:spPr>
        <p:txBody>
          <a:bodyPr wrap="none">
            <a:prstTxWarp prst="textNoShape">
              <a:avLst/>
            </a:prstTxWarp>
            <a:spAutoFit/>
          </a:bodyPr>
          <a:lstStyle/>
          <a:p>
            <a:r>
              <a:rPr lang="en-US"/>
              <a:t>Garbelotto &amp; Pautasso, 2012</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3" name="TextBox 4"/>
          <p:cNvSpPr txBox="1">
            <a:spLocks noChangeArrowheads="1"/>
          </p:cNvSpPr>
          <p:nvPr/>
        </p:nvSpPr>
        <p:spPr bwMode="auto">
          <a:xfrm>
            <a:off x="381000" y="3071813"/>
            <a:ext cx="8853488" cy="3540125"/>
          </a:xfrm>
          <a:prstGeom prst="rect">
            <a:avLst/>
          </a:prstGeom>
          <a:noFill/>
          <a:ln w="9525">
            <a:noFill/>
            <a:miter lim="800000"/>
            <a:headEnd/>
            <a:tailEnd/>
          </a:ln>
        </p:spPr>
        <p:txBody>
          <a:bodyPr wrap="none">
            <a:prstTxWarp prst="textNoShape">
              <a:avLst/>
            </a:prstTxWarp>
            <a:spAutoFit/>
          </a:bodyPr>
          <a:lstStyle/>
          <a:p>
            <a:pPr>
              <a:buFontTx/>
              <a:buChar char="-"/>
            </a:pPr>
            <a:r>
              <a:rPr lang="en-US"/>
              <a:t> </a:t>
            </a:r>
            <a:r>
              <a:rPr lang="en-US" sz="2000"/>
              <a:t>No selection towards increased growth and canker size, especially in </a:t>
            </a:r>
          </a:p>
          <a:p>
            <a:r>
              <a:rPr lang="en-US" sz="2000"/>
              <a:t>	limiting conditions (High and Low T)</a:t>
            </a:r>
          </a:p>
          <a:p>
            <a:endParaRPr lang="en-US" sz="2000"/>
          </a:p>
          <a:p>
            <a:r>
              <a:rPr lang="en-US" sz="2000"/>
              <a:t>- Selection towards smaller spores, even if trade off is decrease in </a:t>
            </a:r>
          </a:p>
          <a:p>
            <a:r>
              <a:rPr lang="en-US" sz="2000"/>
              <a:t>	germination</a:t>
            </a:r>
          </a:p>
          <a:p>
            <a:endParaRPr lang="en-US" sz="2000"/>
          </a:p>
          <a:p>
            <a:pPr>
              <a:buFontTx/>
              <a:buChar char="-"/>
            </a:pPr>
            <a:r>
              <a:rPr lang="en-US" sz="2000"/>
              <a:t>Plasticity increases with invasion and then decreases as species adapts, independent</a:t>
            </a:r>
          </a:p>
          <a:p>
            <a:r>
              <a:rPr lang="en-US" sz="2000"/>
              <a:t>	of genetic diversity</a:t>
            </a:r>
          </a:p>
          <a:p>
            <a:pPr>
              <a:buFontTx/>
              <a:buChar char="-"/>
            </a:pPr>
            <a:endParaRPr lang="en-US" sz="2000"/>
          </a:p>
          <a:p>
            <a:pPr>
              <a:buFontTx/>
              <a:buChar char="-"/>
            </a:pPr>
            <a:r>
              <a:rPr lang="en-US" sz="2000"/>
              <a:t>Some CA genotypes much more virulent on Italian cypress: </a:t>
            </a:r>
          </a:p>
          <a:p>
            <a:r>
              <a:rPr lang="en-US" sz="2000"/>
              <a:t>	future of resistance breeding in question </a:t>
            </a:r>
          </a:p>
        </p:txBody>
      </p:sp>
      <p:graphicFrame>
        <p:nvGraphicFramePr>
          <p:cNvPr id="35842" name="Object 2"/>
          <p:cNvGraphicFramePr>
            <a:graphicFrameLocks noChangeAspect="1"/>
          </p:cNvGraphicFramePr>
          <p:nvPr/>
        </p:nvGraphicFramePr>
        <p:xfrm>
          <a:off x="533400" y="304800"/>
          <a:ext cx="6729413" cy="2819400"/>
        </p:xfrm>
        <a:graphic>
          <a:graphicData uri="http://schemas.openxmlformats.org/presentationml/2006/ole">
            <p:oleObj spid="_x0000_s44034" name="Document" r:id="" imgW="5638800" imgH="2362200" progId="Word.Document.12">
              <p:link updateAutomatic="1"/>
            </p:oleObj>
          </a:graphicData>
        </a:graphic>
      </p:graphicFrame>
      <p:pic>
        <p:nvPicPr>
          <p:cNvPr id="35844" name="Picture 2" descr="conidi ottico"/>
          <p:cNvPicPr>
            <a:picLocks noChangeAspect="1" noChangeArrowheads="1"/>
          </p:cNvPicPr>
          <p:nvPr/>
        </p:nvPicPr>
        <p:blipFill>
          <a:blip r:embed="rId3"/>
          <a:srcRect/>
          <a:stretch>
            <a:fillRect/>
          </a:stretch>
        </p:blipFill>
        <p:spPr bwMode="auto">
          <a:xfrm>
            <a:off x="6858000" y="914400"/>
            <a:ext cx="1282700" cy="1658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rmAutofit fontScale="90000"/>
          </a:bodyPr>
          <a:lstStyle/>
          <a:p>
            <a:pPr eaLnBrk="1" hangingPunct="1"/>
            <a:r>
              <a:rPr lang="en-US" sz="3200" smtClean="0"/>
              <a:t>Introduction by US troops in 1945 of </a:t>
            </a:r>
            <a:r>
              <a:rPr lang="en-US" sz="3200" i="1" smtClean="0"/>
              <a:t>H. irregulare </a:t>
            </a:r>
            <a:r>
              <a:rPr lang="en-US" sz="3200" smtClean="0"/>
              <a:t>from North America into  Italy shows ecology and transmission may be more important than pathogenicity</a:t>
            </a:r>
          </a:p>
        </p:txBody>
      </p:sp>
      <p:pic>
        <p:nvPicPr>
          <p:cNvPr id="36867" name="Picture 41" descr="MinturnoBk"/>
          <p:cNvPicPr>
            <a:picLocks noChangeAspect="1" noChangeArrowheads="1"/>
          </p:cNvPicPr>
          <p:nvPr/>
        </p:nvPicPr>
        <p:blipFill>
          <a:blip r:embed="rId2"/>
          <a:srcRect/>
          <a:stretch>
            <a:fillRect/>
          </a:stretch>
        </p:blipFill>
        <p:spPr bwMode="auto">
          <a:xfrm>
            <a:off x="228600" y="3276600"/>
            <a:ext cx="2292350" cy="3124200"/>
          </a:xfrm>
          <a:prstGeom prst="rect">
            <a:avLst/>
          </a:prstGeom>
          <a:noFill/>
          <a:ln w="9525">
            <a:noFill/>
            <a:miter lim="800000"/>
            <a:headEnd/>
            <a:tailEnd/>
          </a:ln>
        </p:spPr>
      </p:pic>
      <p:pic>
        <p:nvPicPr>
          <p:cNvPr id="36868" name="Picture 38" descr="Castel Porziano ceppaia 3"/>
          <p:cNvPicPr>
            <a:picLocks noChangeAspect="1" noChangeArrowheads="1"/>
          </p:cNvPicPr>
          <p:nvPr/>
        </p:nvPicPr>
        <p:blipFill>
          <a:blip r:embed="rId3"/>
          <a:srcRect/>
          <a:stretch>
            <a:fillRect/>
          </a:stretch>
        </p:blipFill>
        <p:spPr bwMode="auto">
          <a:xfrm>
            <a:off x="2743200" y="3276600"/>
            <a:ext cx="3200400" cy="2400300"/>
          </a:xfrm>
          <a:prstGeom prst="rect">
            <a:avLst/>
          </a:prstGeom>
          <a:noFill/>
          <a:ln w="9525">
            <a:noFill/>
            <a:miter lim="800000"/>
            <a:headEnd/>
            <a:tailEnd/>
          </a:ln>
        </p:spPr>
      </p:pic>
      <p:sp>
        <p:nvSpPr>
          <p:cNvPr id="36869" name="TextBox 5"/>
          <p:cNvSpPr txBox="1">
            <a:spLocks noChangeArrowheads="1"/>
          </p:cNvSpPr>
          <p:nvPr/>
        </p:nvSpPr>
        <p:spPr bwMode="auto">
          <a:xfrm>
            <a:off x="2895600" y="5715000"/>
            <a:ext cx="6073775" cy="830263"/>
          </a:xfrm>
          <a:prstGeom prst="rect">
            <a:avLst/>
          </a:prstGeom>
          <a:noFill/>
          <a:ln w="9525">
            <a:noFill/>
            <a:miter lim="800000"/>
            <a:headEnd/>
            <a:tailEnd/>
          </a:ln>
        </p:spPr>
        <p:txBody>
          <a:bodyPr wrap="none">
            <a:prstTxWarp prst="textNoShape">
              <a:avLst/>
            </a:prstTxWarp>
            <a:spAutoFit/>
          </a:bodyPr>
          <a:lstStyle/>
          <a:p>
            <a:r>
              <a:rPr lang="en-US"/>
              <a:t>North American </a:t>
            </a:r>
            <a:r>
              <a:rPr lang="en-US" i="1"/>
              <a:t>Heterobasidion</a:t>
            </a:r>
          </a:p>
          <a:p>
            <a:r>
              <a:rPr lang="en-US" i="1"/>
              <a:t>irregulare </a:t>
            </a:r>
            <a:r>
              <a:rPr lang="en-US"/>
              <a:t>and pine mortality associated with it</a:t>
            </a:r>
            <a:endParaRPr lang="en-US" i="1"/>
          </a:p>
        </p:txBody>
      </p:sp>
      <p:pic>
        <p:nvPicPr>
          <p:cNvPr id="36870" name="Picture 40" descr="Castel Porziano 3"/>
          <p:cNvPicPr>
            <a:picLocks noChangeAspect="1" noChangeArrowheads="1"/>
          </p:cNvPicPr>
          <p:nvPr/>
        </p:nvPicPr>
        <p:blipFill>
          <a:blip r:embed="rId4"/>
          <a:srcRect/>
          <a:stretch>
            <a:fillRect/>
          </a:stretch>
        </p:blipFill>
        <p:spPr bwMode="auto">
          <a:xfrm>
            <a:off x="5994400" y="3276600"/>
            <a:ext cx="3149600"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1" name="Content Placeholder 2"/>
          <p:cNvSpPr>
            <a:spLocks noGrp="1"/>
          </p:cNvSpPr>
          <p:nvPr>
            <p:ph idx="1"/>
          </p:nvPr>
        </p:nvSpPr>
        <p:spPr>
          <a:xfrm>
            <a:off x="381000" y="2057400"/>
            <a:ext cx="7772400" cy="1676400"/>
          </a:xfrm>
        </p:spPr>
        <p:txBody>
          <a:bodyPr>
            <a:normAutofit lnSpcReduction="10000"/>
          </a:bodyPr>
          <a:lstStyle/>
          <a:p>
            <a:r>
              <a:rPr lang="en-US" sz="2400" smtClean="0"/>
              <a:t>Pathogenicity same between native and exotic spp.</a:t>
            </a:r>
          </a:p>
          <a:p>
            <a:r>
              <a:rPr lang="en-US" sz="2400" smtClean="0"/>
              <a:t>Sporulation much more significant in exotic sp.</a:t>
            </a:r>
          </a:p>
          <a:p>
            <a:r>
              <a:rPr lang="en-US" sz="2400" smtClean="0"/>
              <a:t>Saprobic ability higher in exotic species and correlated to fruiting body production. True when co-inoculated</a:t>
            </a:r>
            <a:endParaRPr lang="en-US" sz="2800" smtClean="0"/>
          </a:p>
        </p:txBody>
      </p:sp>
      <p:pic>
        <p:nvPicPr>
          <p:cNvPr id="37892" name="Picture 3"/>
          <p:cNvPicPr>
            <a:picLocks noChangeAspect="1"/>
          </p:cNvPicPr>
          <p:nvPr/>
        </p:nvPicPr>
        <p:blipFill>
          <a:blip r:embed="rId3"/>
          <a:srcRect/>
          <a:stretch>
            <a:fillRect/>
          </a:stretch>
        </p:blipFill>
        <p:spPr bwMode="auto">
          <a:xfrm>
            <a:off x="0" y="0"/>
            <a:ext cx="8305800" cy="1905000"/>
          </a:xfrm>
          <a:prstGeom prst="rect">
            <a:avLst/>
          </a:prstGeom>
          <a:noFill/>
          <a:ln w="9525">
            <a:noFill/>
            <a:miter lim="800000"/>
            <a:headEnd/>
            <a:tailEnd/>
          </a:ln>
        </p:spPr>
      </p:pic>
      <p:graphicFrame>
        <p:nvGraphicFramePr>
          <p:cNvPr id="37890" name="Object 2"/>
          <p:cNvGraphicFramePr>
            <a:graphicFrameLocks noChangeAspect="1"/>
          </p:cNvGraphicFramePr>
          <p:nvPr/>
        </p:nvGraphicFramePr>
        <p:xfrm>
          <a:off x="2590800" y="4010025"/>
          <a:ext cx="5334000" cy="2847975"/>
        </p:xfrm>
        <a:graphic>
          <a:graphicData uri="http://schemas.openxmlformats.org/presentationml/2006/ole">
            <p:oleObj spid="_x0000_s46082" name="Chart" r:id="rId4" imgW="7905799" imgH="4219516" progId="Excel.Chart.8">
              <p:embed/>
            </p:oleObj>
          </a:graphicData>
        </a:graphic>
      </p:graphicFrame>
      <p:pic>
        <p:nvPicPr>
          <p:cNvPr id="37893" name="Picture 19" descr="Immagine1"/>
          <p:cNvPicPr>
            <a:picLocks noChangeAspect="1" noChangeArrowheads="1"/>
          </p:cNvPicPr>
          <p:nvPr/>
        </p:nvPicPr>
        <p:blipFill>
          <a:blip r:embed="rId5"/>
          <a:srcRect/>
          <a:stretch>
            <a:fillRect/>
          </a:stretch>
        </p:blipFill>
        <p:spPr bwMode="auto">
          <a:xfrm>
            <a:off x="838200" y="4191000"/>
            <a:ext cx="1662113" cy="2209800"/>
          </a:xfrm>
          <a:prstGeom prst="rect">
            <a:avLst/>
          </a:prstGeom>
          <a:noFill/>
          <a:ln w="9525">
            <a:noFill/>
            <a:miter lim="800000"/>
            <a:headEnd/>
            <a:tailEnd/>
          </a:ln>
        </p:spPr>
      </p:pic>
      <p:sp>
        <p:nvSpPr>
          <p:cNvPr id="37894" name="TextBox 5"/>
          <p:cNvSpPr txBox="1">
            <a:spLocks noChangeArrowheads="1"/>
          </p:cNvSpPr>
          <p:nvPr/>
        </p:nvSpPr>
        <p:spPr bwMode="auto">
          <a:xfrm>
            <a:off x="228600" y="6396038"/>
            <a:ext cx="3194050" cy="461962"/>
          </a:xfrm>
          <a:prstGeom prst="rect">
            <a:avLst/>
          </a:prstGeom>
          <a:noFill/>
          <a:ln w="9525">
            <a:noFill/>
            <a:miter lim="800000"/>
            <a:headEnd/>
            <a:tailEnd/>
          </a:ln>
        </p:spPr>
        <p:txBody>
          <a:bodyPr wrap="none">
            <a:prstTxWarp prst="textNoShape">
              <a:avLst/>
            </a:prstTxWarp>
            <a:spAutoFit/>
          </a:bodyPr>
          <a:lstStyle/>
          <a:p>
            <a:r>
              <a:rPr lang="en-US"/>
              <a:t>In Press: Biol. Invasions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itle 1"/>
          <p:cNvSpPr>
            <a:spLocks noGrp="1"/>
          </p:cNvSpPr>
          <p:nvPr>
            <p:ph type="title"/>
          </p:nvPr>
        </p:nvSpPr>
        <p:spPr>
          <a:xfrm>
            <a:off x="762000" y="381000"/>
            <a:ext cx="7772400" cy="1143000"/>
          </a:xfrm>
        </p:spPr>
        <p:txBody>
          <a:bodyPr>
            <a:normAutofit fontScale="90000"/>
          </a:bodyPr>
          <a:lstStyle/>
          <a:p>
            <a:r>
              <a:rPr lang="en-US" sz="2400" smtClean="0"/>
              <a:t>Due to bottleneck, genetic diversity of invasive </a:t>
            </a:r>
            <a:r>
              <a:rPr lang="en-US" sz="2400" i="1" smtClean="0"/>
              <a:t>H. irregulare </a:t>
            </a:r>
            <a:r>
              <a:rPr lang="en-US" sz="2400" smtClean="0"/>
              <a:t>alleles progressively decreases as distance from introduction point increases, how does invasive sp. maintain viable genome if introduction is single ?</a:t>
            </a:r>
          </a:p>
        </p:txBody>
      </p:sp>
      <p:pic>
        <p:nvPicPr>
          <p:cNvPr id="38915" name="Picture 3"/>
          <p:cNvPicPr>
            <a:picLocks noChangeAspect="1"/>
          </p:cNvPicPr>
          <p:nvPr/>
        </p:nvPicPr>
        <p:blipFill>
          <a:blip r:embed="rId2"/>
          <a:srcRect/>
          <a:stretch>
            <a:fillRect/>
          </a:stretch>
        </p:blipFill>
        <p:spPr bwMode="auto">
          <a:xfrm>
            <a:off x="1371600" y="1905000"/>
            <a:ext cx="6499225" cy="3138488"/>
          </a:xfrm>
          <a:prstGeom prst="rect">
            <a:avLst/>
          </a:prstGeom>
          <a:noFill/>
          <a:ln w="9525">
            <a:noFill/>
            <a:miter lim="800000"/>
            <a:headEnd/>
            <a:tailEnd/>
          </a:ln>
        </p:spPr>
      </p:pic>
      <p:pic>
        <p:nvPicPr>
          <p:cNvPr id="38916" name="Picture 4"/>
          <p:cNvPicPr>
            <a:picLocks noChangeAspect="1"/>
          </p:cNvPicPr>
          <p:nvPr/>
        </p:nvPicPr>
        <p:blipFill>
          <a:blip r:embed="rId3"/>
          <a:srcRect/>
          <a:stretch>
            <a:fillRect/>
          </a:stretch>
        </p:blipFill>
        <p:spPr bwMode="auto">
          <a:xfrm>
            <a:off x="4314825" y="5105400"/>
            <a:ext cx="4829175"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3"/>
          <p:cNvPicPr>
            <a:picLocks noChangeAspect="1"/>
          </p:cNvPicPr>
          <p:nvPr/>
        </p:nvPicPr>
        <p:blipFill>
          <a:blip r:embed="rId2"/>
          <a:srcRect/>
          <a:stretch>
            <a:fillRect/>
          </a:stretch>
        </p:blipFill>
        <p:spPr bwMode="auto">
          <a:xfrm>
            <a:off x="1066800" y="0"/>
            <a:ext cx="6629400" cy="1758950"/>
          </a:xfrm>
          <a:prstGeom prst="rect">
            <a:avLst/>
          </a:prstGeom>
          <a:noFill/>
          <a:ln w="9525">
            <a:noFill/>
            <a:miter lim="800000"/>
            <a:headEnd/>
            <a:tailEnd/>
          </a:ln>
        </p:spPr>
      </p:pic>
      <p:pic>
        <p:nvPicPr>
          <p:cNvPr id="39939" name="Picture 5"/>
          <p:cNvPicPr>
            <a:picLocks noChangeAspect="1"/>
          </p:cNvPicPr>
          <p:nvPr/>
        </p:nvPicPr>
        <p:blipFill>
          <a:blip r:embed="rId3"/>
          <a:srcRect/>
          <a:stretch>
            <a:fillRect/>
          </a:stretch>
        </p:blipFill>
        <p:spPr bwMode="auto">
          <a:xfrm>
            <a:off x="228600" y="1828800"/>
            <a:ext cx="4124325" cy="4800600"/>
          </a:xfrm>
          <a:prstGeom prst="rect">
            <a:avLst/>
          </a:prstGeom>
          <a:noFill/>
          <a:ln w="9525">
            <a:noFill/>
            <a:miter lim="800000"/>
            <a:headEnd/>
            <a:tailEnd/>
          </a:ln>
        </p:spPr>
      </p:pic>
      <p:sp>
        <p:nvSpPr>
          <p:cNvPr id="39940" name="TextBox 6"/>
          <p:cNvSpPr txBox="1">
            <a:spLocks noChangeArrowheads="1"/>
          </p:cNvSpPr>
          <p:nvPr/>
        </p:nvSpPr>
        <p:spPr bwMode="auto">
          <a:xfrm>
            <a:off x="5029200" y="2057400"/>
            <a:ext cx="3733800" cy="4894263"/>
          </a:xfrm>
          <a:prstGeom prst="rect">
            <a:avLst/>
          </a:prstGeom>
          <a:noFill/>
          <a:ln w="9525">
            <a:noFill/>
            <a:miter lim="800000"/>
            <a:headEnd/>
            <a:tailEnd/>
          </a:ln>
        </p:spPr>
        <p:txBody>
          <a:bodyPr>
            <a:prstTxWarp prst="textNoShape">
              <a:avLst/>
            </a:prstTxWarp>
            <a:spAutoFit/>
          </a:bodyPr>
          <a:lstStyle/>
          <a:p>
            <a:r>
              <a:rPr lang="en-US"/>
              <a:t>25% of genotypes had admixed genomes</a:t>
            </a:r>
          </a:p>
          <a:p>
            <a:endParaRPr lang="en-US"/>
          </a:p>
          <a:p>
            <a:r>
              <a:rPr lang="en-US"/>
              <a:t>All loci potentially introgressed in first phase of sympatry</a:t>
            </a:r>
          </a:p>
          <a:p>
            <a:endParaRPr lang="en-US"/>
          </a:p>
          <a:p>
            <a:r>
              <a:rPr lang="en-US"/>
              <a:t>About 20% of cases were recombinant novel  alleles absent in either species: evolutionary acceleration </a:t>
            </a:r>
          </a:p>
          <a:p>
            <a:endParaRPr lang="en-US"/>
          </a:p>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Roles of gene introgression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New combinations of alleles, possibly although rarely leading to phenotypes with ++ traits, that is super-strains. These are often capable to do “stuff” that either parents were </a:t>
            </a:r>
            <a:r>
              <a:rPr lang="en-US" dirty="0"/>
              <a:t>i</a:t>
            </a:r>
            <a:r>
              <a:rPr lang="en-US" dirty="0" smtClean="0"/>
              <a:t>ncapable of. At times this may result in speciation with “hybrid” species limited to limiting environments </a:t>
            </a:r>
          </a:p>
          <a:p>
            <a:r>
              <a:rPr lang="en-US" dirty="0" smtClean="0"/>
              <a:t>Generation of new alleles, rapid evolution</a:t>
            </a:r>
          </a:p>
          <a:p>
            <a:r>
              <a:rPr lang="en-US" dirty="0" smtClean="0"/>
              <a:t>Massive genetic changes in invasive population, because invasive pop is in exponential growth, so any allele that is </a:t>
            </a:r>
            <a:r>
              <a:rPr lang="en-US" dirty="0" err="1" smtClean="0"/>
              <a:t>introgressed</a:t>
            </a:r>
            <a:r>
              <a:rPr lang="en-US" dirty="0" smtClean="0"/>
              <a:t>, rides the wave of this growth (allele surfing)</a:t>
            </a:r>
          </a:p>
          <a:p>
            <a:r>
              <a:rPr lang="en-US" dirty="0" smtClean="0"/>
              <a:t>Changes in native species are limited but focused on alleles that are adaptive, so alleles that will make a difference will be selectively </a:t>
            </a:r>
            <a:r>
              <a:rPr lang="en-US" dirty="0" err="1" smtClean="0"/>
              <a:t>introgressed</a:t>
            </a:r>
            <a:r>
              <a:rPr lang="en-US" dirty="0"/>
              <a:t>.</a:t>
            </a:r>
            <a:r>
              <a:rPr lang="en-US" dirty="0" smtClean="0"/>
              <a:t> </a:t>
            </a:r>
            <a:r>
              <a:rPr lang="en-US" dirty="0"/>
              <a:t>E</a:t>
            </a:r>
            <a:r>
              <a:rPr lang="en-US" dirty="0" smtClean="0"/>
              <a:t>nd effect can be a measurable  and inheritable change in the native pop</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609600" y="228600"/>
            <a:ext cx="7772400" cy="5334000"/>
          </a:xfrm>
        </p:spPr>
        <p:txBody>
          <a:bodyPr>
            <a:normAutofit fontScale="92500" lnSpcReduction="10000"/>
          </a:bodyPr>
          <a:lstStyle/>
          <a:p>
            <a:pPr eaLnBrk="1" hangingPunct="1"/>
            <a:r>
              <a:rPr lang="en-US" sz="2000" smtClean="0"/>
              <a:t>Pathogenicity insufficient to explain invasions: need to focus on ecology of transmission of invasive sp. in new niche or competitive ability in same niche as natives. Saprobic ability and sporulation may be driving invasion </a:t>
            </a:r>
          </a:p>
          <a:p>
            <a:pPr eaLnBrk="1" hangingPunct="1">
              <a:buFontTx/>
              <a:buNone/>
            </a:pPr>
            <a:endParaRPr lang="en-US" sz="2000" smtClean="0"/>
          </a:p>
          <a:p>
            <a:pPr eaLnBrk="1" hangingPunct="1"/>
            <a:r>
              <a:rPr lang="en-US" sz="2000" smtClean="0"/>
              <a:t>Pop genetics and genomics need to be linked to  functional traits such as spore size, host specificity, temp optima. Ancient lineages or novel genotypes may possess  groups of traits that confer a phenotype ,even if recombination occurs. Multiple introductions from different sources need to be avoided, nomenclature issue </a:t>
            </a:r>
          </a:p>
          <a:p>
            <a:pPr eaLnBrk="1" hangingPunct="1">
              <a:buFontTx/>
              <a:buNone/>
            </a:pPr>
            <a:endParaRPr lang="en-US" sz="2000" smtClean="0"/>
          </a:p>
          <a:p>
            <a:pPr eaLnBrk="1" hangingPunct="1"/>
            <a:r>
              <a:rPr lang="en-US" sz="2000" smtClean="0"/>
              <a:t>We should be careful in saying that low genetic variability corresponds to low phenotypic variability. Plasticity may play a huge role in invasion. Models needed to study how plasticity drives traits important for invasions </a:t>
            </a:r>
          </a:p>
          <a:p>
            <a:pPr eaLnBrk="1" hangingPunct="1">
              <a:buFontTx/>
              <a:buNone/>
            </a:pPr>
            <a:endParaRPr lang="en-US" sz="2000" smtClean="0"/>
          </a:p>
          <a:p>
            <a:pPr eaLnBrk="1" hangingPunct="1"/>
            <a:r>
              <a:rPr lang="en-US" sz="2000" smtClean="0"/>
              <a:t>Hybridization will complicate predictions  and accelerate adaptation (basic unpredictable nature of outcome when hybridization is ongoing</a:t>
            </a:r>
            <a:r>
              <a:rPr lang="en-US" sz="2400" smtClean="0"/>
              <a: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0" y="0"/>
            <a:ext cx="9144000" cy="1676400"/>
          </a:xfrm>
        </p:spPr>
        <p:txBody>
          <a:bodyPr/>
          <a:lstStyle/>
          <a:p>
            <a:pPr eaLnBrk="1" hangingPunct="1"/>
            <a:r>
              <a:rPr lang="en-US" sz="2400" smtClean="0"/>
              <a:t>New evidence  from </a:t>
            </a:r>
            <a:r>
              <a:rPr lang="en-US" sz="2400" i="1" smtClean="0"/>
              <a:t>P. ramorum </a:t>
            </a:r>
            <a:r>
              <a:rPr lang="en-US" sz="2400" smtClean="0"/>
              <a:t>suggests individual genotypes with a different history will  behave differently permanently (nwt=not wild type, slow growth and early senescence)</a:t>
            </a:r>
            <a:r>
              <a:rPr lang="en-US" sz="2800" smtClean="0"/>
              <a:t>. </a:t>
            </a:r>
          </a:p>
        </p:txBody>
      </p:sp>
      <p:pic>
        <p:nvPicPr>
          <p:cNvPr id="41987" name="Picture 3"/>
          <p:cNvPicPr>
            <a:picLocks noChangeAspect="1"/>
          </p:cNvPicPr>
          <p:nvPr/>
        </p:nvPicPr>
        <p:blipFill>
          <a:blip r:embed="rId2"/>
          <a:srcRect/>
          <a:stretch>
            <a:fillRect/>
          </a:stretch>
        </p:blipFill>
        <p:spPr bwMode="auto">
          <a:xfrm>
            <a:off x="3225800" y="1371600"/>
            <a:ext cx="5918200" cy="4791075"/>
          </a:xfrm>
          <a:prstGeom prst="rect">
            <a:avLst/>
          </a:prstGeom>
          <a:noFill/>
          <a:ln w="9525">
            <a:noFill/>
            <a:miter lim="800000"/>
            <a:headEnd/>
            <a:tailEnd/>
          </a:ln>
        </p:spPr>
      </p:pic>
      <p:sp>
        <p:nvSpPr>
          <p:cNvPr id="41988" name="Rectangle 5"/>
          <p:cNvSpPr>
            <a:spLocks noChangeArrowheads="1"/>
          </p:cNvSpPr>
          <p:nvPr/>
        </p:nvSpPr>
        <p:spPr bwMode="auto">
          <a:xfrm>
            <a:off x="0" y="3505200"/>
            <a:ext cx="4572000" cy="1570038"/>
          </a:xfrm>
          <a:prstGeom prst="rect">
            <a:avLst/>
          </a:prstGeom>
          <a:noFill/>
          <a:ln w="9525">
            <a:noFill/>
            <a:miter lim="800000"/>
            <a:headEnd/>
            <a:tailEnd/>
          </a:ln>
        </p:spPr>
        <p:txBody>
          <a:bodyPr>
            <a:prstTxWarp prst="textNoShape">
              <a:avLst/>
            </a:prstTxWarp>
            <a:spAutoFit/>
          </a:bodyPr>
          <a:lstStyle/>
          <a:p>
            <a:r>
              <a:rPr lang="en-US"/>
              <a:t>13000 genes</a:t>
            </a:r>
          </a:p>
          <a:p>
            <a:r>
              <a:rPr lang="en-US"/>
              <a:t>Tn = upregulated</a:t>
            </a:r>
          </a:p>
          <a:p>
            <a:r>
              <a:rPr lang="en-US"/>
              <a:t>CRN= downregulated</a:t>
            </a:r>
          </a:p>
          <a:p>
            <a:r>
              <a:rPr lang="en-US"/>
              <a:t>Nwt only if from oaks</a:t>
            </a:r>
          </a:p>
        </p:txBody>
      </p:sp>
      <p:sp>
        <p:nvSpPr>
          <p:cNvPr id="41989" name="TextBox 6"/>
          <p:cNvSpPr txBox="1">
            <a:spLocks noChangeArrowheads="1"/>
          </p:cNvSpPr>
          <p:nvPr/>
        </p:nvSpPr>
        <p:spPr bwMode="auto">
          <a:xfrm>
            <a:off x="5334000" y="4038600"/>
            <a:ext cx="492125" cy="461963"/>
          </a:xfrm>
          <a:prstGeom prst="rect">
            <a:avLst/>
          </a:prstGeom>
          <a:noFill/>
          <a:ln w="9525">
            <a:noFill/>
            <a:miter lim="800000"/>
            <a:headEnd/>
            <a:tailEnd/>
          </a:ln>
        </p:spPr>
        <p:txBody>
          <a:bodyPr>
            <a:prstTxWarp prst="textNoShape">
              <a:avLst/>
            </a:prstTxWarp>
            <a:spAutoFit/>
          </a:bodyPr>
          <a:lstStyle/>
          <a:p>
            <a:r>
              <a:rPr lang="en-US"/>
              <a:t>wt</a:t>
            </a:r>
          </a:p>
        </p:txBody>
      </p:sp>
      <p:sp>
        <p:nvSpPr>
          <p:cNvPr id="41990" name="TextBox 7"/>
          <p:cNvSpPr txBox="1">
            <a:spLocks noChangeArrowheads="1"/>
          </p:cNvSpPr>
          <p:nvPr/>
        </p:nvSpPr>
        <p:spPr bwMode="auto">
          <a:xfrm>
            <a:off x="7315200" y="4038600"/>
            <a:ext cx="646113" cy="461963"/>
          </a:xfrm>
          <a:prstGeom prst="rect">
            <a:avLst/>
          </a:prstGeom>
          <a:noFill/>
          <a:ln w="9525">
            <a:noFill/>
            <a:miter lim="800000"/>
            <a:headEnd/>
            <a:tailEnd/>
          </a:ln>
        </p:spPr>
        <p:txBody>
          <a:bodyPr wrap="none">
            <a:prstTxWarp prst="textNoShape">
              <a:avLst/>
            </a:prstTxWarp>
            <a:spAutoFit/>
          </a:bodyPr>
          <a:lstStyle/>
          <a:p>
            <a:r>
              <a:rPr lang="en-US"/>
              <a:t>nwt</a:t>
            </a:r>
          </a:p>
        </p:txBody>
      </p:sp>
      <p:cxnSp>
        <p:nvCxnSpPr>
          <p:cNvPr id="41991" name="Straight Arrow Connector 9"/>
          <p:cNvCxnSpPr>
            <a:cxnSpLocks noChangeShapeType="1"/>
          </p:cNvCxnSpPr>
          <p:nvPr/>
        </p:nvCxnSpPr>
        <p:spPr bwMode="auto">
          <a:xfrm>
            <a:off x="4419600" y="4114800"/>
            <a:ext cx="2438400" cy="1588"/>
          </a:xfrm>
          <a:prstGeom prst="straightConnector1">
            <a:avLst/>
          </a:prstGeom>
          <a:noFill/>
          <a:ln w="9525">
            <a:solidFill>
              <a:schemeClr val="tx1"/>
            </a:solidFill>
            <a:round/>
            <a:headEnd type="arrow" w="med" len="med"/>
            <a:tailEnd type="arrow" w="med" len="med"/>
          </a:ln>
        </p:spPr>
      </p:cxnSp>
      <p:cxnSp>
        <p:nvCxnSpPr>
          <p:cNvPr id="41992" name="Straight Arrow Connector 11"/>
          <p:cNvCxnSpPr>
            <a:cxnSpLocks noChangeShapeType="1"/>
          </p:cNvCxnSpPr>
          <p:nvPr/>
        </p:nvCxnSpPr>
        <p:spPr bwMode="auto">
          <a:xfrm>
            <a:off x="7086600" y="4114800"/>
            <a:ext cx="1371600" cy="1588"/>
          </a:xfrm>
          <a:prstGeom prst="straightConnector1">
            <a:avLst/>
          </a:prstGeom>
          <a:noFill/>
          <a:ln w="9525">
            <a:solidFill>
              <a:schemeClr val="tx1"/>
            </a:solidFill>
            <a:round/>
            <a:headEnd type="arrow" w="med" len="med"/>
            <a:tailEnd type="arrow" w="med" len="med"/>
          </a:ln>
        </p:spPr>
      </p:cxnSp>
      <p:pic>
        <p:nvPicPr>
          <p:cNvPr id="41993" name="Picture 13"/>
          <p:cNvPicPr>
            <a:picLocks noChangeAspect="1"/>
          </p:cNvPicPr>
          <p:nvPr/>
        </p:nvPicPr>
        <p:blipFill>
          <a:blip r:embed="rId3"/>
          <a:srcRect/>
          <a:stretch>
            <a:fillRect/>
          </a:stretch>
        </p:blipFill>
        <p:spPr bwMode="auto">
          <a:xfrm>
            <a:off x="3200400" y="5734050"/>
            <a:ext cx="5943600" cy="1123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Picture 1"/>
          <p:cNvPicPr>
            <a:picLocks noChangeAspect="1"/>
          </p:cNvPicPr>
          <p:nvPr/>
        </p:nvPicPr>
        <p:blipFill>
          <a:blip r:embed="rId3"/>
          <a:srcRect/>
          <a:stretch>
            <a:fillRect/>
          </a:stretch>
        </p:blipFill>
        <p:spPr bwMode="auto">
          <a:xfrm>
            <a:off x="533400" y="2286000"/>
            <a:ext cx="3200400" cy="1833563"/>
          </a:xfrm>
          <a:prstGeom prst="rect">
            <a:avLst/>
          </a:prstGeom>
          <a:noFill/>
          <a:ln w="9525">
            <a:noFill/>
            <a:miter lim="800000"/>
            <a:headEnd/>
            <a:tailEnd/>
          </a:ln>
        </p:spPr>
      </p:pic>
      <p:pic>
        <p:nvPicPr>
          <p:cNvPr id="43011" name="Picture 2"/>
          <p:cNvPicPr>
            <a:picLocks noChangeAspect="1"/>
          </p:cNvPicPr>
          <p:nvPr/>
        </p:nvPicPr>
        <p:blipFill>
          <a:blip r:embed="rId4"/>
          <a:srcRect/>
          <a:stretch>
            <a:fillRect/>
          </a:stretch>
        </p:blipFill>
        <p:spPr bwMode="auto">
          <a:xfrm>
            <a:off x="533400" y="457200"/>
            <a:ext cx="3171825" cy="1860550"/>
          </a:xfrm>
          <a:prstGeom prst="rect">
            <a:avLst/>
          </a:prstGeom>
          <a:noFill/>
          <a:ln w="9525">
            <a:noFill/>
            <a:miter lim="800000"/>
            <a:headEnd/>
            <a:tailEnd/>
          </a:ln>
        </p:spPr>
      </p:pic>
      <p:sp>
        <p:nvSpPr>
          <p:cNvPr id="43012" name="TextBox 6"/>
          <p:cNvSpPr txBox="1">
            <a:spLocks noChangeArrowheads="1"/>
          </p:cNvSpPr>
          <p:nvPr/>
        </p:nvSpPr>
        <p:spPr bwMode="auto">
          <a:xfrm rot="-5400000">
            <a:off x="-891381" y="2110581"/>
            <a:ext cx="2305050" cy="369888"/>
          </a:xfrm>
          <a:prstGeom prst="rect">
            <a:avLst/>
          </a:prstGeom>
          <a:noFill/>
          <a:ln w="9525">
            <a:noFill/>
            <a:miter lim="800000"/>
            <a:headEnd/>
            <a:tailEnd/>
          </a:ln>
        </p:spPr>
        <p:txBody>
          <a:bodyPr wrap="none">
            <a:prstTxWarp prst="textNoShape">
              <a:avLst/>
            </a:prstTxWarp>
            <a:spAutoFit/>
          </a:bodyPr>
          <a:lstStyle/>
          <a:p>
            <a:r>
              <a:rPr lang="en-US"/>
              <a:t>growth rate mm/week</a:t>
            </a:r>
          </a:p>
        </p:txBody>
      </p:sp>
      <p:sp>
        <p:nvSpPr>
          <p:cNvPr id="43013" name="TextBox 8"/>
          <p:cNvSpPr txBox="1">
            <a:spLocks noChangeArrowheads="1"/>
          </p:cNvSpPr>
          <p:nvPr/>
        </p:nvSpPr>
        <p:spPr bwMode="auto">
          <a:xfrm>
            <a:off x="0" y="0"/>
            <a:ext cx="4797425" cy="461963"/>
          </a:xfrm>
          <a:prstGeom prst="rect">
            <a:avLst/>
          </a:prstGeom>
          <a:noFill/>
          <a:ln w="9525">
            <a:noFill/>
            <a:miter lim="800000"/>
            <a:headEnd/>
            <a:tailEnd/>
          </a:ln>
        </p:spPr>
        <p:txBody>
          <a:bodyPr wrap="none">
            <a:prstTxWarp prst="textNoShape">
              <a:avLst/>
            </a:prstTxWarp>
            <a:spAutoFit/>
          </a:bodyPr>
          <a:lstStyle/>
          <a:p>
            <a:r>
              <a:rPr lang="en-US"/>
              <a:t>Time since re isolation  of bay isolate</a:t>
            </a:r>
          </a:p>
        </p:txBody>
      </p:sp>
      <p:cxnSp>
        <p:nvCxnSpPr>
          <p:cNvPr id="43014" name="Straight Arrow Connector 10"/>
          <p:cNvCxnSpPr>
            <a:cxnSpLocks noChangeShapeType="1"/>
          </p:cNvCxnSpPr>
          <p:nvPr/>
        </p:nvCxnSpPr>
        <p:spPr bwMode="auto">
          <a:xfrm rot="5400000" flipH="1" flipV="1">
            <a:off x="1143794" y="3733006"/>
            <a:ext cx="1828800" cy="1588"/>
          </a:xfrm>
          <a:prstGeom prst="straightConnector1">
            <a:avLst/>
          </a:prstGeom>
          <a:noFill/>
          <a:ln w="9525">
            <a:solidFill>
              <a:schemeClr val="tx1"/>
            </a:solidFill>
            <a:round/>
            <a:headEnd/>
            <a:tailEnd type="arrow" w="med" len="med"/>
          </a:ln>
        </p:spPr>
      </p:cxnSp>
      <p:cxnSp>
        <p:nvCxnSpPr>
          <p:cNvPr id="43015" name="Straight Arrow Connector 12"/>
          <p:cNvCxnSpPr>
            <a:cxnSpLocks noChangeShapeType="1"/>
          </p:cNvCxnSpPr>
          <p:nvPr/>
        </p:nvCxnSpPr>
        <p:spPr bwMode="auto">
          <a:xfrm rot="5400000" flipH="1" flipV="1">
            <a:off x="1409700" y="3619500"/>
            <a:ext cx="1828800" cy="228600"/>
          </a:xfrm>
          <a:prstGeom prst="straightConnector1">
            <a:avLst/>
          </a:prstGeom>
          <a:noFill/>
          <a:ln w="9525">
            <a:solidFill>
              <a:schemeClr val="tx1"/>
            </a:solidFill>
            <a:round/>
            <a:headEnd/>
            <a:tailEnd type="arrow" w="med" len="med"/>
          </a:ln>
        </p:spPr>
      </p:cxnSp>
      <p:cxnSp>
        <p:nvCxnSpPr>
          <p:cNvPr id="43016" name="Straight Arrow Connector 14"/>
          <p:cNvCxnSpPr>
            <a:cxnSpLocks noChangeShapeType="1"/>
          </p:cNvCxnSpPr>
          <p:nvPr/>
        </p:nvCxnSpPr>
        <p:spPr bwMode="auto">
          <a:xfrm rot="5400000" flipH="1" flipV="1">
            <a:off x="1524000" y="3505200"/>
            <a:ext cx="1828800" cy="457200"/>
          </a:xfrm>
          <a:prstGeom prst="straightConnector1">
            <a:avLst/>
          </a:prstGeom>
          <a:noFill/>
          <a:ln w="9525">
            <a:solidFill>
              <a:schemeClr val="tx1"/>
            </a:solidFill>
            <a:round/>
            <a:headEnd/>
            <a:tailEnd type="arrow" w="med" len="med"/>
          </a:ln>
        </p:spPr>
      </p:cxnSp>
      <p:sp>
        <p:nvSpPr>
          <p:cNvPr id="43017" name="TextBox 15"/>
          <p:cNvSpPr txBox="1">
            <a:spLocks noChangeArrowheads="1"/>
          </p:cNvSpPr>
          <p:nvPr/>
        </p:nvSpPr>
        <p:spPr bwMode="auto">
          <a:xfrm>
            <a:off x="1828800" y="4724400"/>
            <a:ext cx="646113" cy="461963"/>
          </a:xfrm>
          <a:prstGeom prst="rect">
            <a:avLst/>
          </a:prstGeom>
          <a:noFill/>
          <a:ln w="9525">
            <a:noFill/>
            <a:miter lim="800000"/>
            <a:headEnd/>
            <a:tailEnd/>
          </a:ln>
        </p:spPr>
        <p:txBody>
          <a:bodyPr wrap="none">
            <a:prstTxWarp prst="textNoShape">
              <a:avLst/>
            </a:prstTxWarp>
            <a:spAutoFit/>
          </a:bodyPr>
          <a:lstStyle/>
          <a:p>
            <a:r>
              <a:rPr lang="en-US"/>
              <a:t>nwt </a:t>
            </a:r>
          </a:p>
        </p:txBody>
      </p:sp>
      <p:sp>
        <p:nvSpPr>
          <p:cNvPr id="43018" name="TextBox 16"/>
          <p:cNvSpPr txBox="1">
            <a:spLocks noChangeArrowheads="1"/>
          </p:cNvSpPr>
          <p:nvPr/>
        </p:nvSpPr>
        <p:spPr bwMode="auto">
          <a:xfrm>
            <a:off x="3657600" y="1219200"/>
            <a:ext cx="1714500" cy="461963"/>
          </a:xfrm>
          <a:prstGeom prst="rect">
            <a:avLst/>
          </a:prstGeom>
          <a:noFill/>
          <a:ln w="9525">
            <a:noFill/>
            <a:miter lim="800000"/>
            <a:headEnd/>
            <a:tailEnd/>
          </a:ln>
        </p:spPr>
        <p:txBody>
          <a:bodyPr wrap="none">
            <a:prstTxWarp prst="textNoShape">
              <a:avLst/>
            </a:prstTxWarp>
            <a:spAutoFit/>
          </a:bodyPr>
          <a:lstStyle/>
          <a:p>
            <a:r>
              <a:rPr lang="en-US"/>
              <a:t>Inoc. on bay</a:t>
            </a:r>
          </a:p>
        </p:txBody>
      </p:sp>
      <p:sp>
        <p:nvSpPr>
          <p:cNvPr id="43019" name="TextBox 17"/>
          <p:cNvSpPr txBox="1">
            <a:spLocks noChangeArrowheads="1"/>
          </p:cNvSpPr>
          <p:nvPr/>
        </p:nvSpPr>
        <p:spPr bwMode="auto">
          <a:xfrm>
            <a:off x="3657600" y="2895600"/>
            <a:ext cx="1714500" cy="461963"/>
          </a:xfrm>
          <a:prstGeom prst="rect">
            <a:avLst/>
          </a:prstGeom>
          <a:noFill/>
          <a:ln w="9525">
            <a:noFill/>
            <a:miter lim="800000"/>
            <a:headEnd/>
            <a:tailEnd/>
          </a:ln>
        </p:spPr>
        <p:txBody>
          <a:bodyPr wrap="none">
            <a:prstTxWarp prst="textNoShape">
              <a:avLst/>
            </a:prstTxWarp>
            <a:spAutoFit/>
          </a:bodyPr>
          <a:lstStyle/>
          <a:p>
            <a:r>
              <a:rPr lang="en-US"/>
              <a:t>Inoc. on oak</a:t>
            </a:r>
          </a:p>
        </p:txBody>
      </p:sp>
      <p:cxnSp>
        <p:nvCxnSpPr>
          <p:cNvPr id="43020" name="Straight Arrow Connector 18"/>
          <p:cNvCxnSpPr>
            <a:cxnSpLocks noChangeShapeType="1"/>
          </p:cNvCxnSpPr>
          <p:nvPr/>
        </p:nvCxnSpPr>
        <p:spPr bwMode="auto">
          <a:xfrm rot="5400000" flipH="1" flipV="1">
            <a:off x="1714500" y="3390900"/>
            <a:ext cx="1828800" cy="685800"/>
          </a:xfrm>
          <a:prstGeom prst="straightConnector1">
            <a:avLst/>
          </a:prstGeom>
          <a:noFill/>
          <a:ln w="9525">
            <a:solidFill>
              <a:schemeClr val="tx1"/>
            </a:solidFill>
            <a:round/>
            <a:headEnd/>
            <a:tailEnd type="arrow" w="med" len="med"/>
          </a:ln>
        </p:spPr>
      </p:cxnSp>
      <p:cxnSp>
        <p:nvCxnSpPr>
          <p:cNvPr id="43021" name="Straight Arrow Connector 21"/>
          <p:cNvCxnSpPr>
            <a:cxnSpLocks noChangeShapeType="1"/>
          </p:cNvCxnSpPr>
          <p:nvPr/>
        </p:nvCxnSpPr>
        <p:spPr bwMode="auto">
          <a:xfrm>
            <a:off x="762000" y="533400"/>
            <a:ext cx="2514600" cy="1588"/>
          </a:xfrm>
          <a:prstGeom prst="straightConnector1">
            <a:avLst/>
          </a:prstGeom>
          <a:noFill/>
          <a:ln w="9525">
            <a:solidFill>
              <a:schemeClr val="tx1"/>
            </a:solidFill>
            <a:round/>
            <a:headEnd/>
            <a:tailEnd type="arrow" w="med" len="med"/>
          </a:ln>
        </p:spPr>
      </p:cxnSp>
      <p:pic>
        <p:nvPicPr>
          <p:cNvPr id="43022" name="Picture 22" descr="IMG_0168.JPG"/>
          <p:cNvPicPr>
            <a:picLocks noChangeAspect="1"/>
          </p:cNvPicPr>
          <p:nvPr/>
        </p:nvPicPr>
        <p:blipFill>
          <a:blip r:embed="rId5"/>
          <a:srcRect/>
          <a:stretch>
            <a:fillRect/>
          </a:stretch>
        </p:blipFill>
        <p:spPr bwMode="auto">
          <a:xfrm>
            <a:off x="1371600" y="5268913"/>
            <a:ext cx="1503363" cy="1589087"/>
          </a:xfrm>
          <a:prstGeom prst="rect">
            <a:avLst/>
          </a:prstGeom>
          <a:noFill/>
          <a:ln w="9525">
            <a:noFill/>
            <a:miter lim="800000"/>
            <a:headEnd/>
            <a:tailEnd/>
          </a:ln>
        </p:spPr>
      </p:pic>
      <p:pic>
        <p:nvPicPr>
          <p:cNvPr id="43023" name="Picture 23"/>
          <p:cNvPicPr>
            <a:picLocks noChangeAspect="1"/>
          </p:cNvPicPr>
          <p:nvPr/>
        </p:nvPicPr>
        <p:blipFill>
          <a:blip r:embed="rId6"/>
          <a:srcRect/>
          <a:stretch>
            <a:fillRect/>
          </a:stretch>
        </p:blipFill>
        <p:spPr bwMode="auto">
          <a:xfrm>
            <a:off x="3657600" y="4191000"/>
            <a:ext cx="5194300" cy="2355850"/>
          </a:xfrm>
          <a:prstGeom prst="rect">
            <a:avLst/>
          </a:prstGeom>
          <a:noFill/>
          <a:ln w="9525">
            <a:noFill/>
            <a:miter lim="800000"/>
            <a:headEnd/>
            <a:tailEnd/>
          </a:ln>
        </p:spPr>
      </p:pic>
      <p:sp>
        <p:nvSpPr>
          <p:cNvPr id="43024" name="TextBox 15"/>
          <p:cNvSpPr txBox="1">
            <a:spLocks noChangeArrowheads="1"/>
          </p:cNvSpPr>
          <p:nvPr/>
        </p:nvSpPr>
        <p:spPr bwMode="auto">
          <a:xfrm>
            <a:off x="4800600" y="1676400"/>
            <a:ext cx="4108450" cy="1200150"/>
          </a:xfrm>
          <a:prstGeom prst="rect">
            <a:avLst/>
          </a:prstGeom>
          <a:noFill/>
          <a:ln w="9525">
            <a:noFill/>
            <a:miter lim="800000"/>
            <a:headEnd/>
            <a:tailEnd/>
          </a:ln>
        </p:spPr>
        <p:txBody>
          <a:bodyPr wrap="none">
            <a:prstTxWarp prst="textNoShape">
              <a:avLst/>
            </a:prstTxWarp>
            <a:spAutoFit/>
          </a:bodyPr>
          <a:lstStyle/>
          <a:p>
            <a:r>
              <a:rPr lang="en-US"/>
              <a:t>We have been able to generate</a:t>
            </a:r>
          </a:p>
          <a:p>
            <a:r>
              <a:rPr lang="en-US"/>
              <a:t>nwt using same isolate and dual</a:t>
            </a:r>
          </a:p>
          <a:p>
            <a:r>
              <a:rPr lang="en-US"/>
              <a:t>inoculations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5"/>
          <p:cNvSpPr>
            <a:spLocks noGrp="1"/>
          </p:cNvSpPr>
          <p:nvPr>
            <p:ph type="title"/>
          </p:nvPr>
        </p:nvSpPr>
        <p:spPr/>
        <p:txBody>
          <a:bodyPr/>
          <a:lstStyle/>
          <a:p>
            <a:r>
              <a:rPr lang="en-US" sz="2400" b="1" u="sng" smtClean="0"/>
              <a:t>Transmission</a:t>
            </a:r>
            <a:r>
              <a:rPr lang="en-US" sz="2400" b="1" smtClean="0"/>
              <a:t> is an overlooked aspect, which includes, but is much more, than just pathogenicity</a:t>
            </a:r>
          </a:p>
        </p:txBody>
      </p:sp>
      <p:sp>
        <p:nvSpPr>
          <p:cNvPr id="17411" name="TextBox 7"/>
          <p:cNvSpPr txBox="1">
            <a:spLocks noChangeArrowheads="1"/>
          </p:cNvSpPr>
          <p:nvPr/>
        </p:nvSpPr>
        <p:spPr bwMode="auto">
          <a:xfrm>
            <a:off x="609600" y="2057400"/>
            <a:ext cx="1620838" cy="3786188"/>
          </a:xfrm>
          <a:prstGeom prst="rect">
            <a:avLst/>
          </a:prstGeom>
          <a:noFill/>
          <a:ln w="9525">
            <a:noFill/>
            <a:miter lim="800000"/>
            <a:headEnd/>
            <a:tailEnd/>
          </a:ln>
        </p:spPr>
        <p:txBody>
          <a:bodyPr>
            <a:prstTxWarp prst="textNoShape">
              <a:avLst/>
            </a:prstTxWarp>
            <a:spAutoFit/>
          </a:bodyPr>
          <a:lstStyle/>
          <a:p>
            <a:r>
              <a:rPr lang="en-US"/>
              <a:t>Population</a:t>
            </a:r>
          </a:p>
          <a:p>
            <a:r>
              <a:rPr lang="en-US"/>
              <a:t>Genetics</a:t>
            </a:r>
          </a:p>
          <a:p>
            <a:endParaRPr lang="en-US"/>
          </a:p>
          <a:p>
            <a:r>
              <a:rPr lang="en-US"/>
              <a:t>Genomics</a:t>
            </a:r>
          </a:p>
          <a:p>
            <a:endParaRPr lang="en-US"/>
          </a:p>
          <a:p>
            <a:r>
              <a:rPr lang="en-US"/>
              <a:t>Epigenetics</a:t>
            </a:r>
          </a:p>
          <a:p>
            <a:endParaRPr lang="en-US"/>
          </a:p>
          <a:p>
            <a:r>
              <a:rPr lang="en-US"/>
              <a:t>Plasticity</a:t>
            </a:r>
          </a:p>
          <a:p>
            <a:endParaRPr lang="en-US"/>
          </a:p>
          <a:p>
            <a:endParaRPr lang="en-US"/>
          </a:p>
        </p:txBody>
      </p:sp>
      <p:cxnSp>
        <p:nvCxnSpPr>
          <p:cNvPr id="17412" name="Straight Arrow Connector 9"/>
          <p:cNvCxnSpPr>
            <a:cxnSpLocks noChangeShapeType="1"/>
          </p:cNvCxnSpPr>
          <p:nvPr/>
        </p:nvCxnSpPr>
        <p:spPr bwMode="auto">
          <a:xfrm>
            <a:off x="2209800" y="2590800"/>
            <a:ext cx="1066800" cy="990600"/>
          </a:xfrm>
          <a:prstGeom prst="straightConnector1">
            <a:avLst/>
          </a:prstGeom>
          <a:noFill/>
          <a:ln w="9525">
            <a:solidFill>
              <a:schemeClr val="tx1"/>
            </a:solidFill>
            <a:round/>
            <a:headEnd/>
            <a:tailEnd type="arrow" w="med" len="med"/>
          </a:ln>
        </p:spPr>
      </p:cxnSp>
      <p:cxnSp>
        <p:nvCxnSpPr>
          <p:cNvPr id="17413" name="Straight Arrow Connector 11"/>
          <p:cNvCxnSpPr>
            <a:cxnSpLocks noChangeShapeType="1"/>
          </p:cNvCxnSpPr>
          <p:nvPr/>
        </p:nvCxnSpPr>
        <p:spPr bwMode="auto">
          <a:xfrm>
            <a:off x="2057400" y="3429000"/>
            <a:ext cx="1219200" cy="228600"/>
          </a:xfrm>
          <a:prstGeom prst="straightConnector1">
            <a:avLst/>
          </a:prstGeom>
          <a:noFill/>
          <a:ln w="9525">
            <a:solidFill>
              <a:schemeClr val="tx1"/>
            </a:solidFill>
            <a:round/>
            <a:headEnd/>
            <a:tailEnd type="arrow" w="med" len="med"/>
          </a:ln>
        </p:spPr>
      </p:cxnSp>
      <p:cxnSp>
        <p:nvCxnSpPr>
          <p:cNvPr id="17414" name="Straight Arrow Connector 13"/>
          <p:cNvCxnSpPr>
            <a:cxnSpLocks noChangeShapeType="1"/>
          </p:cNvCxnSpPr>
          <p:nvPr/>
        </p:nvCxnSpPr>
        <p:spPr bwMode="auto">
          <a:xfrm flipV="1">
            <a:off x="2209800" y="3733800"/>
            <a:ext cx="1066800" cy="457200"/>
          </a:xfrm>
          <a:prstGeom prst="straightConnector1">
            <a:avLst/>
          </a:prstGeom>
          <a:noFill/>
          <a:ln w="9525">
            <a:solidFill>
              <a:schemeClr val="tx1"/>
            </a:solidFill>
            <a:round/>
            <a:headEnd/>
            <a:tailEnd type="arrow" w="med" len="med"/>
          </a:ln>
        </p:spPr>
      </p:cxnSp>
      <p:cxnSp>
        <p:nvCxnSpPr>
          <p:cNvPr id="17415" name="Straight Arrow Connector 15"/>
          <p:cNvCxnSpPr>
            <a:cxnSpLocks noChangeShapeType="1"/>
          </p:cNvCxnSpPr>
          <p:nvPr/>
        </p:nvCxnSpPr>
        <p:spPr bwMode="auto">
          <a:xfrm flipV="1">
            <a:off x="1981200" y="3886200"/>
            <a:ext cx="1295400" cy="1066800"/>
          </a:xfrm>
          <a:prstGeom prst="straightConnector1">
            <a:avLst/>
          </a:prstGeom>
          <a:noFill/>
          <a:ln w="9525">
            <a:solidFill>
              <a:schemeClr val="tx1"/>
            </a:solidFill>
            <a:round/>
            <a:headEnd/>
            <a:tailEnd type="arrow" w="med" len="med"/>
          </a:ln>
        </p:spPr>
      </p:cxnSp>
      <p:sp>
        <p:nvSpPr>
          <p:cNvPr id="17416" name="TextBox 16"/>
          <p:cNvSpPr txBox="1">
            <a:spLocks noChangeArrowheads="1"/>
          </p:cNvSpPr>
          <p:nvPr/>
        </p:nvSpPr>
        <p:spPr bwMode="auto">
          <a:xfrm>
            <a:off x="3276600" y="3276600"/>
            <a:ext cx="1801813" cy="1138238"/>
          </a:xfrm>
          <a:prstGeom prst="rect">
            <a:avLst/>
          </a:prstGeom>
          <a:noFill/>
          <a:ln w="9525">
            <a:noFill/>
            <a:miter lim="800000"/>
            <a:headEnd/>
            <a:tailEnd/>
          </a:ln>
        </p:spPr>
        <p:txBody>
          <a:bodyPr wrap="none">
            <a:prstTxWarp prst="textNoShape">
              <a:avLst/>
            </a:prstTxWarp>
            <a:spAutoFit/>
          </a:bodyPr>
          <a:lstStyle/>
          <a:p>
            <a:r>
              <a:rPr lang="en-US" b="1"/>
              <a:t>Trait-based</a:t>
            </a:r>
          </a:p>
          <a:p>
            <a:r>
              <a:rPr lang="en-US" b="1"/>
              <a:t>predictions</a:t>
            </a:r>
          </a:p>
          <a:p>
            <a:r>
              <a:rPr lang="en-US" sz="2000"/>
              <a:t>(which traits  ?)</a:t>
            </a:r>
          </a:p>
        </p:txBody>
      </p:sp>
      <p:cxnSp>
        <p:nvCxnSpPr>
          <p:cNvPr id="17417" name="Straight Arrow Connector 19"/>
          <p:cNvCxnSpPr>
            <a:cxnSpLocks noChangeShapeType="1"/>
          </p:cNvCxnSpPr>
          <p:nvPr/>
        </p:nvCxnSpPr>
        <p:spPr bwMode="auto">
          <a:xfrm flipV="1">
            <a:off x="5029200" y="2590800"/>
            <a:ext cx="865188" cy="1179513"/>
          </a:xfrm>
          <a:prstGeom prst="straightConnector1">
            <a:avLst/>
          </a:prstGeom>
          <a:noFill/>
          <a:ln w="9525">
            <a:solidFill>
              <a:schemeClr val="tx1"/>
            </a:solidFill>
            <a:round/>
            <a:headEnd/>
            <a:tailEnd type="arrow" w="med" len="med"/>
          </a:ln>
        </p:spPr>
      </p:cxnSp>
      <p:sp>
        <p:nvSpPr>
          <p:cNvPr id="17418" name="TextBox 20"/>
          <p:cNvSpPr txBox="1">
            <a:spLocks noChangeArrowheads="1"/>
          </p:cNvSpPr>
          <p:nvPr/>
        </p:nvSpPr>
        <p:spPr bwMode="auto">
          <a:xfrm>
            <a:off x="6019800" y="2362200"/>
            <a:ext cx="2432050" cy="461963"/>
          </a:xfrm>
          <a:prstGeom prst="rect">
            <a:avLst/>
          </a:prstGeom>
          <a:noFill/>
          <a:ln w="9525">
            <a:noFill/>
            <a:miter lim="800000"/>
            <a:headEnd/>
            <a:tailEnd/>
          </a:ln>
        </p:spPr>
        <p:txBody>
          <a:bodyPr wrap="none">
            <a:prstTxWarp prst="textNoShape">
              <a:avLst/>
            </a:prstTxWarp>
            <a:spAutoFit/>
          </a:bodyPr>
          <a:lstStyle/>
          <a:p>
            <a:r>
              <a:rPr lang="en-US"/>
              <a:t>Niche partitioning</a:t>
            </a:r>
          </a:p>
        </p:txBody>
      </p:sp>
      <p:cxnSp>
        <p:nvCxnSpPr>
          <p:cNvPr id="17419" name="Straight Arrow Connector 22"/>
          <p:cNvCxnSpPr>
            <a:cxnSpLocks noChangeShapeType="1"/>
          </p:cNvCxnSpPr>
          <p:nvPr/>
        </p:nvCxnSpPr>
        <p:spPr bwMode="auto">
          <a:xfrm>
            <a:off x="5029200" y="3886200"/>
            <a:ext cx="914400" cy="457200"/>
          </a:xfrm>
          <a:prstGeom prst="straightConnector1">
            <a:avLst/>
          </a:prstGeom>
          <a:noFill/>
          <a:ln w="9525">
            <a:solidFill>
              <a:schemeClr val="tx1"/>
            </a:solidFill>
            <a:round/>
            <a:headEnd/>
            <a:tailEnd type="arrow" w="med" len="med"/>
          </a:ln>
        </p:spPr>
      </p:cxnSp>
      <p:sp>
        <p:nvSpPr>
          <p:cNvPr id="17420" name="TextBox 23"/>
          <p:cNvSpPr txBox="1">
            <a:spLocks noChangeArrowheads="1"/>
          </p:cNvSpPr>
          <p:nvPr/>
        </p:nvSpPr>
        <p:spPr bwMode="auto">
          <a:xfrm>
            <a:off x="6019800" y="4114800"/>
            <a:ext cx="3276600" cy="461963"/>
          </a:xfrm>
          <a:prstGeom prst="rect">
            <a:avLst/>
          </a:prstGeom>
          <a:noFill/>
          <a:ln w="9525">
            <a:noFill/>
            <a:miter lim="800000"/>
            <a:headEnd/>
            <a:tailEnd/>
          </a:ln>
        </p:spPr>
        <p:txBody>
          <a:bodyPr>
            <a:prstTxWarp prst="textNoShape">
              <a:avLst/>
            </a:prstTxWarp>
            <a:spAutoFit/>
          </a:bodyPr>
          <a:lstStyle/>
          <a:p>
            <a:r>
              <a:rPr lang="en-US"/>
              <a:t>Competitive ability</a:t>
            </a:r>
          </a:p>
        </p:txBody>
      </p:sp>
      <p:cxnSp>
        <p:nvCxnSpPr>
          <p:cNvPr id="17421" name="Straight Arrow Connector 25"/>
          <p:cNvCxnSpPr>
            <a:cxnSpLocks noChangeShapeType="1"/>
          </p:cNvCxnSpPr>
          <p:nvPr/>
        </p:nvCxnSpPr>
        <p:spPr bwMode="auto">
          <a:xfrm rot="5400000">
            <a:off x="6515101" y="3543300"/>
            <a:ext cx="1143000" cy="3175"/>
          </a:xfrm>
          <a:prstGeom prst="straightConnector1">
            <a:avLst/>
          </a:prstGeom>
          <a:noFill/>
          <a:ln w="9525">
            <a:solidFill>
              <a:schemeClr val="tx1"/>
            </a:solidFill>
            <a:round/>
            <a:headEnd type="arrow" w="med" len="med"/>
            <a:tailEnd type="arrow" w="med" len="med"/>
          </a:ln>
        </p:spPr>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title"/>
          </p:nvPr>
        </p:nvSpPr>
        <p:spPr>
          <a:xfrm>
            <a:off x="838200" y="228600"/>
            <a:ext cx="7772400" cy="1371600"/>
          </a:xfrm>
        </p:spPr>
        <p:txBody>
          <a:bodyPr>
            <a:normAutofit fontScale="90000"/>
          </a:bodyPr>
          <a:lstStyle/>
          <a:p>
            <a:pPr eaLnBrk="1" hangingPunct="1"/>
            <a:r>
              <a:rPr lang="en-US" smtClean="0"/>
              <a:t>Genetic structure of an invasive microbial species </a:t>
            </a:r>
            <a:endParaRPr lang="en-US" sz="2800" smtClean="0"/>
          </a:p>
        </p:txBody>
      </p:sp>
      <p:sp>
        <p:nvSpPr>
          <p:cNvPr id="18435" name="Content Placeholder 2"/>
          <p:cNvSpPr>
            <a:spLocks noGrp="1"/>
          </p:cNvSpPr>
          <p:nvPr>
            <p:ph idx="1"/>
          </p:nvPr>
        </p:nvSpPr>
        <p:spPr>
          <a:xfrm>
            <a:off x="609600" y="1600200"/>
            <a:ext cx="4419600" cy="4114800"/>
          </a:xfrm>
        </p:spPr>
        <p:txBody>
          <a:bodyPr>
            <a:normAutofit fontScale="92500" lnSpcReduction="10000"/>
          </a:bodyPr>
          <a:lstStyle/>
          <a:p>
            <a:pPr eaLnBrk="1" hangingPunct="1"/>
            <a:r>
              <a:rPr lang="en-US" sz="2400" smtClean="0"/>
              <a:t>Species has </a:t>
            </a:r>
            <a:r>
              <a:rPr lang="en-US" sz="2400" b="1" smtClean="0"/>
              <a:t>ancient</a:t>
            </a:r>
            <a:r>
              <a:rPr lang="en-US" sz="2400" smtClean="0"/>
              <a:t> lineages evolved in isolation (drift, selection, etc.)</a:t>
            </a:r>
          </a:p>
          <a:p>
            <a:pPr eaLnBrk="1" hangingPunct="1">
              <a:buFontTx/>
              <a:buNone/>
            </a:pPr>
            <a:endParaRPr lang="en-US" sz="2400" smtClean="0"/>
          </a:p>
          <a:p>
            <a:pPr eaLnBrk="1" hangingPunct="1"/>
            <a:r>
              <a:rPr lang="en-US" sz="2400" smtClean="0"/>
              <a:t>Introduced population(s) only partial representation of native species</a:t>
            </a:r>
          </a:p>
          <a:p>
            <a:pPr eaLnBrk="1" hangingPunct="1">
              <a:buFontTx/>
              <a:buNone/>
            </a:pPr>
            <a:endParaRPr lang="en-US" sz="2400" smtClean="0"/>
          </a:p>
          <a:p>
            <a:pPr eaLnBrk="1" hangingPunct="1"/>
            <a:r>
              <a:rPr lang="en-US" sz="2400" smtClean="0"/>
              <a:t>Specific “recently” emerged genotypes associated with specific phenotypes (single genes or more)</a:t>
            </a:r>
          </a:p>
          <a:p>
            <a:pPr eaLnBrk="1" hangingPunct="1"/>
            <a:endParaRPr lang="en-US" smtClean="0"/>
          </a:p>
        </p:txBody>
      </p:sp>
      <p:cxnSp>
        <p:nvCxnSpPr>
          <p:cNvPr id="18436" name="Straight Connector 4"/>
          <p:cNvCxnSpPr>
            <a:cxnSpLocks noChangeShapeType="1"/>
          </p:cNvCxnSpPr>
          <p:nvPr/>
        </p:nvCxnSpPr>
        <p:spPr bwMode="auto">
          <a:xfrm flipV="1">
            <a:off x="5334000" y="1981200"/>
            <a:ext cx="609600" cy="381000"/>
          </a:xfrm>
          <a:prstGeom prst="line">
            <a:avLst/>
          </a:prstGeom>
          <a:noFill/>
          <a:ln w="9525">
            <a:solidFill>
              <a:schemeClr val="tx1"/>
            </a:solidFill>
            <a:round/>
            <a:headEnd/>
            <a:tailEnd/>
          </a:ln>
        </p:spPr>
      </p:cxnSp>
      <p:cxnSp>
        <p:nvCxnSpPr>
          <p:cNvPr id="18437" name="Straight Connector 6"/>
          <p:cNvCxnSpPr>
            <a:cxnSpLocks noChangeShapeType="1"/>
          </p:cNvCxnSpPr>
          <p:nvPr/>
        </p:nvCxnSpPr>
        <p:spPr bwMode="auto">
          <a:xfrm>
            <a:off x="5334000" y="2362200"/>
            <a:ext cx="685800" cy="381000"/>
          </a:xfrm>
          <a:prstGeom prst="line">
            <a:avLst/>
          </a:prstGeom>
          <a:noFill/>
          <a:ln w="9525">
            <a:solidFill>
              <a:schemeClr val="tx1"/>
            </a:solidFill>
            <a:round/>
            <a:headEnd/>
            <a:tailEnd/>
          </a:ln>
        </p:spPr>
      </p:cxnSp>
      <p:cxnSp>
        <p:nvCxnSpPr>
          <p:cNvPr id="18438" name="Straight Connector 8"/>
          <p:cNvCxnSpPr>
            <a:cxnSpLocks noChangeShapeType="1"/>
          </p:cNvCxnSpPr>
          <p:nvPr/>
        </p:nvCxnSpPr>
        <p:spPr bwMode="auto">
          <a:xfrm flipV="1">
            <a:off x="5791200" y="2438400"/>
            <a:ext cx="228600" cy="152400"/>
          </a:xfrm>
          <a:prstGeom prst="line">
            <a:avLst/>
          </a:prstGeom>
          <a:noFill/>
          <a:ln w="9525">
            <a:solidFill>
              <a:schemeClr val="tx1"/>
            </a:solidFill>
            <a:round/>
            <a:headEnd/>
            <a:tailEnd/>
          </a:ln>
        </p:spPr>
      </p:cxnSp>
      <p:cxnSp>
        <p:nvCxnSpPr>
          <p:cNvPr id="18439" name="Straight Connector 11"/>
          <p:cNvCxnSpPr>
            <a:cxnSpLocks noChangeShapeType="1"/>
          </p:cNvCxnSpPr>
          <p:nvPr/>
        </p:nvCxnSpPr>
        <p:spPr bwMode="auto">
          <a:xfrm>
            <a:off x="5181600" y="4191000"/>
            <a:ext cx="304800" cy="1588"/>
          </a:xfrm>
          <a:prstGeom prst="line">
            <a:avLst/>
          </a:prstGeom>
          <a:noFill/>
          <a:ln w="9525">
            <a:solidFill>
              <a:schemeClr val="tx1"/>
            </a:solidFill>
            <a:round/>
            <a:headEnd/>
            <a:tailEnd/>
          </a:ln>
        </p:spPr>
      </p:cxnSp>
      <p:cxnSp>
        <p:nvCxnSpPr>
          <p:cNvPr id="18440" name="Straight Connector 13"/>
          <p:cNvCxnSpPr>
            <a:cxnSpLocks noChangeShapeType="1"/>
          </p:cNvCxnSpPr>
          <p:nvPr/>
        </p:nvCxnSpPr>
        <p:spPr bwMode="auto">
          <a:xfrm flipV="1">
            <a:off x="5486400" y="3886200"/>
            <a:ext cx="457200" cy="304800"/>
          </a:xfrm>
          <a:prstGeom prst="line">
            <a:avLst/>
          </a:prstGeom>
          <a:noFill/>
          <a:ln w="9525">
            <a:solidFill>
              <a:schemeClr val="tx1"/>
            </a:solidFill>
            <a:round/>
            <a:headEnd/>
            <a:tailEnd/>
          </a:ln>
        </p:spPr>
      </p:cxnSp>
      <p:cxnSp>
        <p:nvCxnSpPr>
          <p:cNvPr id="18441" name="Straight Connector 14"/>
          <p:cNvCxnSpPr>
            <a:cxnSpLocks noChangeShapeType="1"/>
          </p:cNvCxnSpPr>
          <p:nvPr/>
        </p:nvCxnSpPr>
        <p:spPr bwMode="auto">
          <a:xfrm flipV="1">
            <a:off x="5486400" y="4038600"/>
            <a:ext cx="457200" cy="152400"/>
          </a:xfrm>
          <a:prstGeom prst="line">
            <a:avLst/>
          </a:prstGeom>
          <a:noFill/>
          <a:ln w="9525">
            <a:solidFill>
              <a:schemeClr val="tx1"/>
            </a:solidFill>
            <a:round/>
            <a:headEnd/>
            <a:tailEnd/>
          </a:ln>
        </p:spPr>
      </p:cxnSp>
      <p:cxnSp>
        <p:nvCxnSpPr>
          <p:cNvPr id="18442" name="Straight Connector 16"/>
          <p:cNvCxnSpPr>
            <a:cxnSpLocks noChangeShapeType="1"/>
          </p:cNvCxnSpPr>
          <p:nvPr/>
        </p:nvCxnSpPr>
        <p:spPr bwMode="auto">
          <a:xfrm>
            <a:off x="5486400" y="4191000"/>
            <a:ext cx="457200" cy="1588"/>
          </a:xfrm>
          <a:prstGeom prst="line">
            <a:avLst/>
          </a:prstGeom>
          <a:noFill/>
          <a:ln w="9525">
            <a:solidFill>
              <a:schemeClr val="tx1"/>
            </a:solidFill>
            <a:round/>
            <a:headEnd/>
            <a:tailEnd/>
          </a:ln>
        </p:spPr>
      </p:cxnSp>
      <p:cxnSp>
        <p:nvCxnSpPr>
          <p:cNvPr id="18443" name="Straight Connector 20"/>
          <p:cNvCxnSpPr>
            <a:cxnSpLocks noChangeShapeType="1"/>
          </p:cNvCxnSpPr>
          <p:nvPr/>
        </p:nvCxnSpPr>
        <p:spPr bwMode="auto">
          <a:xfrm>
            <a:off x="5562600" y="4191000"/>
            <a:ext cx="381000" cy="152400"/>
          </a:xfrm>
          <a:prstGeom prst="line">
            <a:avLst/>
          </a:prstGeom>
          <a:noFill/>
          <a:ln w="9525">
            <a:solidFill>
              <a:schemeClr val="tx1"/>
            </a:solidFill>
            <a:round/>
            <a:headEnd/>
            <a:tailEnd/>
          </a:ln>
        </p:spPr>
      </p:cxnSp>
      <p:cxnSp>
        <p:nvCxnSpPr>
          <p:cNvPr id="18444" name="Straight Connector 24"/>
          <p:cNvCxnSpPr>
            <a:cxnSpLocks noChangeShapeType="1"/>
          </p:cNvCxnSpPr>
          <p:nvPr/>
        </p:nvCxnSpPr>
        <p:spPr bwMode="auto">
          <a:xfrm rot="16200000" flipH="1">
            <a:off x="5562600" y="4191000"/>
            <a:ext cx="304800" cy="304800"/>
          </a:xfrm>
          <a:prstGeom prst="line">
            <a:avLst/>
          </a:prstGeom>
          <a:noFill/>
          <a:ln w="9525">
            <a:solidFill>
              <a:schemeClr val="tx1"/>
            </a:solidFill>
            <a:round/>
            <a:headEnd/>
            <a:tailEnd/>
          </a:ln>
        </p:spPr>
      </p:cxnSp>
      <p:sp>
        <p:nvSpPr>
          <p:cNvPr id="18445" name="Rectangle 28"/>
          <p:cNvSpPr>
            <a:spLocks noChangeArrowheads="1"/>
          </p:cNvSpPr>
          <p:nvPr/>
        </p:nvSpPr>
        <p:spPr bwMode="auto">
          <a:xfrm>
            <a:off x="5943600" y="1828800"/>
            <a:ext cx="152400" cy="152400"/>
          </a:xfrm>
          <a:prstGeom prst="rect">
            <a:avLst/>
          </a:prstGeom>
          <a:solidFill>
            <a:srgbClr val="FF0000"/>
          </a:solidFill>
          <a:ln w="9525">
            <a:solidFill>
              <a:schemeClr val="tx1"/>
            </a:solidFill>
            <a:round/>
            <a:headEnd/>
            <a:tailEnd/>
          </a:ln>
        </p:spPr>
        <p:txBody>
          <a:bodyPr>
            <a:prstTxWarp prst="textNoShape">
              <a:avLst/>
            </a:prstTxWarp>
          </a:bodyPr>
          <a:lstStyle/>
          <a:p>
            <a:endParaRPr lang="en-US"/>
          </a:p>
        </p:txBody>
      </p:sp>
      <p:sp>
        <p:nvSpPr>
          <p:cNvPr id="18446" name="Rectangle 29"/>
          <p:cNvSpPr>
            <a:spLocks noChangeArrowheads="1"/>
          </p:cNvSpPr>
          <p:nvPr/>
        </p:nvSpPr>
        <p:spPr bwMode="auto">
          <a:xfrm>
            <a:off x="5943600" y="3810000"/>
            <a:ext cx="152400" cy="152400"/>
          </a:xfrm>
          <a:prstGeom prst="rect">
            <a:avLst/>
          </a:prstGeom>
          <a:solidFill>
            <a:srgbClr val="FF0000"/>
          </a:solidFill>
          <a:ln w="9525">
            <a:solidFill>
              <a:schemeClr val="tx1"/>
            </a:solidFill>
            <a:round/>
            <a:headEnd/>
            <a:tailEnd/>
          </a:ln>
        </p:spPr>
        <p:txBody>
          <a:bodyPr>
            <a:prstTxWarp prst="textNoShape">
              <a:avLst/>
            </a:prstTxWarp>
          </a:bodyPr>
          <a:lstStyle/>
          <a:p>
            <a:endParaRPr lang="en-US"/>
          </a:p>
        </p:txBody>
      </p:sp>
      <p:sp>
        <p:nvSpPr>
          <p:cNvPr id="18447" name="Rectangle 30"/>
          <p:cNvSpPr>
            <a:spLocks noChangeArrowheads="1"/>
          </p:cNvSpPr>
          <p:nvPr/>
        </p:nvSpPr>
        <p:spPr bwMode="auto">
          <a:xfrm>
            <a:off x="7164388" y="3810000"/>
            <a:ext cx="228600" cy="304800"/>
          </a:xfrm>
          <a:prstGeom prst="rect">
            <a:avLst/>
          </a:prstGeom>
          <a:solidFill>
            <a:srgbClr val="FF0000"/>
          </a:solidFill>
          <a:ln w="9525">
            <a:solidFill>
              <a:schemeClr val="tx1"/>
            </a:solidFill>
            <a:round/>
            <a:headEnd/>
            <a:tailEnd/>
          </a:ln>
        </p:spPr>
        <p:txBody>
          <a:bodyPr>
            <a:prstTxWarp prst="textNoShape">
              <a:avLst/>
            </a:prstTxWarp>
          </a:bodyPr>
          <a:lstStyle/>
          <a:p>
            <a:endParaRPr lang="en-US"/>
          </a:p>
        </p:txBody>
      </p:sp>
      <p:sp>
        <p:nvSpPr>
          <p:cNvPr id="18448" name="TextBox 31"/>
          <p:cNvSpPr txBox="1">
            <a:spLocks noChangeArrowheads="1"/>
          </p:cNvSpPr>
          <p:nvPr/>
        </p:nvSpPr>
        <p:spPr bwMode="auto">
          <a:xfrm>
            <a:off x="7392988" y="3733800"/>
            <a:ext cx="1751012" cy="461963"/>
          </a:xfrm>
          <a:prstGeom prst="rect">
            <a:avLst/>
          </a:prstGeom>
          <a:noFill/>
          <a:ln w="9525">
            <a:noFill/>
            <a:miter lim="800000"/>
            <a:headEnd/>
            <a:tailEnd/>
          </a:ln>
        </p:spPr>
        <p:txBody>
          <a:bodyPr wrap="none">
            <a:prstTxWarp prst="textNoShape">
              <a:avLst/>
            </a:prstTxWarp>
            <a:spAutoFit/>
          </a:bodyPr>
          <a:lstStyle/>
          <a:p>
            <a:r>
              <a:rPr lang="en-US"/>
              <a:t>= introduced</a:t>
            </a:r>
          </a:p>
        </p:txBody>
      </p:sp>
      <p:cxnSp>
        <p:nvCxnSpPr>
          <p:cNvPr id="18449" name="Straight Connector 11"/>
          <p:cNvCxnSpPr>
            <a:cxnSpLocks noChangeShapeType="1"/>
          </p:cNvCxnSpPr>
          <p:nvPr/>
        </p:nvCxnSpPr>
        <p:spPr bwMode="auto">
          <a:xfrm>
            <a:off x="5257800" y="6019800"/>
            <a:ext cx="304800" cy="1588"/>
          </a:xfrm>
          <a:prstGeom prst="line">
            <a:avLst/>
          </a:prstGeom>
          <a:noFill/>
          <a:ln w="9525">
            <a:solidFill>
              <a:schemeClr val="tx1"/>
            </a:solidFill>
            <a:round/>
            <a:headEnd/>
            <a:tailEnd/>
          </a:ln>
        </p:spPr>
      </p:cxnSp>
      <p:cxnSp>
        <p:nvCxnSpPr>
          <p:cNvPr id="18450" name="Straight Connector 13"/>
          <p:cNvCxnSpPr>
            <a:cxnSpLocks noChangeShapeType="1"/>
          </p:cNvCxnSpPr>
          <p:nvPr/>
        </p:nvCxnSpPr>
        <p:spPr bwMode="auto">
          <a:xfrm flipV="1">
            <a:off x="5638800" y="5715000"/>
            <a:ext cx="381000" cy="304800"/>
          </a:xfrm>
          <a:prstGeom prst="line">
            <a:avLst/>
          </a:prstGeom>
          <a:noFill/>
          <a:ln w="9525">
            <a:solidFill>
              <a:schemeClr val="tx1"/>
            </a:solidFill>
            <a:round/>
            <a:headEnd/>
            <a:tailEnd/>
          </a:ln>
        </p:spPr>
      </p:cxnSp>
      <p:cxnSp>
        <p:nvCxnSpPr>
          <p:cNvPr id="18451" name="Straight Connector 16"/>
          <p:cNvCxnSpPr>
            <a:cxnSpLocks noChangeShapeType="1"/>
          </p:cNvCxnSpPr>
          <p:nvPr/>
        </p:nvCxnSpPr>
        <p:spPr bwMode="auto">
          <a:xfrm>
            <a:off x="5562600" y="6019800"/>
            <a:ext cx="457200" cy="1588"/>
          </a:xfrm>
          <a:prstGeom prst="line">
            <a:avLst/>
          </a:prstGeom>
          <a:noFill/>
          <a:ln w="9525">
            <a:solidFill>
              <a:schemeClr val="tx1"/>
            </a:solidFill>
            <a:round/>
            <a:headEnd/>
            <a:tailEnd/>
          </a:ln>
        </p:spPr>
      </p:cxnSp>
      <p:cxnSp>
        <p:nvCxnSpPr>
          <p:cNvPr id="18452" name="Straight Connector 24"/>
          <p:cNvCxnSpPr>
            <a:cxnSpLocks noChangeShapeType="1"/>
          </p:cNvCxnSpPr>
          <p:nvPr/>
        </p:nvCxnSpPr>
        <p:spPr bwMode="auto">
          <a:xfrm rot="16200000" flipH="1">
            <a:off x="5638800" y="6019800"/>
            <a:ext cx="381000" cy="381000"/>
          </a:xfrm>
          <a:prstGeom prst="line">
            <a:avLst/>
          </a:prstGeom>
          <a:noFill/>
          <a:ln w="9525">
            <a:solidFill>
              <a:schemeClr val="tx1"/>
            </a:solidFill>
            <a:round/>
            <a:headEnd/>
            <a:tailEnd/>
          </a:ln>
        </p:spPr>
      </p:cxnSp>
      <p:sp>
        <p:nvSpPr>
          <p:cNvPr id="18453" name="Rectangle 29"/>
          <p:cNvSpPr>
            <a:spLocks noChangeArrowheads="1"/>
          </p:cNvSpPr>
          <p:nvPr/>
        </p:nvSpPr>
        <p:spPr bwMode="auto">
          <a:xfrm>
            <a:off x="6019800" y="5638800"/>
            <a:ext cx="76200" cy="76200"/>
          </a:xfrm>
          <a:prstGeom prst="rect">
            <a:avLst/>
          </a:prstGeom>
          <a:solidFill>
            <a:srgbClr val="FF0000"/>
          </a:solidFill>
          <a:ln w="9525">
            <a:solidFill>
              <a:schemeClr val="tx1"/>
            </a:solidFill>
            <a:round/>
            <a:headEnd/>
            <a:tailEnd/>
          </a:ln>
        </p:spPr>
        <p:txBody>
          <a:bodyPr>
            <a:prstTxWarp prst="textNoShape">
              <a:avLst/>
            </a:prstTxWarp>
          </a:bodyPr>
          <a:lstStyle/>
          <a:p>
            <a:endParaRPr lang="en-US"/>
          </a:p>
        </p:txBody>
      </p:sp>
      <p:cxnSp>
        <p:nvCxnSpPr>
          <p:cNvPr id="18454" name="Straight Connector 31"/>
          <p:cNvCxnSpPr>
            <a:cxnSpLocks noChangeShapeType="1"/>
          </p:cNvCxnSpPr>
          <p:nvPr/>
        </p:nvCxnSpPr>
        <p:spPr bwMode="auto">
          <a:xfrm rot="5400000" flipH="1" flipV="1">
            <a:off x="5943600" y="5943600"/>
            <a:ext cx="76200" cy="76200"/>
          </a:xfrm>
          <a:prstGeom prst="line">
            <a:avLst/>
          </a:prstGeom>
          <a:noFill/>
          <a:ln w="9525">
            <a:solidFill>
              <a:schemeClr val="tx1"/>
            </a:solidFill>
            <a:round/>
            <a:headEnd/>
            <a:tailEnd/>
          </a:ln>
        </p:spPr>
      </p:cxnSp>
      <p:cxnSp>
        <p:nvCxnSpPr>
          <p:cNvPr id="18455" name="Straight Connector 33"/>
          <p:cNvCxnSpPr>
            <a:cxnSpLocks noChangeShapeType="1"/>
          </p:cNvCxnSpPr>
          <p:nvPr/>
        </p:nvCxnSpPr>
        <p:spPr bwMode="auto">
          <a:xfrm rot="16200000" flipH="1">
            <a:off x="5943600" y="6019800"/>
            <a:ext cx="76200" cy="76200"/>
          </a:xfrm>
          <a:prstGeom prst="line">
            <a:avLst/>
          </a:prstGeom>
          <a:noFill/>
          <a:ln w="9525">
            <a:solidFill>
              <a:schemeClr val="tx1"/>
            </a:solidFill>
            <a:round/>
            <a:headEnd/>
            <a:tailEnd/>
          </a:ln>
        </p:spPr>
      </p:cxnSp>
      <p:cxnSp>
        <p:nvCxnSpPr>
          <p:cNvPr id="18456" name="Straight Connector 37"/>
          <p:cNvCxnSpPr>
            <a:cxnSpLocks noChangeShapeType="1"/>
          </p:cNvCxnSpPr>
          <p:nvPr/>
        </p:nvCxnSpPr>
        <p:spPr bwMode="auto">
          <a:xfrm>
            <a:off x="5943600" y="6324600"/>
            <a:ext cx="76200" cy="1588"/>
          </a:xfrm>
          <a:prstGeom prst="line">
            <a:avLst/>
          </a:prstGeom>
          <a:noFill/>
          <a:ln w="9525">
            <a:solidFill>
              <a:schemeClr val="tx1"/>
            </a:solidFill>
            <a:round/>
            <a:headEnd/>
            <a:tailEnd/>
          </a:ln>
        </p:spPr>
      </p:cxnSp>
      <p:cxnSp>
        <p:nvCxnSpPr>
          <p:cNvPr id="18457" name="Straight Connector 39"/>
          <p:cNvCxnSpPr>
            <a:cxnSpLocks noChangeShapeType="1"/>
          </p:cNvCxnSpPr>
          <p:nvPr/>
        </p:nvCxnSpPr>
        <p:spPr bwMode="auto">
          <a:xfrm rot="5400000" flipH="1" flipV="1">
            <a:off x="5943600" y="6248400"/>
            <a:ext cx="76200" cy="76200"/>
          </a:xfrm>
          <a:prstGeom prst="line">
            <a:avLst/>
          </a:prstGeom>
          <a:noFill/>
          <a:ln w="9525">
            <a:solidFill>
              <a:schemeClr val="tx1"/>
            </a:solidFill>
            <a:round/>
            <a:headEnd/>
            <a:tailEnd/>
          </a:ln>
        </p:spPr>
      </p:cxnSp>
      <p:cxnSp>
        <p:nvCxnSpPr>
          <p:cNvPr id="18458" name="Straight Connector 43"/>
          <p:cNvCxnSpPr>
            <a:cxnSpLocks noChangeShapeType="1"/>
          </p:cNvCxnSpPr>
          <p:nvPr/>
        </p:nvCxnSpPr>
        <p:spPr bwMode="auto">
          <a:xfrm rot="5400000" flipH="1" flipV="1">
            <a:off x="5943600" y="5791200"/>
            <a:ext cx="1588" cy="1588"/>
          </a:xfrm>
          <a:prstGeom prst="line">
            <a:avLst/>
          </a:prstGeom>
          <a:noFill/>
          <a:ln w="9525">
            <a:solidFill>
              <a:schemeClr val="tx1"/>
            </a:solidFill>
            <a:round/>
            <a:headEnd/>
            <a:tailEnd/>
          </a:ln>
        </p:spPr>
      </p:cxnSp>
      <p:cxnSp>
        <p:nvCxnSpPr>
          <p:cNvPr id="18459" name="Straight Connector 51"/>
          <p:cNvCxnSpPr>
            <a:cxnSpLocks noChangeShapeType="1"/>
          </p:cNvCxnSpPr>
          <p:nvPr/>
        </p:nvCxnSpPr>
        <p:spPr bwMode="auto">
          <a:xfrm>
            <a:off x="5943600" y="5791200"/>
            <a:ext cx="76200" cy="1588"/>
          </a:xfrm>
          <a:prstGeom prst="line">
            <a:avLst/>
          </a:prstGeom>
          <a:noFill/>
          <a:ln w="9525">
            <a:solidFill>
              <a:schemeClr val="tx1"/>
            </a:solidFill>
            <a:round/>
            <a:headEnd/>
            <a:tailEnd/>
          </a:ln>
        </p:spPr>
      </p:cxnSp>
      <p:cxnSp>
        <p:nvCxnSpPr>
          <p:cNvPr id="18460" name="Straight Connector 53"/>
          <p:cNvCxnSpPr>
            <a:cxnSpLocks noChangeShapeType="1"/>
          </p:cNvCxnSpPr>
          <p:nvPr/>
        </p:nvCxnSpPr>
        <p:spPr bwMode="auto">
          <a:xfrm rot="16200000" flipH="1">
            <a:off x="5943600" y="5791200"/>
            <a:ext cx="76200" cy="76200"/>
          </a:xfrm>
          <a:prstGeom prst="line">
            <a:avLst/>
          </a:prstGeom>
          <a:noFill/>
          <a:ln w="9525">
            <a:solidFill>
              <a:schemeClr val="tx1"/>
            </a:solidFill>
            <a:round/>
            <a:headEnd/>
            <a:tailEnd/>
          </a:ln>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5800" y="304800"/>
            <a:ext cx="7772400" cy="1143000"/>
          </a:xfrm>
        </p:spPr>
        <p:txBody>
          <a:bodyPr/>
          <a:lstStyle/>
          <a:p>
            <a:pPr eaLnBrk="1" hangingPunct="1"/>
            <a:r>
              <a:rPr lang="en-US" sz="3200" b="1" smtClean="0"/>
              <a:t>Species has ancient lineages evolved in isolation (e.g. </a:t>
            </a:r>
            <a:r>
              <a:rPr lang="en-US" sz="3200" b="1" i="1" smtClean="0"/>
              <a:t>P. ramorum</a:t>
            </a:r>
            <a:r>
              <a:rPr lang="en-US" sz="3200" b="1" smtClean="0"/>
              <a:t>)</a:t>
            </a:r>
          </a:p>
        </p:txBody>
      </p:sp>
      <p:sp>
        <p:nvSpPr>
          <p:cNvPr id="19459" name="Content Placeholder 2"/>
          <p:cNvSpPr>
            <a:spLocks noGrp="1"/>
          </p:cNvSpPr>
          <p:nvPr>
            <p:ph idx="1"/>
          </p:nvPr>
        </p:nvSpPr>
        <p:spPr>
          <a:xfrm>
            <a:off x="0" y="2743200"/>
            <a:ext cx="7772400" cy="4114800"/>
          </a:xfrm>
        </p:spPr>
        <p:txBody>
          <a:bodyPr/>
          <a:lstStyle/>
          <a:p>
            <a:pPr eaLnBrk="1" hangingPunct="1"/>
            <a:r>
              <a:rPr lang="en-US" smtClean="0"/>
              <a:t>Genetic divergence</a:t>
            </a:r>
          </a:p>
          <a:p>
            <a:pPr eaLnBrk="1" hangingPunct="1"/>
            <a:r>
              <a:rPr lang="en-US" smtClean="0"/>
              <a:t>Phenotypic diversity:</a:t>
            </a:r>
          </a:p>
          <a:p>
            <a:pPr lvl="1" eaLnBrk="1" hangingPunct="1"/>
            <a:r>
              <a:rPr lang="en-US" smtClean="0"/>
              <a:t>Mating type</a:t>
            </a:r>
          </a:p>
          <a:p>
            <a:pPr lvl="1" eaLnBrk="1" hangingPunct="1"/>
            <a:r>
              <a:rPr lang="en-US" smtClean="0"/>
              <a:t>Growth rate</a:t>
            </a:r>
          </a:p>
          <a:p>
            <a:pPr lvl="1" eaLnBrk="1" hangingPunct="1"/>
            <a:r>
              <a:rPr lang="en-US" smtClean="0"/>
              <a:t>Pathogenicity</a:t>
            </a:r>
          </a:p>
          <a:p>
            <a:pPr lvl="1" eaLnBrk="1" hangingPunct="1"/>
            <a:r>
              <a:rPr lang="en-US" smtClean="0"/>
              <a:t>Host-specificity</a:t>
            </a:r>
          </a:p>
        </p:txBody>
      </p:sp>
      <p:sp>
        <p:nvSpPr>
          <p:cNvPr id="19460" name="Oval 4"/>
          <p:cNvSpPr>
            <a:spLocks noChangeArrowheads="1"/>
          </p:cNvSpPr>
          <p:nvPr/>
        </p:nvSpPr>
        <p:spPr bwMode="auto">
          <a:xfrm>
            <a:off x="685800" y="1066800"/>
            <a:ext cx="762000" cy="685800"/>
          </a:xfrm>
          <a:prstGeom prst="ellipse">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19461" name="Oval 5"/>
          <p:cNvSpPr>
            <a:spLocks noChangeArrowheads="1"/>
          </p:cNvSpPr>
          <p:nvPr/>
        </p:nvSpPr>
        <p:spPr bwMode="auto">
          <a:xfrm>
            <a:off x="685800" y="1828800"/>
            <a:ext cx="762000" cy="762000"/>
          </a:xfrm>
          <a:prstGeom prst="ellipse">
            <a:avLst/>
          </a:prstGeom>
          <a:solidFill>
            <a:srgbClr val="FF0000"/>
          </a:solidFill>
          <a:ln w="9525">
            <a:solidFill>
              <a:schemeClr val="tx1"/>
            </a:solidFill>
            <a:round/>
            <a:headEnd/>
            <a:tailEnd/>
          </a:ln>
        </p:spPr>
        <p:txBody>
          <a:bodyPr>
            <a:prstTxWarp prst="textNoShape">
              <a:avLst/>
            </a:prstTxWarp>
          </a:bodyPr>
          <a:lstStyle/>
          <a:p>
            <a:endParaRPr lang="en-US"/>
          </a:p>
        </p:txBody>
      </p:sp>
      <p:sp>
        <p:nvSpPr>
          <p:cNvPr id="19462" name="Oval 6"/>
          <p:cNvSpPr>
            <a:spLocks noChangeArrowheads="1"/>
          </p:cNvSpPr>
          <p:nvPr/>
        </p:nvSpPr>
        <p:spPr bwMode="auto">
          <a:xfrm>
            <a:off x="0" y="990600"/>
            <a:ext cx="1828800" cy="1752600"/>
          </a:xfrm>
          <a:prstGeom prst="ellipse">
            <a:avLst/>
          </a:prstGeom>
          <a:noFill/>
          <a:ln w="9525">
            <a:solidFill>
              <a:schemeClr val="tx1"/>
            </a:solidFill>
            <a:round/>
            <a:headEnd/>
            <a:tailEnd/>
          </a:ln>
        </p:spPr>
        <p:txBody>
          <a:bodyPr>
            <a:prstTxWarp prst="textNoShape">
              <a:avLst/>
            </a:prstTxWarp>
          </a:bodyPr>
          <a:lstStyle/>
          <a:p>
            <a:endParaRPr lang="en-US"/>
          </a:p>
        </p:txBody>
      </p:sp>
      <p:pic>
        <p:nvPicPr>
          <p:cNvPr id="19463" name="Picture 7"/>
          <p:cNvPicPr>
            <a:picLocks noChangeAspect="1"/>
          </p:cNvPicPr>
          <p:nvPr/>
        </p:nvPicPr>
        <p:blipFill>
          <a:blip r:embed="rId2"/>
          <a:srcRect/>
          <a:stretch>
            <a:fillRect/>
          </a:stretch>
        </p:blipFill>
        <p:spPr bwMode="auto">
          <a:xfrm>
            <a:off x="4724400" y="2667000"/>
            <a:ext cx="4724400" cy="3563938"/>
          </a:xfrm>
          <a:prstGeom prst="rect">
            <a:avLst/>
          </a:prstGeom>
          <a:noFill/>
          <a:ln w="9525">
            <a:noFill/>
            <a:miter lim="800000"/>
            <a:headEnd/>
            <a:tailEnd/>
          </a:ln>
        </p:spPr>
      </p:pic>
      <p:sp>
        <p:nvSpPr>
          <p:cNvPr id="19464" name="Oval 4"/>
          <p:cNvSpPr>
            <a:spLocks noChangeArrowheads="1"/>
          </p:cNvSpPr>
          <p:nvPr/>
        </p:nvSpPr>
        <p:spPr bwMode="auto">
          <a:xfrm>
            <a:off x="0" y="1447800"/>
            <a:ext cx="762000" cy="685800"/>
          </a:xfrm>
          <a:prstGeom prst="ellipse">
            <a:avLst/>
          </a:prstGeom>
          <a:solidFill>
            <a:srgbClr val="FFFF00"/>
          </a:solidFill>
          <a:ln w="9525">
            <a:solidFill>
              <a:schemeClr val="tx1"/>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09800" y="0"/>
            <a:ext cx="4267200" cy="1295400"/>
          </a:xfrm>
        </p:spPr>
        <p:txBody>
          <a:bodyPr/>
          <a:lstStyle/>
          <a:p>
            <a:pPr eaLnBrk="1" hangingPunct="1"/>
            <a:r>
              <a:rPr lang="en-US" smtClean="0"/>
              <a:t>Mating type</a:t>
            </a:r>
          </a:p>
        </p:txBody>
      </p:sp>
      <p:sp>
        <p:nvSpPr>
          <p:cNvPr id="20483" name="Content Placeholder 2"/>
          <p:cNvSpPr>
            <a:spLocks noGrp="1"/>
          </p:cNvSpPr>
          <p:nvPr>
            <p:ph idx="1"/>
          </p:nvPr>
        </p:nvSpPr>
        <p:spPr>
          <a:xfrm>
            <a:off x="457200" y="1066800"/>
            <a:ext cx="7772400" cy="4114800"/>
          </a:xfrm>
        </p:spPr>
        <p:txBody>
          <a:bodyPr/>
          <a:lstStyle/>
          <a:p>
            <a:pPr eaLnBrk="1" hangingPunct="1">
              <a:buFontTx/>
              <a:buNone/>
            </a:pPr>
            <a:endParaRPr lang="en-US" sz="2400" smtClean="0"/>
          </a:p>
          <a:p>
            <a:pPr eaLnBrk="1" hangingPunct="1"/>
            <a:r>
              <a:rPr lang="en-US" sz="2400" smtClean="0"/>
              <a:t>Loci under selection may be linked to mating type</a:t>
            </a:r>
          </a:p>
          <a:p>
            <a:pPr eaLnBrk="1" hangingPunct="1">
              <a:buFontTx/>
              <a:buNone/>
            </a:pPr>
            <a:endParaRPr lang="en-US" sz="2400" smtClean="0"/>
          </a:p>
          <a:p>
            <a:pPr eaLnBrk="1" hangingPunct="1"/>
            <a:r>
              <a:rPr lang="en-US" sz="2400" smtClean="0"/>
              <a:t>Recombination will accelerate evolutionary rate (see </a:t>
            </a:r>
            <a:r>
              <a:rPr lang="en-US" sz="2400" i="1" smtClean="0"/>
              <a:t>Prediction </a:t>
            </a:r>
            <a:r>
              <a:rPr lang="en-US" sz="2400" smtClean="0"/>
              <a:t>section)</a:t>
            </a:r>
          </a:p>
          <a:p>
            <a:pPr eaLnBrk="1" hangingPunct="1"/>
            <a:endParaRPr lang="en-US" sz="2400" smtClean="0"/>
          </a:p>
          <a:p>
            <a:pPr eaLnBrk="1" hangingPunct="1"/>
            <a:r>
              <a:rPr lang="en-US" sz="2400" smtClean="0"/>
              <a:t>Sexual structures may confer advantage</a:t>
            </a:r>
          </a:p>
        </p:txBody>
      </p:sp>
      <p:pic>
        <p:nvPicPr>
          <p:cNvPr id="20484" name="Picture 3"/>
          <p:cNvPicPr>
            <a:picLocks noChangeAspect="1"/>
          </p:cNvPicPr>
          <p:nvPr/>
        </p:nvPicPr>
        <p:blipFill>
          <a:blip r:embed="rId2"/>
          <a:srcRect/>
          <a:stretch>
            <a:fillRect/>
          </a:stretch>
        </p:blipFill>
        <p:spPr bwMode="auto">
          <a:xfrm>
            <a:off x="2971800" y="4743450"/>
            <a:ext cx="2819400" cy="211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le 1"/>
          <p:cNvSpPr>
            <a:spLocks noGrp="1"/>
          </p:cNvSpPr>
          <p:nvPr>
            <p:ph type="title"/>
          </p:nvPr>
        </p:nvSpPr>
        <p:spPr>
          <a:xfrm>
            <a:off x="609600" y="152400"/>
            <a:ext cx="7772400" cy="1143000"/>
          </a:xfrm>
        </p:spPr>
        <p:txBody>
          <a:bodyPr>
            <a:normAutofit fontScale="90000"/>
          </a:bodyPr>
          <a:lstStyle/>
          <a:p>
            <a:pPr eaLnBrk="1" hangingPunct="1"/>
            <a:r>
              <a:rPr lang="en-US" smtClean="0"/>
              <a:t>Sexual structures may confer advantage</a:t>
            </a:r>
          </a:p>
        </p:txBody>
      </p:sp>
      <p:sp>
        <p:nvSpPr>
          <p:cNvPr id="21507" name="Content Placeholder 2"/>
          <p:cNvSpPr>
            <a:spLocks noGrp="1"/>
          </p:cNvSpPr>
          <p:nvPr>
            <p:ph idx="1"/>
          </p:nvPr>
        </p:nvSpPr>
        <p:spPr>
          <a:xfrm>
            <a:off x="609600" y="1752600"/>
            <a:ext cx="7772400" cy="4114800"/>
          </a:xfrm>
        </p:spPr>
        <p:txBody>
          <a:bodyPr/>
          <a:lstStyle/>
          <a:p>
            <a:pPr eaLnBrk="1" hangingPunct="1"/>
            <a:r>
              <a:rPr lang="en-US" sz="2400" smtClean="0"/>
              <a:t>Sexually produced </a:t>
            </a:r>
            <a:r>
              <a:rPr lang="en-US" sz="2400" b="1" smtClean="0"/>
              <a:t>oospores</a:t>
            </a:r>
            <a:r>
              <a:rPr lang="en-US" sz="2400" smtClean="0"/>
              <a:t> allow for</a:t>
            </a:r>
          </a:p>
          <a:p>
            <a:pPr eaLnBrk="1" hangingPunct="1">
              <a:buFontTx/>
              <a:buNone/>
            </a:pPr>
            <a:r>
              <a:rPr lang="en-US" sz="2400" smtClean="0"/>
              <a:t> survival in harsher climatic conditions</a:t>
            </a:r>
          </a:p>
          <a:p>
            <a:pPr eaLnBrk="1" hangingPunct="1">
              <a:buFontTx/>
              <a:buNone/>
            </a:pPr>
            <a:endParaRPr lang="en-US" sz="2400" smtClean="0"/>
          </a:p>
          <a:p>
            <a:pPr eaLnBrk="1" hangingPunct="1">
              <a:buFontTx/>
              <a:buNone/>
            </a:pPr>
            <a:endParaRPr lang="en-US" sz="2400" smtClean="0"/>
          </a:p>
          <a:p>
            <a:pPr eaLnBrk="1" hangingPunct="1"/>
            <a:r>
              <a:rPr lang="en-US" sz="2400" smtClean="0"/>
              <a:t>Homothallic species such as </a:t>
            </a:r>
            <a:r>
              <a:rPr lang="en-US" sz="2400" i="1" smtClean="0"/>
              <a:t>P. nemorosa </a:t>
            </a:r>
            <a:r>
              <a:rPr lang="en-US" sz="2400" smtClean="0"/>
              <a:t>and </a:t>
            </a:r>
            <a:r>
              <a:rPr lang="en-US" sz="2400" i="1" smtClean="0"/>
              <a:t>P. pseudosyringae</a:t>
            </a:r>
            <a:r>
              <a:rPr lang="en-US" sz="2400" smtClean="0"/>
              <a:t> are less virulent than </a:t>
            </a:r>
            <a:r>
              <a:rPr lang="en-US" sz="2400" i="1" smtClean="0"/>
              <a:t>P. ramorum </a:t>
            </a:r>
            <a:r>
              <a:rPr lang="en-US" sz="2400" smtClean="0"/>
              <a:t>but are also introduced in California  (Linzer et al. 2008) and have a </a:t>
            </a:r>
            <a:r>
              <a:rPr lang="en-US" sz="2400" b="1" smtClean="0"/>
              <a:t>much broader distribution</a:t>
            </a:r>
            <a:r>
              <a:rPr lang="en-US" sz="2400" smtClean="0"/>
              <a:t>, why?</a:t>
            </a:r>
          </a:p>
          <a:p>
            <a:pPr lvl="1" eaLnBrk="1" hangingPunct="1"/>
            <a:r>
              <a:rPr lang="en-US" sz="2000" smtClean="0"/>
              <a:t>History (introduced earlier ?)</a:t>
            </a:r>
          </a:p>
          <a:p>
            <a:pPr lvl="1" eaLnBrk="1" hangingPunct="1"/>
            <a:r>
              <a:rPr lang="en-US" sz="2000" smtClean="0"/>
              <a:t>Because homothallic they produce oospores </a:t>
            </a:r>
          </a:p>
          <a:p>
            <a:pPr eaLnBrk="1" hangingPunct="1">
              <a:buFontTx/>
              <a:buNone/>
            </a:pPr>
            <a:endParaRPr lang="en-US" sz="2400" smtClean="0"/>
          </a:p>
        </p:txBody>
      </p:sp>
      <p:pic>
        <p:nvPicPr>
          <p:cNvPr id="21508" name="Picture 4" descr="oospore 1282257xmr7 40xmag"/>
          <p:cNvPicPr>
            <a:picLocks noChangeAspect="1" noChangeArrowheads="1"/>
          </p:cNvPicPr>
          <p:nvPr/>
        </p:nvPicPr>
        <p:blipFill>
          <a:blip r:embed="rId2"/>
          <a:srcRect/>
          <a:stretch>
            <a:fillRect/>
          </a:stretch>
        </p:blipFill>
        <p:spPr bwMode="auto">
          <a:xfrm>
            <a:off x="7010400" y="1209675"/>
            <a:ext cx="1905000" cy="2262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1" name="Title 1"/>
          <p:cNvSpPr>
            <a:spLocks noGrp="1"/>
          </p:cNvSpPr>
          <p:nvPr>
            <p:ph type="title"/>
          </p:nvPr>
        </p:nvSpPr>
        <p:spPr>
          <a:xfrm>
            <a:off x="609600" y="152400"/>
            <a:ext cx="7772400" cy="1143000"/>
          </a:xfrm>
        </p:spPr>
        <p:txBody>
          <a:bodyPr/>
          <a:lstStyle/>
          <a:p>
            <a:pPr eaLnBrk="1" hangingPunct="1"/>
            <a:r>
              <a:rPr lang="en-US" smtClean="0"/>
              <a:t>Growth rate…</a:t>
            </a:r>
          </a:p>
        </p:txBody>
      </p:sp>
      <p:graphicFrame>
        <p:nvGraphicFramePr>
          <p:cNvPr id="22530" name="Object 2"/>
          <p:cNvGraphicFramePr>
            <a:graphicFrameLocks noChangeAspect="1"/>
          </p:cNvGraphicFramePr>
          <p:nvPr/>
        </p:nvGraphicFramePr>
        <p:xfrm>
          <a:off x="5562600" y="2362200"/>
          <a:ext cx="1743075" cy="1744663"/>
        </p:xfrm>
        <a:graphic>
          <a:graphicData uri="http://schemas.openxmlformats.org/presentationml/2006/ole">
            <p:oleObj spid="_x0000_s29698" name="Document" r:id="rId3" imgW="5468112" imgH="5471160" progId="Word.Document.8">
              <p:embed/>
            </p:oleObj>
          </a:graphicData>
        </a:graphic>
      </p:graphicFrame>
      <p:sp>
        <p:nvSpPr>
          <p:cNvPr id="22532" name="TextBox 6"/>
          <p:cNvSpPr txBox="1">
            <a:spLocks noChangeArrowheads="1"/>
          </p:cNvSpPr>
          <p:nvPr/>
        </p:nvSpPr>
        <p:spPr bwMode="auto">
          <a:xfrm>
            <a:off x="5562600" y="4343400"/>
            <a:ext cx="1709738" cy="461963"/>
          </a:xfrm>
          <a:prstGeom prst="rect">
            <a:avLst/>
          </a:prstGeom>
          <a:noFill/>
          <a:ln w="9525">
            <a:noFill/>
            <a:miter lim="800000"/>
            <a:headEnd/>
            <a:tailEnd/>
          </a:ln>
        </p:spPr>
        <p:txBody>
          <a:bodyPr wrap="none">
            <a:prstTxWarp prst="textNoShape">
              <a:avLst/>
            </a:prstTxWarp>
            <a:spAutoFit/>
          </a:bodyPr>
          <a:lstStyle/>
          <a:p>
            <a:r>
              <a:rPr lang="en-US"/>
              <a:t>NA2 &gt; NA1</a:t>
            </a:r>
          </a:p>
        </p:txBody>
      </p:sp>
      <p:grpSp>
        <p:nvGrpSpPr>
          <p:cNvPr id="2" name="Group 20"/>
          <p:cNvGrpSpPr>
            <a:grpSpLocks/>
          </p:cNvGrpSpPr>
          <p:nvPr/>
        </p:nvGrpSpPr>
        <p:grpSpPr bwMode="auto">
          <a:xfrm>
            <a:off x="1149350" y="1981200"/>
            <a:ext cx="287338" cy="2981325"/>
            <a:chOff x="1864" y="1197"/>
            <a:chExt cx="181" cy="1878"/>
          </a:xfrm>
        </p:grpSpPr>
        <p:sp>
          <p:nvSpPr>
            <p:cNvPr id="22574" name="Line 8"/>
            <p:cNvSpPr>
              <a:spLocks noChangeShapeType="1"/>
            </p:cNvSpPr>
            <p:nvPr/>
          </p:nvSpPr>
          <p:spPr bwMode="auto">
            <a:xfrm flipH="1">
              <a:off x="1989" y="3020"/>
              <a:ext cx="56" cy="1"/>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75" name="Rectangle 9"/>
            <p:cNvSpPr>
              <a:spLocks noChangeArrowheads="1"/>
            </p:cNvSpPr>
            <p:nvPr/>
          </p:nvSpPr>
          <p:spPr bwMode="auto">
            <a:xfrm>
              <a:off x="1920" y="2969"/>
              <a:ext cx="59" cy="106"/>
            </a:xfrm>
            <a:prstGeom prst="rect">
              <a:avLst/>
            </a:prstGeom>
            <a:noFill/>
            <a:ln w="9525">
              <a:noFill/>
              <a:miter lim="800000"/>
              <a:headEnd/>
              <a:tailEnd/>
            </a:ln>
          </p:spPr>
          <p:txBody>
            <a:bodyPr wrap="none" lIns="0" tIns="0" rIns="0" bIns="0">
              <a:prstTxWarp prst="textNoShape">
                <a:avLst/>
              </a:prstTxWarp>
              <a:spAutoFit/>
            </a:bodyPr>
            <a:lstStyle/>
            <a:p>
              <a:r>
                <a:rPr lang="en-US" sz="1100">
                  <a:solidFill>
                    <a:srgbClr val="000000"/>
                  </a:solidFill>
                  <a:latin typeface="Geneva" charset="0"/>
                </a:rPr>
                <a:t>0</a:t>
              </a:r>
              <a:endParaRPr lang="en-US"/>
            </a:p>
          </p:txBody>
        </p:sp>
        <p:sp>
          <p:nvSpPr>
            <p:cNvPr id="22576" name="Line 10"/>
            <p:cNvSpPr>
              <a:spLocks noChangeShapeType="1"/>
            </p:cNvSpPr>
            <p:nvPr/>
          </p:nvSpPr>
          <p:spPr bwMode="auto">
            <a:xfrm flipH="1">
              <a:off x="2017" y="2762"/>
              <a:ext cx="28" cy="1"/>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77" name="Line 11"/>
            <p:cNvSpPr>
              <a:spLocks noChangeShapeType="1"/>
            </p:cNvSpPr>
            <p:nvPr/>
          </p:nvSpPr>
          <p:spPr bwMode="auto">
            <a:xfrm flipH="1">
              <a:off x="1989" y="2495"/>
              <a:ext cx="56" cy="1"/>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78" name="Rectangle 12"/>
            <p:cNvSpPr>
              <a:spLocks noChangeArrowheads="1"/>
            </p:cNvSpPr>
            <p:nvPr/>
          </p:nvSpPr>
          <p:spPr bwMode="auto">
            <a:xfrm>
              <a:off x="1920" y="2444"/>
              <a:ext cx="59" cy="106"/>
            </a:xfrm>
            <a:prstGeom prst="rect">
              <a:avLst/>
            </a:prstGeom>
            <a:noFill/>
            <a:ln w="9525">
              <a:noFill/>
              <a:miter lim="800000"/>
              <a:headEnd/>
              <a:tailEnd/>
            </a:ln>
          </p:spPr>
          <p:txBody>
            <a:bodyPr wrap="none" lIns="0" tIns="0" rIns="0" bIns="0">
              <a:prstTxWarp prst="textNoShape">
                <a:avLst/>
              </a:prstTxWarp>
              <a:spAutoFit/>
            </a:bodyPr>
            <a:lstStyle/>
            <a:p>
              <a:r>
                <a:rPr lang="en-US" sz="1100">
                  <a:solidFill>
                    <a:srgbClr val="000000"/>
                  </a:solidFill>
                  <a:latin typeface="Geneva" charset="0"/>
                </a:rPr>
                <a:t>5</a:t>
              </a:r>
              <a:endParaRPr lang="en-US"/>
            </a:p>
          </p:txBody>
        </p:sp>
        <p:sp>
          <p:nvSpPr>
            <p:cNvPr id="22579" name="Line 13"/>
            <p:cNvSpPr>
              <a:spLocks noChangeShapeType="1"/>
            </p:cNvSpPr>
            <p:nvPr/>
          </p:nvSpPr>
          <p:spPr bwMode="auto">
            <a:xfrm flipH="1">
              <a:off x="2017" y="2237"/>
              <a:ext cx="28" cy="1"/>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80" name="Line 14"/>
            <p:cNvSpPr>
              <a:spLocks noChangeShapeType="1"/>
            </p:cNvSpPr>
            <p:nvPr/>
          </p:nvSpPr>
          <p:spPr bwMode="auto">
            <a:xfrm flipH="1">
              <a:off x="1989" y="1979"/>
              <a:ext cx="56" cy="1"/>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81" name="Rectangle 15"/>
            <p:cNvSpPr>
              <a:spLocks noChangeArrowheads="1"/>
            </p:cNvSpPr>
            <p:nvPr/>
          </p:nvSpPr>
          <p:spPr bwMode="auto">
            <a:xfrm>
              <a:off x="1864" y="1928"/>
              <a:ext cx="117" cy="106"/>
            </a:xfrm>
            <a:prstGeom prst="rect">
              <a:avLst/>
            </a:prstGeom>
            <a:noFill/>
            <a:ln w="9525">
              <a:noFill/>
              <a:miter lim="800000"/>
              <a:headEnd/>
              <a:tailEnd/>
            </a:ln>
          </p:spPr>
          <p:txBody>
            <a:bodyPr wrap="none" lIns="0" tIns="0" rIns="0" bIns="0">
              <a:prstTxWarp prst="textNoShape">
                <a:avLst/>
              </a:prstTxWarp>
              <a:spAutoFit/>
            </a:bodyPr>
            <a:lstStyle/>
            <a:p>
              <a:r>
                <a:rPr lang="en-US" sz="1100">
                  <a:solidFill>
                    <a:srgbClr val="000000"/>
                  </a:solidFill>
                  <a:latin typeface="Geneva" charset="0"/>
                </a:rPr>
                <a:t>10</a:t>
              </a:r>
              <a:endParaRPr lang="en-US"/>
            </a:p>
          </p:txBody>
        </p:sp>
        <p:sp>
          <p:nvSpPr>
            <p:cNvPr id="22582" name="Line 16"/>
            <p:cNvSpPr>
              <a:spLocks noChangeShapeType="1"/>
            </p:cNvSpPr>
            <p:nvPr/>
          </p:nvSpPr>
          <p:spPr bwMode="auto">
            <a:xfrm flipH="1">
              <a:off x="2017" y="1722"/>
              <a:ext cx="28" cy="1"/>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83" name="Line 17"/>
            <p:cNvSpPr>
              <a:spLocks noChangeShapeType="1"/>
            </p:cNvSpPr>
            <p:nvPr/>
          </p:nvSpPr>
          <p:spPr bwMode="auto">
            <a:xfrm flipH="1">
              <a:off x="1989" y="1454"/>
              <a:ext cx="56" cy="1"/>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84" name="Rectangle 18"/>
            <p:cNvSpPr>
              <a:spLocks noChangeArrowheads="1"/>
            </p:cNvSpPr>
            <p:nvPr/>
          </p:nvSpPr>
          <p:spPr bwMode="auto">
            <a:xfrm>
              <a:off x="1864" y="1403"/>
              <a:ext cx="117" cy="106"/>
            </a:xfrm>
            <a:prstGeom prst="rect">
              <a:avLst/>
            </a:prstGeom>
            <a:noFill/>
            <a:ln w="9525">
              <a:noFill/>
              <a:miter lim="800000"/>
              <a:headEnd/>
              <a:tailEnd/>
            </a:ln>
          </p:spPr>
          <p:txBody>
            <a:bodyPr wrap="none" lIns="0" tIns="0" rIns="0" bIns="0">
              <a:prstTxWarp prst="textNoShape">
                <a:avLst/>
              </a:prstTxWarp>
              <a:spAutoFit/>
            </a:bodyPr>
            <a:lstStyle/>
            <a:p>
              <a:r>
                <a:rPr lang="en-US" sz="1100">
                  <a:solidFill>
                    <a:srgbClr val="000000"/>
                  </a:solidFill>
                  <a:latin typeface="Geneva" charset="0"/>
                </a:rPr>
                <a:t>15</a:t>
              </a:r>
              <a:endParaRPr lang="en-US"/>
            </a:p>
          </p:txBody>
        </p:sp>
        <p:sp>
          <p:nvSpPr>
            <p:cNvPr id="22585" name="Line 19"/>
            <p:cNvSpPr>
              <a:spLocks noChangeShapeType="1"/>
            </p:cNvSpPr>
            <p:nvPr/>
          </p:nvSpPr>
          <p:spPr bwMode="auto">
            <a:xfrm flipH="1">
              <a:off x="2017" y="1197"/>
              <a:ext cx="28" cy="1"/>
            </a:xfrm>
            <a:prstGeom prst="line">
              <a:avLst/>
            </a:prstGeom>
            <a:noFill/>
            <a:ln w="14288">
              <a:solidFill>
                <a:srgbClr val="000000"/>
              </a:solidFill>
              <a:round/>
              <a:headEnd/>
              <a:tailEnd/>
            </a:ln>
          </p:spPr>
          <p:txBody>
            <a:bodyPr>
              <a:prstTxWarp prst="textNoShape">
                <a:avLst/>
              </a:prstTxWarp>
            </a:bodyPr>
            <a:lstStyle/>
            <a:p>
              <a:endParaRPr lang="en-US"/>
            </a:p>
          </p:txBody>
        </p:sp>
      </p:grpSp>
      <p:sp>
        <p:nvSpPr>
          <p:cNvPr id="22534" name="Rectangle 21"/>
          <p:cNvSpPr>
            <a:spLocks noChangeArrowheads="1"/>
          </p:cNvSpPr>
          <p:nvPr/>
        </p:nvSpPr>
        <p:spPr bwMode="auto">
          <a:xfrm rot="-5400000">
            <a:off x="-98425" y="3398838"/>
            <a:ext cx="1971675" cy="212725"/>
          </a:xfrm>
          <a:prstGeom prst="rect">
            <a:avLst/>
          </a:prstGeom>
          <a:noFill/>
          <a:ln w="9525">
            <a:noFill/>
            <a:miter lim="800000"/>
            <a:headEnd/>
            <a:tailEnd/>
          </a:ln>
        </p:spPr>
        <p:txBody>
          <a:bodyPr lIns="0" tIns="0" rIns="0" bIns="0">
            <a:prstTxWarp prst="textNoShape">
              <a:avLst/>
            </a:prstTxWarp>
            <a:spAutoFit/>
          </a:bodyPr>
          <a:lstStyle/>
          <a:p>
            <a:r>
              <a:rPr lang="en-US" sz="1400">
                <a:solidFill>
                  <a:srgbClr val="000000"/>
                </a:solidFill>
                <a:latin typeface="Geneva" charset="0"/>
              </a:rPr>
              <a:t>Radial growth </a:t>
            </a:r>
            <a:r>
              <a:rPr lang="en-US" sz="1400" i="1">
                <a:solidFill>
                  <a:srgbClr val="000000"/>
                </a:solidFill>
                <a:latin typeface="Geneva" charset="0"/>
              </a:rPr>
              <a:t>in vitro</a:t>
            </a:r>
            <a:endParaRPr lang="en-US" sz="1400"/>
          </a:p>
        </p:txBody>
      </p:sp>
      <p:sp>
        <p:nvSpPr>
          <p:cNvPr id="22535" name="Rectangle 22"/>
          <p:cNvSpPr>
            <a:spLocks noChangeArrowheads="1"/>
          </p:cNvSpPr>
          <p:nvPr/>
        </p:nvSpPr>
        <p:spPr bwMode="auto">
          <a:xfrm>
            <a:off x="1436688" y="1981200"/>
            <a:ext cx="2909887" cy="2908300"/>
          </a:xfrm>
          <a:prstGeom prst="rect">
            <a:avLst/>
          </a:prstGeom>
          <a:solidFill>
            <a:srgbClr val="FFFFFF"/>
          </a:solidFill>
          <a:ln w="9525">
            <a:noFill/>
            <a:miter lim="800000"/>
            <a:headEnd/>
            <a:tailEnd/>
          </a:ln>
        </p:spPr>
        <p:txBody>
          <a:bodyPr>
            <a:prstTxWarp prst="textNoShape">
              <a:avLst/>
            </a:prstTxWarp>
          </a:bodyPr>
          <a:lstStyle/>
          <a:p>
            <a:endParaRPr lang="en-US"/>
          </a:p>
        </p:txBody>
      </p:sp>
      <p:grpSp>
        <p:nvGrpSpPr>
          <p:cNvPr id="3" name="Group 49"/>
          <p:cNvGrpSpPr>
            <a:grpSpLocks/>
          </p:cNvGrpSpPr>
          <p:nvPr/>
        </p:nvGrpSpPr>
        <p:grpSpPr bwMode="auto">
          <a:xfrm>
            <a:off x="1524000" y="1981200"/>
            <a:ext cx="2719388" cy="2894013"/>
            <a:chOff x="2100" y="1197"/>
            <a:chExt cx="1713" cy="1823"/>
          </a:xfrm>
        </p:grpSpPr>
        <p:sp>
          <p:nvSpPr>
            <p:cNvPr id="22548" name="Line 23"/>
            <p:cNvSpPr>
              <a:spLocks noChangeShapeType="1"/>
            </p:cNvSpPr>
            <p:nvPr/>
          </p:nvSpPr>
          <p:spPr bwMode="auto">
            <a:xfrm flipV="1">
              <a:off x="2653" y="1197"/>
              <a:ext cx="1" cy="1823"/>
            </a:xfrm>
            <a:prstGeom prst="line">
              <a:avLst/>
            </a:prstGeom>
            <a:noFill/>
            <a:ln w="14288">
              <a:solidFill>
                <a:srgbClr val="7F7F7F"/>
              </a:solidFill>
              <a:round/>
              <a:headEnd/>
              <a:tailEnd/>
            </a:ln>
          </p:spPr>
          <p:txBody>
            <a:bodyPr>
              <a:prstTxWarp prst="textNoShape">
                <a:avLst/>
              </a:prstTxWarp>
            </a:bodyPr>
            <a:lstStyle/>
            <a:p>
              <a:endParaRPr lang="en-US"/>
            </a:p>
          </p:txBody>
        </p:sp>
        <p:sp>
          <p:nvSpPr>
            <p:cNvPr id="22549" name="Line 24"/>
            <p:cNvSpPr>
              <a:spLocks noChangeShapeType="1"/>
            </p:cNvSpPr>
            <p:nvPr/>
          </p:nvSpPr>
          <p:spPr bwMode="auto">
            <a:xfrm flipV="1">
              <a:off x="3260" y="1197"/>
              <a:ext cx="1" cy="1823"/>
            </a:xfrm>
            <a:prstGeom prst="line">
              <a:avLst/>
            </a:prstGeom>
            <a:noFill/>
            <a:ln w="14288">
              <a:solidFill>
                <a:srgbClr val="7F7F7F"/>
              </a:solidFill>
              <a:round/>
              <a:headEnd/>
              <a:tailEnd/>
            </a:ln>
          </p:spPr>
          <p:txBody>
            <a:bodyPr>
              <a:prstTxWarp prst="textNoShape">
                <a:avLst/>
              </a:prstTxWarp>
            </a:bodyPr>
            <a:lstStyle/>
            <a:p>
              <a:endParaRPr lang="en-US"/>
            </a:p>
          </p:txBody>
        </p:sp>
        <p:sp>
          <p:nvSpPr>
            <p:cNvPr id="22550" name="Rectangle 25"/>
            <p:cNvSpPr>
              <a:spLocks noChangeArrowheads="1"/>
            </p:cNvSpPr>
            <p:nvPr/>
          </p:nvSpPr>
          <p:spPr bwMode="auto">
            <a:xfrm>
              <a:off x="2100" y="1823"/>
              <a:ext cx="221" cy="1197"/>
            </a:xfrm>
            <a:prstGeom prst="rect">
              <a:avLst/>
            </a:prstGeom>
            <a:solidFill>
              <a:srgbClr val="0000FF"/>
            </a:solidFill>
            <a:ln w="14288">
              <a:solidFill>
                <a:srgbClr val="7F7F7F"/>
              </a:solidFill>
              <a:miter lim="800000"/>
              <a:headEnd/>
              <a:tailEnd/>
            </a:ln>
          </p:spPr>
          <p:txBody>
            <a:bodyPr>
              <a:prstTxWarp prst="textNoShape">
                <a:avLst/>
              </a:prstTxWarp>
            </a:bodyPr>
            <a:lstStyle/>
            <a:p>
              <a:endParaRPr lang="en-US"/>
            </a:p>
          </p:txBody>
        </p:sp>
        <p:sp>
          <p:nvSpPr>
            <p:cNvPr id="22551" name="Line 26"/>
            <p:cNvSpPr>
              <a:spLocks noChangeShapeType="1"/>
            </p:cNvSpPr>
            <p:nvPr/>
          </p:nvSpPr>
          <p:spPr bwMode="auto">
            <a:xfrm>
              <a:off x="2192" y="1841"/>
              <a:ext cx="37" cy="1"/>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52" name="Line 27"/>
            <p:cNvSpPr>
              <a:spLocks noChangeShapeType="1"/>
            </p:cNvSpPr>
            <p:nvPr/>
          </p:nvSpPr>
          <p:spPr bwMode="auto">
            <a:xfrm>
              <a:off x="2192" y="1804"/>
              <a:ext cx="37" cy="1"/>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53" name="Line 28"/>
            <p:cNvSpPr>
              <a:spLocks noChangeShapeType="1"/>
            </p:cNvSpPr>
            <p:nvPr/>
          </p:nvSpPr>
          <p:spPr bwMode="auto">
            <a:xfrm flipV="1">
              <a:off x="2210" y="1804"/>
              <a:ext cx="1" cy="37"/>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54" name="Rectangle 29"/>
            <p:cNvSpPr>
              <a:spLocks noChangeArrowheads="1"/>
            </p:cNvSpPr>
            <p:nvPr/>
          </p:nvSpPr>
          <p:spPr bwMode="auto">
            <a:xfrm>
              <a:off x="2376" y="1362"/>
              <a:ext cx="221" cy="1658"/>
            </a:xfrm>
            <a:prstGeom prst="rect">
              <a:avLst/>
            </a:prstGeom>
            <a:solidFill>
              <a:srgbClr val="FF00FF"/>
            </a:solidFill>
            <a:ln w="14288">
              <a:solidFill>
                <a:srgbClr val="B5D5FF"/>
              </a:solidFill>
              <a:miter lim="800000"/>
              <a:headEnd/>
              <a:tailEnd/>
            </a:ln>
          </p:spPr>
          <p:txBody>
            <a:bodyPr>
              <a:prstTxWarp prst="textNoShape">
                <a:avLst/>
              </a:prstTxWarp>
            </a:bodyPr>
            <a:lstStyle/>
            <a:p>
              <a:endParaRPr lang="en-US"/>
            </a:p>
          </p:txBody>
        </p:sp>
        <p:sp>
          <p:nvSpPr>
            <p:cNvPr id="22555" name="Line 30"/>
            <p:cNvSpPr>
              <a:spLocks noChangeShapeType="1"/>
            </p:cNvSpPr>
            <p:nvPr/>
          </p:nvSpPr>
          <p:spPr bwMode="auto">
            <a:xfrm>
              <a:off x="2468" y="1381"/>
              <a:ext cx="37" cy="1"/>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56" name="Line 31"/>
            <p:cNvSpPr>
              <a:spLocks noChangeShapeType="1"/>
            </p:cNvSpPr>
            <p:nvPr/>
          </p:nvSpPr>
          <p:spPr bwMode="auto">
            <a:xfrm>
              <a:off x="2468" y="1344"/>
              <a:ext cx="37" cy="1"/>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57" name="Line 32"/>
            <p:cNvSpPr>
              <a:spLocks noChangeShapeType="1"/>
            </p:cNvSpPr>
            <p:nvPr/>
          </p:nvSpPr>
          <p:spPr bwMode="auto">
            <a:xfrm flipV="1">
              <a:off x="2487" y="1344"/>
              <a:ext cx="1" cy="37"/>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58" name="Rectangle 33"/>
            <p:cNvSpPr>
              <a:spLocks noChangeArrowheads="1"/>
            </p:cNvSpPr>
            <p:nvPr/>
          </p:nvSpPr>
          <p:spPr bwMode="auto">
            <a:xfrm>
              <a:off x="2708" y="1749"/>
              <a:ext cx="221" cy="1271"/>
            </a:xfrm>
            <a:prstGeom prst="rect">
              <a:avLst/>
            </a:prstGeom>
            <a:solidFill>
              <a:srgbClr val="0000FF"/>
            </a:solidFill>
            <a:ln w="14288">
              <a:solidFill>
                <a:srgbClr val="7F7F7F"/>
              </a:solidFill>
              <a:miter lim="800000"/>
              <a:headEnd/>
              <a:tailEnd/>
            </a:ln>
          </p:spPr>
          <p:txBody>
            <a:bodyPr>
              <a:prstTxWarp prst="textNoShape">
                <a:avLst/>
              </a:prstTxWarp>
            </a:bodyPr>
            <a:lstStyle/>
            <a:p>
              <a:endParaRPr lang="en-US"/>
            </a:p>
          </p:txBody>
        </p:sp>
        <p:sp>
          <p:nvSpPr>
            <p:cNvPr id="22559" name="Line 34"/>
            <p:cNvSpPr>
              <a:spLocks noChangeShapeType="1"/>
            </p:cNvSpPr>
            <p:nvPr/>
          </p:nvSpPr>
          <p:spPr bwMode="auto">
            <a:xfrm>
              <a:off x="2800" y="1777"/>
              <a:ext cx="37" cy="1"/>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60" name="Line 35"/>
            <p:cNvSpPr>
              <a:spLocks noChangeShapeType="1"/>
            </p:cNvSpPr>
            <p:nvPr/>
          </p:nvSpPr>
          <p:spPr bwMode="auto">
            <a:xfrm>
              <a:off x="2800" y="1722"/>
              <a:ext cx="37" cy="1"/>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61" name="Line 36"/>
            <p:cNvSpPr>
              <a:spLocks noChangeShapeType="1"/>
            </p:cNvSpPr>
            <p:nvPr/>
          </p:nvSpPr>
          <p:spPr bwMode="auto">
            <a:xfrm flipV="1">
              <a:off x="2818" y="1722"/>
              <a:ext cx="1" cy="55"/>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62" name="Rectangle 37"/>
            <p:cNvSpPr>
              <a:spLocks noChangeArrowheads="1"/>
            </p:cNvSpPr>
            <p:nvPr/>
          </p:nvSpPr>
          <p:spPr bwMode="auto">
            <a:xfrm>
              <a:off x="2984" y="1362"/>
              <a:ext cx="221" cy="1658"/>
            </a:xfrm>
            <a:prstGeom prst="rect">
              <a:avLst/>
            </a:prstGeom>
            <a:solidFill>
              <a:srgbClr val="FF00FF"/>
            </a:solidFill>
            <a:ln w="14288">
              <a:solidFill>
                <a:srgbClr val="B5D5FF"/>
              </a:solidFill>
              <a:miter lim="800000"/>
              <a:headEnd/>
              <a:tailEnd/>
            </a:ln>
          </p:spPr>
          <p:txBody>
            <a:bodyPr>
              <a:prstTxWarp prst="textNoShape">
                <a:avLst/>
              </a:prstTxWarp>
            </a:bodyPr>
            <a:lstStyle/>
            <a:p>
              <a:endParaRPr lang="en-US"/>
            </a:p>
          </p:txBody>
        </p:sp>
        <p:sp>
          <p:nvSpPr>
            <p:cNvPr id="22563" name="Line 38"/>
            <p:cNvSpPr>
              <a:spLocks noChangeShapeType="1"/>
            </p:cNvSpPr>
            <p:nvPr/>
          </p:nvSpPr>
          <p:spPr bwMode="auto">
            <a:xfrm>
              <a:off x="3076" y="1381"/>
              <a:ext cx="37" cy="1"/>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64" name="Line 39"/>
            <p:cNvSpPr>
              <a:spLocks noChangeShapeType="1"/>
            </p:cNvSpPr>
            <p:nvPr/>
          </p:nvSpPr>
          <p:spPr bwMode="auto">
            <a:xfrm>
              <a:off x="3076" y="1344"/>
              <a:ext cx="37" cy="1"/>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65" name="Line 40"/>
            <p:cNvSpPr>
              <a:spLocks noChangeShapeType="1"/>
            </p:cNvSpPr>
            <p:nvPr/>
          </p:nvSpPr>
          <p:spPr bwMode="auto">
            <a:xfrm flipV="1">
              <a:off x="3095" y="1344"/>
              <a:ext cx="1" cy="37"/>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66" name="Rectangle 41"/>
            <p:cNvSpPr>
              <a:spLocks noChangeArrowheads="1"/>
            </p:cNvSpPr>
            <p:nvPr/>
          </p:nvSpPr>
          <p:spPr bwMode="auto">
            <a:xfrm>
              <a:off x="3316" y="1703"/>
              <a:ext cx="221" cy="1317"/>
            </a:xfrm>
            <a:prstGeom prst="rect">
              <a:avLst/>
            </a:prstGeom>
            <a:solidFill>
              <a:srgbClr val="0000FF"/>
            </a:solidFill>
            <a:ln w="14288">
              <a:solidFill>
                <a:srgbClr val="7F7F7F"/>
              </a:solidFill>
              <a:miter lim="800000"/>
              <a:headEnd/>
              <a:tailEnd/>
            </a:ln>
          </p:spPr>
          <p:txBody>
            <a:bodyPr>
              <a:prstTxWarp prst="textNoShape">
                <a:avLst/>
              </a:prstTxWarp>
            </a:bodyPr>
            <a:lstStyle/>
            <a:p>
              <a:endParaRPr lang="en-US"/>
            </a:p>
          </p:txBody>
        </p:sp>
        <p:sp>
          <p:nvSpPr>
            <p:cNvPr id="22567" name="Line 42"/>
            <p:cNvSpPr>
              <a:spLocks noChangeShapeType="1"/>
            </p:cNvSpPr>
            <p:nvPr/>
          </p:nvSpPr>
          <p:spPr bwMode="auto">
            <a:xfrm>
              <a:off x="3408" y="1731"/>
              <a:ext cx="37" cy="1"/>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68" name="Line 43"/>
            <p:cNvSpPr>
              <a:spLocks noChangeShapeType="1"/>
            </p:cNvSpPr>
            <p:nvPr/>
          </p:nvSpPr>
          <p:spPr bwMode="auto">
            <a:xfrm>
              <a:off x="3408" y="1666"/>
              <a:ext cx="37" cy="1"/>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69" name="Line 44"/>
            <p:cNvSpPr>
              <a:spLocks noChangeShapeType="1"/>
            </p:cNvSpPr>
            <p:nvPr/>
          </p:nvSpPr>
          <p:spPr bwMode="auto">
            <a:xfrm flipV="1">
              <a:off x="3426" y="1666"/>
              <a:ext cx="1" cy="65"/>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70" name="Rectangle 45"/>
            <p:cNvSpPr>
              <a:spLocks noChangeArrowheads="1"/>
            </p:cNvSpPr>
            <p:nvPr/>
          </p:nvSpPr>
          <p:spPr bwMode="auto">
            <a:xfrm>
              <a:off x="3592" y="1519"/>
              <a:ext cx="221" cy="1501"/>
            </a:xfrm>
            <a:prstGeom prst="rect">
              <a:avLst/>
            </a:prstGeom>
            <a:solidFill>
              <a:srgbClr val="FF00FF"/>
            </a:solidFill>
            <a:ln w="14288">
              <a:solidFill>
                <a:srgbClr val="B5D5FF"/>
              </a:solidFill>
              <a:miter lim="800000"/>
              <a:headEnd/>
              <a:tailEnd/>
            </a:ln>
          </p:spPr>
          <p:txBody>
            <a:bodyPr>
              <a:prstTxWarp prst="textNoShape">
                <a:avLst/>
              </a:prstTxWarp>
            </a:bodyPr>
            <a:lstStyle/>
            <a:p>
              <a:endParaRPr lang="en-US"/>
            </a:p>
          </p:txBody>
        </p:sp>
        <p:sp>
          <p:nvSpPr>
            <p:cNvPr id="22571" name="Line 46"/>
            <p:cNvSpPr>
              <a:spLocks noChangeShapeType="1"/>
            </p:cNvSpPr>
            <p:nvPr/>
          </p:nvSpPr>
          <p:spPr bwMode="auto">
            <a:xfrm>
              <a:off x="3684" y="1528"/>
              <a:ext cx="37" cy="1"/>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72" name="Line 47"/>
            <p:cNvSpPr>
              <a:spLocks noChangeShapeType="1"/>
            </p:cNvSpPr>
            <p:nvPr/>
          </p:nvSpPr>
          <p:spPr bwMode="auto">
            <a:xfrm>
              <a:off x="3684" y="1501"/>
              <a:ext cx="37" cy="1"/>
            </a:xfrm>
            <a:prstGeom prst="line">
              <a:avLst/>
            </a:prstGeom>
            <a:noFill/>
            <a:ln w="14288">
              <a:solidFill>
                <a:srgbClr val="000000"/>
              </a:solidFill>
              <a:round/>
              <a:headEnd/>
              <a:tailEnd/>
            </a:ln>
          </p:spPr>
          <p:txBody>
            <a:bodyPr>
              <a:prstTxWarp prst="textNoShape">
                <a:avLst/>
              </a:prstTxWarp>
            </a:bodyPr>
            <a:lstStyle/>
            <a:p>
              <a:endParaRPr lang="en-US"/>
            </a:p>
          </p:txBody>
        </p:sp>
        <p:sp>
          <p:nvSpPr>
            <p:cNvPr id="22573" name="Line 48"/>
            <p:cNvSpPr>
              <a:spLocks noChangeShapeType="1"/>
            </p:cNvSpPr>
            <p:nvPr/>
          </p:nvSpPr>
          <p:spPr bwMode="auto">
            <a:xfrm flipV="1">
              <a:off x="3703" y="1501"/>
              <a:ext cx="1" cy="27"/>
            </a:xfrm>
            <a:prstGeom prst="line">
              <a:avLst/>
            </a:prstGeom>
            <a:noFill/>
            <a:ln w="14288">
              <a:solidFill>
                <a:srgbClr val="000000"/>
              </a:solidFill>
              <a:round/>
              <a:headEnd/>
              <a:tailEnd/>
            </a:ln>
          </p:spPr>
          <p:txBody>
            <a:bodyPr>
              <a:prstTxWarp prst="textNoShape">
                <a:avLst/>
              </a:prstTxWarp>
            </a:bodyPr>
            <a:lstStyle/>
            <a:p>
              <a:endParaRPr lang="en-US"/>
            </a:p>
          </p:txBody>
        </p:sp>
      </p:grpSp>
      <p:sp>
        <p:nvSpPr>
          <p:cNvPr id="22537" name="Rectangle 50"/>
          <p:cNvSpPr>
            <a:spLocks noChangeArrowheads="1"/>
          </p:cNvSpPr>
          <p:nvPr/>
        </p:nvSpPr>
        <p:spPr bwMode="auto">
          <a:xfrm>
            <a:off x="1436688" y="1981200"/>
            <a:ext cx="2894012" cy="2894013"/>
          </a:xfrm>
          <a:prstGeom prst="rect">
            <a:avLst/>
          </a:prstGeom>
          <a:noFill/>
          <a:ln w="14288">
            <a:solidFill>
              <a:srgbClr val="000000"/>
            </a:solidFill>
            <a:miter lim="800000"/>
            <a:headEnd/>
            <a:tailEnd/>
          </a:ln>
        </p:spPr>
        <p:txBody>
          <a:bodyPr>
            <a:prstTxWarp prst="textNoShape">
              <a:avLst/>
            </a:prstTxWarp>
          </a:bodyPr>
          <a:lstStyle/>
          <a:p>
            <a:endParaRPr lang="en-US"/>
          </a:p>
        </p:txBody>
      </p:sp>
      <p:sp>
        <p:nvSpPr>
          <p:cNvPr id="22538" name="Rectangle 51"/>
          <p:cNvSpPr>
            <a:spLocks noChangeArrowheads="1"/>
          </p:cNvSpPr>
          <p:nvPr/>
        </p:nvSpPr>
        <p:spPr bwMode="auto">
          <a:xfrm>
            <a:off x="1558925" y="4881563"/>
            <a:ext cx="293688" cy="168275"/>
          </a:xfrm>
          <a:prstGeom prst="rect">
            <a:avLst/>
          </a:prstGeom>
          <a:noFill/>
          <a:ln w="9525">
            <a:noFill/>
            <a:miter lim="800000"/>
            <a:headEnd/>
            <a:tailEnd/>
          </a:ln>
        </p:spPr>
        <p:txBody>
          <a:bodyPr wrap="none" lIns="0" tIns="0" rIns="0" bIns="0">
            <a:prstTxWarp prst="textNoShape">
              <a:avLst/>
            </a:prstTxWarp>
            <a:spAutoFit/>
          </a:bodyPr>
          <a:lstStyle/>
          <a:p>
            <a:r>
              <a:rPr lang="en-US" sz="1100">
                <a:solidFill>
                  <a:srgbClr val="000000"/>
                </a:solidFill>
                <a:latin typeface="Geneva" charset="0"/>
              </a:rPr>
              <a:t>NA1</a:t>
            </a:r>
            <a:endParaRPr lang="en-US"/>
          </a:p>
        </p:txBody>
      </p:sp>
      <p:sp>
        <p:nvSpPr>
          <p:cNvPr id="22539" name="Rectangle 52"/>
          <p:cNvSpPr>
            <a:spLocks noChangeArrowheads="1"/>
          </p:cNvSpPr>
          <p:nvPr/>
        </p:nvSpPr>
        <p:spPr bwMode="auto">
          <a:xfrm>
            <a:off x="1998663" y="4881563"/>
            <a:ext cx="293687" cy="168275"/>
          </a:xfrm>
          <a:prstGeom prst="rect">
            <a:avLst/>
          </a:prstGeom>
          <a:noFill/>
          <a:ln w="9525">
            <a:noFill/>
            <a:miter lim="800000"/>
            <a:headEnd/>
            <a:tailEnd/>
          </a:ln>
        </p:spPr>
        <p:txBody>
          <a:bodyPr wrap="none" lIns="0" tIns="0" rIns="0" bIns="0">
            <a:prstTxWarp prst="textNoShape">
              <a:avLst/>
            </a:prstTxWarp>
            <a:spAutoFit/>
          </a:bodyPr>
          <a:lstStyle/>
          <a:p>
            <a:r>
              <a:rPr lang="en-US" sz="1100">
                <a:solidFill>
                  <a:srgbClr val="000000"/>
                </a:solidFill>
                <a:latin typeface="Geneva" charset="0"/>
              </a:rPr>
              <a:t>NA2</a:t>
            </a:r>
            <a:endParaRPr lang="en-US"/>
          </a:p>
        </p:txBody>
      </p:sp>
      <p:sp>
        <p:nvSpPr>
          <p:cNvPr id="22540" name="Rectangle 53"/>
          <p:cNvSpPr>
            <a:spLocks noChangeArrowheads="1"/>
          </p:cNvSpPr>
          <p:nvPr/>
        </p:nvSpPr>
        <p:spPr bwMode="auto">
          <a:xfrm>
            <a:off x="2524125" y="4881563"/>
            <a:ext cx="293688" cy="168275"/>
          </a:xfrm>
          <a:prstGeom prst="rect">
            <a:avLst/>
          </a:prstGeom>
          <a:noFill/>
          <a:ln w="9525">
            <a:noFill/>
            <a:miter lim="800000"/>
            <a:headEnd/>
            <a:tailEnd/>
          </a:ln>
        </p:spPr>
        <p:txBody>
          <a:bodyPr wrap="none" lIns="0" tIns="0" rIns="0" bIns="0">
            <a:prstTxWarp prst="textNoShape">
              <a:avLst/>
            </a:prstTxWarp>
            <a:spAutoFit/>
          </a:bodyPr>
          <a:lstStyle/>
          <a:p>
            <a:r>
              <a:rPr lang="en-US" sz="1100">
                <a:solidFill>
                  <a:srgbClr val="000000"/>
                </a:solidFill>
                <a:latin typeface="Geneva" charset="0"/>
              </a:rPr>
              <a:t>NA1</a:t>
            </a:r>
            <a:endParaRPr lang="en-US"/>
          </a:p>
        </p:txBody>
      </p:sp>
      <p:sp>
        <p:nvSpPr>
          <p:cNvPr id="22541" name="Rectangle 54"/>
          <p:cNvSpPr>
            <a:spLocks noChangeArrowheads="1"/>
          </p:cNvSpPr>
          <p:nvPr/>
        </p:nvSpPr>
        <p:spPr bwMode="auto">
          <a:xfrm>
            <a:off x="2963863" y="4881563"/>
            <a:ext cx="293687" cy="168275"/>
          </a:xfrm>
          <a:prstGeom prst="rect">
            <a:avLst/>
          </a:prstGeom>
          <a:noFill/>
          <a:ln w="9525">
            <a:noFill/>
            <a:miter lim="800000"/>
            <a:headEnd/>
            <a:tailEnd/>
          </a:ln>
        </p:spPr>
        <p:txBody>
          <a:bodyPr wrap="none" lIns="0" tIns="0" rIns="0" bIns="0">
            <a:prstTxWarp prst="textNoShape">
              <a:avLst/>
            </a:prstTxWarp>
            <a:spAutoFit/>
          </a:bodyPr>
          <a:lstStyle/>
          <a:p>
            <a:r>
              <a:rPr lang="en-US" sz="1100">
                <a:solidFill>
                  <a:srgbClr val="000000"/>
                </a:solidFill>
                <a:latin typeface="Geneva" charset="0"/>
              </a:rPr>
              <a:t>NA2</a:t>
            </a:r>
            <a:endParaRPr lang="en-US"/>
          </a:p>
        </p:txBody>
      </p:sp>
      <p:sp>
        <p:nvSpPr>
          <p:cNvPr id="22542" name="Rectangle 55"/>
          <p:cNvSpPr>
            <a:spLocks noChangeArrowheads="1"/>
          </p:cNvSpPr>
          <p:nvPr/>
        </p:nvSpPr>
        <p:spPr bwMode="auto">
          <a:xfrm>
            <a:off x="3489325" y="4881563"/>
            <a:ext cx="293688" cy="168275"/>
          </a:xfrm>
          <a:prstGeom prst="rect">
            <a:avLst/>
          </a:prstGeom>
          <a:noFill/>
          <a:ln w="9525">
            <a:noFill/>
            <a:miter lim="800000"/>
            <a:headEnd/>
            <a:tailEnd/>
          </a:ln>
        </p:spPr>
        <p:txBody>
          <a:bodyPr wrap="none" lIns="0" tIns="0" rIns="0" bIns="0">
            <a:prstTxWarp prst="textNoShape">
              <a:avLst/>
            </a:prstTxWarp>
            <a:spAutoFit/>
          </a:bodyPr>
          <a:lstStyle/>
          <a:p>
            <a:r>
              <a:rPr lang="en-US" sz="1100">
                <a:solidFill>
                  <a:srgbClr val="000000"/>
                </a:solidFill>
                <a:latin typeface="Geneva" charset="0"/>
              </a:rPr>
              <a:t>NA1</a:t>
            </a:r>
            <a:endParaRPr lang="en-US"/>
          </a:p>
        </p:txBody>
      </p:sp>
      <p:sp>
        <p:nvSpPr>
          <p:cNvPr id="22543" name="Rectangle 56"/>
          <p:cNvSpPr>
            <a:spLocks noChangeArrowheads="1"/>
          </p:cNvSpPr>
          <p:nvPr/>
        </p:nvSpPr>
        <p:spPr bwMode="auto">
          <a:xfrm>
            <a:off x="3929063" y="4881563"/>
            <a:ext cx="293687" cy="168275"/>
          </a:xfrm>
          <a:prstGeom prst="rect">
            <a:avLst/>
          </a:prstGeom>
          <a:noFill/>
          <a:ln w="9525">
            <a:noFill/>
            <a:miter lim="800000"/>
            <a:headEnd/>
            <a:tailEnd/>
          </a:ln>
        </p:spPr>
        <p:txBody>
          <a:bodyPr wrap="none" lIns="0" tIns="0" rIns="0" bIns="0">
            <a:prstTxWarp prst="textNoShape">
              <a:avLst/>
            </a:prstTxWarp>
            <a:spAutoFit/>
          </a:bodyPr>
          <a:lstStyle/>
          <a:p>
            <a:r>
              <a:rPr lang="en-US" sz="1100">
                <a:solidFill>
                  <a:srgbClr val="000000"/>
                </a:solidFill>
                <a:latin typeface="Geneva" charset="0"/>
              </a:rPr>
              <a:t>NA2</a:t>
            </a:r>
            <a:endParaRPr lang="en-US"/>
          </a:p>
        </p:txBody>
      </p:sp>
      <p:sp>
        <p:nvSpPr>
          <p:cNvPr id="22544" name="Rectangle 57"/>
          <p:cNvSpPr>
            <a:spLocks noChangeArrowheads="1"/>
          </p:cNvSpPr>
          <p:nvPr/>
        </p:nvSpPr>
        <p:spPr bwMode="auto">
          <a:xfrm>
            <a:off x="1793875" y="5102225"/>
            <a:ext cx="277813" cy="168275"/>
          </a:xfrm>
          <a:prstGeom prst="rect">
            <a:avLst/>
          </a:prstGeom>
          <a:noFill/>
          <a:ln w="9525">
            <a:noFill/>
            <a:miter lim="800000"/>
            <a:headEnd/>
            <a:tailEnd/>
          </a:ln>
        </p:spPr>
        <p:txBody>
          <a:bodyPr wrap="none" lIns="0" tIns="0" rIns="0" bIns="0">
            <a:prstTxWarp prst="textNoShape">
              <a:avLst/>
            </a:prstTxWarp>
            <a:spAutoFit/>
          </a:bodyPr>
          <a:lstStyle/>
          <a:p>
            <a:r>
              <a:rPr lang="en-US" sz="1100">
                <a:solidFill>
                  <a:srgbClr val="000000"/>
                </a:solidFill>
                <a:latin typeface="Geneva" charset="0"/>
              </a:rPr>
              <a:t>12C</a:t>
            </a:r>
            <a:endParaRPr lang="en-US"/>
          </a:p>
        </p:txBody>
      </p:sp>
      <p:sp>
        <p:nvSpPr>
          <p:cNvPr id="22545" name="Rectangle 58"/>
          <p:cNvSpPr>
            <a:spLocks noChangeArrowheads="1"/>
          </p:cNvSpPr>
          <p:nvPr/>
        </p:nvSpPr>
        <p:spPr bwMode="auto">
          <a:xfrm>
            <a:off x="2759075" y="5102225"/>
            <a:ext cx="277813" cy="168275"/>
          </a:xfrm>
          <a:prstGeom prst="rect">
            <a:avLst/>
          </a:prstGeom>
          <a:noFill/>
          <a:ln w="9525">
            <a:noFill/>
            <a:miter lim="800000"/>
            <a:headEnd/>
            <a:tailEnd/>
          </a:ln>
        </p:spPr>
        <p:txBody>
          <a:bodyPr wrap="none" lIns="0" tIns="0" rIns="0" bIns="0">
            <a:prstTxWarp prst="textNoShape">
              <a:avLst/>
            </a:prstTxWarp>
            <a:spAutoFit/>
          </a:bodyPr>
          <a:lstStyle/>
          <a:p>
            <a:r>
              <a:rPr lang="en-US" sz="1100">
                <a:solidFill>
                  <a:srgbClr val="000000"/>
                </a:solidFill>
                <a:latin typeface="Geneva" charset="0"/>
              </a:rPr>
              <a:t>20C</a:t>
            </a:r>
            <a:endParaRPr lang="en-US"/>
          </a:p>
        </p:txBody>
      </p:sp>
      <p:sp>
        <p:nvSpPr>
          <p:cNvPr id="22546" name="Rectangle 59"/>
          <p:cNvSpPr>
            <a:spLocks noChangeArrowheads="1"/>
          </p:cNvSpPr>
          <p:nvPr/>
        </p:nvSpPr>
        <p:spPr bwMode="auto">
          <a:xfrm>
            <a:off x="3724275" y="5102225"/>
            <a:ext cx="277813" cy="168275"/>
          </a:xfrm>
          <a:prstGeom prst="rect">
            <a:avLst/>
          </a:prstGeom>
          <a:noFill/>
          <a:ln w="9525">
            <a:noFill/>
            <a:miter lim="800000"/>
            <a:headEnd/>
            <a:tailEnd/>
          </a:ln>
        </p:spPr>
        <p:txBody>
          <a:bodyPr wrap="none" lIns="0" tIns="0" rIns="0" bIns="0">
            <a:prstTxWarp prst="textNoShape">
              <a:avLst/>
            </a:prstTxWarp>
            <a:spAutoFit/>
          </a:bodyPr>
          <a:lstStyle/>
          <a:p>
            <a:r>
              <a:rPr lang="en-US" sz="1100">
                <a:solidFill>
                  <a:srgbClr val="000000"/>
                </a:solidFill>
                <a:latin typeface="Geneva" charset="0"/>
              </a:rPr>
              <a:t>24C</a:t>
            </a:r>
            <a:endParaRPr lang="en-US"/>
          </a:p>
        </p:txBody>
      </p:sp>
      <p:sp>
        <p:nvSpPr>
          <p:cNvPr id="22547" name="TextBox 58"/>
          <p:cNvSpPr txBox="1">
            <a:spLocks noChangeArrowheads="1"/>
          </p:cNvSpPr>
          <p:nvPr/>
        </p:nvSpPr>
        <p:spPr bwMode="auto">
          <a:xfrm>
            <a:off x="5638800" y="1905000"/>
            <a:ext cx="1689100" cy="461963"/>
          </a:xfrm>
          <a:prstGeom prst="rect">
            <a:avLst/>
          </a:prstGeom>
          <a:noFill/>
          <a:ln w="9525">
            <a:noFill/>
            <a:miter lim="800000"/>
            <a:headEnd/>
            <a:tailEnd/>
          </a:ln>
        </p:spPr>
        <p:txBody>
          <a:bodyPr wrap="none">
            <a:prstTxWarp prst="textNoShape">
              <a:avLst/>
            </a:prstTxWarp>
            <a:spAutoFit/>
          </a:bodyPr>
          <a:lstStyle/>
          <a:p>
            <a:r>
              <a:rPr lang="en-US"/>
              <a:t>NA2    NA1</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169"/>
          <p:cNvSpPr>
            <a:spLocks noChangeArrowheads="1"/>
          </p:cNvSpPr>
          <p:nvPr/>
        </p:nvSpPr>
        <p:spPr bwMode="auto">
          <a:xfrm>
            <a:off x="304800" y="2009775"/>
            <a:ext cx="2627313" cy="2946400"/>
          </a:xfrm>
          <a:prstGeom prst="rect">
            <a:avLst/>
          </a:prstGeom>
          <a:solidFill>
            <a:srgbClr val="FFFFFF"/>
          </a:solidFill>
          <a:ln w="9525">
            <a:noFill/>
            <a:miter lim="800000"/>
            <a:headEnd/>
            <a:tailEnd/>
          </a:ln>
        </p:spPr>
        <p:txBody>
          <a:bodyPr>
            <a:prstTxWarp prst="textNoShape">
              <a:avLst/>
            </a:prstTxWarp>
          </a:bodyPr>
          <a:lstStyle/>
          <a:p>
            <a:endParaRPr lang="en-US"/>
          </a:p>
        </p:txBody>
      </p:sp>
      <p:grpSp>
        <p:nvGrpSpPr>
          <p:cNvPr id="2" name="Group 186"/>
          <p:cNvGrpSpPr>
            <a:grpSpLocks/>
          </p:cNvGrpSpPr>
          <p:nvPr/>
        </p:nvGrpSpPr>
        <p:grpSpPr bwMode="auto">
          <a:xfrm>
            <a:off x="600075" y="2120900"/>
            <a:ext cx="247650" cy="2025650"/>
            <a:chOff x="378" y="1078"/>
            <a:chExt cx="156" cy="1276"/>
          </a:xfrm>
        </p:grpSpPr>
        <p:sp>
          <p:nvSpPr>
            <p:cNvPr id="23691" name="Line 170"/>
            <p:cNvSpPr>
              <a:spLocks noChangeShapeType="1"/>
            </p:cNvSpPr>
            <p:nvPr/>
          </p:nvSpPr>
          <p:spPr bwMode="auto">
            <a:xfrm flipH="1">
              <a:off x="497" y="2321"/>
              <a:ext cx="3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92" name="Rectangle 171"/>
            <p:cNvSpPr>
              <a:spLocks noChangeArrowheads="1"/>
            </p:cNvSpPr>
            <p:nvPr/>
          </p:nvSpPr>
          <p:spPr bwMode="auto">
            <a:xfrm>
              <a:off x="451" y="2287"/>
              <a:ext cx="37"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0</a:t>
              </a:r>
              <a:endParaRPr lang="en-US"/>
            </a:p>
          </p:txBody>
        </p:sp>
        <p:sp>
          <p:nvSpPr>
            <p:cNvPr id="23693" name="Line 172"/>
            <p:cNvSpPr>
              <a:spLocks noChangeShapeType="1"/>
            </p:cNvSpPr>
            <p:nvPr/>
          </p:nvSpPr>
          <p:spPr bwMode="auto">
            <a:xfrm flipH="1">
              <a:off x="497" y="2150"/>
              <a:ext cx="3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94" name="Rectangle 173"/>
            <p:cNvSpPr>
              <a:spLocks noChangeArrowheads="1"/>
            </p:cNvSpPr>
            <p:nvPr/>
          </p:nvSpPr>
          <p:spPr bwMode="auto">
            <a:xfrm>
              <a:off x="414" y="2116"/>
              <a:ext cx="75"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50</a:t>
              </a:r>
              <a:endParaRPr lang="en-US"/>
            </a:p>
          </p:txBody>
        </p:sp>
        <p:sp>
          <p:nvSpPr>
            <p:cNvPr id="23695" name="Line 174"/>
            <p:cNvSpPr>
              <a:spLocks noChangeShapeType="1"/>
            </p:cNvSpPr>
            <p:nvPr/>
          </p:nvSpPr>
          <p:spPr bwMode="auto">
            <a:xfrm flipH="1">
              <a:off x="497" y="1973"/>
              <a:ext cx="3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96" name="Rectangle 175"/>
            <p:cNvSpPr>
              <a:spLocks noChangeArrowheads="1"/>
            </p:cNvSpPr>
            <p:nvPr/>
          </p:nvSpPr>
          <p:spPr bwMode="auto">
            <a:xfrm>
              <a:off x="378" y="1939"/>
              <a:ext cx="112"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100</a:t>
              </a:r>
              <a:endParaRPr lang="en-US"/>
            </a:p>
          </p:txBody>
        </p:sp>
        <p:sp>
          <p:nvSpPr>
            <p:cNvPr id="23697" name="Line 176"/>
            <p:cNvSpPr>
              <a:spLocks noChangeShapeType="1"/>
            </p:cNvSpPr>
            <p:nvPr/>
          </p:nvSpPr>
          <p:spPr bwMode="auto">
            <a:xfrm flipH="1">
              <a:off x="497" y="1802"/>
              <a:ext cx="3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98" name="Rectangle 177"/>
            <p:cNvSpPr>
              <a:spLocks noChangeArrowheads="1"/>
            </p:cNvSpPr>
            <p:nvPr/>
          </p:nvSpPr>
          <p:spPr bwMode="auto">
            <a:xfrm>
              <a:off x="378" y="1768"/>
              <a:ext cx="112"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150</a:t>
              </a:r>
              <a:endParaRPr lang="en-US"/>
            </a:p>
          </p:txBody>
        </p:sp>
        <p:sp>
          <p:nvSpPr>
            <p:cNvPr id="23699" name="Line 178"/>
            <p:cNvSpPr>
              <a:spLocks noChangeShapeType="1"/>
            </p:cNvSpPr>
            <p:nvPr/>
          </p:nvSpPr>
          <p:spPr bwMode="auto">
            <a:xfrm flipH="1">
              <a:off x="497" y="1631"/>
              <a:ext cx="3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700" name="Rectangle 179"/>
            <p:cNvSpPr>
              <a:spLocks noChangeArrowheads="1"/>
            </p:cNvSpPr>
            <p:nvPr/>
          </p:nvSpPr>
          <p:spPr bwMode="auto">
            <a:xfrm>
              <a:off x="378" y="1597"/>
              <a:ext cx="112"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200</a:t>
              </a:r>
              <a:endParaRPr lang="en-US"/>
            </a:p>
          </p:txBody>
        </p:sp>
        <p:sp>
          <p:nvSpPr>
            <p:cNvPr id="23701" name="Line 180"/>
            <p:cNvSpPr>
              <a:spLocks noChangeShapeType="1"/>
            </p:cNvSpPr>
            <p:nvPr/>
          </p:nvSpPr>
          <p:spPr bwMode="auto">
            <a:xfrm flipH="1">
              <a:off x="497" y="1460"/>
              <a:ext cx="3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702" name="Rectangle 181"/>
            <p:cNvSpPr>
              <a:spLocks noChangeArrowheads="1"/>
            </p:cNvSpPr>
            <p:nvPr/>
          </p:nvSpPr>
          <p:spPr bwMode="auto">
            <a:xfrm>
              <a:off x="378" y="1426"/>
              <a:ext cx="112"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250</a:t>
              </a:r>
              <a:endParaRPr lang="en-US"/>
            </a:p>
          </p:txBody>
        </p:sp>
        <p:sp>
          <p:nvSpPr>
            <p:cNvPr id="23703" name="Line 182"/>
            <p:cNvSpPr>
              <a:spLocks noChangeShapeType="1"/>
            </p:cNvSpPr>
            <p:nvPr/>
          </p:nvSpPr>
          <p:spPr bwMode="auto">
            <a:xfrm flipH="1">
              <a:off x="497" y="1283"/>
              <a:ext cx="3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704" name="Rectangle 183"/>
            <p:cNvSpPr>
              <a:spLocks noChangeArrowheads="1"/>
            </p:cNvSpPr>
            <p:nvPr/>
          </p:nvSpPr>
          <p:spPr bwMode="auto">
            <a:xfrm>
              <a:off x="378" y="1249"/>
              <a:ext cx="112"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300</a:t>
              </a:r>
              <a:endParaRPr lang="en-US"/>
            </a:p>
          </p:txBody>
        </p:sp>
        <p:sp>
          <p:nvSpPr>
            <p:cNvPr id="23705" name="Line 184"/>
            <p:cNvSpPr>
              <a:spLocks noChangeShapeType="1"/>
            </p:cNvSpPr>
            <p:nvPr/>
          </p:nvSpPr>
          <p:spPr bwMode="auto">
            <a:xfrm flipH="1">
              <a:off x="497" y="1112"/>
              <a:ext cx="3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706" name="Rectangle 185"/>
            <p:cNvSpPr>
              <a:spLocks noChangeArrowheads="1"/>
            </p:cNvSpPr>
            <p:nvPr/>
          </p:nvSpPr>
          <p:spPr bwMode="auto">
            <a:xfrm>
              <a:off x="378" y="1078"/>
              <a:ext cx="112"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350</a:t>
              </a:r>
              <a:endParaRPr lang="en-US"/>
            </a:p>
          </p:txBody>
        </p:sp>
      </p:grpSp>
      <p:sp>
        <p:nvSpPr>
          <p:cNvPr id="23556" name="Rectangle 187"/>
          <p:cNvSpPr>
            <a:spLocks noChangeArrowheads="1"/>
          </p:cNvSpPr>
          <p:nvPr/>
        </p:nvSpPr>
        <p:spPr bwMode="auto">
          <a:xfrm rot="-5400000">
            <a:off x="-46038" y="3135313"/>
            <a:ext cx="1185863" cy="122238"/>
          </a:xfrm>
          <a:prstGeom prst="rect">
            <a:avLst/>
          </a:prstGeom>
          <a:noFill/>
          <a:ln w="9525">
            <a:noFill/>
            <a:miter lim="800000"/>
            <a:headEnd/>
            <a:tailEnd/>
          </a:ln>
        </p:spPr>
        <p:txBody>
          <a:bodyPr wrap="none" lIns="0" tIns="0" rIns="0" bIns="0">
            <a:prstTxWarp prst="textNoShape">
              <a:avLst/>
            </a:prstTxWarp>
            <a:spAutoFit/>
          </a:bodyPr>
          <a:lstStyle/>
          <a:p>
            <a:r>
              <a:rPr lang="en-US" sz="800">
                <a:solidFill>
                  <a:srgbClr val="000000"/>
                </a:solidFill>
                <a:latin typeface="Geneva" charset="0"/>
              </a:rPr>
              <a:t>Mean(Lesion area mm2)</a:t>
            </a:r>
            <a:endParaRPr lang="en-US"/>
          </a:p>
        </p:txBody>
      </p:sp>
      <p:sp>
        <p:nvSpPr>
          <p:cNvPr id="23557" name="Rectangle 188"/>
          <p:cNvSpPr>
            <a:spLocks noChangeArrowheads="1"/>
          </p:cNvSpPr>
          <p:nvPr/>
        </p:nvSpPr>
        <p:spPr bwMode="auto">
          <a:xfrm>
            <a:off x="847725" y="2174875"/>
            <a:ext cx="1928813" cy="1928813"/>
          </a:xfrm>
          <a:prstGeom prst="rect">
            <a:avLst/>
          </a:prstGeom>
          <a:solidFill>
            <a:srgbClr val="FFFFFF"/>
          </a:solidFill>
          <a:ln w="9525">
            <a:noFill/>
            <a:miter lim="800000"/>
            <a:headEnd/>
            <a:tailEnd/>
          </a:ln>
        </p:spPr>
        <p:txBody>
          <a:bodyPr>
            <a:prstTxWarp prst="textNoShape">
              <a:avLst/>
            </a:prstTxWarp>
          </a:bodyPr>
          <a:lstStyle/>
          <a:p>
            <a:endParaRPr lang="en-US"/>
          </a:p>
        </p:txBody>
      </p:sp>
      <p:grpSp>
        <p:nvGrpSpPr>
          <p:cNvPr id="3" name="Group 215"/>
          <p:cNvGrpSpPr>
            <a:grpSpLocks/>
          </p:cNvGrpSpPr>
          <p:nvPr/>
        </p:nvGrpSpPr>
        <p:grpSpPr bwMode="auto">
          <a:xfrm>
            <a:off x="906463" y="2174875"/>
            <a:ext cx="1803400" cy="1919288"/>
            <a:chOff x="571" y="1112"/>
            <a:chExt cx="1136" cy="1209"/>
          </a:xfrm>
        </p:grpSpPr>
        <p:sp>
          <p:nvSpPr>
            <p:cNvPr id="23665" name="Line 189"/>
            <p:cNvSpPr>
              <a:spLocks noChangeShapeType="1"/>
            </p:cNvSpPr>
            <p:nvPr/>
          </p:nvSpPr>
          <p:spPr bwMode="auto">
            <a:xfrm flipV="1">
              <a:off x="937" y="1112"/>
              <a:ext cx="1" cy="1209"/>
            </a:xfrm>
            <a:prstGeom prst="line">
              <a:avLst/>
            </a:prstGeom>
            <a:noFill/>
            <a:ln w="9525">
              <a:solidFill>
                <a:srgbClr val="7F7F7F"/>
              </a:solidFill>
              <a:round/>
              <a:headEnd/>
              <a:tailEnd/>
            </a:ln>
          </p:spPr>
          <p:txBody>
            <a:bodyPr>
              <a:prstTxWarp prst="textNoShape">
                <a:avLst/>
              </a:prstTxWarp>
            </a:bodyPr>
            <a:lstStyle/>
            <a:p>
              <a:endParaRPr lang="en-US"/>
            </a:p>
          </p:txBody>
        </p:sp>
        <p:sp>
          <p:nvSpPr>
            <p:cNvPr id="23666" name="Line 190"/>
            <p:cNvSpPr>
              <a:spLocks noChangeShapeType="1"/>
            </p:cNvSpPr>
            <p:nvPr/>
          </p:nvSpPr>
          <p:spPr bwMode="auto">
            <a:xfrm flipV="1">
              <a:off x="1340" y="1112"/>
              <a:ext cx="1" cy="1209"/>
            </a:xfrm>
            <a:prstGeom prst="line">
              <a:avLst/>
            </a:prstGeom>
            <a:noFill/>
            <a:ln w="9525">
              <a:solidFill>
                <a:srgbClr val="7F7F7F"/>
              </a:solidFill>
              <a:round/>
              <a:headEnd/>
              <a:tailEnd/>
            </a:ln>
          </p:spPr>
          <p:txBody>
            <a:bodyPr>
              <a:prstTxWarp prst="textNoShape">
                <a:avLst/>
              </a:prstTxWarp>
            </a:bodyPr>
            <a:lstStyle/>
            <a:p>
              <a:endParaRPr lang="en-US"/>
            </a:p>
          </p:txBody>
        </p:sp>
        <p:sp>
          <p:nvSpPr>
            <p:cNvPr id="23667" name="Rectangle 191"/>
            <p:cNvSpPr>
              <a:spLocks noChangeArrowheads="1"/>
            </p:cNvSpPr>
            <p:nvPr/>
          </p:nvSpPr>
          <p:spPr bwMode="auto">
            <a:xfrm>
              <a:off x="571" y="2284"/>
              <a:ext cx="146" cy="37"/>
            </a:xfrm>
            <a:prstGeom prst="rect">
              <a:avLst/>
            </a:prstGeom>
            <a:solidFill>
              <a:srgbClr val="0000FF"/>
            </a:solidFill>
            <a:ln w="9525">
              <a:solidFill>
                <a:srgbClr val="7F7F7F"/>
              </a:solidFill>
              <a:miter lim="800000"/>
              <a:headEnd/>
              <a:tailEnd/>
            </a:ln>
          </p:spPr>
          <p:txBody>
            <a:bodyPr>
              <a:prstTxWarp prst="textNoShape">
                <a:avLst/>
              </a:prstTxWarp>
            </a:bodyPr>
            <a:lstStyle/>
            <a:p>
              <a:endParaRPr lang="en-US"/>
            </a:p>
          </p:txBody>
        </p:sp>
        <p:sp>
          <p:nvSpPr>
            <p:cNvPr id="23668" name="Line 192"/>
            <p:cNvSpPr>
              <a:spLocks noChangeShapeType="1"/>
            </p:cNvSpPr>
            <p:nvPr/>
          </p:nvSpPr>
          <p:spPr bwMode="auto">
            <a:xfrm>
              <a:off x="632" y="2296"/>
              <a:ext cx="2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69" name="Line 193"/>
            <p:cNvSpPr>
              <a:spLocks noChangeShapeType="1"/>
            </p:cNvSpPr>
            <p:nvPr/>
          </p:nvSpPr>
          <p:spPr bwMode="auto">
            <a:xfrm>
              <a:off x="632" y="2278"/>
              <a:ext cx="2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70" name="Line 194"/>
            <p:cNvSpPr>
              <a:spLocks noChangeShapeType="1"/>
            </p:cNvSpPr>
            <p:nvPr/>
          </p:nvSpPr>
          <p:spPr bwMode="auto">
            <a:xfrm flipV="1">
              <a:off x="644" y="2278"/>
              <a:ext cx="1" cy="18"/>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71" name="Rectangle 195"/>
            <p:cNvSpPr>
              <a:spLocks noChangeArrowheads="1"/>
            </p:cNvSpPr>
            <p:nvPr/>
          </p:nvSpPr>
          <p:spPr bwMode="auto">
            <a:xfrm>
              <a:off x="754" y="2284"/>
              <a:ext cx="146" cy="37"/>
            </a:xfrm>
            <a:prstGeom prst="rect">
              <a:avLst/>
            </a:prstGeom>
            <a:solidFill>
              <a:srgbClr val="FF00FF"/>
            </a:solidFill>
            <a:ln w="9525">
              <a:solidFill>
                <a:srgbClr val="7F7F7F"/>
              </a:solidFill>
              <a:miter lim="800000"/>
              <a:headEnd/>
              <a:tailEnd/>
            </a:ln>
          </p:spPr>
          <p:txBody>
            <a:bodyPr>
              <a:prstTxWarp prst="textNoShape">
                <a:avLst/>
              </a:prstTxWarp>
            </a:bodyPr>
            <a:lstStyle/>
            <a:p>
              <a:endParaRPr lang="en-US"/>
            </a:p>
          </p:txBody>
        </p:sp>
        <p:sp>
          <p:nvSpPr>
            <p:cNvPr id="23672" name="Line 196"/>
            <p:cNvSpPr>
              <a:spLocks noChangeShapeType="1"/>
            </p:cNvSpPr>
            <p:nvPr/>
          </p:nvSpPr>
          <p:spPr bwMode="auto">
            <a:xfrm>
              <a:off x="815" y="2284"/>
              <a:ext cx="2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73" name="Line 197"/>
            <p:cNvSpPr>
              <a:spLocks noChangeShapeType="1"/>
            </p:cNvSpPr>
            <p:nvPr/>
          </p:nvSpPr>
          <p:spPr bwMode="auto">
            <a:xfrm>
              <a:off x="815" y="2278"/>
              <a:ext cx="2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74" name="Line 198"/>
            <p:cNvSpPr>
              <a:spLocks noChangeShapeType="1"/>
            </p:cNvSpPr>
            <p:nvPr/>
          </p:nvSpPr>
          <p:spPr bwMode="auto">
            <a:xfrm flipV="1">
              <a:off x="827" y="2278"/>
              <a:ext cx="1" cy="6"/>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75" name="Rectangle 199"/>
            <p:cNvSpPr>
              <a:spLocks noChangeArrowheads="1"/>
            </p:cNvSpPr>
            <p:nvPr/>
          </p:nvSpPr>
          <p:spPr bwMode="auto">
            <a:xfrm>
              <a:off x="974" y="1612"/>
              <a:ext cx="146" cy="709"/>
            </a:xfrm>
            <a:prstGeom prst="rect">
              <a:avLst/>
            </a:prstGeom>
            <a:solidFill>
              <a:srgbClr val="0000FF"/>
            </a:solidFill>
            <a:ln w="9525">
              <a:solidFill>
                <a:srgbClr val="7F7F7F"/>
              </a:solidFill>
              <a:miter lim="800000"/>
              <a:headEnd/>
              <a:tailEnd/>
            </a:ln>
          </p:spPr>
          <p:txBody>
            <a:bodyPr>
              <a:prstTxWarp prst="textNoShape">
                <a:avLst/>
              </a:prstTxWarp>
            </a:bodyPr>
            <a:lstStyle/>
            <a:p>
              <a:endParaRPr lang="en-US"/>
            </a:p>
          </p:txBody>
        </p:sp>
        <p:sp>
          <p:nvSpPr>
            <p:cNvPr id="23676" name="Line 200"/>
            <p:cNvSpPr>
              <a:spLocks noChangeShapeType="1"/>
            </p:cNvSpPr>
            <p:nvPr/>
          </p:nvSpPr>
          <p:spPr bwMode="auto">
            <a:xfrm>
              <a:off x="1035" y="1704"/>
              <a:ext cx="2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77" name="Line 201"/>
            <p:cNvSpPr>
              <a:spLocks noChangeShapeType="1"/>
            </p:cNvSpPr>
            <p:nvPr/>
          </p:nvSpPr>
          <p:spPr bwMode="auto">
            <a:xfrm>
              <a:off x="1035" y="1515"/>
              <a:ext cx="2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78" name="Line 202"/>
            <p:cNvSpPr>
              <a:spLocks noChangeShapeType="1"/>
            </p:cNvSpPr>
            <p:nvPr/>
          </p:nvSpPr>
          <p:spPr bwMode="auto">
            <a:xfrm flipV="1">
              <a:off x="1047" y="1515"/>
              <a:ext cx="1" cy="189"/>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79" name="Rectangle 203"/>
            <p:cNvSpPr>
              <a:spLocks noChangeArrowheads="1"/>
            </p:cNvSpPr>
            <p:nvPr/>
          </p:nvSpPr>
          <p:spPr bwMode="auto">
            <a:xfrm>
              <a:off x="1157" y="1399"/>
              <a:ext cx="146" cy="922"/>
            </a:xfrm>
            <a:prstGeom prst="rect">
              <a:avLst/>
            </a:prstGeom>
            <a:solidFill>
              <a:srgbClr val="FF00FF"/>
            </a:solidFill>
            <a:ln w="9525">
              <a:solidFill>
                <a:srgbClr val="7F7F7F"/>
              </a:solidFill>
              <a:miter lim="800000"/>
              <a:headEnd/>
              <a:tailEnd/>
            </a:ln>
          </p:spPr>
          <p:txBody>
            <a:bodyPr>
              <a:prstTxWarp prst="textNoShape">
                <a:avLst/>
              </a:prstTxWarp>
            </a:bodyPr>
            <a:lstStyle/>
            <a:p>
              <a:endParaRPr lang="en-US"/>
            </a:p>
          </p:txBody>
        </p:sp>
        <p:sp>
          <p:nvSpPr>
            <p:cNvPr id="23680" name="Line 204"/>
            <p:cNvSpPr>
              <a:spLocks noChangeShapeType="1"/>
            </p:cNvSpPr>
            <p:nvPr/>
          </p:nvSpPr>
          <p:spPr bwMode="auto">
            <a:xfrm>
              <a:off x="1218" y="1484"/>
              <a:ext cx="2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81" name="Line 205"/>
            <p:cNvSpPr>
              <a:spLocks noChangeShapeType="1"/>
            </p:cNvSpPr>
            <p:nvPr/>
          </p:nvSpPr>
          <p:spPr bwMode="auto">
            <a:xfrm>
              <a:off x="1218" y="1319"/>
              <a:ext cx="2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82" name="Line 206"/>
            <p:cNvSpPr>
              <a:spLocks noChangeShapeType="1"/>
            </p:cNvSpPr>
            <p:nvPr/>
          </p:nvSpPr>
          <p:spPr bwMode="auto">
            <a:xfrm flipV="1">
              <a:off x="1230" y="1319"/>
              <a:ext cx="1" cy="165"/>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83" name="Rectangle 207"/>
            <p:cNvSpPr>
              <a:spLocks noChangeArrowheads="1"/>
            </p:cNvSpPr>
            <p:nvPr/>
          </p:nvSpPr>
          <p:spPr bwMode="auto">
            <a:xfrm>
              <a:off x="1377" y="1942"/>
              <a:ext cx="146" cy="379"/>
            </a:xfrm>
            <a:prstGeom prst="rect">
              <a:avLst/>
            </a:prstGeom>
            <a:solidFill>
              <a:srgbClr val="0000FF"/>
            </a:solidFill>
            <a:ln w="9525">
              <a:solidFill>
                <a:srgbClr val="7F7F7F"/>
              </a:solidFill>
              <a:miter lim="800000"/>
              <a:headEnd/>
              <a:tailEnd/>
            </a:ln>
          </p:spPr>
          <p:txBody>
            <a:bodyPr>
              <a:prstTxWarp prst="textNoShape">
                <a:avLst/>
              </a:prstTxWarp>
            </a:bodyPr>
            <a:lstStyle/>
            <a:p>
              <a:endParaRPr lang="en-US"/>
            </a:p>
          </p:txBody>
        </p:sp>
        <p:sp>
          <p:nvSpPr>
            <p:cNvPr id="23684" name="Line 208"/>
            <p:cNvSpPr>
              <a:spLocks noChangeShapeType="1"/>
            </p:cNvSpPr>
            <p:nvPr/>
          </p:nvSpPr>
          <p:spPr bwMode="auto">
            <a:xfrm>
              <a:off x="1438" y="2009"/>
              <a:ext cx="2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85" name="Line 209"/>
            <p:cNvSpPr>
              <a:spLocks noChangeShapeType="1"/>
            </p:cNvSpPr>
            <p:nvPr/>
          </p:nvSpPr>
          <p:spPr bwMode="auto">
            <a:xfrm>
              <a:off x="1438" y="1881"/>
              <a:ext cx="2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86" name="Line 210"/>
            <p:cNvSpPr>
              <a:spLocks noChangeShapeType="1"/>
            </p:cNvSpPr>
            <p:nvPr/>
          </p:nvSpPr>
          <p:spPr bwMode="auto">
            <a:xfrm flipV="1">
              <a:off x="1450" y="1881"/>
              <a:ext cx="1" cy="128"/>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87" name="Rectangle 211"/>
            <p:cNvSpPr>
              <a:spLocks noChangeArrowheads="1"/>
            </p:cNvSpPr>
            <p:nvPr/>
          </p:nvSpPr>
          <p:spPr bwMode="auto">
            <a:xfrm>
              <a:off x="1560" y="1637"/>
              <a:ext cx="147" cy="684"/>
            </a:xfrm>
            <a:prstGeom prst="rect">
              <a:avLst/>
            </a:prstGeom>
            <a:solidFill>
              <a:srgbClr val="FF00FF"/>
            </a:solidFill>
            <a:ln w="9525">
              <a:solidFill>
                <a:srgbClr val="7F7F7F"/>
              </a:solidFill>
              <a:miter lim="800000"/>
              <a:headEnd/>
              <a:tailEnd/>
            </a:ln>
          </p:spPr>
          <p:txBody>
            <a:bodyPr>
              <a:prstTxWarp prst="textNoShape">
                <a:avLst/>
              </a:prstTxWarp>
            </a:bodyPr>
            <a:lstStyle/>
            <a:p>
              <a:endParaRPr lang="en-US"/>
            </a:p>
          </p:txBody>
        </p:sp>
        <p:sp>
          <p:nvSpPr>
            <p:cNvPr id="23688" name="Line 212"/>
            <p:cNvSpPr>
              <a:spLocks noChangeShapeType="1"/>
            </p:cNvSpPr>
            <p:nvPr/>
          </p:nvSpPr>
          <p:spPr bwMode="auto">
            <a:xfrm>
              <a:off x="1621" y="1851"/>
              <a:ext cx="2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89" name="Line 213"/>
            <p:cNvSpPr>
              <a:spLocks noChangeShapeType="1"/>
            </p:cNvSpPr>
            <p:nvPr/>
          </p:nvSpPr>
          <p:spPr bwMode="auto">
            <a:xfrm>
              <a:off x="1621" y="1417"/>
              <a:ext cx="2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90" name="Line 214"/>
            <p:cNvSpPr>
              <a:spLocks noChangeShapeType="1"/>
            </p:cNvSpPr>
            <p:nvPr/>
          </p:nvSpPr>
          <p:spPr bwMode="auto">
            <a:xfrm flipV="1">
              <a:off x="1633" y="1417"/>
              <a:ext cx="1" cy="434"/>
            </a:xfrm>
            <a:prstGeom prst="line">
              <a:avLst/>
            </a:prstGeom>
            <a:noFill/>
            <a:ln w="9525">
              <a:solidFill>
                <a:srgbClr val="000000"/>
              </a:solidFill>
              <a:round/>
              <a:headEnd/>
              <a:tailEnd/>
            </a:ln>
          </p:spPr>
          <p:txBody>
            <a:bodyPr>
              <a:prstTxWarp prst="textNoShape">
                <a:avLst/>
              </a:prstTxWarp>
            </a:bodyPr>
            <a:lstStyle/>
            <a:p>
              <a:endParaRPr lang="en-US"/>
            </a:p>
          </p:txBody>
        </p:sp>
      </p:grpSp>
      <p:sp>
        <p:nvSpPr>
          <p:cNvPr id="23559" name="Rectangle 216"/>
          <p:cNvSpPr>
            <a:spLocks noChangeArrowheads="1"/>
          </p:cNvSpPr>
          <p:nvPr/>
        </p:nvSpPr>
        <p:spPr bwMode="auto">
          <a:xfrm>
            <a:off x="847725" y="2174875"/>
            <a:ext cx="1919288" cy="1919288"/>
          </a:xfrm>
          <a:prstGeom prst="rect">
            <a:avLst/>
          </a:prstGeom>
          <a:noFill/>
          <a:ln w="9525">
            <a:solidFill>
              <a:srgbClr val="000000"/>
            </a:solidFill>
            <a:miter lim="800000"/>
            <a:headEnd/>
            <a:tailEnd/>
          </a:ln>
        </p:spPr>
        <p:txBody>
          <a:bodyPr>
            <a:prstTxWarp prst="textNoShape">
              <a:avLst/>
            </a:prstTxWarp>
          </a:bodyPr>
          <a:lstStyle/>
          <a:p>
            <a:endParaRPr lang="en-US"/>
          </a:p>
        </p:txBody>
      </p:sp>
      <p:sp>
        <p:nvSpPr>
          <p:cNvPr id="23560" name="Rectangle 217"/>
          <p:cNvSpPr>
            <a:spLocks noChangeArrowheads="1"/>
          </p:cNvSpPr>
          <p:nvPr/>
        </p:nvSpPr>
        <p:spPr bwMode="auto">
          <a:xfrm>
            <a:off x="928688" y="4097338"/>
            <a:ext cx="187325" cy="106362"/>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NA1</a:t>
            </a:r>
            <a:endParaRPr lang="en-US"/>
          </a:p>
        </p:txBody>
      </p:sp>
      <p:sp>
        <p:nvSpPr>
          <p:cNvPr id="23561" name="Rectangle 218"/>
          <p:cNvSpPr>
            <a:spLocks noChangeArrowheads="1"/>
          </p:cNvSpPr>
          <p:nvPr/>
        </p:nvSpPr>
        <p:spPr bwMode="auto">
          <a:xfrm>
            <a:off x="1220788" y="4097338"/>
            <a:ext cx="187325" cy="106362"/>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NA2</a:t>
            </a:r>
            <a:endParaRPr lang="en-US"/>
          </a:p>
        </p:txBody>
      </p:sp>
      <p:sp>
        <p:nvSpPr>
          <p:cNvPr id="23562" name="Rectangle 219"/>
          <p:cNvSpPr>
            <a:spLocks noChangeArrowheads="1"/>
          </p:cNvSpPr>
          <p:nvPr/>
        </p:nvSpPr>
        <p:spPr bwMode="auto">
          <a:xfrm>
            <a:off x="1568450" y="4097338"/>
            <a:ext cx="187325" cy="106362"/>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NA1</a:t>
            </a:r>
            <a:endParaRPr lang="en-US"/>
          </a:p>
        </p:txBody>
      </p:sp>
      <p:sp>
        <p:nvSpPr>
          <p:cNvPr id="23563" name="Rectangle 220"/>
          <p:cNvSpPr>
            <a:spLocks noChangeArrowheads="1"/>
          </p:cNvSpPr>
          <p:nvPr/>
        </p:nvSpPr>
        <p:spPr bwMode="auto">
          <a:xfrm>
            <a:off x="1860550" y="4097338"/>
            <a:ext cx="187325" cy="106362"/>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NA2</a:t>
            </a:r>
            <a:endParaRPr lang="en-US"/>
          </a:p>
        </p:txBody>
      </p:sp>
      <p:sp>
        <p:nvSpPr>
          <p:cNvPr id="23564" name="Rectangle 221"/>
          <p:cNvSpPr>
            <a:spLocks noChangeArrowheads="1"/>
          </p:cNvSpPr>
          <p:nvPr/>
        </p:nvSpPr>
        <p:spPr bwMode="auto">
          <a:xfrm>
            <a:off x="2209800" y="4097338"/>
            <a:ext cx="187325" cy="106362"/>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NA1</a:t>
            </a:r>
            <a:endParaRPr lang="en-US"/>
          </a:p>
        </p:txBody>
      </p:sp>
      <p:sp>
        <p:nvSpPr>
          <p:cNvPr id="23565" name="Rectangle 222"/>
          <p:cNvSpPr>
            <a:spLocks noChangeArrowheads="1"/>
          </p:cNvSpPr>
          <p:nvPr/>
        </p:nvSpPr>
        <p:spPr bwMode="auto">
          <a:xfrm>
            <a:off x="2500313" y="4097338"/>
            <a:ext cx="187325" cy="106362"/>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NA2</a:t>
            </a:r>
            <a:endParaRPr lang="en-US"/>
          </a:p>
        </p:txBody>
      </p:sp>
      <p:sp>
        <p:nvSpPr>
          <p:cNvPr id="23566" name="Rectangle 223"/>
          <p:cNvSpPr>
            <a:spLocks noChangeArrowheads="1"/>
          </p:cNvSpPr>
          <p:nvPr/>
        </p:nvSpPr>
        <p:spPr bwMode="auto">
          <a:xfrm>
            <a:off x="1112838" y="4243388"/>
            <a:ext cx="119062" cy="106362"/>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12</a:t>
            </a:r>
            <a:endParaRPr lang="en-US"/>
          </a:p>
        </p:txBody>
      </p:sp>
      <p:sp>
        <p:nvSpPr>
          <p:cNvPr id="23567" name="Rectangle 224"/>
          <p:cNvSpPr>
            <a:spLocks noChangeArrowheads="1"/>
          </p:cNvSpPr>
          <p:nvPr/>
        </p:nvSpPr>
        <p:spPr bwMode="auto">
          <a:xfrm>
            <a:off x="1752600" y="4243388"/>
            <a:ext cx="119063" cy="106362"/>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20</a:t>
            </a:r>
            <a:endParaRPr lang="en-US"/>
          </a:p>
        </p:txBody>
      </p:sp>
      <p:sp>
        <p:nvSpPr>
          <p:cNvPr id="23568" name="Rectangle 225"/>
          <p:cNvSpPr>
            <a:spLocks noChangeArrowheads="1"/>
          </p:cNvSpPr>
          <p:nvPr/>
        </p:nvSpPr>
        <p:spPr bwMode="auto">
          <a:xfrm>
            <a:off x="2393950" y="4243388"/>
            <a:ext cx="119063" cy="106362"/>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24</a:t>
            </a:r>
            <a:endParaRPr lang="en-US"/>
          </a:p>
        </p:txBody>
      </p:sp>
      <p:sp>
        <p:nvSpPr>
          <p:cNvPr id="23569" name="Rectangle 226"/>
          <p:cNvSpPr>
            <a:spLocks noChangeArrowheads="1"/>
          </p:cNvSpPr>
          <p:nvPr/>
        </p:nvSpPr>
        <p:spPr bwMode="auto">
          <a:xfrm>
            <a:off x="609600" y="4448175"/>
            <a:ext cx="1924050" cy="492125"/>
          </a:xfrm>
          <a:prstGeom prst="rect">
            <a:avLst/>
          </a:prstGeom>
          <a:noFill/>
          <a:ln w="9525">
            <a:noFill/>
            <a:miter lim="800000"/>
            <a:headEnd/>
            <a:tailEnd/>
          </a:ln>
        </p:spPr>
        <p:txBody>
          <a:bodyPr wrap="none" lIns="0" tIns="0" rIns="0" bIns="0">
            <a:prstTxWarp prst="textNoShape">
              <a:avLst/>
            </a:prstTxWarp>
            <a:spAutoFit/>
          </a:bodyPr>
          <a:lstStyle/>
          <a:p>
            <a:r>
              <a:rPr lang="en-US" sz="1600" i="1">
                <a:latin typeface="Arial" charset="0"/>
              </a:rPr>
              <a:t>Rhododendron </a:t>
            </a:r>
            <a:r>
              <a:rPr lang="en-US" sz="1600">
                <a:latin typeface="Arial" charset="0"/>
              </a:rPr>
              <a:t>sp. </a:t>
            </a:r>
          </a:p>
          <a:p>
            <a:r>
              <a:rPr lang="en-US" sz="1600">
                <a:latin typeface="Arial" charset="0"/>
              </a:rPr>
              <a:t>NA1 &lt; NA2, P = 0.05</a:t>
            </a:r>
          </a:p>
        </p:txBody>
      </p:sp>
      <p:sp>
        <p:nvSpPr>
          <p:cNvPr id="23570" name="Rectangle 108"/>
          <p:cNvSpPr>
            <a:spLocks noChangeArrowheads="1"/>
          </p:cNvSpPr>
          <p:nvPr/>
        </p:nvSpPr>
        <p:spPr bwMode="auto">
          <a:xfrm>
            <a:off x="3429000" y="2009775"/>
            <a:ext cx="2568575" cy="2946400"/>
          </a:xfrm>
          <a:prstGeom prst="rect">
            <a:avLst/>
          </a:prstGeom>
          <a:solidFill>
            <a:srgbClr val="FFFFFF"/>
          </a:solidFill>
          <a:ln w="9525">
            <a:noFill/>
            <a:miter lim="800000"/>
            <a:headEnd/>
            <a:tailEnd/>
          </a:ln>
        </p:spPr>
        <p:txBody>
          <a:bodyPr>
            <a:prstTxWarp prst="textNoShape">
              <a:avLst/>
            </a:prstTxWarp>
          </a:bodyPr>
          <a:lstStyle/>
          <a:p>
            <a:endParaRPr lang="en-US"/>
          </a:p>
        </p:txBody>
      </p:sp>
      <p:grpSp>
        <p:nvGrpSpPr>
          <p:cNvPr id="4" name="Group 127"/>
          <p:cNvGrpSpPr>
            <a:grpSpLocks/>
          </p:cNvGrpSpPr>
          <p:nvPr/>
        </p:nvGrpSpPr>
        <p:grpSpPr bwMode="auto">
          <a:xfrm>
            <a:off x="3724275" y="2120900"/>
            <a:ext cx="188913" cy="2025650"/>
            <a:chOff x="2346" y="1078"/>
            <a:chExt cx="119" cy="1276"/>
          </a:xfrm>
        </p:grpSpPr>
        <p:sp>
          <p:nvSpPr>
            <p:cNvPr id="23647" name="Line 109"/>
            <p:cNvSpPr>
              <a:spLocks noChangeShapeType="1"/>
            </p:cNvSpPr>
            <p:nvPr/>
          </p:nvSpPr>
          <p:spPr bwMode="auto">
            <a:xfrm flipH="1">
              <a:off x="2429" y="2321"/>
              <a:ext cx="3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48" name="Rectangle 110"/>
            <p:cNvSpPr>
              <a:spLocks noChangeArrowheads="1"/>
            </p:cNvSpPr>
            <p:nvPr/>
          </p:nvSpPr>
          <p:spPr bwMode="auto">
            <a:xfrm>
              <a:off x="2382" y="2287"/>
              <a:ext cx="37"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0</a:t>
              </a:r>
              <a:endParaRPr lang="en-US"/>
            </a:p>
          </p:txBody>
        </p:sp>
        <p:sp>
          <p:nvSpPr>
            <p:cNvPr id="23649" name="Line 111"/>
            <p:cNvSpPr>
              <a:spLocks noChangeShapeType="1"/>
            </p:cNvSpPr>
            <p:nvPr/>
          </p:nvSpPr>
          <p:spPr bwMode="auto">
            <a:xfrm flipH="1">
              <a:off x="2429" y="2168"/>
              <a:ext cx="3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50" name="Rectangle 112"/>
            <p:cNvSpPr>
              <a:spLocks noChangeArrowheads="1"/>
            </p:cNvSpPr>
            <p:nvPr/>
          </p:nvSpPr>
          <p:spPr bwMode="auto">
            <a:xfrm>
              <a:off x="2346" y="2134"/>
              <a:ext cx="75"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10</a:t>
              </a:r>
              <a:endParaRPr lang="en-US"/>
            </a:p>
          </p:txBody>
        </p:sp>
        <p:sp>
          <p:nvSpPr>
            <p:cNvPr id="23651" name="Line 113"/>
            <p:cNvSpPr>
              <a:spLocks noChangeShapeType="1"/>
            </p:cNvSpPr>
            <p:nvPr/>
          </p:nvSpPr>
          <p:spPr bwMode="auto">
            <a:xfrm flipH="1">
              <a:off x="2429" y="2015"/>
              <a:ext cx="3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52" name="Rectangle 114"/>
            <p:cNvSpPr>
              <a:spLocks noChangeArrowheads="1"/>
            </p:cNvSpPr>
            <p:nvPr/>
          </p:nvSpPr>
          <p:spPr bwMode="auto">
            <a:xfrm>
              <a:off x="2346" y="1981"/>
              <a:ext cx="75"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20</a:t>
              </a:r>
              <a:endParaRPr lang="en-US"/>
            </a:p>
          </p:txBody>
        </p:sp>
        <p:sp>
          <p:nvSpPr>
            <p:cNvPr id="23653" name="Line 115"/>
            <p:cNvSpPr>
              <a:spLocks noChangeShapeType="1"/>
            </p:cNvSpPr>
            <p:nvPr/>
          </p:nvSpPr>
          <p:spPr bwMode="auto">
            <a:xfrm flipH="1">
              <a:off x="2429" y="1869"/>
              <a:ext cx="3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54" name="Rectangle 116"/>
            <p:cNvSpPr>
              <a:spLocks noChangeArrowheads="1"/>
            </p:cNvSpPr>
            <p:nvPr/>
          </p:nvSpPr>
          <p:spPr bwMode="auto">
            <a:xfrm>
              <a:off x="2346" y="1835"/>
              <a:ext cx="75"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30</a:t>
              </a:r>
              <a:endParaRPr lang="en-US"/>
            </a:p>
          </p:txBody>
        </p:sp>
        <p:sp>
          <p:nvSpPr>
            <p:cNvPr id="23655" name="Line 117"/>
            <p:cNvSpPr>
              <a:spLocks noChangeShapeType="1"/>
            </p:cNvSpPr>
            <p:nvPr/>
          </p:nvSpPr>
          <p:spPr bwMode="auto">
            <a:xfrm flipH="1">
              <a:off x="2429" y="1716"/>
              <a:ext cx="3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56" name="Rectangle 118"/>
            <p:cNvSpPr>
              <a:spLocks noChangeArrowheads="1"/>
            </p:cNvSpPr>
            <p:nvPr/>
          </p:nvSpPr>
          <p:spPr bwMode="auto">
            <a:xfrm>
              <a:off x="2346" y="1682"/>
              <a:ext cx="75"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40</a:t>
              </a:r>
              <a:endParaRPr lang="en-US"/>
            </a:p>
          </p:txBody>
        </p:sp>
        <p:sp>
          <p:nvSpPr>
            <p:cNvPr id="23657" name="Line 119"/>
            <p:cNvSpPr>
              <a:spLocks noChangeShapeType="1"/>
            </p:cNvSpPr>
            <p:nvPr/>
          </p:nvSpPr>
          <p:spPr bwMode="auto">
            <a:xfrm flipH="1">
              <a:off x="2429" y="1564"/>
              <a:ext cx="3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58" name="Rectangle 120"/>
            <p:cNvSpPr>
              <a:spLocks noChangeArrowheads="1"/>
            </p:cNvSpPr>
            <p:nvPr/>
          </p:nvSpPr>
          <p:spPr bwMode="auto">
            <a:xfrm>
              <a:off x="2346" y="1530"/>
              <a:ext cx="75"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50</a:t>
              </a:r>
              <a:endParaRPr lang="en-US"/>
            </a:p>
          </p:txBody>
        </p:sp>
        <p:sp>
          <p:nvSpPr>
            <p:cNvPr id="23659" name="Line 121"/>
            <p:cNvSpPr>
              <a:spLocks noChangeShapeType="1"/>
            </p:cNvSpPr>
            <p:nvPr/>
          </p:nvSpPr>
          <p:spPr bwMode="auto">
            <a:xfrm flipH="1">
              <a:off x="2429" y="1411"/>
              <a:ext cx="3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60" name="Rectangle 122"/>
            <p:cNvSpPr>
              <a:spLocks noChangeArrowheads="1"/>
            </p:cNvSpPr>
            <p:nvPr/>
          </p:nvSpPr>
          <p:spPr bwMode="auto">
            <a:xfrm>
              <a:off x="2346" y="1377"/>
              <a:ext cx="75"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60</a:t>
              </a:r>
              <a:endParaRPr lang="en-US"/>
            </a:p>
          </p:txBody>
        </p:sp>
        <p:sp>
          <p:nvSpPr>
            <p:cNvPr id="23661" name="Line 123"/>
            <p:cNvSpPr>
              <a:spLocks noChangeShapeType="1"/>
            </p:cNvSpPr>
            <p:nvPr/>
          </p:nvSpPr>
          <p:spPr bwMode="auto">
            <a:xfrm flipH="1">
              <a:off x="2429" y="1264"/>
              <a:ext cx="3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62" name="Rectangle 124"/>
            <p:cNvSpPr>
              <a:spLocks noChangeArrowheads="1"/>
            </p:cNvSpPr>
            <p:nvPr/>
          </p:nvSpPr>
          <p:spPr bwMode="auto">
            <a:xfrm>
              <a:off x="2346" y="1230"/>
              <a:ext cx="75"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70</a:t>
              </a:r>
              <a:endParaRPr lang="en-US"/>
            </a:p>
          </p:txBody>
        </p:sp>
        <p:sp>
          <p:nvSpPr>
            <p:cNvPr id="23663" name="Line 125"/>
            <p:cNvSpPr>
              <a:spLocks noChangeShapeType="1"/>
            </p:cNvSpPr>
            <p:nvPr/>
          </p:nvSpPr>
          <p:spPr bwMode="auto">
            <a:xfrm flipH="1">
              <a:off x="2429" y="1112"/>
              <a:ext cx="3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64" name="Rectangle 126"/>
            <p:cNvSpPr>
              <a:spLocks noChangeArrowheads="1"/>
            </p:cNvSpPr>
            <p:nvPr/>
          </p:nvSpPr>
          <p:spPr bwMode="auto">
            <a:xfrm>
              <a:off x="2346" y="1078"/>
              <a:ext cx="75"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80</a:t>
              </a:r>
              <a:endParaRPr lang="en-US"/>
            </a:p>
          </p:txBody>
        </p:sp>
      </p:grpSp>
      <p:sp>
        <p:nvSpPr>
          <p:cNvPr id="23572" name="Rectangle 128"/>
          <p:cNvSpPr>
            <a:spLocks noChangeArrowheads="1"/>
          </p:cNvSpPr>
          <p:nvPr/>
        </p:nvSpPr>
        <p:spPr bwMode="auto">
          <a:xfrm rot="-5400000">
            <a:off x="2973388" y="3206750"/>
            <a:ext cx="1185862" cy="122238"/>
          </a:xfrm>
          <a:prstGeom prst="rect">
            <a:avLst/>
          </a:prstGeom>
          <a:noFill/>
          <a:ln w="9525">
            <a:noFill/>
            <a:miter lim="800000"/>
            <a:headEnd/>
            <a:tailEnd/>
          </a:ln>
        </p:spPr>
        <p:txBody>
          <a:bodyPr wrap="none" lIns="0" tIns="0" rIns="0" bIns="0">
            <a:prstTxWarp prst="textNoShape">
              <a:avLst/>
            </a:prstTxWarp>
            <a:spAutoFit/>
          </a:bodyPr>
          <a:lstStyle/>
          <a:p>
            <a:r>
              <a:rPr lang="en-US" sz="800">
                <a:solidFill>
                  <a:srgbClr val="000000"/>
                </a:solidFill>
                <a:latin typeface="Geneva" charset="0"/>
              </a:rPr>
              <a:t>Mean(Lesion area mm2)</a:t>
            </a:r>
            <a:endParaRPr lang="en-US"/>
          </a:p>
        </p:txBody>
      </p:sp>
      <p:sp>
        <p:nvSpPr>
          <p:cNvPr id="23573" name="Rectangle 129"/>
          <p:cNvSpPr>
            <a:spLocks noChangeArrowheads="1"/>
          </p:cNvSpPr>
          <p:nvPr/>
        </p:nvSpPr>
        <p:spPr bwMode="auto">
          <a:xfrm>
            <a:off x="3913188" y="2174875"/>
            <a:ext cx="1928812" cy="1928813"/>
          </a:xfrm>
          <a:prstGeom prst="rect">
            <a:avLst/>
          </a:prstGeom>
          <a:solidFill>
            <a:srgbClr val="FFFFFF"/>
          </a:solidFill>
          <a:ln w="9525">
            <a:noFill/>
            <a:miter lim="800000"/>
            <a:headEnd/>
            <a:tailEnd/>
          </a:ln>
        </p:spPr>
        <p:txBody>
          <a:bodyPr>
            <a:prstTxWarp prst="textNoShape">
              <a:avLst/>
            </a:prstTxWarp>
          </a:bodyPr>
          <a:lstStyle/>
          <a:p>
            <a:endParaRPr lang="en-US"/>
          </a:p>
        </p:txBody>
      </p:sp>
      <p:grpSp>
        <p:nvGrpSpPr>
          <p:cNvPr id="5" name="Group 156"/>
          <p:cNvGrpSpPr>
            <a:grpSpLocks/>
          </p:cNvGrpSpPr>
          <p:nvPr/>
        </p:nvGrpSpPr>
        <p:grpSpPr bwMode="auto">
          <a:xfrm>
            <a:off x="3971925" y="2174875"/>
            <a:ext cx="1803400" cy="1919288"/>
            <a:chOff x="2502" y="1112"/>
            <a:chExt cx="1136" cy="1209"/>
          </a:xfrm>
        </p:grpSpPr>
        <p:sp>
          <p:nvSpPr>
            <p:cNvPr id="23621" name="Line 130"/>
            <p:cNvSpPr>
              <a:spLocks noChangeShapeType="1"/>
            </p:cNvSpPr>
            <p:nvPr/>
          </p:nvSpPr>
          <p:spPr bwMode="auto">
            <a:xfrm flipV="1">
              <a:off x="2868" y="1112"/>
              <a:ext cx="1" cy="1209"/>
            </a:xfrm>
            <a:prstGeom prst="line">
              <a:avLst/>
            </a:prstGeom>
            <a:noFill/>
            <a:ln w="9525">
              <a:solidFill>
                <a:srgbClr val="7F7F7F"/>
              </a:solidFill>
              <a:round/>
              <a:headEnd/>
              <a:tailEnd/>
            </a:ln>
          </p:spPr>
          <p:txBody>
            <a:bodyPr>
              <a:prstTxWarp prst="textNoShape">
                <a:avLst/>
              </a:prstTxWarp>
            </a:bodyPr>
            <a:lstStyle/>
            <a:p>
              <a:endParaRPr lang="en-US"/>
            </a:p>
          </p:txBody>
        </p:sp>
        <p:sp>
          <p:nvSpPr>
            <p:cNvPr id="23622" name="Line 131"/>
            <p:cNvSpPr>
              <a:spLocks noChangeShapeType="1"/>
            </p:cNvSpPr>
            <p:nvPr/>
          </p:nvSpPr>
          <p:spPr bwMode="auto">
            <a:xfrm flipV="1">
              <a:off x="3271" y="1112"/>
              <a:ext cx="1" cy="1209"/>
            </a:xfrm>
            <a:prstGeom prst="line">
              <a:avLst/>
            </a:prstGeom>
            <a:noFill/>
            <a:ln w="9525">
              <a:solidFill>
                <a:srgbClr val="7F7F7F"/>
              </a:solidFill>
              <a:round/>
              <a:headEnd/>
              <a:tailEnd/>
            </a:ln>
          </p:spPr>
          <p:txBody>
            <a:bodyPr>
              <a:prstTxWarp prst="textNoShape">
                <a:avLst/>
              </a:prstTxWarp>
            </a:bodyPr>
            <a:lstStyle/>
            <a:p>
              <a:endParaRPr lang="en-US"/>
            </a:p>
          </p:txBody>
        </p:sp>
        <p:sp>
          <p:nvSpPr>
            <p:cNvPr id="23623" name="Rectangle 132"/>
            <p:cNvSpPr>
              <a:spLocks noChangeArrowheads="1"/>
            </p:cNvSpPr>
            <p:nvPr/>
          </p:nvSpPr>
          <p:spPr bwMode="auto">
            <a:xfrm>
              <a:off x="2502" y="1759"/>
              <a:ext cx="146" cy="562"/>
            </a:xfrm>
            <a:prstGeom prst="rect">
              <a:avLst/>
            </a:prstGeom>
            <a:solidFill>
              <a:srgbClr val="0000FF"/>
            </a:solidFill>
            <a:ln w="9525">
              <a:solidFill>
                <a:srgbClr val="7F7F7F"/>
              </a:solidFill>
              <a:miter lim="800000"/>
              <a:headEnd/>
              <a:tailEnd/>
            </a:ln>
          </p:spPr>
          <p:txBody>
            <a:bodyPr>
              <a:prstTxWarp prst="textNoShape">
                <a:avLst/>
              </a:prstTxWarp>
            </a:bodyPr>
            <a:lstStyle/>
            <a:p>
              <a:endParaRPr lang="en-US"/>
            </a:p>
          </p:txBody>
        </p:sp>
        <p:sp>
          <p:nvSpPr>
            <p:cNvPr id="23624" name="Line 133"/>
            <p:cNvSpPr>
              <a:spLocks noChangeShapeType="1"/>
            </p:cNvSpPr>
            <p:nvPr/>
          </p:nvSpPr>
          <p:spPr bwMode="auto">
            <a:xfrm>
              <a:off x="2563" y="1820"/>
              <a:ext cx="2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25" name="Line 134"/>
            <p:cNvSpPr>
              <a:spLocks noChangeShapeType="1"/>
            </p:cNvSpPr>
            <p:nvPr/>
          </p:nvSpPr>
          <p:spPr bwMode="auto">
            <a:xfrm>
              <a:off x="2563" y="1698"/>
              <a:ext cx="2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26" name="Line 135"/>
            <p:cNvSpPr>
              <a:spLocks noChangeShapeType="1"/>
            </p:cNvSpPr>
            <p:nvPr/>
          </p:nvSpPr>
          <p:spPr bwMode="auto">
            <a:xfrm flipV="1">
              <a:off x="2575" y="1698"/>
              <a:ext cx="1" cy="122"/>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27" name="Rectangle 136"/>
            <p:cNvSpPr>
              <a:spLocks noChangeArrowheads="1"/>
            </p:cNvSpPr>
            <p:nvPr/>
          </p:nvSpPr>
          <p:spPr bwMode="auto">
            <a:xfrm>
              <a:off x="2685" y="1588"/>
              <a:ext cx="147" cy="733"/>
            </a:xfrm>
            <a:prstGeom prst="rect">
              <a:avLst/>
            </a:prstGeom>
            <a:solidFill>
              <a:srgbClr val="FF00FF"/>
            </a:solidFill>
            <a:ln w="9525">
              <a:solidFill>
                <a:srgbClr val="B5D5FF"/>
              </a:solidFill>
              <a:miter lim="800000"/>
              <a:headEnd/>
              <a:tailEnd/>
            </a:ln>
          </p:spPr>
          <p:txBody>
            <a:bodyPr>
              <a:prstTxWarp prst="textNoShape">
                <a:avLst/>
              </a:prstTxWarp>
            </a:bodyPr>
            <a:lstStyle/>
            <a:p>
              <a:endParaRPr lang="en-US"/>
            </a:p>
          </p:txBody>
        </p:sp>
        <p:sp>
          <p:nvSpPr>
            <p:cNvPr id="23628" name="Line 137"/>
            <p:cNvSpPr>
              <a:spLocks noChangeShapeType="1"/>
            </p:cNvSpPr>
            <p:nvPr/>
          </p:nvSpPr>
          <p:spPr bwMode="auto">
            <a:xfrm>
              <a:off x="2746" y="1680"/>
              <a:ext cx="25"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29" name="Line 138"/>
            <p:cNvSpPr>
              <a:spLocks noChangeShapeType="1"/>
            </p:cNvSpPr>
            <p:nvPr/>
          </p:nvSpPr>
          <p:spPr bwMode="auto">
            <a:xfrm>
              <a:off x="2746" y="1490"/>
              <a:ext cx="25"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30" name="Line 139"/>
            <p:cNvSpPr>
              <a:spLocks noChangeShapeType="1"/>
            </p:cNvSpPr>
            <p:nvPr/>
          </p:nvSpPr>
          <p:spPr bwMode="auto">
            <a:xfrm flipV="1">
              <a:off x="2758" y="1490"/>
              <a:ext cx="1" cy="190"/>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31" name="Rectangle 140"/>
            <p:cNvSpPr>
              <a:spLocks noChangeArrowheads="1"/>
            </p:cNvSpPr>
            <p:nvPr/>
          </p:nvSpPr>
          <p:spPr bwMode="auto">
            <a:xfrm>
              <a:off x="2905" y="1576"/>
              <a:ext cx="146" cy="745"/>
            </a:xfrm>
            <a:prstGeom prst="rect">
              <a:avLst/>
            </a:prstGeom>
            <a:solidFill>
              <a:srgbClr val="0000FF"/>
            </a:solidFill>
            <a:ln w="9525">
              <a:solidFill>
                <a:srgbClr val="7F7F7F"/>
              </a:solidFill>
              <a:miter lim="800000"/>
              <a:headEnd/>
              <a:tailEnd/>
            </a:ln>
          </p:spPr>
          <p:txBody>
            <a:bodyPr>
              <a:prstTxWarp prst="textNoShape">
                <a:avLst/>
              </a:prstTxWarp>
            </a:bodyPr>
            <a:lstStyle/>
            <a:p>
              <a:endParaRPr lang="en-US"/>
            </a:p>
          </p:txBody>
        </p:sp>
        <p:sp>
          <p:nvSpPr>
            <p:cNvPr id="23632" name="Line 141"/>
            <p:cNvSpPr>
              <a:spLocks noChangeShapeType="1"/>
            </p:cNvSpPr>
            <p:nvPr/>
          </p:nvSpPr>
          <p:spPr bwMode="auto">
            <a:xfrm>
              <a:off x="2966" y="1716"/>
              <a:ext cx="2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33" name="Line 142"/>
            <p:cNvSpPr>
              <a:spLocks noChangeShapeType="1"/>
            </p:cNvSpPr>
            <p:nvPr/>
          </p:nvSpPr>
          <p:spPr bwMode="auto">
            <a:xfrm>
              <a:off x="2966" y="1441"/>
              <a:ext cx="2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34" name="Line 143"/>
            <p:cNvSpPr>
              <a:spLocks noChangeShapeType="1"/>
            </p:cNvSpPr>
            <p:nvPr/>
          </p:nvSpPr>
          <p:spPr bwMode="auto">
            <a:xfrm flipV="1">
              <a:off x="2978" y="1441"/>
              <a:ext cx="1" cy="275"/>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35" name="Rectangle 144"/>
            <p:cNvSpPr>
              <a:spLocks noChangeArrowheads="1"/>
            </p:cNvSpPr>
            <p:nvPr/>
          </p:nvSpPr>
          <p:spPr bwMode="auto">
            <a:xfrm>
              <a:off x="3088" y="1387"/>
              <a:ext cx="147" cy="934"/>
            </a:xfrm>
            <a:prstGeom prst="rect">
              <a:avLst/>
            </a:prstGeom>
            <a:solidFill>
              <a:srgbClr val="FF00FF"/>
            </a:solidFill>
            <a:ln w="9525">
              <a:solidFill>
                <a:srgbClr val="B5D5FF"/>
              </a:solidFill>
              <a:miter lim="800000"/>
              <a:headEnd/>
              <a:tailEnd/>
            </a:ln>
          </p:spPr>
          <p:txBody>
            <a:bodyPr>
              <a:prstTxWarp prst="textNoShape">
                <a:avLst/>
              </a:prstTxWarp>
            </a:bodyPr>
            <a:lstStyle/>
            <a:p>
              <a:endParaRPr lang="en-US"/>
            </a:p>
          </p:txBody>
        </p:sp>
        <p:sp>
          <p:nvSpPr>
            <p:cNvPr id="23636" name="Line 145"/>
            <p:cNvSpPr>
              <a:spLocks noChangeShapeType="1"/>
            </p:cNvSpPr>
            <p:nvPr/>
          </p:nvSpPr>
          <p:spPr bwMode="auto">
            <a:xfrm>
              <a:off x="3149" y="1539"/>
              <a:ext cx="25"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37" name="Line 146"/>
            <p:cNvSpPr>
              <a:spLocks noChangeShapeType="1"/>
            </p:cNvSpPr>
            <p:nvPr/>
          </p:nvSpPr>
          <p:spPr bwMode="auto">
            <a:xfrm>
              <a:off x="3149" y="1240"/>
              <a:ext cx="25"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38" name="Line 147"/>
            <p:cNvSpPr>
              <a:spLocks noChangeShapeType="1"/>
            </p:cNvSpPr>
            <p:nvPr/>
          </p:nvSpPr>
          <p:spPr bwMode="auto">
            <a:xfrm flipV="1">
              <a:off x="3161" y="1240"/>
              <a:ext cx="1" cy="299"/>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39" name="Rectangle 148"/>
            <p:cNvSpPr>
              <a:spLocks noChangeArrowheads="1"/>
            </p:cNvSpPr>
            <p:nvPr/>
          </p:nvSpPr>
          <p:spPr bwMode="auto">
            <a:xfrm>
              <a:off x="3308" y="1893"/>
              <a:ext cx="146" cy="428"/>
            </a:xfrm>
            <a:prstGeom prst="rect">
              <a:avLst/>
            </a:prstGeom>
            <a:solidFill>
              <a:srgbClr val="0000FF"/>
            </a:solidFill>
            <a:ln w="9525">
              <a:solidFill>
                <a:srgbClr val="7F7F7F"/>
              </a:solidFill>
              <a:miter lim="800000"/>
              <a:headEnd/>
              <a:tailEnd/>
            </a:ln>
          </p:spPr>
          <p:txBody>
            <a:bodyPr>
              <a:prstTxWarp prst="textNoShape">
                <a:avLst/>
              </a:prstTxWarp>
            </a:bodyPr>
            <a:lstStyle/>
            <a:p>
              <a:endParaRPr lang="en-US"/>
            </a:p>
          </p:txBody>
        </p:sp>
        <p:sp>
          <p:nvSpPr>
            <p:cNvPr id="23640" name="Line 149"/>
            <p:cNvSpPr>
              <a:spLocks noChangeShapeType="1"/>
            </p:cNvSpPr>
            <p:nvPr/>
          </p:nvSpPr>
          <p:spPr bwMode="auto">
            <a:xfrm>
              <a:off x="3369" y="1997"/>
              <a:ext cx="2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41" name="Line 150"/>
            <p:cNvSpPr>
              <a:spLocks noChangeShapeType="1"/>
            </p:cNvSpPr>
            <p:nvPr/>
          </p:nvSpPr>
          <p:spPr bwMode="auto">
            <a:xfrm>
              <a:off x="3369" y="1783"/>
              <a:ext cx="2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42" name="Line 151"/>
            <p:cNvSpPr>
              <a:spLocks noChangeShapeType="1"/>
            </p:cNvSpPr>
            <p:nvPr/>
          </p:nvSpPr>
          <p:spPr bwMode="auto">
            <a:xfrm flipV="1">
              <a:off x="3381" y="1783"/>
              <a:ext cx="1" cy="214"/>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43" name="Rectangle 152"/>
            <p:cNvSpPr>
              <a:spLocks noChangeArrowheads="1"/>
            </p:cNvSpPr>
            <p:nvPr/>
          </p:nvSpPr>
          <p:spPr bwMode="auto">
            <a:xfrm>
              <a:off x="3491" y="1716"/>
              <a:ext cx="147" cy="605"/>
            </a:xfrm>
            <a:prstGeom prst="rect">
              <a:avLst/>
            </a:prstGeom>
            <a:solidFill>
              <a:srgbClr val="FF00FF"/>
            </a:solidFill>
            <a:ln w="9525">
              <a:solidFill>
                <a:srgbClr val="B5D5FF"/>
              </a:solidFill>
              <a:miter lim="800000"/>
              <a:headEnd/>
              <a:tailEnd/>
            </a:ln>
          </p:spPr>
          <p:txBody>
            <a:bodyPr>
              <a:prstTxWarp prst="textNoShape">
                <a:avLst/>
              </a:prstTxWarp>
            </a:bodyPr>
            <a:lstStyle/>
            <a:p>
              <a:endParaRPr lang="en-US"/>
            </a:p>
          </p:txBody>
        </p:sp>
        <p:sp>
          <p:nvSpPr>
            <p:cNvPr id="23644" name="Line 153"/>
            <p:cNvSpPr>
              <a:spLocks noChangeShapeType="1"/>
            </p:cNvSpPr>
            <p:nvPr/>
          </p:nvSpPr>
          <p:spPr bwMode="auto">
            <a:xfrm>
              <a:off x="3552" y="1881"/>
              <a:ext cx="25"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45" name="Line 154"/>
            <p:cNvSpPr>
              <a:spLocks noChangeShapeType="1"/>
            </p:cNvSpPr>
            <p:nvPr/>
          </p:nvSpPr>
          <p:spPr bwMode="auto">
            <a:xfrm>
              <a:off x="3552" y="1557"/>
              <a:ext cx="25"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46" name="Line 155"/>
            <p:cNvSpPr>
              <a:spLocks noChangeShapeType="1"/>
            </p:cNvSpPr>
            <p:nvPr/>
          </p:nvSpPr>
          <p:spPr bwMode="auto">
            <a:xfrm flipV="1">
              <a:off x="3564" y="1557"/>
              <a:ext cx="1" cy="324"/>
            </a:xfrm>
            <a:prstGeom prst="line">
              <a:avLst/>
            </a:prstGeom>
            <a:noFill/>
            <a:ln w="9525">
              <a:solidFill>
                <a:srgbClr val="000000"/>
              </a:solidFill>
              <a:round/>
              <a:headEnd/>
              <a:tailEnd/>
            </a:ln>
          </p:spPr>
          <p:txBody>
            <a:bodyPr>
              <a:prstTxWarp prst="textNoShape">
                <a:avLst/>
              </a:prstTxWarp>
            </a:bodyPr>
            <a:lstStyle/>
            <a:p>
              <a:endParaRPr lang="en-US"/>
            </a:p>
          </p:txBody>
        </p:sp>
      </p:grpSp>
      <p:sp>
        <p:nvSpPr>
          <p:cNvPr id="23575" name="Rectangle 157"/>
          <p:cNvSpPr>
            <a:spLocks noChangeArrowheads="1"/>
          </p:cNvSpPr>
          <p:nvPr/>
        </p:nvSpPr>
        <p:spPr bwMode="auto">
          <a:xfrm>
            <a:off x="3913188" y="2174875"/>
            <a:ext cx="1919287" cy="1919288"/>
          </a:xfrm>
          <a:prstGeom prst="rect">
            <a:avLst/>
          </a:prstGeom>
          <a:noFill/>
          <a:ln w="9525">
            <a:solidFill>
              <a:srgbClr val="000000"/>
            </a:solidFill>
            <a:miter lim="800000"/>
            <a:headEnd/>
            <a:tailEnd/>
          </a:ln>
        </p:spPr>
        <p:txBody>
          <a:bodyPr>
            <a:prstTxWarp prst="textNoShape">
              <a:avLst/>
            </a:prstTxWarp>
          </a:bodyPr>
          <a:lstStyle/>
          <a:p>
            <a:endParaRPr lang="en-US"/>
          </a:p>
        </p:txBody>
      </p:sp>
      <p:sp>
        <p:nvSpPr>
          <p:cNvPr id="23576" name="Rectangle 158"/>
          <p:cNvSpPr>
            <a:spLocks noChangeArrowheads="1"/>
          </p:cNvSpPr>
          <p:nvPr/>
        </p:nvSpPr>
        <p:spPr bwMode="auto">
          <a:xfrm>
            <a:off x="3995738" y="4097338"/>
            <a:ext cx="187325" cy="106362"/>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NA1</a:t>
            </a:r>
            <a:endParaRPr lang="en-US"/>
          </a:p>
        </p:txBody>
      </p:sp>
      <p:sp>
        <p:nvSpPr>
          <p:cNvPr id="23577" name="Rectangle 159"/>
          <p:cNvSpPr>
            <a:spLocks noChangeArrowheads="1"/>
          </p:cNvSpPr>
          <p:nvPr/>
        </p:nvSpPr>
        <p:spPr bwMode="auto">
          <a:xfrm>
            <a:off x="4286250" y="4097338"/>
            <a:ext cx="187325" cy="106362"/>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NA2</a:t>
            </a:r>
            <a:endParaRPr lang="en-US"/>
          </a:p>
        </p:txBody>
      </p:sp>
      <p:sp>
        <p:nvSpPr>
          <p:cNvPr id="23578" name="Rectangle 160"/>
          <p:cNvSpPr>
            <a:spLocks noChangeArrowheads="1"/>
          </p:cNvSpPr>
          <p:nvPr/>
        </p:nvSpPr>
        <p:spPr bwMode="auto">
          <a:xfrm>
            <a:off x="4635500" y="4097338"/>
            <a:ext cx="187325" cy="106362"/>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NA1</a:t>
            </a:r>
            <a:endParaRPr lang="en-US"/>
          </a:p>
        </p:txBody>
      </p:sp>
      <p:sp>
        <p:nvSpPr>
          <p:cNvPr id="23579" name="Rectangle 161"/>
          <p:cNvSpPr>
            <a:spLocks noChangeArrowheads="1"/>
          </p:cNvSpPr>
          <p:nvPr/>
        </p:nvSpPr>
        <p:spPr bwMode="auto">
          <a:xfrm>
            <a:off x="4926013" y="4097338"/>
            <a:ext cx="187325" cy="106362"/>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NA2</a:t>
            </a:r>
            <a:endParaRPr lang="en-US"/>
          </a:p>
        </p:txBody>
      </p:sp>
      <p:sp>
        <p:nvSpPr>
          <p:cNvPr id="23580" name="Rectangle 162"/>
          <p:cNvSpPr>
            <a:spLocks noChangeArrowheads="1"/>
          </p:cNvSpPr>
          <p:nvPr/>
        </p:nvSpPr>
        <p:spPr bwMode="auto">
          <a:xfrm>
            <a:off x="5275263" y="4097338"/>
            <a:ext cx="187325" cy="106362"/>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NA1</a:t>
            </a:r>
            <a:endParaRPr lang="en-US"/>
          </a:p>
        </p:txBody>
      </p:sp>
      <p:sp>
        <p:nvSpPr>
          <p:cNvPr id="23581" name="Rectangle 163"/>
          <p:cNvSpPr>
            <a:spLocks noChangeArrowheads="1"/>
          </p:cNvSpPr>
          <p:nvPr/>
        </p:nvSpPr>
        <p:spPr bwMode="auto">
          <a:xfrm>
            <a:off x="5565775" y="4097338"/>
            <a:ext cx="187325" cy="106362"/>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NA2</a:t>
            </a:r>
            <a:endParaRPr lang="en-US"/>
          </a:p>
        </p:txBody>
      </p:sp>
      <p:sp>
        <p:nvSpPr>
          <p:cNvPr id="23582" name="Rectangle 164"/>
          <p:cNvSpPr>
            <a:spLocks noChangeArrowheads="1"/>
          </p:cNvSpPr>
          <p:nvPr/>
        </p:nvSpPr>
        <p:spPr bwMode="auto">
          <a:xfrm>
            <a:off x="4179888" y="4243388"/>
            <a:ext cx="119062" cy="106362"/>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12</a:t>
            </a:r>
            <a:endParaRPr lang="en-US"/>
          </a:p>
        </p:txBody>
      </p:sp>
      <p:sp>
        <p:nvSpPr>
          <p:cNvPr id="23583" name="Rectangle 165"/>
          <p:cNvSpPr>
            <a:spLocks noChangeArrowheads="1"/>
          </p:cNvSpPr>
          <p:nvPr/>
        </p:nvSpPr>
        <p:spPr bwMode="auto">
          <a:xfrm>
            <a:off x="4819650" y="4243388"/>
            <a:ext cx="119063" cy="106362"/>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20</a:t>
            </a:r>
            <a:endParaRPr lang="en-US"/>
          </a:p>
        </p:txBody>
      </p:sp>
      <p:sp>
        <p:nvSpPr>
          <p:cNvPr id="23584" name="Rectangle 166"/>
          <p:cNvSpPr>
            <a:spLocks noChangeArrowheads="1"/>
          </p:cNvSpPr>
          <p:nvPr/>
        </p:nvSpPr>
        <p:spPr bwMode="auto">
          <a:xfrm>
            <a:off x="5459413" y="4243388"/>
            <a:ext cx="119062" cy="106362"/>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24</a:t>
            </a:r>
            <a:endParaRPr lang="en-US"/>
          </a:p>
        </p:txBody>
      </p:sp>
      <p:sp>
        <p:nvSpPr>
          <p:cNvPr id="23585" name="Rectangle 74"/>
          <p:cNvSpPr>
            <a:spLocks noChangeArrowheads="1"/>
          </p:cNvSpPr>
          <p:nvPr/>
        </p:nvSpPr>
        <p:spPr bwMode="auto">
          <a:xfrm>
            <a:off x="6172200" y="2009775"/>
            <a:ext cx="2597150" cy="2943225"/>
          </a:xfrm>
          <a:prstGeom prst="rect">
            <a:avLst/>
          </a:prstGeom>
          <a:solidFill>
            <a:srgbClr val="FFFFFF"/>
          </a:solidFill>
          <a:ln w="9525">
            <a:noFill/>
            <a:miter lim="800000"/>
            <a:headEnd/>
            <a:tailEnd/>
          </a:ln>
        </p:spPr>
        <p:txBody>
          <a:bodyPr>
            <a:prstTxWarp prst="textNoShape">
              <a:avLst/>
            </a:prstTxWarp>
          </a:bodyPr>
          <a:lstStyle/>
          <a:p>
            <a:endParaRPr lang="en-US"/>
          </a:p>
        </p:txBody>
      </p:sp>
      <p:grpSp>
        <p:nvGrpSpPr>
          <p:cNvPr id="6" name="Group 91"/>
          <p:cNvGrpSpPr>
            <a:grpSpLocks/>
          </p:cNvGrpSpPr>
          <p:nvPr/>
        </p:nvGrpSpPr>
        <p:grpSpPr bwMode="auto">
          <a:xfrm>
            <a:off x="6467475" y="2120900"/>
            <a:ext cx="219075" cy="2024063"/>
            <a:chOff x="4074" y="1078"/>
            <a:chExt cx="138" cy="1275"/>
          </a:xfrm>
        </p:grpSpPr>
        <p:sp>
          <p:nvSpPr>
            <p:cNvPr id="23605" name="Line 75"/>
            <p:cNvSpPr>
              <a:spLocks noChangeShapeType="1"/>
            </p:cNvSpPr>
            <p:nvPr/>
          </p:nvSpPr>
          <p:spPr bwMode="auto">
            <a:xfrm flipH="1">
              <a:off x="4175" y="2320"/>
              <a:ext cx="3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06" name="Rectangle 76"/>
            <p:cNvSpPr>
              <a:spLocks noChangeArrowheads="1"/>
            </p:cNvSpPr>
            <p:nvPr/>
          </p:nvSpPr>
          <p:spPr bwMode="auto">
            <a:xfrm>
              <a:off x="4074" y="2286"/>
              <a:ext cx="92"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0.0</a:t>
              </a:r>
              <a:endParaRPr lang="en-US"/>
            </a:p>
          </p:txBody>
        </p:sp>
        <p:sp>
          <p:nvSpPr>
            <p:cNvPr id="23607" name="Line 77"/>
            <p:cNvSpPr>
              <a:spLocks noChangeShapeType="1"/>
            </p:cNvSpPr>
            <p:nvPr/>
          </p:nvSpPr>
          <p:spPr bwMode="auto">
            <a:xfrm flipH="1">
              <a:off x="4175" y="2150"/>
              <a:ext cx="3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08" name="Rectangle 78"/>
            <p:cNvSpPr>
              <a:spLocks noChangeArrowheads="1"/>
            </p:cNvSpPr>
            <p:nvPr/>
          </p:nvSpPr>
          <p:spPr bwMode="auto">
            <a:xfrm>
              <a:off x="4074" y="2116"/>
              <a:ext cx="92"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0.5</a:t>
              </a:r>
              <a:endParaRPr lang="en-US"/>
            </a:p>
          </p:txBody>
        </p:sp>
        <p:sp>
          <p:nvSpPr>
            <p:cNvPr id="23609" name="Line 79"/>
            <p:cNvSpPr>
              <a:spLocks noChangeShapeType="1"/>
            </p:cNvSpPr>
            <p:nvPr/>
          </p:nvSpPr>
          <p:spPr bwMode="auto">
            <a:xfrm flipH="1">
              <a:off x="4175" y="1973"/>
              <a:ext cx="3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10" name="Rectangle 80"/>
            <p:cNvSpPr>
              <a:spLocks noChangeArrowheads="1"/>
            </p:cNvSpPr>
            <p:nvPr/>
          </p:nvSpPr>
          <p:spPr bwMode="auto">
            <a:xfrm>
              <a:off x="4074" y="1938"/>
              <a:ext cx="92"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1.0</a:t>
              </a:r>
              <a:endParaRPr lang="en-US"/>
            </a:p>
          </p:txBody>
        </p:sp>
        <p:sp>
          <p:nvSpPr>
            <p:cNvPr id="23611" name="Line 81"/>
            <p:cNvSpPr>
              <a:spLocks noChangeShapeType="1"/>
            </p:cNvSpPr>
            <p:nvPr/>
          </p:nvSpPr>
          <p:spPr bwMode="auto">
            <a:xfrm flipH="1">
              <a:off x="4175" y="1802"/>
              <a:ext cx="3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12" name="Rectangle 82"/>
            <p:cNvSpPr>
              <a:spLocks noChangeArrowheads="1"/>
            </p:cNvSpPr>
            <p:nvPr/>
          </p:nvSpPr>
          <p:spPr bwMode="auto">
            <a:xfrm>
              <a:off x="4074" y="1768"/>
              <a:ext cx="92"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1.5</a:t>
              </a:r>
              <a:endParaRPr lang="en-US"/>
            </a:p>
          </p:txBody>
        </p:sp>
        <p:sp>
          <p:nvSpPr>
            <p:cNvPr id="23613" name="Line 83"/>
            <p:cNvSpPr>
              <a:spLocks noChangeShapeType="1"/>
            </p:cNvSpPr>
            <p:nvPr/>
          </p:nvSpPr>
          <p:spPr bwMode="auto">
            <a:xfrm flipH="1">
              <a:off x="4175" y="1631"/>
              <a:ext cx="3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14" name="Rectangle 84"/>
            <p:cNvSpPr>
              <a:spLocks noChangeArrowheads="1"/>
            </p:cNvSpPr>
            <p:nvPr/>
          </p:nvSpPr>
          <p:spPr bwMode="auto">
            <a:xfrm>
              <a:off x="4074" y="1597"/>
              <a:ext cx="92"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2.0</a:t>
              </a:r>
              <a:endParaRPr lang="en-US"/>
            </a:p>
          </p:txBody>
        </p:sp>
        <p:sp>
          <p:nvSpPr>
            <p:cNvPr id="23615" name="Line 85"/>
            <p:cNvSpPr>
              <a:spLocks noChangeShapeType="1"/>
            </p:cNvSpPr>
            <p:nvPr/>
          </p:nvSpPr>
          <p:spPr bwMode="auto">
            <a:xfrm flipH="1">
              <a:off x="4175" y="1460"/>
              <a:ext cx="3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16" name="Rectangle 86"/>
            <p:cNvSpPr>
              <a:spLocks noChangeArrowheads="1"/>
            </p:cNvSpPr>
            <p:nvPr/>
          </p:nvSpPr>
          <p:spPr bwMode="auto">
            <a:xfrm>
              <a:off x="4074" y="1426"/>
              <a:ext cx="92"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2.5</a:t>
              </a:r>
              <a:endParaRPr lang="en-US"/>
            </a:p>
          </p:txBody>
        </p:sp>
        <p:sp>
          <p:nvSpPr>
            <p:cNvPr id="23617" name="Line 87"/>
            <p:cNvSpPr>
              <a:spLocks noChangeShapeType="1"/>
            </p:cNvSpPr>
            <p:nvPr/>
          </p:nvSpPr>
          <p:spPr bwMode="auto">
            <a:xfrm flipH="1">
              <a:off x="4175" y="1283"/>
              <a:ext cx="3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18" name="Rectangle 88"/>
            <p:cNvSpPr>
              <a:spLocks noChangeArrowheads="1"/>
            </p:cNvSpPr>
            <p:nvPr/>
          </p:nvSpPr>
          <p:spPr bwMode="auto">
            <a:xfrm>
              <a:off x="4074" y="1249"/>
              <a:ext cx="92"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3.0</a:t>
              </a:r>
              <a:endParaRPr lang="en-US"/>
            </a:p>
          </p:txBody>
        </p:sp>
        <p:sp>
          <p:nvSpPr>
            <p:cNvPr id="23619" name="Line 89"/>
            <p:cNvSpPr>
              <a:spLocks noChangeShapeType="1"/>
            </p:cNvSpPr>
            <p:nvPr/>
          </p:nvSpPr>
          <p:spPr bwMode="auto">
            <a:xfrm flipH="1">
              <a:off x="4175" y="1112"/>
              <a:ext cx="3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20" name="Rectangle 90"/>
            <p:cNvSpPr>
              <a:spLocks noChangeArrowheads="1"/>
            </p:cNvSpPr>
            <p:nvPr/>
          </p:nvSpPr>
          <p:spPr bwMode="auto">
            <a:xfrm>
              <a:off x="4074" y="1078"/>
              <a:ext cx="92" cy="67"/>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3.5</a:t>
              </a:r>
              <a:endParaRPr lang="en-US"/>
            </a:p>
          </p:txBody>
        </p:sp>
      </p:grpSp>
      <p:sp>
        <p:nvSpPr>
          <p:cNvPr id="23587" name="Rectangle 92"/>
          <p:cNvSpPr>
            <a:spLocks noChangeArrowheads="1"/>
          </p:cNvSpPr>
          <p:nvPr/>
        </p:nvSpPr>
        <p:spPr bwMode="auto">
          <a:xfrm rot="-5400000">
            <a:off x="5814219" y="2986882"/>
            <a:ext cx="1196975" cy="122237"/>
          </a:xfrm>
          <a:prstGeom prst="rect">
            <a:avLst/>
          </a:prstGeom>
          <a:noFill/>
          <a:ln w="9525">
            <a:noFill/>
            <a:miter lim="800000"/>
            <a:headEnd/>
            <a:tailEnd/>
          </a:ln>
        </p:spPr>
        <p:txBody>
          <a:bodyPr wrap="none" lIns="0" tIns="0" rIns="0" bIns="0">
            <a:prstTxWarp prst="textNoShape">
              <a:avLst/>
            </a:prstTxWarp>
            <a:spAutoFit/>
          </a:bodyPr>
          <a:lstStyle/>
          <a:p>
            <a:r>
              <a:rPr lang="en-US" sz="800">
                <a:solidFill>
                  <a:srgbClr val="000000"/>
                </a:solidFill>
                <a:latin typeface="Geneva" charset="0"/>
              </a:rPr>
              <a:t>(Mean(Lesion area cm2)</a:t>
            </a:r>
            <a:endParaRPr lang="en-US"/>
          </a:p>
        </p:txBody>
      </p:sp>
      <p:sp>
        <p:nvSpPr>
          <p:cNvPr id="23588" name="Rectangle 93"/>
          <p:cNvSpPr>
            <a:spLocks noChangeArrowheads="1"/>
          </p:cNvSpPr>
          <p:nvPr/>
        </p:nvSpPr>
        <p:spPr bwMode="auto">
          <a:xfrm>
            <a:off x="6686550" y="2174875"/>
            <a:ext cx="1927225" cy="1928813"/>
          </a:xfrm>
          <a:prstGeom prst="rect">
            <a:avLst/>
          </a:prstGeom>
          <a:solidFill>
            <a:srgbClr val="FFFFFF"/>
          </a:solidFill>
          <a:ln w="9525">
            <a:noFill/>
            <a:miter lim="800000"/>
            <a:headEnd/>
            <a:tailEnd/>
          </a:ln>
        </p:spPr>
        <p:txBody>
          <a:bodyPr>
            <a:prstTxWarp prst="textNoShape">
              <a:avLst/>
            </a:prstTxWarp>
          </a:bodyPr>
          <a:lstStyle/>
          <a:p>
            <a:r>
              <a:rPr lang="en-US"/>
              <a:t>       20 C</a:t>
            </a:r>
          </a:p>
        </p:txBody>
      </p:sp>
      <p:grpSp>
        <p:nvGrpSpPr>
          <p:cNvPr id="7" name="Group 102"/>
          <p:cNvGrpSpPr>
            <a:grpSpLocks/>
          </p:cNvGrpSpPr>
          <p:nvPr/>
        </p:nvGrpSpPr>
        <p:grpSpPr bwMode="auto">
          <a:xfrm>
            <a:off x="6859588" y="2571750"/>
            <a:ext cx="1570037" cy="1520825"/>
            <a:chOff x="4321" y="1362"/>
            <a:chExt cx="989" cy="958"/>
          </a:xfrm>
        </p:grpSpPr>
        <p:sp>
          <p:nvSpPr>
            <p:cNvPr id="23597" name="Rectangle 94"/>
            <p:cNvSpPr>
              <a:spLocks noChangeArrowheads="1"/>
            </p:cNvSpPr>
            <p:nvPr/>
          </p:nvSpPr>
          <p:spPr bwMode="auto">
            <a:xfrm>
              <a:off x="4321" y="1460"/>
              <a:ext cx="440" cy="860"/>
            </a:xfrm>
            <a:prstGeom prst="rect">
              <a:avLst/>
            </a:prstGeom>
            <a:solidFill>
              <a:srgbClr val="0000FF"/>
            </a:solidFill>
            <a:ln w="9525">
              <a:solidFill>
                <a:srgbClr val="7F7F7F"/>
              </a:solidFill>
              <a:miter lim="800000"/>
              <a:headEnd/>
              <a:tailEnd/>
            </a:ln>
          </p:spPr>
          <p:txBody>
            <a:bodyPr>
              <a:prstTxWarp prst="textNoShape">
                <a:avLst/>
              </a:prstTxWarp>
            </a:bodyPr>
            <a:lstStyle/>
            <a:p>
              <a:endParaRPr lang="en-US"/>
            </a:p>
          </p:txBody>
        </p:sp>
        <p:sp>
          <p:nvSpPr>
            <p:cNvPr id="23598" name="Line 95"/>
            <p:cNvSpPr>
              <a:spLocks noChangeShapeType="1"/>
            </p:cNvSpPr>
            <p:nvPr/>
          </p:nvSpPr>
          <p:spPr bwMode="auto">
            <a:xfrm>
              <a:off x="4529" y="1557"/>
              <a:ext cx="2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599" name="Line 96"/>
            <p:cNvSpPr>
              <a:spLocks noChangeShapeType="1"/>
            </p:cNvSpPr>
            <p:nvPr/>
          </p:nvSpPr>
          <p:spPr bwMode="auto">
            <a:xfrm>
              <a:off x="4529" y="1362"/>
              <a:ext cx="2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00" name="Line 97"/>
            <p:cNvSpPr>
              <a:spLocks noChangeShapeType="1"/>
            </p:cNvSpPr>
            <p:nvPr/>
          </p:nvSpPr>
          <p:spPr bwMode="auto">
            <a:xfrm flipV="1">
              <a:off x="4541" y="1362"/>
              <a:ext cx="1" cy="195"/>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01" name="Rectangle 98"/>
            <p:cNvSpPr>
              <a:spLocks noChangeArrowheads="1"/>
            </p:cNvSpPr>
            <p:nvPr/>
          </p:nvSpPr>
          <p:spPr bwMode="auto">
            <a:xfrm>
              <a:off x="4871" y="2107"/>
              <a:ext cx="439" cy="213"/>
            </a:xfrm>
            <a:prstGeom prst="rect">
              <a:avLst/>
            </a:prstGeom>
            <a:solidFill>
              <a:srgbClr val="FF00FF"/>
            </a:solidFill>
            <a:ln w="9525">
              <a:solidFill>
                <a:srgbClr val="B5D5FF"/>
              </a:solidFill>
              <a:miter lim="800000"/>
              <a:headEnd/>
              <a:tailEnd/>
            </a:ln>
          </p:spPr>
          <p:txBody>
            <a:bodyPr>
              <a:prstTxWarp prst="textNoShape">
                <a:avLst/>
              </a:prstTxWarp>
            </a:bodyPr>
            <a:lstStyle/>
            <a:p>
              <a:endParaRPr lang="en-US"/>
            </a:p>
          </p:txBody>
        </p:sp>
        <p:sp>
          <p:nvSpPr>
            <p:cNvPr id="23602" name="Line 99"/>
            <p:cNvSpPr>
              <a:spLocks noChangeShapeType="1"/>
            </p:cNvSpPr>
            <p:nvPr/>
          </p:nvSpPr>
          <p:spPr bwMode="auto">
            <a:xfrm>
              <a:off x="5078" y="2143"/>
              <a:ext cx="25"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03" name="Line 100"/>
            <p:cNvSpPr>
              <a:spLocks noChangeShapeType="1"/>
            </p:cNvSpPr>
            <p:nvPr/>
          </p:nvSpPr>
          <p:spPr bwMode="auto">
            <a:xfrm>
              <a:off x="5078" y="2070"/>
              <a:ext cx="25"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604" name="Line 101"/>
            <p:cNvSpPr>
              <a:spLocks noChangeShapeType="1"/>
            </p:cNvSpPr>
            <p:nvPr/>
          </p:nvSpPr>
          <p:spPr bwMode="auto">
            <a:xfrm flipV="1">
              <a:off x="5091" y="2070"/>
              <a:ext cx="1" cy="73"/>
            </a:xfrm>
            <a:prstGeom prst="line">
              <a:avLst/>
            </a:prstGeom>
            <a:noFill/>
            <a:ln w="9525">
              <a:solidFill>
                <a:srgbClr val="000000"/>
              </a:solidFill>
              <a:round/>
              <a:headEnd/>
              <a:tailEnd/>
            </a:ln>
          </p:spPr>
          <p:txBody>
            <a:bodyPr>
              <a:prstTxWarp prst="textNoShape">
                <a:avLst/>
              </a:prstTxWarp>
            </a:bodyPr>
            <a:lstStyle/>
            <a:p>
              <a:endParaRPr lang="en-US"/>
            </a:p>
          </p:txBody>
        </p:sp>
      </p:grpSp>
      <p:sp>
        <p:nvSpPr>
          <p:cNvPr id="23590" name="Rectangle 103"/>
          <p:cNvSpPr>
            <a:spLocks noChangeArrowheads="1"/>
          </p:cNvSpPr>
          <p:nvPr/>
        </p:nvSpPr>
        <p:spPr bwMode="auto">
          <a:xfrm>
            <a:off x="6686550" y="2174875"/>
            <a:ext cx="1917700" cy="1917700"/>
          </a:xfrm>
          <a:prstGeom prst="rect">
            <a:avLst/>
          </a:prstGeom>
          <a:noFill/>
          <a:ln w="9525">
            <a:solidFill>
              <a:srgbClr val="000000"/>
            </a:solidFill>
            <a:miter lim="800000"/>
            <a:headEnd/>
            <a:tailEnd/>
          </a:ln>
        </p:spPr>
        <p:txBody>
          <a:bodyPr>
            <a:prstTxWarp prst="textNoShape">
              <a:avLst/>
            </a:prstTxWarp>
          </a:bodyPr>
          <a:lstStyle/>
          <a:p>
            <a:endParaRPr lang="en-US"/>
          </a:p>
        </p:txBody>
      </p:sp>
      <p:sp>
        <p:nvSpPr>
          <p:cNvPr id="23591" name="Rectangle 104"/>
          <p:cNvSpPr>
            <a:spLocks noChangeArrowheads="1"/>
          </p:cNvSpPr>
          <p:nvPr/>
        </p:nvSpPr>
        <p:spPr bwMode="auto">
          <a:xfrm>
            <a:off x="7116763" y="4097338"/>
            <a:ext cx="187325" cy="106362"/>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NA1</a:t>
            </a:r>
            <a:endParaRPr lang="en-US"/>
          </a:p>
        </p:txBody>
      </p:sp>
      <p:sp>
        <p:nvSpPr>
          <p:cNvPr id="23592" name="Rectangle 105"/>
          <p:cNvSpPr>
            <a:spLocks noChangeArrowheads="1"/>
          </p:cNvSpPr>
          <p:nvPr/>
        </p:nvSpPr>
        <p:spPr bwMode="auto">
          <a:xfrm>
            <a:off x="7988300" y="4097338"/>
            <a:ext cx="187325" cy="106362"/>
          </a:xfrm>
          <a:prstGeom prst="rect">
            <a:avLst/>
          </a:prstGeom>
          <a:noFill/>
          <a:ln w="9525">
            <a:noFill/>
            <a:miter lim="800000"/>
            <a:headEnd/>
            <a:tailEnd/>
          </a:ln>
        </p:spPr>
        <p:txBody>
          <a:bodyPr wrap="none" lIns="0" tIns="0" rIns="0" bIns="0">
            <a:prstTxWarp prst="textNoShape">
              <a:avLst/>
            </a:prstTxWarp>
            <a:spAutoFit/>
          </a:bodyPr>
          <a:lstStyle/>
          <a:p>
            <a:r>
              <a:rPr lang="en-US" sz="700">
                <a:solidFill>
                  <a:srgbClr val="000000"/>
                </a:solidFill>
                <a:latin typeface="Geneva" charset="0"/>
              </a:rPr>
              <a:t>NA2</a:t>
            </a:r>
            <a:endParaRPr lang="en-US"/>
          </a:p>
        </p:txBody>
      </p:sp>
      <p:sp>
        <p:nvSpPr>
          <p:cNvPr id="23593" name="Rectangle 228"/>
          <p:cNvSpPr>
            <a:spLocks noChangeArrowheads="1"/>
          </p:cNvSpPr>
          <p:nvPr/>
        </p:nvSpPr>
        <p:spPr bwMode="auto">
          <a:xfrm>
            <a:off x="3571875" y="4448175"/>
            <a:ext cx="2132013" cy="492125"/>
          </a:xfrm>
          <a:prstGeom prst="rect">
            <a:avLst/>
          </a:prstGeom>
          <a:noFill/>
          <a:ln w="9525">
            <a:noFill/>
            <a:miter lim="800000"/>
            <a:headEnd/>
            <a:tailEnd/>
          </a:ln>
        </p:spPr>
        <p:txBody>
          <a:bodyPr wrap="none" lIns="0" tIns="0" rIns="0" bIns="0">
            <a:prstTxWarp prst="textNoShape">
              <a:avLst/>
            </a:prstTxWarp>
            <a:spAutoFit/>
          </a:bodyPr>
          <a:lstStyle/>
          <a:p>
            <a:r>
              <a:rPr lang="en-US" sz="1600" i="1">
                <a:latin typeface="Arial" charset="0"/>
              </a:rPr>
              <a:t>Umbellularia californica</a:t>
            </a:r>
            <a:endParaRPr lang="en-US" sz="1600">
              <a:latin typeface="Arial" charset="0"/>
            </a:endParaRPr>
          </a:p>
          <a:p>
            <a:r>
              <a:rPr lang="en-US" sz="1600">
                <a:solidFill>
                  <a:srgbClr val="000000"/>
                </a:solidFill>
                <a:latin typeface="Arial" charset="0"/>
              </a:rPr>
              <a:t>NA1 &lt; NA2 , P = 0.008</a:t>
            </a:r>
          </a:p>
        </p:txBody>
      </p:sp>
      <p:sp>
        <p:nvSpPr>
          <p:cNvPr id="23594" name="Rectangle 229"/>
          <p:cNvSpPr>
            <a:spLocks noChangeArrowheads="1"/>
          </p:cNvSpPr>
          <p:nvPr/>
        </p:nvSpPr>
        <p:spPr bwMode="auto">
          <a:xfrm>
            <a:off x="6400800" y="4343400"/>
            <a:ext cx="2362200" cy="492125"/>
          </a:xfrm>
          <a:prstGeom prst="rect">
            <a:avLst/>
          </a:prstGeom>
          <a:noFill/>
          <a:ln w="9525">
            <a:noFill/>
            <a:miter lim="800000"/>
            <a:headEnd/>
            <a:tailEnd/>
          </a:ln>
        </p:spPr>
        <p:txBody>
          <a:bodyPr lIns="0" tIns="0" rIns="0" bIns="0">
            <a:prstTxWarp prst="textNoShape">
              <a:avLst/>
            </a:prstTxWarp>
            <a:spAutoFit/>
          </a:bodyPr>
          <a:lstStyle/>
          <a:p>
            <a:r>
              <a:rPr lang="en-US" sz="1600" i="1">
                <a:latin typeface="Arial" charset="0"/>
              </a:rPr>
              <a:t>Camellia setsugeken</a:t>
            </a:r>
            <a:endParaRPr lang="en-US" sz="1600">
              <a:latin typeface="Arial" charset="0"/>
            </a:endParaRPr>
          </a:p>
          <a:p>
            <a:r>
              <a:rPr lang="en-US" sz="1600">
                <a:solidFill>
                  <a:srgbClr val="0000FF"/>
                </a:solidFill>
                <a:latin typeface="Arial" charset="0"/>
              </a:rPr>
              <a:t>NA1 &gt; NA2 , P &lt; 0.0001</a:t>
            </a:r>
            <a:endParaRPr lang="en-US" sz="1600">
              <a:latin typeface="Arial" charset="0"/>
            </a:endParaRPr>
          </a:p>
        </p:txBody>
      </p:sp>
      <p:sp>
        <p:nvSpPr>
          <p:cNvPr id="23595" name="Rectangle 230"/>
          <p:cNvSpPr>
            <a:spLocks noGrp="1" noChangeArrowheads="1"/>
          </p:cNvSpPr>
          <p:nvPr>
            <p:ph type="title"/>
          </p:nvPr>
        </p:nvSpPr>
        <p:spPr>
          <a:xfrm>
            <a:off x="685800" y="533400"/>
            <a:ext cx="7772400" cy="1143000"/>
          </a:xfrm>
        </p:spPr>
        <p:txBody>
          <a:bodyPr/>
          <a:lstStyle/>
          <a:p>
            <a:pPr eaLnBrk="1" hangingPunct="1"/>
            <a:r>
              <a:rPr lang="en-US" sz="3200" smtClean="0"/>
              <a:t>Interaction of lineage, host, and temperature.</a:t>
            </a:r>
          </a:p>
        </p:txBody>
      </p:sp>
      <p:sp>
        <p:nvSpPr>
          <p:cNvPr id="23596" name="TextBox 153"/>
          <p:cNvSpPr txBox="1">
            <a:spLocks noChangeArrowheads="1"/>
          </p:cNvSpPr>
          <p:nvPr/>
        </p:nvSpPr>
        <p:spPr bwMode="auto">
          <a:xfrm>
            <a:off x="533400" y="5257800"/>
            <a:ext cx="8664575" cy="1323975"/>
          </a:xfrm>
          <a:prstGeom prst="rect">
            <a:avLst/>
          </a:prstGeom>
          <a:noFill/>
          <a:ln w="9525">
            <a:noFill/>
            <a:miter lim="800000"/>
            <a:headEnd/>
            <a:tailEnd/>
          </a:ln>
        </p:spPr>
        <p:txBody>
          <a:bodyPr wrap="none">
            <a:prstTxWarp prst="textNoShape">
              <a:avLst/>
            </a:prstTxWarp>
            <a:spAutoFit/>
          </a:bodyPr>
          <a:lstStyle/>
          <a:p>
            <a:r>
              <a:rPr lang="en-US" sz="2000"/>
              <a:t>At 20 C, </a:t>
            </a:r>
            <a:r>
              <a:rPr lang="en-US" sz="2000" i="1"/>
              <a:t>Rhododendron </a:t>
            </a:r>
            <a:r>
              <a:rPr lang="en-US" sz="2000"/>
              <a:t>and </a:t>
            </a:r>
            <a:r>
              <a:rPr lang="en-US" sz="2000" i="1"/>
              <a:t>Umbellularia </a:t>
            </a:r>
            <a:r>
              <a:rPr lang="en-US" sz="2000"/>
              <a:t>effective hosts more for NA2 and NA1,</a:t>
            </a:r>
          </a:p>
          <a:p>
            <a:r>
              <a:rPr lang="en-US" sz="2000"/>
              <a:t>	but </a:t>
            </a:r>
            <a:r>
              <a:rPr lang="en-US" sz="2000" i="1"/>
              <a:t>Camellia</a:t>
            </a:r>
            <a:r>
              <a:rPr lang="en-US" sz="2000"/>
              <a:t>, only for NA1</a:t>
            </a:r>
          </a:p>
          <a:p>
            <a:r>
              <a:rPr lang="en-US" sz="2000"/>
              <a:t>At 12 C, </a:t>
            </a:r>
            <a:r>
              <a:rPr lang="en-US" sz="2000" i="1"/>
              <a:t>Rhododendron </a:t>
            </a:r>
            <a:r>
              <a:rPr lang="en-US" sz="2000"/>
              <a:t>not an effective host, </a:t>
            </a:r>
            <a:r>
              <a:rPr lang="en-US" sz="2000" i="1"/>
              <a:t>Umbellularia </a:t>
            </a:r>
            <a:r>
              <a:rPr lang="en-US" sz="2000"/>
              <a:t>yes, that may explain </a:t>
            </a:r>
          </a:p>
          <a:p>
            <a:r>
              <a:rPr lang="en-US" sz="2000"/>
              <a:t>	why </a:t>
            </a:r>
            <a:r>
              <a:rPr lang="en-US" sz="2000" i="1"/>
              <a:t>P. ramorum </a:t>
            </a:r>
            <a:r>
              <a:rPr lang="en-US" sz="2000"/>
              <a:t>limited spread in Northern Europe on </a:t>
            </a:r>
            <a:r>
              <a:rPr lang="en-US" sz="2000" i="1"/>
              <a:t>Rhododendron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979</TotalTime>
  <Words>1654</Words>
  <Application>Microsoft Macintosh PowerPoint</Application>
  <PresentationFormat>On-screen Show (4:3)</PresentationFormat>
  <Paragraphs>231</Paragraphs>
  <Slides>28</Slides>
  <Notes>2</Notes>
  <HiddenSlides>0</HiddenSlides>
  <MMClips>0</MMClips>
  <ScaleCrop>false</ScaleCrop>
  <HeadingPairs>
    <vt:vector size="8" baseType="variant">
      <vt:variant>
        <vt:lpstr>Design Template</vt:lpstr>
      </vt:variant>
      <vt:variant>
        <vt:i4>1</vt:i4>
      </vt:variant>
      <vt:variant>
        <vt:lpstr>Links</vt:lpstr>
      </vt:variant>
      <vt:variant>
        <vt:i4>2</vt:i4>
      </vt:variant>
      <vt:variant>
        <vt:lpstr>Embedded OLE Servers</vt:lpstr>
      </vt:variant>
      <vt:variant>
        <vt:i4>2</vt:i4>
      </vt:variant>
      <vt:variant>
        <vt:lpstr>Slide Titles</vt:lpstr>
      </vt:variant>
      <vt:variant>
        <vt:i4>28</vt:i4>
      </vt:variant>
    </vt:vector>
  </HeadingPairs>
  <TitlesOfParts>
    <vt:vector size="33" baseType="lpstr">
      <vt:lpstr>Office Theme</vt:lpstr>
      <vt:lpstr>Macintosh HD:Users:matteogarbelotto:Documents:Eudora Folder:Attachments Folder:Paper_Pcinnamomi_2011.doc!OLE_LINK1</vt:lpstr>
      <vt:lpstr>Macintosh HD:Users:matteogarbelotto:Desktop:TableICPP%.docx!OLE_LINK2</vt:lpstr>
      <vt:lpstr>Microsoft Word 97 - 2004 Document</vt:lpstr>
      <vt:lpstr>Microsoft Excel Chart</vt:lpstr>
      <vt:lpstr>Bases of Invasion Biology of Pathogens</vt:lpstr>
      <vt:lpstr>Predicting impacts of invasions (I)</vt:lpstr>
      <vt:lpstr>Transmission is an overlooked aspect, which includes, but is much more, than just pathogenicity</vt:lpstr>
      <vt:lpstr>Genetic structure of an invasive microbial species </vt:lpstr>
      <vt:lpstr>Species has ancient lineages evolved in isolation (e.g. P. ramorum)</vt:lpstr>
      <vt:lpstr>Mating type</vt:lpstr>
      <vt:lpstr>Sexual structures may confer advantage</vt:lpstr>
      <vt:lpstr>Growth rate…</vt:lpstr>
      <vt:lpstr>Interaction of lineage, host, and temperature.</vt:lpstr>
      <vt:lpstr>Specific genotypes associated with specific phenotypes </vt:lpstr>
      <vt:lpstr>1- Huge oak mortality in  Colima, Mexico (Tainter et al. 2000) 2- New problems in CA Christmas tree nurseries (2002). 3- Quasi-extinction of rare manzanita in CA (Swiecki et al. 2004) </vt:lpstr>
      <vt:lpstr>Widespread mortality of Ione manzanita caused by P. cinnamomi</vt:lpstr>
      <vt:lpstr>Slide 13</vt:lpstr>
      <vt:lpstr>Introduced population only partially represents phenotypes and genotypes of source</vt:lpstr>
      <vt:lpstr>Cypress canker caused by Seiridium cardinale</vt:lpstr>
      <vt:lpstr>Significant bottleneck in Med</vt:lpstr>
      <vt:lpstr>Pairwise Si (AFLPs) and Linkage Disequilibrium (SSRs) indicate lack of sex in Med and its presence in Cal</vt:lpstr>
      <vt:lpstr>Does B-tub lineage mean more than diversity at one locus?</vt:lpstr>
      <vt:lpstr>CAL has sex (Ia) and higher genetic diversity (Gd 0.98 vs. 0.88), is likely source, but MED pop has now differentiated in two, offering a wonderful system for trait-based hypotheses testing</vt:lpstr>
      <vt:lpstr>Slide 20</vt:lpstr>
      <vt:lpstr>Introduction by US troops in 1945 of H. irregulare from North America into  Italy shows ecology and transmission may be more important than pathogenicity</vt:lpstr>
      <vt:lpstr>Slide 22</vt:lpstr>
      <vt:lpstr>Due to bottleneck, genetic diversity of invasive H. irregulare alleles progressively decreases as distance from introduction point increases, how does invasive sp. maintain viable genome if introduction is single ?</vt:lpstr>
      <vt:lpstr>Slide 24</vt:lpstr>
      <vt:lpstr>Roles of gene introgression</vt:lpstr>
      <vt:lpstr>Slide 26</vt:lpstr>
      <vt:lpstr>Slide 27</vt:lpstr>
      <vt:lpstr>Slide 28</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California invaded: 1849 A.D.</dc:title>
  <dc:creator>Matteo Garbelotto</dc:creator>
  <cp:lastModifiedBy>Matteo Garbelotto</cp:lastModifiedBy>
  <cp:revision>11</cp:revision>
  <dcterms:created xsi:type="dcterms:W3CDTF">2013-10-21T04:03:57Z</dcterms:created>
  <dcterms:modified xsi:type="dcterms:W3CDTF">2013-10-21T20:23:40Z</dcterms:modified>
</cp:coreProperties>
</file>