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slides/slide24.xml" ContentType="application/vnd.openxmlformats-officedocument.presentationml.slide+xml"/>
  <Override PartName="/ppt/slides/slide72.xml" ContentType="application/vnd.openxmlformats-officedocument.presentationml.slide+xml"/>
  <Override PartName="/ppt/slides/slide134.xml" ContentType="application/vnd.openxmlformats-officedocument.presentationml.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128.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slides/slide154.xml" ContentType="application/vnd.openxmlformats-officedocument.presentationml.slide+xml"/>
  <Override PartName="/ppt/slides/slide86.xml" ContentType="application/vnd.openxmlformats-officedocument.presentationml.slide+xml"/>
  <Override PartName="/ppt/slides/slide148.xml" ContentType="application/vnd.openxmlformats-officedocument.presentationml.slide+xml"/>
  <Override PartName="/ppt/slides/slide22.xml" ContentType="application/vnd.openxmlformats-officedocument.presentationml.slide+xml"/>
  <Default Extension="doc" ContentType="application/msword"/>
  <Override PartName="/ppt/slides/slide132.xml" ContentType="application/vnd.openxmlformats-officedocument.presentationml.slide+xml"/>
  <Override PartName="/ppt/diagrams/colors1.xml" ContentType="application/vnd.openxmlformats-officedocument.drawingml.diagramColors+xml"/>
  <Override PartName="/ppt/slides/slide64.xml" ContentType="application/vnd.openxmlformats-officedocument.presentationml.slide+xml"/>
  <Override PartName="/ppt/slides/slide126.xml" ContentType="application/vnd.openxmlformats-officedocument.presentationml.slide+xml"/>
  <Override PartName="/ppt/notesSlides/notesSlide45.xml" ContentType="application/vnd.openxmlformats-officedocument.presentationml.notesSlide+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slides/slide152.xml" ContentType="application/vnd.openxmlformats-officedocument.presentationml.slide+xml"/>
  <Override PartName="/ppt/slides/slide146.xml" ContentType="application/vnd.openxmlformats-officedocument.presentationml.slide+xml"/>
  <Override PartName="/ppt/slides/slide84.xml" ContentType="application/vnd.openxmlformats-officedocument.presentationml.slide+xml"/>
  <Override PartName="/ppt/slides/slide20.xml" ContentType="application/vnd.openxmlformats-officedocument.presentationml.slide+xml"/>
  <Override PartName="/ppt/slides/slide130.xml" ContentType="application/vnd.openxmlformats-officedocument.presentationml.slide+xml"/>
  <Override PartName="/ppt/diagrams/quickStyle1.xml" ContentType="application/vnd.openxmlformats-officedocument.drawingml.diagramStyle+xml"/>
  <Override PartName="/ppt/notesSlides/notesSlide43.xml" ContentType="application/vnd.openxmlformats-officedocument.presentationml.notesSlide+xml"/>
  <Override PartName="/ppt/slides/slide62.xml" ContentType="application/vnd.openxmlformats-officedocument.presentationml.slide+xml"/>
  <Override PartName="/ppt/slides/slide124.xml" ContentType="application/vnd.openxmlformats-officedocument.presentationml.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150.xml" ContentType="application/vnd.openxmlformats-officedocument.presentationml.slide+xml"/>
  <Default Extension="jpeg" ContentType="image/jpeg"/>
  <Override PartName="/ppt/slides/slide82.xml" ContentType="application/vnd.openxmlformats-officedocument.presentationml.slide+xml"/>
  <Override PartName="/ppt/slides/slide144.xml" ContentType="application/vnd.openxmlformats-officedocument.presentationml.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notesSlides/notesSlide41.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slides/slide100.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slides/slide129.xml" ContentType="application/vnd.openxmlformats-officedocument.presentationml.slide+xml"/>
  <Override PartName="/ppt/slides/slide80.xml" ContentType="application/vnd.openxmlformats-officedocument.presentationml.slide+xml"/>
  <Override PartName="/ppt/slides/slide142.xml" ContentType="application/vnd.openxmlformats-officedocument.presentationml.slide+xml"/>
  <Override PartName="/ppt/notesSlides/notesSlide55.xml" ContentType="application/vnd.openxmlformats-officedocument.presentationml.notesSlide+xml"/>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140.xml" ContentType="application/vnd.openxmlformats-officedocument.presentationml.slide+xml"/>
  <Override PartName="/ppt/slides/slide59.xml" ContentType="application/vnd.openxmlformats-officedocument.presentationml.slide+xml"/>
  <Override PartName="/ppt/notesSlides/notesSlide53.xml" ContentType="application/vnd.openxmlformats-officedocument.presentationml.notesSlide+xml"/>
  <Override PartName="/ppt/slides/slide105.xml" ContentType="application/vnd.openxmlformats-officedocument.presentationml.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diagrams/drawing1.xml" ContentType="application/vnd.ms-office.drawingml.diagramDrawing+xml"/>
  <Override PartName="/ppt/notesSlides/notesSlide36.xml" ContentType="application/vnd.openxmlformats-officedocument.presentationml.notesSlide+xml"/>
  <Override PartName="/ppt/slides/slide117.xml" ContentType="application/vnd.openxmlformats-officedocument.presentationml.slide+xml"/>
  <Override PartName="/ppt/slideLayouts/slideLayout18.xml" ContentType="application/vnd.openxmlformats-officedocument.presentationml.slideLayout+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ppt/slides/slide137.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s/slide115.xml" ContentType="application/vnd.openxmlformats-officedocument.presentationml.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diagrams/layout1.xml" ContentType="application/vnd.openxmlformats-officedocument.drawingml.diagramLayout+xml"/>
  <Override PartName="/ppt/slides/slide25.xml" ContentType="application/vnd.openxmlformats-officedocument.presentationml.slide+xml"/>
  <Override PartName="/ppt/slides/slide73.xml" ContentType="application/vnd.openxmlformats-officedocument.presentationml.slide+xml"/>
  <Override PartName="/ppt/slides/slide135.xml" ContentType="application/vnd.openxmlformats-officedocument.presentationml.slide+xml"/>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slides/slide155.xml" ContentType="application/vnd.openxmlformats-officedocument.presentationml.slide+xml"/>
  <Override PartName="/ppt/slides/slide87.xml" ContentType="application/vnd.openxmlformats-officedocument.presentationml.slide+xml"/>
  <Override PartName="/ppt/slides/slide149.xml" ContentType="application/vnd.openxmlformats-officedocument.presentationml.slide+xml"/>
  <Override PartName="/ppt/slides/slide23.xml" ContentType="application/vnd.openxmlformats-officedocument.presentationml.slide+xml"/>
  <Default Extension="pict" ContentType="image/pict"/>
  <Override PartName="/ppt/slides/slide133.xml" ContentType="application/vnd.openxmlformats-officedocument.presentationml.slide+xml"/>
  <Override PartName="/ppt/notesSlides/notesSlide46.xml" ContentType="application/vnd.openxmlformats-officedocument.presentationml.notesSlide+xml"/>
  <Override PartName="/ppt/slides/slide127.xml" ContentType="application/vnd.openxmlformats-officedocument.presentationml.slide+xml"/>
  <Override PartName="/ppt/slides/slide65.xml" ContentType="application/vnd.openxmlformats-officedocument.presentationml.slide+xml"/>
  <Override PartName="/ppt/slides/slide111.xml" ContentType="application/vnd.openxmlformats-officedocument.presentationml.slide+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slides/slide153.xml" ContentType="application/vnd.openxmlformats-officedocument.presentationml.slide+xml"/>
  <Override PartName="/ppt/slides/slide85.xml" ContentType="application/vnd.openxmlformats-officedocument.presentationml.slide+xml"/>
  <Override PartName="/ppt/slides/slide147.xml" ContentType="application/vnd.openxmlformats-officedocument.presentationml.slide+xml"/>
  <Override PartName="/ppt/slides/slide21.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s/slide125.xml" ContentType="application/vnd.openxmlformats-officedocument.presentationml.slide+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slides/slide151.xml" ContentType="application/vnd.openxmlformats-officedocument.presentationml.slide+xml"/>
  <Override PartName="/ppt/slides/slide83.xml" ContentType="application/vnd.openxmlformats-officedocument.presentationml.slide+xml"/>
  <Override PartName="/ppt/slides/slide145.xml" ContentType="application/vnd.openxmlformats-officedocument.presentationml.slide+xml"/>
  <Override PartName="/ppt/notesSlides/notesSlide42.xml" ContentType="application/vnd.openxmlformats-officedocument.presentationml.notesSlide+xml"/>
  <Override PartName="/ppt/slides/slide61.xml" ContentType="application/vnd.openxmlformats-officedocument.presentationml.slide+xml"/>
  <Override PartName="/ppt/slides/slide123.xml" ContentType="application/vnd.openxmlformats-officedocument.presentationml.slide+xml"/>
  <Override PartName="/ppt/slideLayouts/slideLayout9.xml" ContentType="application/vnd.openxmlformats-officedocument.presentationml.slideLayout+xml"/>
  <Override PartName="/ppt/theme/themeOverride1.xml" ContentType="application/vnd.openxmlformats-officedocument.themeOverr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81.xml" ContentType="application/vnd.openxmlformats-officedocument.presentationml.slide+xml"/>
  <Override PartName="/ppt/slides/slide143.xml" ContentType="application/vnd.openxmlformats-officedocument.presentationml.slide+xml"/>
  <Override PartName="/ppt/notesSlides/notesSlide56.xml" ContentType="application/vnd.openxmlformats-officedocument.presentationml.notesSlide+xml"/>
  <Override PartName="/ppt/slides/slide108.xml" ContentType="application/vnd.openxmlformats-officedocument.presentationml.slide+xml"/>
  <Override PartName="/ppt/slides/slide121.xml" ContentType="application/vnd.openxmlformats-officedocument.presentationml.slide+xml"/>
  <Override PartName="/ppt/slideMasters/slideMaster2.xml" ContentType="application/vnd.openxmlformats-officedocument.presentationml.slideMaster+xml"/>
  <Override PartName="/ppt/notesSlides/notesSlide40.xml" ContentType="application/vnd.openxmlformats-officedocument.presentationml.notes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9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diagrams/data1.xml" ContentType="application/vnd.openxmlformats-officedocument.drawingml.diagramData+xml"/>
  <Override PartName="/ppt/slides/slide141.xml" ContentType="application/vnd.openxmlformats-officedocument.presentationml.slide+xml"/>
  <Default Extension="vml" ContentType="application/vnd.openxmlformats-officedocument.vmlDrawing"/>
  <Override PartName="/ppt/notesSlides/notesSlide54.xml" ContentType="application/vnd.openxmlformats-officedocument.presentationml.notesSlide+xml"/>
  <Override PartName="/ppt/slides/slide106.xml" ContentType="application/vnd.openxmlformats-officedocument.presentationml.slide+xml"/>
  <Override PartName="/ppt/tableStyles.xml" ContentType="application/vnd.openxmlformats-officedocument.presentationml.tableStyles+xml"/>
  <Override PartName="/ppt/embeddings/oleObject1.bin" ContentType="application/vnd.openxmlformats-officedocument.oleObject"/>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slideLayouts/slideLayout19.xml" ContentType="application/vnd.openxmlformats-officedocument.presentationml.slideLayout+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slides/slide138.xml" ContentType="application/vnd.openxmlformats-officedocument.presentationml.slide+xml"/>
  <Default Extension="png" ContentType="image/png"/>
  <Override PartName="/ppt/slides/slide12.xml" ContentType="application/vnd.openxmlformats-officedocument.presentationml.slide+xml"/>
  <Default Extension="wmf" ContentType="image/x-wmf"/>
  <Default Extension="emf" ContentType="image/x-emf"/>
  <Override PartName="/ppt/slides/slide54.xml" ContentType="application/vnd.openxmlformats-officedocument.presentationml.slide+xml"/>
  <Override PartName="/ppt/slideLayouts/slideLayout17.xml" ContentType="application/vnd.openxmlformats-officedocument.presentationml.slideLayout+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Default Extension="xls" ContentType="application/vnd.ms-excel"/>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13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Layouts/slideLayout15.xml" ContentType="application/vnd.openxmlformats-officedocument.presentationml.slideLayout+xml"/>
  <Override PartName="/ppt/slides/slide114.xml" ContentType="application/vnd.openxmlformats-officedocument.presentationml.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Lst>
  <p:notesMasterIdLst>
    <p:notesMasterId r:id="rId15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30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95" r:id="rId98"/>
    <p:sldId id="393" r:id="rId99"/>
    <p:sldId id="394"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92" r:id="rId117"/>
    <p:sldId id="368" r:id="rId118"/>
    <p:sldId id="369" r:id="rId119"/>
    <p:sldId id="351" r:id="rId120"/>
    <p:sldId id="370" r:id="rId121"/>
    <p:sldId id="376" r:id="rId122"/>
    <p:sldId id="371" r:id="rId123"/>
    <p:sldId id="372" r:id="rId124"/>
    <p:sldId id="373" r:id="rId125"/>
    <p:sldId id="374" r:id="rId126"/>
    <p:sldId id="375"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87" d="100"/>
          <a:sy n="87" d="100"/>
        </p:scale>
        <p:origin x="-96" y="-21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notesMaster" Target="notesMasters/notesMaster1.xml"/><Relationship Id="rId159" Type="http://schemas.openxmlformats.org/officeDocument/2006/relationships/printerSettings" Target="printerSettings/printerSettings1.bin"/><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60" Type="http://schemas.openxmlformats.org/officeDocument/2006/relationships/presProps" Target="presProps.xml"/><Relationship Id="rId161" Type="http://schemas.openxmlformats.org/officeDocument/2006/relationships/viewProps" Target="viewProps.xml"/><Relationship Id="rId162"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63"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40" Type="http://schemas.openxmlformats.org/officeDocument/2006/relationships/slide" Target="slides/slide138.xml"/><Relationship Id="rId141" Type="http://schemas.openxmlformats.org/officeDocument/2006/relationships/slide" Target="slides/slide139.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14F42-A6D7-451B-91C0-5FCAC22EDFC8}" type="doc">
      <dgm:prSet loTypeId="urn:microsoft.com/office/officeart/2005/8/layout/hProcess11" loCatId="process" qsTypeId="urn:microsoft.com/office/officeart/2005/8/quickstyle/3d3" qsCatId="3D" csTypeId="urn:microsoft.com/office/officeart/2005/8/colors/accent0_1" csCatId="mainScheme" phldr="1"/>
      <dgm:spPr/>
    </dgm:pt>
    <dgm:pt modelId="{0B121807-7AC7-4E0A-A537-5FF20BCDF283}">
      <dgm:prSet phldrT="[Text]"/>
      <dgm:spPr/>
      <dgm:t>
        <a:bodyPr/>
        <a:lstStyle/>
        <a:p>
          <a:endParaRPr lang="en-US" dirty="0"/>
        </a:p>
      </dgm:t>
    </dgm:pt>
    <dgm:pt modelId="{0BD384C7-E9B8-49C1-8EEB-0DBC5BDA18EC}" type="parTrans" cxnId="{0291F5CF-1E9B-4CCF-982F-42E06575AFDC}">
      <dgm:prSet/>
      <dgm:spPr/>
      <dgm:t>
        <a:bodyPr/>
        <a:lstStyle/>
        <a:p>
          <a:endParaRPr lang="en-US"/>
        </a:p>
      </dgm:t>
    </dgm:pt>
    <dgm:pt modelId="{DC252DCB-E9A5-4D2E-8B4D-6FD88B6735E4}" type="sibTrans" cxnId="{0291F5CF-1E9B-4CCF-982F-42E06575AFDC}">
      <dgm:prSet/>
      <dgm:spPr/>
      <dgm:t>
        <a:bodyPr/>
        <a:lstStyle/>
        <a:p>
          <a:endParaRPr lang="en-US"/>
        </a:p>
      </dgm:t>
    </dgm:pt>
    <dgm:pt modelId="{95CFDE97-85D0-4612-A74B-E836AC50CED6}">
      <dgm:prSet phldrT="[Text]"/>
      <dgm:spPr/>
      <dgm:t>
        <a:bodyPr/>
        <a:lstStyle/>
        <a:p>
          <a:endParaRPr lang="en-US" b="1" dirty="0"/>
        </a:p>
      </dgm:t>
    </dgm:pt>
    <dgm:pt modelId="{618D8325-5AB9-4728-9A17-D2854510E638}" type="parTrans" cxnId="{56E03469-71C1-487D-B12B-4E9F56334B14}">
      <dgm:prSet/>
      <dgm:spPr/>
      <dgm:t>
        <a:bodyPr/>
        <a:lstStyle/>
        <a:p>
          <a:endParaRPr lang="en-US"/>
        </a:p>
      </dgm:t>
    </dgm:pt>
    <dgm:pt modelId="{3FE1CA49-3542-42F7-BDE8-D779E1A24F2A}" type="sibTrans" cxnId="{56E03469-71C1-487D-B12B-4E9F56334B14}">
      <dgm:prSet/>
      <dgm:spPr/>
      <dgm:t>
        <a:bodyPr/>
        <a:lstStyle/>
        <a:p>
          <a:endParaRPr lang="en-US"/>
        </a:p>
      </dgm:t>
    </dgm:pt>
    <dgm:pt modelId="{5B531CAF-0C97-48C7-8CF7-B47EAC199D37}">
      <dgm:prSet phldrT="[Text]"/>
      <dgm:spPr/>
      <dgm:t>
        <a:bodyPr/>
        <a:lstStyle/>
        <a:p>
          <a:endParaRPr lang="en-US" b="1" dirty="0"/>
        </a:p>
      </dgm:t>
    </dgm:pt>
    <dgm:pt modelId="{DFF6ED3B-E66C-489A-9238-EF3AD44BD111}" type="parTrans" cxnId="{64331C81-BE23-46D5-BD5A-2D9784BCDACA}">
      <dgm:prSet/>
      <dgm:spPr/>
      <dgm:t>
        <a:bodyPr/>
        <a:lstStyle/>
        <a:p>
          <a:endParaRPr lang="en-US"/>
        </a:p>
      </dgm:t>
    </dgm:pt>
    <dgm:pt modelId="{CE0A9116-563B-45FD-9A6A-3AF432C25F5E}" type="sibTrans" cxnId="{64331C81-BE23-46D5-BD5A-2D9784BCDACA}">
      <dgm:prSet/>
      <dgm:spPr/>
      <dgm:t>
        <a:bodyPr/>
        <a:lstStyle/>
        <a:p>
          <a:endParaRPr lang="en-US"/>
        </a:p>
      </dgm:t>
    </dgm:pt>
    <dgm:pt modelId="{74EB84C9-1CBB-4687-A6BE-582959195BEE}">
      <dgm:prSet phldrT="[Text]"/>
      <dgm:spPr/>
      <dgm:t>
        <a:bodyPr/>
        <a:lstStyle/>
        <a:p>
          <a:endParaRPr lang="en-US" b="1" dirty="0"/>
        </a:p>
      </dgm:t>
    </dgm:pt>
    <dgm:pt modelId="{56A07E16-5E05-44A5-AB01-AD7A86627783}" type="sibTrans" cxnId="{1BBE4C3E-F5D0-4F48-B70C-918524B05D9A}">
      <dgm:prSet/>
      <dgm:spPr/>
      <dgm:t>
        <a:bodyPr/>
        <a:lstStyle/>
        <a:p>
          <a:endParaRPr lang="en-US"/>
        </a:p>
      </dgm:t>
    </dgm:pt>
    <dgm:pt modelId="{F23CA424-F3A8-4632-A610-277AC2A0AB79}" type="parTrans" cxnId="{1BBE4C3E-F5D0-4F48-B70C-918524B05D9A}">
      <dgm:prSet/>
      <dgm:spPr/>
      <dgm:t>
        <a:bodyPr/>
        <a:lstStyle/>
        <a:p>
          <a:endParaRPr lang="en-US"/>
        </a:p>
      </dgm:t>
    </dgm:pt>
    <dgm:pt modelId="{042C294B-AAB7-4346-AA0E-45A32117975F}" type="pres">
      <dgm:prSet presAssocID="{3F414F42-A6D7-451B-91C0-5FCAC22EDFC8}" presName="Name0" presStyleCnt="0">
        <dgm:presLayoutVars>
          <dgm:dir/>
          <dgm:resizeHandles val="exact"/>
        </dgm:presLayoutVars>
      </dgm:prSet>
      <dgm:spPr/>
    </dgm:pt>
    <dgm:pt modelId="{45BFDF87-8EFC-4C79-9291-F5039943A1A9}" type="pres">
      <dgm:prSet presAssocID="{3F414F42-A6D7-451B-91C0-5FCAC22EDFC8}" presName="arrow" presStyleLbl="bgShp" presStyleIdx="0" presStyleCnt="1"/>
      <dgm:spPr/>
    </dgm:pt>
    <dgm:pt modelId="{76FE06F3-A809-470D-B8F8-D47463503AD7}" type="pres">
      <dgm:prSet presAssocID="{3F414F42-A6D7-451B-91C0-5FCAC22EDFC8}" presName="points" presStyleCnt="0"/>
      <dgm:spPr/>
    </dgm:pt>
    <dgm:pt modelId="{DEBFF753-47A5-4775-BC84-97214B2ACC63}" type="pres">
      <dgm:prSet presAssocID="{0B121807-7AC7-4E0A-A537-5FF20BCDF283}" presName="compositeA" presStyleCnt="0"/>
      <dgm:spPr/>
    </dgm:pt>
    <dgm:pt modelId="{E7813E6B-5086-4489-B968-328DE8EE5F3F}" type="pres">
      <dgm:prSet presAssocID="{0B121807-7AC7-4E0A-A537-5FF20BCDF283}" presName="textA" presStyleLbl="revTx" presStyleIdx="0" presStyleCnt="4">
        <dgm:presLayoutVars>
          <dgm:bulletEnabled val="1"/>
        </dgm:presLayoutVars>
      </dgm:prSet>
      <dgm:spPr/>
      <dgm:t>
        <a:bodyPr/>
        <a:lstStyle/>
        <a:p>
          <a:endParaRPr lang="en-US"/>
        </a:p>
      </dgm:t>
    </dgm:pt>
    <dgm:pt modelId="{21CE547B-ABF1-48D8-9D84-50D5DD9EFB74}" type="pres">
      <dgm:prSet presAssocID="{0B121807-7AC7-4E0A-A537-5FF20BCDF283}" presName="circleA" presStyleLbl="node1" presStyleIdx="0" presStyleCnt="4"/>
      <dgm:spPr/>
    </dgm:pt>
    <dgm:pt modelId="{A0AEE2E9-CD4F-40AB-93E7-AB16B70877BE}" type="pres">
      <dgm:prSet presAssocID="{0B121807-7AC7-4E0A-A537-5FF20BCDF283}" presName="spaceA" presStyleCnt="0"/>
      <dgm:spPr/>
    </dgm:pt>
    <dgm:pt modelId="{D0CF4DDE-E80F-4EDB-A00A-85034B971C56}" type="pres">
      <dgm:prSet presAssocID="{DC252DCB-E9A5-4D2E-8B4D-6FD88B6735E4}" presName="space" presStyleCnt="0"/>
      <dgm:spPr/>
    </dgm:pt>
    <dgm:pt modelId="{26EE00C2-DDE3-4640-94CD-9115BD12F6FC}" type="pres">
      <dgm:prSet presAssocID="{95CFDE97-85D0-4612-A74B-E836AC50CED6}" presName="compositeB" presStyleCnt="0"/>
      <dgm:spPr/>
    </dgm:pt>
    <dgm:pt modelId="{523DB5E9-D8FF-4232-A9C8-1389A70DE992}" type="pres">
      <dgm:prSet presAssocID="{95CFDE97-85D0-4612-A74B-E836AC50CED6}" presName="textB" presStyleLbl="revTx" presStyleIdx="1" presStyleCnt="4">
        <dgm:presLayoutVars>
          <dgm:bulletEnabled val="1"/>
        </dgm:presLayoutVars>
      </dgm:prSet>
      <dgm:spPr/>
      <dgm:t>
        <a:bodyPr/>
        <a:lstStyle/>
        <a:p>
          <a:endParaRPr lang="en-US"/>
        </a:p>
      </dgm:t>
    </dgm:pt>
    <dgm:pt modelId="{7967D7F9-541D-4505-84F9-AD8E241E9C1B}" type="pres">
      <dgm:prSet presAssocID="{95CFDE97-85D0-4612-A74B-E836AC50CED6}" presName="circleB" presStyleLbl="node1" presStyleIdx="1" presStyleCnt="4"/>
      <dgm:spPr/>
    </dgm:pt>
    <dgm:pt modelId="{6ED3C202-357F-431F-8B6F-1A35211D4D7A}" type="pres">
      <dgm:prSet presAssocID="{95CFDE97-85D0-4612-A74B-E836AC50CED6}" presName="spaceB" presStyleCnt="0"/>
      <dgm:spPr/>
    </dgm:pt>
    <dgm:pt modelId="{61DB319A-28C5-4792-A529-0DF4E905391D}" type="pres">
      <dgm:prSet presAssocID="{3FE1CA49-3542-42F7-BDE8-D779E1A24F2A}" presName="space" presStyleCnt="0"/>
      <dgm:spPr/>
    </dgm:pt>
    <dgm:pt modelId="{E01C6006-2E47-45DF-987D-4BF203BFA572}" type="pres">
      <dgm:prSet presAssocID="{5B531CAF-0C97-48C7-8CF7-B47EAC199D37}" presName="compositeA" presStyleCnt="0"/>
      <dgm:spPr/>
    </dgm:pt>
    <dgm:pt modelId="{542CE8C0-2582-4DED-97E3-5E97F3175C94}" type="pres">
      <dgm:prSet presAssocID="{5B531CAF-0C97-48C7-8CF7-B47EAC199D37}" presName="textA" presStyleLbl="revTx" presStyleIdx="2" presStyleCnt="4">
        <dgm:presLayoutVars>
          <dgm:bulletEnabled val="1"/>
        </dgm:presLayoutVars>
      </dgm:prSet>
      <dgm:spPr/>
      <dgm:t>
        <a:bodyPr/>
        <a:lstStyle/>
        <a:p>
          <a:endParaRPr lang="en-US"/>
        </a:p>
      </dgm:t>
    </dgm:pt>
    <dgm:pt modelId="{FDA6E4CC-B94D-46ED-9C47-9C60D8092F35}" type="pres">
      <dgm:prSet presAssocID="{5B531CAF-0C97-48C7-8CF7-B47EAC199D37}" presName="circleA" presStyleLbl="node1" presStyleIdx="2" presStyleCnt="4"/>
      <dgm:spPr/>
    </dgm:pt>
    <dgm:pt modelId="{0A5C21B8-F899-4DC6-9E17-09E62F414EBE}" type="pres">
      <dgm:prSet presAssocID="{5B531CAF-0C97-48C7-8CF7-B47EAC199D37}" presName="spaceA" presStyleCnt="0"/>
      <dgm:spPr/>
    </dgm:pt>
    <dgm:pt modelId="{ADE89356-B7C5-4302-A273-CEDC99948EFC}" type="pres">
      <dgm:prSet presAssocID="{CE0A9116-563B-45FD-9A6A-3AF432C25F5E}" presName="space" presStyleCnt="0"/>
      <dgm:spPr/>
    </dgm:pt>
    <dgm:pt modelId="{91C814D3-B960-47BC-BACE-C0FCC653448E}" type="pres">
      <dgm:prSet presAssocID="{74EB84C9-1CBB-4687-A6BE-582959195BEE}" presName="compositeB" presStyleCnt="0"/>
      <dgm:spPr/>
    </dgm:pt>
    <dgm:pt modelId="{559213BD-1A96-406E-BD8B-F19518DA8D89}" type="pres">
      <dgm:prSet presAssocID="{74EB84C9-1CBB-4687-A6BE-582959195BEE}" presName="textB" presStyleLbl="revTx" presStyleIdx="3" presStyleCnt="4">
        <dgm:presLayoutVars>
          <dgm:bulletEnabled val="1"/>
        </dgm:presLayoutVars>
      </dgm:prSet>
      <dgm:spPr/>
      <dgm:t>
        <a:bodyPr/>
        <a:lstStyle/>
        <a:p>
          <a:endParaRPr lang="en-US"/>
        </a:p>
      </dgm:t>
    </dgm:pt>
    <dgm:pt modelId="{2C82F4F1-5DB7-4002-A474-051E178A2B32}" type="pres">
      <dgm:prSet presAssocID="{74EB84C9-1CBB-4687-A6BE-582959195BEE}" presName="circleB" presStyleLbl="node1" presStyleIdx="3" presStyleCnt="4"/>
      <dgm:spPr/>
    </dgm:pt>
    <dgm:pt modelId="{D283B2B6-80E9-46D4-AB3B-E3035C0DB116}" type="pres">
      <dgm:prSet presAssocID="{74EB84C9-1CBB-4687-A6BE-582959195BEE}" presName="spaceB" presStyleCnt="0"/>
      <dgm:spPr/>
    </dgm:pt>
  </dgm:ptLst>
  <dgm:cxnLst>
    <dgm:cxn modelId="{1BBE4C3E-F5D0-4F48-B70C-918524B05D9A}" srcId="{3F414F42-A6D7-451B-91C0-5FCAC22EDFC8}" destId="{74EB84C9-1CBB-4687-A6BE-582959195BEE}" srcOrd="3" destOrd="0" parTransId="{F23CA424-F3A8-4632-A610-277AC2A0AB79}" sibTransId="{56A07E16-5E05-44A5-AB01-AD7A86627783}"/>
    <dgm:cxn modelId="{56E03469-71C1-487D-B12B-4E9F56334B14}" srcId="{3F414F42-A6D7-451B-91C0-5FCAC22EDFC8}" destId="{95CFDE97-85D0-4612-A74B-E836AC50CED6}" srcOrd="1" destOrd="0" parTransId="{618D8325-5AB9-4728-9A17-D2854510E638}" sibTransId="{3FE1CA49-3542-42F7-BDE8-D779E1A24F2A}"/>
    <dgm:cxn modelId="{0291F5CF-1E9B-4CCF-982F-42E06575AFDC}" srcId="{3F414F42-A6D7-451B-91C0-5FCAC22EDFC8}" destId="{0B121807-7AC7-4E0A-A537-5FF20BCDF283}" srcOrd="0" destOrd="0" parTransId="{0BD384C7-E9B8-49C1-8EEB-0DBC5BDA18EC}" sibTransId="{DC252DCB-E9A5-4D2E-8B4D-6FD88B6735E4}"/>
    <dgm:cxn modelId="{FCE43A97-1966-304E-9930-46256B4FC266}" type="presOf" srcId="{0B121807-7AC7-4E0A-A537-5FF20BCDF283}" destId="{E7813E6B-5086-4489-B968-328DE8EE5F3F}" srcOrd="0" destOrd="0" presId="urn:microsoft.com/office/officeart/2005/8/layout/hProcess11"/>
    <dgm:cxn modelId="{729B282D-1A17-104C-A6F5-7036F2A043B1}" type="presOf" srcId="{74EB84C9-1CBB-4687-A6BE-582959195BEE}" destId="{559213BD-1A96-406E-BD8B-F19518DA8D89}" srcOrd="0" destOrd="0" presId="urn:microsoft.com/office/officeart/2005/8/layout/hProcess11"/>
    <dgm:cxn modelId="{64331C81-BE23-46D5-BD5A-2D9784BCDACA}" srcId="{3F414F42-A6D7-451B-91C0-5FCAC22EDFC8}" destId="{5B531CAF-0C97-48C7-8CF7-B47EAC199D37}" srcOrd="2" destOrd="0" parTransId="{DFF6ED3B-E66C-489A-9238-EF3AD44BD111}" sibTransId="{CE0A9116-563B-45FD-9A6A-3AF432C25F5E}"/>
    <dgm:cxn modelId="{61931154-0967-654F-A8AE-ADFBACBD648D}" type="presOf" srcId="{3F414F42-A6D7-451B-91C0-5FCAC22EDFC8}" destId="{042C294B-AAB7-4346-AA0E-45A32117975F}" srcOrd="0" destOrd="0" presId="urn:microsoft.com/office/officeart/2005/8/layout/hProcess11"/>
    <dgm:cxn modelId="{9A0863CA-2D51-FA4A-B17B-C01926870438}" type="presOf" srcId="{5B531CAF-0C97-48C7-8CF7-B47EAC199D37}" destId="{542CE8C0-2582-4DED-97E3-5E97F3175C94}" srcOrd="0" destOrd="0" presId="urn:microsoft.com/office/officeart/2005/8/layout/hProcess11"/>
    <dgm:cxn modelId="{FE5822A1-9491-3F46-BD01-837322C9FB27}" type="presOf" srcId="{95CFDE97-85D0-4612-A74B-E836AC50CED6}" destId="{523DB5E9-D8FF-4232-A9C8-1389A70DE992}" srcOrd="0" destOrd="0" presId="urn:microsoft.com/office/officeart/2005/8/layout/hProcess11"/>
    <dgm:cxn modelId="{E213AA46-2B0F-2441-B741-C74BBF902DC2}" type="presParOf" srcId="{042C294B-AAB7-4346-AA0E-45A32117975F}" destId="{45BFDF87-8EFC-4C79-9291-F5039943A1A9}" srcOrd="0" destOrd="0" presId="urn:microsoft.com/office/officeart/2005/8/layout/hProcess11"/>
    <dgm:cxn modelId="{5C6F9A3F-69EE-EC4C-86A7-59F405C56B1C}" type="presParOf" srcId="{042C294B-AAB7-4346-AA0E-45A32117975F}" destId="{76FE06F3-A809-470D-B8F8-D47463503AD7}" srcOrd="1" destOrd="0" presId="urn:microsoft.com/office/officeart/2005/8/layout/hProcess11"/>
    <dgm:cxn modelId="{437118A6-8334-CE48-95C4-9F0F1410188E}" type="presParOf" srcId="{76FE06F3-A809-470D-B8F8-D47463503AD7}" destId="{DEBFF753-47A5-4775-BC84-97214B2ACC63}" srcOrd="0" destOrd="0" presId="urn:microsoft.com/office/officeart/2005/8/layout/hProcess11"/>
    <dgm:cxn modelId="{3E0CE8F4-A6B9-044B-B140-3D32AE5C21CE}" type="presParOf" srcId="{DEBFF753-47A5-4775-BC84-97214B2ACC63}" destId="{E7813E6B-5086-4489-B968-328DE8EE5F3F}" srcOrd="0" destOrd="0" presId="urn:microsoft.com/office/officeart/2005/8/layout/hProcess11"/>
    <dgm:cxn modelId="{87F9ADFE-F7FD-D84A-A26D-006577AC41F9}" type="presParOf" srcId="{DEBFF753-47A5-4775-BC84-97214B2ACC63}" destId="{21CE547B-ABF1-48D8-9D84-50D5DD9EFB74}" srcOrd="1" destOrd="0" presId="urn:microsoft.com/office/officeart/2005/8/layout/hProcess11"/>
    <dgm:cxn modelId="{E719DE6A-8F79-0546-B952-A0E356608115}" type="presParOf" srcId="{DEBFF753-47A5-4775-BC84-97214B2ACC63}" destId="{A0AEE2E9-CD4F-40AB-93E7-AB16B70877BE}" srcOrd="2" destOrd="0" presId="urn:microsoft.com/office/officeart/2005/8/layout/hProcess11"/>
    <dgm:cxn modelId="{4A7F2819-C5A6-A44F-9A52-D3DEF79A7A83}" type="presParOf" srcId="{76FE06F3-A809-470D-B8F8-D47463503AD7}" destId="{D0CF4DDE-E80F-4EDB-A00A-85034B971C56}" srcOrd="1" destOrd="0" presId="urn:microsoft.com/office/officeart/2005/8/layout/hProcess11"/>
    <dgm:cxn modelId="{AD566F4C-93A7-F84B-BE79-09949C7B5327}" type="presParOf" srcId="{76FE06F3-A809-470D-B8F8-D47463503AD7}" destId="{26EE00C2-DDE3-4640-94CD-9115BD12F6FC}" srcOrd="2" destOrd="0" presId="urn:microsoft.com/office/officeart/2005/8/layout/hProcess11"/>
    <dgm:cxn modelId="{9C497397-596D-1D46-BDB7-77FFCCF2CF29}" type="presParOf" srcId="{26EE00C2-DDE3-4640-94CD-9115BD12F6FC}" destId="{523DB5E9-D8FF-4232-A9C8-1389A70DE992}" srcOrd="0" destOrd="0" presId="urn:microsoft.com/office/officeart/2005/8/layout/hProcess11"/>
    <dgm:cxn modelId="{DAB321E5-A92B-7345-93D9-1CC4E1084548}" type="presParOf" srcId="{26EE00C2-DDE3-4640-94CD-9115BD12F6FC}" destId="{7967D7F9-541D-4505-84F9-AD8E241E9C1B}" srcOrd="1" destOrd="0" presId="urn:microsoft.com/office/officeart/2005/8/layout/hProcess11"/>
    <dgm:cxn modelId="{0E8626E8-DD52-BF4D-A624-A0960BD403BB}" type="presParOf" srcId="{26EE00C2-DDE3-4640-94CD-9115BD12F6FC}" destId="{6ED3C202-357F-431F-8B6F-1A35211D4D7A}" srcOrd="2" destOrd="0" presId="urn:microsoft.com/office/officeart/2005/8/layout/hProcess11"/>
    <dgm:cxn modelId="{D2D4F7D9-720E-E441-AC94-AD3B6BEBB6E8}" type="presParOf" srcId="{76FE06F3-A809-470D-B8F8-D47463503AD7}" destId="{61DB319A-28C5-4792-A529-0DF4E905391D}" srcOrd="3" destOrd="0" presId="urn:microsoft.com/office/officeart/2005/8/layout/hProcess11"/>
    <dgm:cxn modelId="{4DF631AA-938A-7C4E-A963-B38AF90E865B}" type="presParOf" srcId="{76FE06F3-A809-470D-B8F8-D47463503AD7}" destId="{E01C6006-2E47-45DF-987D-4BF203BFA572}" srcOrd="4" destOrd="0" presId="urn:microsoft.com/office/officeart/2005/8/layout/hProcess11"/>
    <dgm:cxn modelId="{C4F99AF9-A9E8-394D-BCA6-86B72A2ADA61}" type="presParOf" srcId="{E01C6006-2E47-45DF-987D-4BF203BFA572}" destId="{542CE8C0-2582-4DED-97E3-5E97F3175C94}" srcOrd="0" destOrd="0" presId="urn:microsoft.com/office/officeart/2005/8/layout/hProcess11"/>
    <dgm:cxn modelId="{BFBF927D-4BFF-6B4C-8BF7-3A2F67C37417}" type="presParOf" srcId="{E01C6006-2E47-45DF-987D-4BF203BFA572}" destId="{FDA6E4CC-B94D-46ED-9C47-9C60D8092F35}" srcOrd="1" destOrd="0" presId="urn:microsoft.com/office/officeart/2005/8/layout/hProcess11"/>
    <dgm:cxn modelId="{67C0FF48-76AA-DD4B-B509-062ADC801A33}" type="presParOf" srcId="{E01C6006-2E47-45DF-987D-4BF203BFA572}" destId="{0A5C21B8-F899-4DC6-9E17-09E62F414EBE}" srcOrd="2" destOrd="0" presId="urn:microsoft.com/office/officeart/2005/8/layout/hProcess11"/>
    <dgm:cxn modelId="{69D09B14-225E-7249-9B93-907B7793E8FD}" type="presParOf" srcId="{76FE06F3-A809-470D-B8F8-D47463503AD7}" destId="{ADE89356-B7C5-4302-A273-CEDC99948EFC}" srcOrd="5" destOrd="0" presId="urn:microsoft.com/office/officeart/2005/8/layout/hProcess11"/>
    <dgm:cxn modelId="{C152887F-A900-CD4A-9F7A-3D772BA463AA}" type="presParOf" srcId="{76FE06F3-A809-470D-B8F8-D47463503AD7}" destId="{91C814D3-B960-47BC-BACE-C0FCC653448E}" srcOrd="6" destOrd="0" presId="urn:microsoft.com/office/officeart/2005/8/layout/hProcess11"/>
    <dgm:cxn modelId="{D841F5B9-F9A0-D54E-A0CF-AD2168BB4E05}" type="presParOf" srcId="{91C814D3-B960-47BC-BACE-C0FCC653448E}" destId="{559213BD-1A96-406E-BD8B-F19518DA8D89}" srcOrd="0" destOrd="0" presId="urn:microsoft.com/office/officeart/2005/8/layout/hProcess11"/>
    <dgm:cxn modelId="{A45F5B57-9AC3-3B4C-B5A9-C1C5D5FCBEE1}" type="presParOf" srcId="{91C814D3-B960-47BC-BACE-C0FCC653448E}" destId="{2C82F4F1-5DB7-4002-A474-051E178A2B32}" srcOrd="1" destOrd="0" presId="urn:microsoft.com/office/officeart/2005/8/layout/hProcess11"/>
    <dgm:cxn modelId="{63B0B160-4DB6-874E-B2D7-96761C5C810E}" type="presParOf" srcId="{91C814D3-B960-47BC-BACE-C0FCC653448E}" destId="{D283B2B6-80E9-46D4-AB3B-E3035C0DB116}" srcOrd="2" destOrd="0" presId="urn:microsoft.com/office/officeart/2005/8/layout/hProcess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5BFDF87-8EFC-4C79-9291-F5039943A1A9}">
      <dsp:nvSpPr>
        <dsp:cNvPr id="0" name=""/>
        <dsp:cNvSpPr/>
      </dsp:nvSpPr>
      <dsp:spPr>
        <a:xfrm>
          <a:off x="0" y="464820"/>
          <a:ext cx="8077200" cy="619760"/>
        </a:xfrm>
        <a:prstGeom prst="notchedRightArrow">
          <a:avLst/>
        </a:prstGeom>
        <a:solidFill>
          <a:schemeClr val="dk1">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7813E6B-5086-4489-B968-328DE8EE5F3F}">
      <dsp:nvSpPr>
        <dsp:cNvPr id="0" name=""/>
        <dsp:cNvSpPr/>
      </dsp:nvSpPr>
      <dsp:spPr>
        <a:xfrm>
          <a:off x="3638" y="0"/>
          <a:ext cx="1749928" cy="61976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lvl="0" algn="ctr" defTabSz="933450">
            <a:lnSpc>
              <a:spcPct val="90000"/>
            </a:lnSpc>
            <a:spcBef>
              <a:spcPct val="0"/>
            </a:spcBef>
            <a:spcAft>
              <a:spcPct val="35000"/>
            </a:spcAft>
          </a:pPr>
          <a:endParaRPr lang="en-US" sz="2100" kern="1200" dirty="0"/>
        </a:p>
      </dsp:txBody>
      <dsp:txXfrm>
        <a:off x="3638" y="0"/>
        <a:ext cx="1749928" cy="619760"/>
      </dsp:txXfrm>
    </dsp:sp>
    <dsp:sp modelId="{21CE547B-ABF1-48D8-9D84-50D5DD9EFB74}">
      <dsp:nvSpPr>
        <dsp:cNvPr id="0" name=""/>
        <dsp:cNvSpPr/>
      </dsp:nvSpPr>
      <dsp:spPr>
        <a:xfrm>
          <a:off x="801132" y="697230"/>
          <a:ext cx="154940" cy="154940"/>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23DB5E9-D8FF-4232-A9C8-1389A70DE992}">
      <dsp:nvSpPr>
        <dsp:cNvPr id="0" name=""/>
        <dsp:cNvSpPr/>
      </dsp:nvSpPr>
      <dsp:spPr>
        <a:xfrm>
          <a:off x="1841063" y="929640"/>
          <a:ext cx="1749928" cy="61976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endParaRPr lang="en-US" sz="2100" b="1" kern="1200" dirty="0"/>
        </a:p>
      </dsp:txBody>
      <dsp:txXfrm>
        <a:off x="1841063" y="929640"/>
        <a:ext cx="1749928" cy="619760"/>
      </dsp:txXfrm>
    </dsp:sp>
    <dsp:sp modelId="{7967D7F9-541D-4505-84F9-AD8E241E9C1B}">
      <dsp:nvSpPr>
        <dsp:cNvPr id="0" name=""/>
        <dsp:cNvSpPr/>
      </dsp:nvSpPr>
      <dsp:spPr>
        <a:xfrm>
          <a:off x="2638557" y="697230"/>
          <a:ext cx="154940" cy="154940"/>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42CE8C0-2582-4DED-97E3-5E97F3175C94}">
      <dsp:nvSpPr>
        <dsp:cNvPr id="0" name=""/>
        <dsp:cNvSpPr/>
      </dsp:nvSpPr>
      <dsp:spPr>
        <a:xfrm>
          <a:off x="3678488" y="0"/>
          <a:ext cx="1749928" cy="61976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lvl="0" algn="ctr" defTabSz="933450">
            <a:lnSpc>
              <a:spcPct val="90000"/>
            </a:lnSpc>
            <a:spcBef>
              <a:spcPct val="0"/>
            </a:spcBef>
            <a:spcAft>
              <a:spcPct val="35000"/>
            </a:spcAft>
          </a:pPr>
          <a:endParaRPr lang="en-US" sz="2100" b="1" kern="1200" dirty="0"/>
        </a:p>
      </dsp:txBody>
      <dsp:txXfrm>
        <a:off x="3678488" y="0"/>
        <a:ext cx="1749928" cy="619760"/>
      </dsp:txXfrm>
    </dsp:sp>
    <dsp:sp modelId="{FDA6E4CC-B94D-46ED-9C47-9C60D8092F35}">
      <dsp:nvSpPr>
        <dsp:cNvPr id="0" name=""/>
        <dsp:cNvSpPr/>
      </dsp:nvSpPr>
      <dsp:spPr>
        <a:xfrm>
          <a:off x="4475982" y="697230"/>
          <a:ext cx="154940" cy="154940"/>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59213BD-1A96-406E-BD8B-F19518DA8D89}">
      <dsp:nvSpPr>
        <dsp:cNvPr id="0" name=""/>
        <dsp:cNvSpPr/>
      </dsp:nvSpPr>
      <dsp:spPr>
        <a:xfrm>
          <a:off x="5515913" y="929640"/>
          <a:ext cx="1749928" cy="61976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endParaRPr lang="en-US" sz="2100" b="1" kern="1200" dirty="0"/>
        </a:p>
      </dsp:txBody>
      <dsp:txXfrm>
        <a:off x="5515913" y="929640"/>
        <a:ext cx="1749928" cy="619760"/>
      </dsp:txXfrm>
    </dsp:sp>
    <dsp:sp modelId="{2C82F4F1-5DB7-4002-A474-051E178A2B32}">
      <dsp:nvSpPr>
        <dsp:cNvPr id="0" name=""/>
        <dsp:cNvSpPr/>
      </dsp:nvSpPr>
      <dsp:spPr>
        <a:xfrm>
          <a:off x="6313407" y="697230"/>
          <a:ext cx="154940" cy="154940"/>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2.emf"/><Relationship Id="rId2" Type="http://schemas.openxmlformats.org/officeDocument/2006/relationships/image" Target="../media/image9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BF4F41-1974-2C49-96DA-94E709FC590D}" type="datetimeFigureOut">
              <a:rPr lang="en-US" smtClean="0"/>
              <a:pPr/>
              <a:t>10/22/13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1B3019-708E-704F-B1F2-C1AE28111AC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1B3019-708E-704F-B1F2-C1AE28111ACC}" type="slidenum">
              <a:rPr lang="en-US" smtClean="0"/>
              <a:pPr/>
              <a:t>14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F3D0985-EEB1-40F5-9071-B7AA0EEF2D37}" type="slidenum">
              <a:rPr lang="en-US" sz="1200"/>
              <a:pPr/>
              <a:t>51</a:t>
            </a:fld>
            <a:endParaRPr lang="en-US" sz="1200"/>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r>
              <a:rPr lang="en-US" b="1" smtClean="0"/>
              <a:t>The elm host.</a:t>
            </a:r>
            <a:r>
              <a:rPr lang="en-US" smtClean="0"/>
              <a:t> Native species of North American elms vary in their susceptibility to DED, even within species. American elm (</a:t>
            </a:r>
            <a:r>
              <a:rPr lang="en-US" i="1" smtClean="0"/>
              <a:t>Ulmus</a:t>
            </a:r>
            <a:r>
              <a:rPr lang="en-US" smtClean="0"/>
              <a:t> </a:t>
            </a:r>
            <a:r>
              <a:rPr lang="en-US" i="1" smtClean="0"/>
              <a:t>americana</a:t>
            </a:r>
            <a:r>
              <a:rPr lang="en-US" smtClean="0"/>
              <a:t> L.) is generally highly susceptible. Winged elm (</a:t>
            </a:r>
            <a:r>
              <a:rPr lang="en-US" i="1" smtClean="0"/>
              <a:t>U. alata</a:t>
            </a:r>
            <a:r>
              <a:rPr lang="en-US" smtClean="0"/>
              <a:t> Michx.), September elm (</a:t>
            </a:r>
            <a:r>
              <a:rPr lang="en-US" i="1" smtClean="0"/>
              <a:t>U. serotina</a:t>
            </a:r>
            <a:r>
              <a:rPr lang="en-US" smtClean="0"/>
              <a:t> Sarg.), slippery elm (</a:t>
            </a:r>
            <a:r>
              <a:rPr lang="en-US" i="1" smtClean="0"/>
              <a:t>U. rubra</a:t>
            </a:r>
            <a:r>
              <a:rPr lang="en-US" smtClean="0"/>
              <a:t> Muhl.), rock elm (</a:t>
            </a:r>
            <a:r>
              <a:rPr lang="en-US" i="1" smtClean="0"/>
              <a:t>U. thomasii</a:t>
            </a:r>
            <a:r>
              <a:rPr lang="en-US" smtClean="0"/>
              <a:t> Sarg.), and cedar elm (</a:t>
            </a:r>
            <a:r>
              <a:rPr lang="en-US" i="1" smtClean="0"/>
              <a:t>U. crassifolia</a:t>
            </a:r>
            <a:r>
              <a:rPr lang="en-US" smtClean="0"/>
              <a:t> Nutt.) range from susceptible to somewhat resistant. No native elms are immune to DED, but some individuals or cultivars have a higher tolerance (and thus may recover from or survive with infection) or resistance to DED. Many European and Asiatic elms are less susceptible than American elm. </a:t>
            </a:r>
          </a:p>
          <a:p>
            <a:r>
              <a:rPr lang="en-US" smtClean="0"/>
              <a:t>In addition to genetic factors present in some cultivars and species, physical factors affect tree susceptibility. These factors include time of year, climatic conditions (such as drought) and vitality of the tree. Water conducting elements are most susceptible to infection as they are being produced in the spring, thus elms are most susceptible to infection after earliest leafing out to midsummer. Trees are less susceptible under drought conditions. Vigorously growing trees are generally more susceptible than slower growing trees.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29F15F4-4A6D-4EB5-A7E3-7D22F0598EA7}" type="slidenum">
              <a:rPr lang="en-US" sz="1200"/>
              <a:pPr/>
              <a:t>52</a:t>
            </a:fld>
            <a:endParaRPr lang="en-US" sz="1200"/>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D3BBBD4-6C98-4982-B357-C96F1BD5FC79}" type="slidenum">
              <a:rPr lang="en-US" sz="1200"/>
              <a:pPr/>
              <a:t>53</a:t>
            </a:fld>
            <a:endParaRPr lang="en-US" sz="1200"/>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DE1C2F9A-BE32-42E3-99B8-45B2A9643223}" type="slidenum">
              <a:rPr lang="en-US" sz="1200"/>
              <a:pPr/>
              <a:t>54</a:t>
            </a:fld>
            <a:endParaRPr lang="en-US" sz="1200"/>
          </a:p>
        </p:txBody>
      </p:sp>
      <p:sp>
        <p:nvSpPr>
          <p:cNvPr id="69635" name="Rectangle 1026"/>
          <p:cNvSpPr>
            <a:spLocks noGrp="1" noRot="1" noChangeAspect="1" noChangeArrowheads="1" noTextEdit="1"/>
          </p:cNvSpPr>
          <p:nvPr>
            <p:ph type="sldImg"/>
          </p:nvPr>
        </p:nvSpPr>
        <p:spPr>
          <a:solidFill>
            <a:srgbClr val="FFFFFF"/>
          </a:solidFill>
          <a:ln/>
        </p:spPr>
      </p:sp>
      <p:sp>
        <p:nvSpPr>
          <p:cNvPr id="69636" name="Rectangle 1027"/>
          <p:cNvSpPr>
            <a:spLocks noGrp="1" noChangeArrowheads="1"/>
          </p:cNvSpPr>
          <p:nvPr>
            <p:ph type="body" idx="1"/>
          </p:nvPr>
        </p:nvSpPr>
        <p:spPr>
          <a:solidFill>
            <a:srgbClr val="FFFFFF"/>
          </a:solidFill>
          <a:ln>
            <a:solidFill>
              <a:srgbClr val="000000"/>
            </a:solidFill>
          </a:ln>
        </p:spPr>
        <p:txBody>
          <a:bodyPr/>
          <a:lstStyle/>
          <a:p>
            <a:r>
              <a:rPr lang="en-US" smtClean="0"/>
              <a:t>Frequently, by the time first symptoms are noted, the fungus has already reached scaffold branches or the main trunk of the tree. Once the fungus is established within a tree, it spreads rapidly via the water-conducting vessels. The tree forms gums within these vessels in response to the presence of the fungus, causing the tree to wilt and eventually die. Trees infected through root grafts wilt and die rapidly; this frequently occurs in the spring soon after the trees have leafed out and progresses from the base of the tree upward.</a:t>
            </a:r>
            <a:br>
              <a:rPr lang="en-US" smtClean="0"/>
            </a:br>
            <a:endParaRPr lang="en-US" smtClean="0"/>
          </a:p>
          <a:p>
            <a:r>
              <a:rPr lang="en-US" b="1" smtClean="0"/>
              <a:t>Vascular wilt diseases</a:t>
            </a:r>
            <a:endParaRPr lang="en-US" smtClean="0"/>
          </a:p>
          <a:p>
            <a:r>
              <a:rPr lang="en-US" smtClean="0"/>
              <a:t>Vascular wilt diseases are caused by pathogenic fungi or bacteria that enter the water-conducting xylem vessels of a plant, then proliferate within the vessels, causing water blockage. The typical symptoms include wilting and death of the leaves, followed often by death or serious impairment of the whole plant. As a group, therefore, the vascular wilts are among the most devastating plant diseases.</a:t>
            </a:r>
          </a:p>
          <a:p>
            <a:r>
              <a:rPr lang="en-US" smtClean="0"/>
              <a:t>There are several interesting features of these diseases. For example, the blockage of the xylem vessels is not necessarily caused by the pathogens themselves but often by the host reactions to invasion - the production of gel-like materials which serve as potential barriers to spread of the pathogens in the vessels. In addition, some of the symptoms, such as the common yellowing of the leaves and the loss of control of stomatal function, may are caused by toxins produced by the pathogens. But perhaps the most interesting point is that the pathogens have only a weak ability to invade living plant tissues; instead, they grow in the nutrient-poor conditions of the water-conducting vessels, and they only grow into the rest of the plant when it has been weakened or killed by water stress.</a:t>
            </a:r>
          </a:p>
          <a:p>
            <a:endParaRPr lang="en-US" smtClean="0"/>
          </a:p>
          <a:p>
            <a:r>
              <a:rPr lang="en-US" smtClean="0"/>
              <a:t>DED symptoms are the result of a fungus infecting the vascular (water conducting) system of the tree. Infection by the fungus results in clogging of vascular tissues, preventing water movement to the crown and causing visual symptoms as the tree wilts and dies. </a:t>
            </a:r>
            <a:endParaRPr lang="en-US" b="1" smtClean="0"/>
          </a:p>
          <a:p>
            <a:r>
              <a:rPr lang="en-US" b="1" smtClean="0"/>
              <a:t>Foliage symptoms: </a:t>
            </a:r>
            <a:r>
              <a:rPr lang="en-US" smtClean="0"/>
              <a:t>Symptoms of DED begin as wilting of leaves and proceed to yellowing and browning. The pattern of symptom progression within the crown varies depending on where the fungus is introduced to the tree. If the fungus enters the tree through roots grafted to infected trees (see disease cycle section), the symptoms may begin in the lower crown on the side nearest the graft and the entire crown may be affected very rapidly. If infection begins in the upper crown, symptoms often first appear at the end of an individual branch (called "flagging") and progress downward in the crown (cover photo). </a:t>
            </a:r>
          </a:p>
          <a:p>
            <a:r>
              <a:rPr lang="en-US" smtClean="0"/>
              <a:t>Multiple branches may be individually infected, resulting in symptom development at several locations in the crown (figure 2). Symptoms begin in late spring or any time later during the growing season. However, if the tree was infected the previous year (and not detected), symptoms may first be observed in early spring. Symptoms may progress throughout the whole tree in a single season, or may take two or more years. </a:t>
            </a:r>
            <a:endParaRPr lang="en-US" b="1" smtClean="0"/>
          </a:p>
          <a:p>
            <a:r>
              <a:rPr lang="en-US" b="1" smtClean="0"/>
              <a:t>Vascular symptoms:</a:t>
            </a:r>
            <a:r>
              <a:rPr lang="en-US" smtClean="0"/>
              <a:t> Branches and stems of elms infected by the DED fungus typically develop dark streaks of discoloration. To detect discoloration, cut through and peel off the bark of a dying branch to expose the outer rings of wood. In newly infected branches, brown streaks characteristically appear in the sapwood of the current year (figure 3). It is important to cut deeply into the wood or look at the branch in cross section for two reasons: (1) As the season progresses, the staining may be overlaid by unstained wood, and (2) if infection occurred in the previous year, the current sapwood may not be discolored.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C6B1027-E25A-400B-8DBE-1C22CB5A8FCF}" type="slidenum">
              <a:rPr lang="en-US" sz="1200"/>
              <a:pPr/>
              <a:t>55</a:t>
            </a:fld>
            <a:endParaRPr lang="en-US" sz="1200"/>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r>
              <a:rPr lang="en-US" smtClean="0"/>
              <a:t>From the point of inoculation, the fungus moves upward and downward by two modes: in the liquid within xylem vessels and the growth of fungal hyphae between xylem vessels after germination. </a:t>
            </a:r>
            <a:r>
              <a:rPr lang="en-US" i="1" smtClean="0"/>
              <a:t>Ophiostoma novo-ulmi </a:t>
            </a:r>
            <a:r>
              <a:rPr lang="en-US" smtClean="0"/>
              <a:t>reaches the roots within one season of infection where it continues to grow. The fungus grows in the roots and ascends the trunk in a wave of infection that kills the entire tree or a major part of it. Where elms are planted close together and there is a possibility of root grafting, </a:t>
            </a:r>
            <a:r>
              <a:rPr lang="en-US" i="1" smtClean="0"/>
              <a:t>Ophiostoma novo-ulmi</a:t>
            </a:r>
            <a:r>
              <a:rPr lang="en-US" smtClean="0"/>
              <a:t> may move from one tree into the next through the roots. The fungus can also survive as a saprophyte in dead plant tissue.</a:t>
            </a:r>
          </a:p>
          <a:p>
            <a:endParaRPr lang="en-US" smtClean="0"/>
          </a:p>
          <a:p>
            <a:r>
              <a:rPr lang="en-US" smtClean="0"/>
              <a:t>According to Partridge (1997), </a:t>
            </a:r>
            <a:r>
              <a:rPr lang="en-US" i="1" smtClean="0"/>
              <a:t>O. ulmi</a:t>
            </a:r>
            <a:r>
              <a:rPr lang="en-US" smtClean="0"/>
              <a:t> s.l. is a rather complex fungus. It has four spore types: conidia produced on mycelium, conidia borne on a mycelial stalk (synnema), yeast like spores that are variable in size, and ascospores, which are produced in a black fruiting body (perithecium) which ooze through the long neck of the perithecium, and accumulate at the tip in sticky mass.</a:t>
            </a:r>
            <a:br>
              <a:rPr lang="en-US" smtClean="0"/>
            </a:b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3E02A28-014C-47AD-84C2-6910368AE226}" type="slidenum">
              <a:rPr lang="en-US" sz="1200"/>
              <a:pPr/>
              <a:t>56</a:t>
            </a:fld>
            <a:endParaRPr lang="en-US" sz="1200"/>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69F3EB5-0CB4-476F-B080-E69BD470C74B}" type="slidenum">
              <a:rPr lang="en-US" sz="1200"/>
              <a:pPr/>
              <a:t>57</a:t>
            </a:fld>
            <a:endParaRPr lang="en-US" sz="1200"/>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1B0D482-53CA-4826-8981-A4D7D2FF4F45}" type="slidenum">
              <a:rPr lang="en-US" sz="1200"/>
              <a:pPr/>
              <a:t>68</a:t>
            </a:fld>
            <a:endParaRPr lang="en-US" sz="120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r>
              <a:rPr lang="en-US" smtClean="0"/>
              <a:t>Appears in France, Belgium, Germany 1918-1921/ arrival in E. US in late 20’s, established in NY and effecting 5500 sq miles by 1940/ strain transported to Ohio in 1928 via diseased logs. New epidemic in Europe, aggressive strains recognized in Europe in 1971.</a:t>
            </a:r>
          </a:p>
          <a:p>
            <a:endParaRPr lang="en-US" smtClean="0"/>
          </a:p>
          <a:p>
            <a:r>
              <a:rPr lang="en-US" smtClean="0"/>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327EBD21-E38E-4420-A9FB-94C5EA7C2FDC}" type="slidenum">
              <a:rPr lang="en-US" sz="1200"/>
              <a:pPr/>
              <a:t>69</a:t>
            </a:fld>
            <a:endParaRPr lang="en-US" sz="1200"/>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0E6A446-F818-4B1E-9330-1B4C210FE025}" type="slidenum">
              <a:rPr lang="en-US" sz="1200"/>
              <a:pPr/>
              <a:t>73</a:t>
            </a:fld>
            <a:endParaRPr lang="en-US" sz="12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a:spcBef>
                <a:spcPct val="0"/>
              </a:spcBef>
            </a:pPr>
            <a:endParaRPr lang="en-US"/>
          </a:p>
        </p:txBody>
      </p:sp>
      <p:sp>
        <p:nvSpPr>
          <p:cNvPr id="63492" name="Slide Number Placeholder 3"/>
          <p:cNvSpPr>
            <a:spLocks noGrp="1"/>
          </p:cNvSpPr>
          <p:nvPr>
            <p:ph type="sldNum" sz="quarter" idx="5"/>
          </p:nvPr>
        </p:nvSpPr>
        <p:spPr>
          <a:noFill/>
        </p:spPr>
        <p:txBody>
          <a:bodyPr/>
          <a:lstStyle/>
          <a:p>
            <a:fld id="{4117C8B1-BA47-9D4F-A08B-F1B638A00728}" type="slidenum">
              <a:rPr lang="en-US"/>
              <a:pPr/>
              <a:t>18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80802C1-29E7-462E-8471-0AFEAB7C051D}" type="slidenum">
              <a:rPr lang="en-US" sz="1200"/>
              <a:pPr/>
              <a:t>74</a:t>
            </a:fld>
            <a:endParaRPr lang="en-US"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174F1EC-DEBC-4ECE-8AC8-B17E8F4CED1E}" type="slidenum">
              <a:rPr lang="en-US" sz="1200"/>
              <a:pPr/>
              <a:t>75</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493176F-31B4-427D-AE67-71F85E51080F}" type="slidenum">
              <a:rPr lang="en-US" sz="1200"/>
              <a:pPr/>
              <a:t>76</a:t>
            </a:fld>
            <a:endParaRPr 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0BE5E0E-57ED-4D2E-A3E1-7DBDBFC0956E}" type="slidenum">
              <a:rPr lang="en-US" sz="1200"/>
              <a:pPr/>
              <a:t>77</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8D9B9CE-84F3-4731-BDF0-3E1380B92991}" type="slidenum">
              <a:rPr lang="en-US" sz="1200"/>
              <a:pPr/>
              <a:t>78</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FC74A7E-5CC3-40FB-A745-E563A9960BEB}" type="slidenum">
              <a:rPr lang="en-US" sz="1200"/>
              <a:pPr/>
              <a:t>79</a:t>
            </a:fld>
            <a:endParaRPr lang="en-US"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904C617-27BC-4744-8D19-E9DAF59220AA}" type="slidenum">
              <a:rPr lang="en-US" sz="1200"/>
              <a:pPr/>
              <a:t>80</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mtClean="0"/>
              <a:t>Said hey we got it already…don’t regulate elm timber trade…get new species.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48040CD-CB2D-4A10-A459-B3C00F66926C}" type="slidenum">
              <a:rPr lang="en-US" sz="1200"/>
              <a:pPr/>
              <a:t>81</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DCCF41E-8C6A-4470-9C61-73EE4245602B}" type="slidenum">
              <a:rPr lang="en-US" sz="1200"/>
              <a:pPr/>
              <a:t>82</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C92EB1E-2629-4A41-8D2E-2F2F94F72982}" type="slidenum">
              <a:rPr lang="en-US" sz="1200"/>
              <a:pPr/>
              <a:t>83</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29A0ACD9-A4FD-6840-81B8-4056563F1BD7}" type="slidenum">
              <a:rPr lang="en-US"/>
              <a:pPr/>
              <a:t>19</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5CB45FF-6696-4AB1-9255-481317605FD5}" type="slidenum">
              <a:rPr lang="en-US" sz="1200"/>
              <a:pPr/>
              <a:t>84</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BBE0D46-EF0C-49AA-8103-9BA3E7A6C6A5}" type="slidenum">
              <a:rPr lang="en-US" sz="1200"/>
              <a:pPr/>
              <a:t>85</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B38BEB1-350C-4E22-9AE0-752076038C60}" type="slidenum">
              <a:rPr lang="en-US" sz="1200"/>
              <a:pPr/>
              <a:t>86</a:t>
            </a:fld>
            <a:endParaRPr 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171C782-6119-4E6C-9D6D-4DA2A668B914}" type="slidenum">
              <a:rPr lang="en-US" sz="1200"/>
              <a:pPr/>
              <a:t>87</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2C39912-A827-4E0B-990A-7B3AAAF7921E}" type="slidenum">
              <a:rPr lang="en-US" sz="1200"/>
              <a:pPr/>
              <a:t>88</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8FFAF50-81BB-4150-AE86-63F076B63117}" type="slidenum">
              <a:rPr lang="en-US" sz="1200"/>
              <a:pPr/>
              <a:t>89</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A146AB1-E427-4253-910B-A07CF0E09A22}" type="slidenum">
              <a:rPr lang="en-US" sz="1200"/>
              <a:pPr/>
              <a:t>90</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71F694F-BECA-4949-9ED4-8E598B9BAF51}" type="slidenum">
              <a:rPr lang="en-US" sz="1200"/>
              <a:pPr/>
              <a:t>91</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2726CB0-311B-4C4D-B356-A940B1A4E977}" type="slidenum">
              <a:rPr lang="en-US" sz="1200"/>
              <a:pPr/>
              <a:t>92</a:t>
            </a:fld>
            <a:endParaRPr lang="en-US"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882543D-F19B-47EA-BCE7-950CD404189D}" type="slidenum">
              <a:rPr lang="en-US" sz="1200"/>
              <a:pPr/>
              <a:t>93</a:t>
            </a:fld>
            <a:endParaRPr lang="en-US" sz="120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pPr>
              <a:spcBef>
                <a:spcPct val="0"/>
              </a:spcBef>
            </a:pPr>
            <a:r>
              <a:rPr lang="en-US"/>
              <a:t>All species of white pine (or five needle pines) in North America are susceptible to the pathogen. As is common with many other rust fungi, two different host species are required for this fungus to complete its life cycle. </a:t>
            </a:r>
            <a:r>
              <a:rPr lang="en-US" i="1"/>
              <a:t>Ribes</a:t>
            </a:r>
            <a:r>
              <a:rPr lang="en-US"/>
              <a:t>species (currant and gooseberry) serve as the alternate host. </a:t>
            </a:r>
          </a:p>
          <a:p>
            <a:pPr>
              <a:spcBef>
                <a:spcPct val="0"/>
              </a:spcBef>
            </a:pPr>
            <a:endParaRPr lang="en-US"/>
          </a:p>
          <a:p>
            <a:pPr>
              <a:spcBef>
                <a:spcPct val="0"/>
              </a:spcBef>
            </a:pPr>
            <a:r>
              <a:rPr lang="en-US"/>
              <a:t>-In summer, telia are produced, which are rough hairs. Wet conditions, teliospores germinate, form basidium to produce basidiospores. Basidiospores disperse by air and these infect pine.  </a:t>
            </a:r>
          </a:p>
        </p:txBody>
      </p:sp>
      <p:sp>
        <p:nvSpPr>
          <p:cNvPr id="67588" name="Slide Number Placeholder 3"/>
          <p:cNvSpPr>
            <a:spLocks noGrp="1"/>
          </p:cNvSpPr>
          <p:nvPr>
            <p:ph type="sldNum" sz="quarter" idx="5"/>
          </p:nvPr>
        </p:nvSpPr>
        <p:spPr>
          <a:noFill/>
        </p:spPr>
        <p:txBody>
          <a:bodyPr/>
          <a:lstStyle/>
          <a:p>
            <a:fld id="{83BB8013-2BA0-6045-916A-E5A6C81D962F}" type="slidenum">
              <a:rPr lang="en-US"/>
              <a:pPr/>
              <a:t>21</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10F97C30-F42D-8547-8195-A1BDE1F259BF}" type="slidenum">
              <a:rPr lang="en-US"/>
              <a:pPr/>
              <a:t>95</a:t>
            </a:fld>
            <a:endParaRPr lang="en-US"/>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487BF4E-F4EE-294D-B024-77152017BF96}" type="slidenum">
              <a:rPr lang="en-US"/>
              <a:pPr/>
              <a:t>99</a:t>
            </a:fld>
            <a:endParaRPr lang="en-US"/>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F3D9F33-1178-8E4D-8530-52FFBD73C4F0}" type="slidenum">
              <a:rPr lang="en-US"/>
              <a:pPr/>
              <a:t>100</a:t>
            </a:fld>
            <a:endParaRPr lang="en-US"/>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B49AF38-62D3-8843-AED0-A53A35DB66C1}" type="slidenum">
              <a:rPr lang="en-US"/>
              <a:pPr/>
              <a:t>101</a:t>
            </a:fld>
            <a:endParaRPr lang="en-US"/>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40A4BBE-2D8C-F943-8748-A23CE02C0089}" type="slidenum">
              <a:rPr lang="en-US"/>
              <a:pPr/>
              <a:t>102</a:t>
            </a:fld>
            <a:endParaRPr lang="en-US"/>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F58721A7-D872-8543-8299-7C1C8FCB895E}" type="slidenum">
              <a:rPr lang="en-US"/>
              <a:pPr/>
              <a:t>103</a:t>
            </a:fld>
            <a:endParaRPr lang="en-US"/>
          </a:p>
        </p:txBody>
      </p:sp>
      <p:sp>
        <p:nvSpPr>
          <p:cNvPr id="114691" name="Rectangle 2"/>
          <p:cNvSpPr>
            <a:spLocks noGrp="1" noRot="1" noChangeAspect="1" noChangeArrowheads="1" noTextEdit="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95E00877-2F22-2740-B79C-2773E87FB980}" type="slidenum">
              <a:rPr lang="en-US"/>
              <a:pPr/>
              <a:t>104</a:t>
            </a:fld>
            <a:endParaRPr lang="en-US"/>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CFBF7671-1CD4-CF49-8304-3C5405551B67}" type="slidenum">
              <a:rPr lang="en-US"/>
              <a:pPr/>
              <a:t>105</a:t>
            </a:fld>
            <a:endParaRPr lang="en-US"/>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7B681BBA-9ED2-9840-BFBA-6E8C288E655C}" type="slidenum">
              <a:rPr lang="en-US"/>
              <a:pPr/>
              <a:t>106</a:t>
            </a:fld>
            <a:endParaRPr lang="en-US"/>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B0E9A4DD-018E-2E4D-888D-8C52B14DB37D}" type="slidenum">
              <a:rPr lang="en-US"/>
              <a:pPr/>
              <a:t>107</a:t>
            </a:fld>
            <a:endParaRPr lang="en-US"/>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2C169A8-1AA3-AD4F-9261-D0C5411E96A3}" type="slidenum">
              <a:rPr lang="en-US"/>
              <a:pPr/>
              <a:t>23</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4523D952-CCB1-B448-8F69-AFBE272FD489}" type="slidenum">
              <a:rPr lang="en-US"/>
              <a:pPr/>
              <a:t>108</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0BD721B2-5F6E-DC46-8B5A-4C857BE545D1}" type="slidenum">
              <a:rPr lang="en-US"/>
              <a:pPr/>
              <a:t>110</a:t>
            </a:fld>
            <a:endParaRPr lang="en-US"/>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8C254F5D-2D4D-BD4F-B79A-0324B4E6E48A}" type="slidenum">
              <a:rPr lang="en-US"/>
              <a:pPr/>
              <a:t>111</a:t>
            </a:fld>
            <a:endParaRPr lang="en-US"/>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3A4E43D-AC42-3A47-90AD-8D4E9F65F26B}" type="slidenum">
              <a:rPr lang="en-US"/>
              <a:pPr/>
              <a:t>112</a:t>
            </a:fld>
            <a:endParaRPr lang="en-US"/>
          </a:p>
        </p:txBody>
      </p:sp>
      <p:sp>
        <p:nvSpPr>
          <p:cNvPr id="122883" name="Text Box 2"/>
          <p:cNvSpPr txBox="1">
            <a:spLocks noChangeArrowheads="1"/>
          </p:cNvSpPr>
          <p:nvPr/>
        </p:nvSpPr>
        <p:spPr bwMode="auto">
          <a:xfrm>
            <a:off x="-9504363" y="-6472238"/>
            <a:ext cx="19010313" cy="14335126"/>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122884" name="Text Box 3"/>
          <p:cNvSpPr>
            <a:spLocks noGrp="1" noChangeArrowheads="1"/>
          </p:cNvSpPr>
          <p:nvPr>
            <p:ph type="body"/>
          </p:nvPr>
        </p:nvSpPr>
        <p:spPr>
          <a:xfrm>
            <a:off x="685800" y="4344988"/>
            <a:ext cx="5481638" cy="4114800"/>
          </a:xfrm>
          <a:noFill/>
          <a:ln/>
        </p:spPr>
        <p:txBody>
          <a:bodyPr wrap="none" lIns="89739" tIns="44870" rIns="89739" bIns="44870"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A49B6EC3-30FF-B547-9F4E-54A5F8027C54}" type="slidenum">
              <a:rPr lang="en-US"/>
              <a:pPr/>
              <a:t>113</a:t>
            </a:fld>
            <a:endParaRPr lang="en-US"/>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DCB90286-6CB1-1845-88CF-2EAB09591716}" type="slidenum">
              <a:rPr lang="en-US"/>
              <a:pPr/>
              <a:t>114</a:t>
            </a:fld>
            <a:endParaRPr lang="en-US"/>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0812D094-36E5-BF48-8DE7-8A4105DCD648}" type="slidenum">
              <a:rPr lang="en-US"/>
              <a:pPr/>
              <a:t>118</a:t>
            </a:fld>
            <a:endParaRPr lang="en-US"/>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a:ln/>
        </p:spPr>
      </p:sp>
      <p:sp>
        <p:nvSpPr>
          <p:cNvPr id="74755" name="Notes Placeholder 2"/>
          <p:cNvSpPr>
            <a:spLocks noGrp="1"/>
          </p:cNvSpPr>
          <p:nvPr>
            <p:ph type="body" idx="1"/>
          </p:nvPr>
        </p:nvSpPr>
        <p:spPr>
          <a:noFill/>
          <a:ln/>
        </p:spPr>
        <p:txBody>
          <a:bodyPr/>
          <a:lstStyle/>
          <a:p>
            <a:endParaRPr lang="en-US"/>
          </a:p>
        </p:txBody>
      </p:sp>
      <p:sp>
        <p:nvSpPr>
          <p:cNvPr id="74756" name="Slide Number Placeholder 3"/>
          <p:cNvSpPr>
            <a:spLocks noGrp="1"/>
          </p:cNvSpPr>
          <p:nvPr>
            <p:ph type="sldNum" sz="quarter" idx="5"/>
          </p:nvPr>
        </p:nvSpPr>
        <p:spPr>
          <a:noFill/>
        </p:spPr>
        <p:txBody>
          <a:bodyPr/>
          <a:lstStyle/>
          <a:p>
            <a:fld id="{B761053E-89A2-E140-80D7-CFDE02566E90}" type="slidenum">
              <a:rPr lang="en-US" smtClean="0"/>
              <a:pPr/>
              <a:t>26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7E92F436-3E03-8B44-916A-DDB51AB964C8}" type="slidenum">
              <a:rPr lang="en-US"/>
              <a:pPr/>
              <a:t>44</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n-US"/>
              <a:t>Genetic background of MC:  composite host population from various lcoations, </a:t>
            </a:r>
          </a:p>
          <a:p>
            <a:r>
              <a:rPr lang="en-US"/>
              <a:t>HC:  composite of field collected major gene resistant trees</a:t>
            </a:r>
          </a:p>
          <a:p>
            <a:r>
              <a:rPr lang="en-US"/>
              <a:t>Seems as though both have higher heterozygosity than local stands.  </a:t>
            </a:r>
          </a:p>
          <a:p>
            <a:endParaRPr lang="en-US"/>
          </a:p>
          <a:p>
            <a:r>
              <a:rPr lang="en-US"/>
              <a:t>2 HC isolates closer to population 1 and 2 instead of 3. Perhaps hybrids or non vcr1?</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834B103-2F8F-394A-9726-0AA5FFB60714}" type="slidenum">
              <a:rPr lang="en-US"/>
              <a:pPr/>
              <a:t>45</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r>
              <a:rPr lang="en-US"/>
              <a:t>HC in population 3.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06DA05B-D35B-4465-860A-0E710E7A105B}" type="slidenum">
              <a:rPr lang="en-US" sz="1200"/>
              <a:pPr/>
              <a:t>50</a:t>
            </a:fld>
            <a:endParaRPr lang="en-US" sz="1200"/>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r>
              <a:rPr lang="en-US" b="1" smtClean="0"/>
              <a:t>Foliage symptoms: </a:t>
            </a:r>
            <a:r>
              <a:rPr lang="en-US" smtClean="0"/>
              <a:t>Symptoms of DED begin as wilting of leaves and proceed to yellowing and browning. The pattern of symptom progression within the crown varies depending on where the fungus is introduced to the tree. If the fungus enters the tree through roots grafted to infected trees (see disease cycle section), the symptoms may begin in the lower crown on the side nearest the graft and the entire crown may be affected very rapidly. If infection begins in the upper crown, symptoms often first appear at the end of an individual branch (called "flagging") and progress downward in the crown (cover photo). </a:t>
            </a:r>
          </a:p>
          <a:p>
            <a:r>
              <a:rPr lang="en-US" smtClean="0"/>
              <a:t>Multiple branches may be individually infected, resulting in symptom development at several locations in the crown (figure 2). Symptoms begin in late spring or any time later during the growing season. However, if the tree was infected the previous year (and not detected), symptoms may first be observed in early spring. Symptoms may progress throughout the whole tree in a single season, or may take two or more years. </a:t>
            </a:r>
            <a:endParaRPr lang="en-US" b="1" smtClean="0"/>
          </a:p>
          <a:p>
            <a:r>
              <a:rPr lang="en-US" b="1" smtClean="0"/>
              <a:t>Vascular symptoms:</a:t>
            </a:r>
            <a:r>
              <a:rPr lang="en-US" smtClean="0"/>
              <a:t> Branches and stems of elms infected by the DED fungus typically develop dark streaks of discoloration. To detect discoloration, cut through and peel off the bark of a dying branch to expose the outer rings of wood. In newly infected branches, brown streaks characteristically appear in the sapwood of the current year (figure 3). It is important to cut deeply into the wood or look at the branch in cross section for two reasons: (1) As the season progresses, the staining may be overlaid by unstained wood, and (2) if infection occurred in the previous year, the current sapwood may not be discolored.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9AB1E0-1815-CE4C-9211-4CF37FB5136D}"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9AB1E0-1815-CE4C-9211-4CF37FB5136D}"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9AB1E0-1815-CE4C-9211-4CF37FB5136D}"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D53A83EE-73C8-D448-BF00-87E80C75D41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3A6D57-F929-7B40-BA9C-2508661A1E1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0044B-C5A4-D14C-9455-1A07008E5F3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16F56C-101C-2341-B8A1-8A3C5F294E4A}"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666BBE-311B-524D-8BCB-FB053CE4C0A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412BBC3-2324-4556-BFBB-493EDBEAEDBA}"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58697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0A05450-FF90-F646-9D9A-854D453B9156}"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6034322-3151-B543-BED2-076A4C06893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9AB1E0-1815-CE4C-9211-4CF37FB5136D}"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9AB1E0-1815-CE4C-9211-4CF37FB5136D}"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9AB1E0-1815-CE4C-9211-4CF37FB5136D}" type="datetimeFigureOut">
              <a:rPr lang="en-US" smtClean="0"/>
              <a:pPr/>
              <a:t>10/22/13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9AB1E0-1815-CE4C-9211-4CF37FB5136D}" type="datetimeFigureOut">
              <a:rPr lang="en-US" smtClean="0"/>
              <a:pPr/>
              <a:t>10/22/13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9AB1E0-1815-CE4C-9211-4CF37FB5136D}" type="datetimeFigureOut">
              <a:rPr lang="en-US" smtClean="0"/>
              <a:pPr/>
              <a:t>10/22/13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9AB1E0-1815-CE4C-9211-4CF37FB5136D}" type="datetimeFigureOut">
              <a:rPr lang="en-US" smtClean="0"/>
              <a:pPr/>
              <a:t>10/22/13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9AB1E0-1815-CE4C-9211-4CF37FB5136D}" type="datetimeFigureOut">
              <a:rPr lang="en-US" smtClean="0"/>
              <a:pPr/>
              <a:t>10/22/13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9AB1E0-1815-CE4C-9211-4CF37FB5136D}" type="datetimeFigureOut">
              <a:rPr lang="en-US" smtClean="0"/>
              <a:pPr/>
              <a:t>10/22/13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9AB1E0-1815-CE4C-9211-4CF37FB5136D}" type="datetimeFigureOut">
              <a:rPr lang="en-US" smtClean="0"/>
              <a:pPr/>
              <a:t>10/22/13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A06A86-0B37-8348-B0D8-88B4CE07F9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EB56C01-D019-7248-9AA8-393A135F84A8}" type="slidenum">
              <a:rPr lang="en-US">
                <a:solidFill>
                  <a:srgbClr val="000000"/>
                </a:solidFill>
              </a:rPr>
              <a:pPr defTabSz="914400" eaLnBrk="0" fontAlgn="base" hangingPunct="0">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ict"/><Relationship Id="rId4" Type="http://schemas.openxmlformats.org/officeDocument/2006/relationships/image" Target="../media/image21.png"/><Relationship Id="rId1" Type="http://schemas.openxmlformats.org/officeDocument/2006/relationships/themeOverride" Target="../theme/themeOverride1.xml"/><Relationship Id="rId2"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Microsoft_Excel_97_-_2004_Worksheet3.xls"/><Relationship Id="rId1" Type="http://schemas.openxmlformats.org/officeDocument/2006/relationships/vmlDrawing" Target="../drawings/vmlDrawing3.vml"/><Relationship Id="rId2"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8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image" Target="../media/image83.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Microsoft_Excel_97_-_2004_Worksheet4.xls"/><Relationship Id="rId1" Type="http://schemas.openxmlformats.org/officeDocument/2006/relationships/vmlDrawing" Target="../drawings/vmlDrawing4.vml"/><Relationship Id="rId2"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Microsoft_Excel_97_-_2004_Worksheet5.xls"/><Relationship Id="rId1" Type="http://schemas.openxmlformats.org/officeDocument/2006/relationships/vmlDrawing" Target="../drawings/vmlDrawing5.vml"/><Relationship Id="rId2"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6.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image" Target="../media/image87.jpeg"/></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18.xml"/><Relationship Id="rId2" Type="http://schemas.openxmlformats.org/officeDocument/2006/relationships/notesSlide" Target="../notesSlides/notesSlide52.xml"/></Relationships>
</file>

<file path=ppt/slides/_rels/slide11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19.xml"/><Relationship Id="rId2" Type="http://schemas.openxmlformats.org/officeDocument/2006/relationships/notesSlide" Target="../notesSlides/notesSlide53.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94.wmf"/><Relationship Id="rId5" Type="http://schemas.openxmlformats.org/officeDocument/2006/relationships/image" Target="../media/image95.wmf"/><Relationship Id="rId6" Type="http://schemas.openxmlformats.org/officeDocument/2006/relationships/image" Target="../media/image96.png"/><Relationship Id="rId7" Type="http://schemas.openxmlformats.org/officeDocument/2006/relationships/oleObject" Target="../embeddings/Microsoft_Excel_97_-_2004_Worksheet6.xls"/><Relationship Id="rId8" Type="http://schemas.openxmlformats.org/officeDocument/2006/relationships/oleObject" Target="../embeddings/Microsoft_Excel_97_-_2004_Worksheet7.xls"/><Relationship Id="rId9" Type="http://schemas.openxmlformats.org/officeDocument/2006/relationships/image" Target="../media/image97.jpeg"/><Relationship Id="rId1" Type="http://schemas.openxmlformats.org/officeDocument/2006/relationships/vmlDrawing" Target="../drawings/vmlDrawing6.vml"/><Relationship Id="rId2"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Microsoft_Word_97_-_2004_Document8.doc"/><Relationship Id="rId1" Type="http://schemas.openxmlformats.org/officeDocument/2006/relationships/vmlDrawing" Target="../drawings/vmlDrawing7.vml"/><Relationship Id="rId2"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14.xml"/><Relationship Id="rId3" Type="http://schemas.openxmlformats.org/officeDocument/2006/relationships/oleObject" Target="../embeddings/Microsoft_Word_97_-_2004_Document9.doc"/></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image" Target="../media/image100.jpeg"/></Relationships>
</file>

<file path=ppt/slides/_rels/slide119.xml.rels><?xml version="1.0" encoding="UTF-8" standalone="yes"?>
<Relationships xmlns="http://schemas.openxmlformats.org/package/2006/relationships"><Relationship Id="rId1" Type="http://schemas.openxmlformats.org/officeDocument/2006/relationships/vmlDrawing" Target="../drawings/vmlDrawing9.vml"/><Relationship Id="rId2" Type="http://schemas.openxmlformats.org/officeDocument/2006/relationships/slideLayout" Target="../slideLayouts/slideLayout13.xml"/><Relationship Id="rId3" Type="http://schemas.openxmlformats.org/officeDocument/2006/relationships/oleObject" Target="../embeddings/Microsoft_Word_97_-_2004_Document10.doc"/></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5.jpeg"/><Relationship Id="rId3" Type="http://schemas.openxmlformats.org/officeDocument/2006/relationships/image" Target="../media/image106.jpeg"/></Relationships>
</file>

<file path=ppt/slides/_rels/slide127.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1" Type="http://schemas.openxmlformats.org/officeDocument/2006/relationships/slideLayout" Target="../slideLayouts/slideLayout16.xml"/><Relationship Id="rId2" Type="http://schemas.openxmlformats.org/officeDocument/2006/relationships/image" Target="../media/image107.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0.jpeg"/><Relationship Id="rId3" Type="http://schemas.openxmlformats.org/officeDocument/2006/relationships/image" Target="../media/image111.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jpeg"/></Relationships>
</file>

<file path=ppt/slides/_rels/slide130.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14.xml"/><Relationship Id="rId2" Type="http://schemas.openxmlformats.org/officeDocument/2006/relationships/image" Target="../media/image113.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6.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7.jpeg"/><Relationship Id="rId3" Type="http://schemas.openxmlformats.org/officeDocument/2006/relationships/image" Target="../media/image118.jpeg"/></Relationships>
</file>

<file path=ppt/slides/_rels/slide133.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122.jpeg"/><Relationship Id="rId1" Type="http://schemas.openxmlformats.org/officeDocument/2006/relationships/slideLayout" Target="../slideLayouts/slideLayout16.xml"/><Relationship Id="rId2" Type="http://schemas.openxmlformats.org/officeDocument/2006/relationships/image" Target="../media/image119.jpeg"/></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24.jpeg"/><Relationship Id="rId5" Type="http://schemas.openxmlformats.org/officeDocument/2006/relationships/image" Target="../media/image125.jpeg"/><Relationship Id="rId1" Type="http://schemas.openxmlformats.org/officeDocument/2006/relationships/vmlDrawing" Target="../drawings/vmlDrawing10.vml"/><Relationship Id="rId2"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6.jpeg"/><Relationship Id="rId3" Type="http://schemas.openxmlformats.org/officeDocument/2006/relationships/image" Target="../media/image127.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8.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9.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0.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1.jpeg"/><Relationship Id="rId3" Type="http://schemas.openxmlformats.org/officeDocument/2006/relationships/image" Target="../media/image1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9.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3.png"/><Relationship Id="rId3" Type="http://schemas.openxmlformats.org/officeDocument/2006/relationships/image" Target="../media/image134.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1" Type="http://schemas.openxmlformats.org/officeDocument/2006/relationships/slideLayout" Target="../slideLayouts/slideLayout14.xml"/><Relationship Id="rId2" Type="http://schemas.openxmlformats.org/officeDocument/2006/relationships/image" Target="../media/image13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8.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9.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0.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1.png"/><Relationship Id="rId3" Type="http://schemas.openxmlformats.org/officeDocument/2006/relationships/image" Target="../media/image14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11.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6.png"/><Relationship Id="rId3" Type="http://schemas.openxmlformats.org/officeDocument/2006/relationships/image" Target="../media/image14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8.png"/><Relationship Id="rId3" Type="http://schemas.openxmlformats.org/officeDocument/2006/relationships/image" Target="../media/image14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jpe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15.xml"/><Relationship Id="rId3" Type="http://schemas.openxmlformats.org/officeDocument/2006/relationships/oleObject" Target="../embeddings/Microsoft_Word_97_-_2004_Document1.doc"/></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 Id="rId3" Type="http://schemas.openxmlformats.org/officeDocument/2006/relationships/image" Target="../media/image2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jpeg"/><Relationship Id="rId3" Type="http://schemas.openxmlformats.org/officeDocument/2006/relationships/image" Target="../media/image3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3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4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7.jpeg"/><Relationship Id="rId3" Type="http://schemas.openxmlformats.org/officeDocument/2006/relationships/image" Target="../media/image4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6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67.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68.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6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70.w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71.w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7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5.jpeg"/><Relationship Id="rId3" Type="http://schemas.openxmlformats.org/officeDocument/2006/relationships/image" Target="../media/image7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7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8.png"/><Relationship Id="rId3" Type="http://schemas.openxmlformats.org/officeDocument/2006/relationships/image" Target="../media/image7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Microsoft_Excel_97_-_2004_Worksheet2.xls"/><Relationship Id="rId1" Type="http://schemas.openxmlformats.org/officeDocument/2006/relationships/vmlDrawing" Target="../drawings/vmlDrawing2.vml"/><Relationship Id="rId2"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09600" y="0"/>
            <a:ext cx="7772400" cy="1143000"/>
          </a:xfrm>
          <a:noFill/>
          <a:ln/>
        </p:spPr>
        <p:txBody>
          <a:bodyPr lIns="92075" tIns="46038" rIns="92075" bIns="46038"/>
          <a:lstStyle/>
          <a:p>
            <a:r>
              <a:rPr lang="en-US" sz="3600" dirty="0">
                <a:solidFill>
                  <a:srgbClr val="FFEA18"/>
                </a:solidFill>
                <a:effectLst>
                  <a:outerShdw blurRad="38100" dist="38100" dir="2700000" algn="tl">
                    <a:srgbClr val="000000"/>
                  </a:outerShdw>
                </a:effectLst>
              </a:rPr>
              <a:t>California invaded: 1849 A.D.</a:t>
            </a:r>
            <a:endParaRPr lang="en-US" sz="3600" dirty="0">
              <a:effectLst>
                <a:outerShdw blurRad="38100" dist="38100" dir="2700000" algn="tl">
                  <a:srgbClr val="FFFFFF"/>
                </a:outerShdw>
              </a:effectLst>
            </a:endParaRPr>
          </a:p>
        </p:txBody>
      </p:sp>
      <p:pic>
        <p:nvPicPr>
          <p:cNvPr id="11267" name="Picture 3"/>
          <p:cNvPicPr>
            <a:picLocks noChangeAspect="1" noChangeArrowheads="1"/>
          </p:cNvPicPr>
          <p:nvPr/>
        </p:nvPicPr>
        <mc:AlternateContent xmlns:ma="http://schemas.microsoft.com/office/mac/drawingml/2008/main">
          <mc:Choice Requires="ma">
            <p:blipFill>
              <a:blip r:embed="rId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a:stretch>
                <a:fillRect/>
              </a:stretch>
            </p:blipFill>
          </mc:Fallback>
        </mc:AlternateContent>
        <p:spPr bwMode="auto">
          <a:xfrm>
            <a:off x="3124200" y="1600200"/>
            <a:ext cx="2682875" cy="4641850"/>
          </a:xfrm>
          <a:prstGeom prst="rect">
            <a:avLst/>
          </a:prstGeom>
          <a:noFill/>
          <a:ln w="38100">
            <a:solidFill>
              <a:srgbClr val="000000"/>
            </a:solidFill>
            <a:miter lim="800000"/>
            <a:headEnd/>
            <a:tailEnd/>
          </a:ln>
        </p:spPr>
      </p:pic>
      <p:sp>
        <p:nvSpPr>
          <p:cNvPr id="11268" name="Text Box 4"/>
          <p:cNvSpPr txBox="1">
            <a:spLocks noChangeArrowheads="1"/>
          </p:cNvSpPr>
          <p:nvPr/>
        </p:nvSpPr>
        <p:spPr bwMode="auto">
          <a:xfrm>
            <a:off x="6019800" y="1277034"/>
            <a:ext cx="2996020"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Expansion of root pathogens</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Post 1880s</a:t>
            </a:r>
          </a:p>
        </p:txBody>
      </p:sp>
      <p:sp>
        <p:nvSpPr>
          <p:cNvPr id="11269" name="Line 5"/>
          <p:cNvSpPr>
            <a:spLocks noChangeShapeType="1"/>
          </p:cNvSpPr>
          <p:nvPr/>
        </p:nvSpPr>
        <p:spPr bwMode="auto">
          <a:xfrm flipV="1">
            <a:off x="4419599" y="1600200"/>
            <a:ext cx="1660525" cy="838200"/>
          </a:xfrm>
          <a:prstGeom prst="line">
            <a:avLst/>
          </a:prstGeom>
          <a:noFill/>
          <a:ln w="38100">
            <a:solidFill>
              <a:srgbClr val="C0C0C0"/>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70" name="Line 6"/>
          <p:cNvSpPr>
            <a:spLocks noChangeShapeType="1"/>
          </p:cNvSpPr>
          <p:nvPr/>
        </p:nvSpPr>
        <p:spPr bwMode="auto">
          <a:xfrm flipV="1">
            <a:off x="4419600" y="3505200"/>
            <a:ext cx="1295400" cy="152400"/>
          </a:xfrm>
          <a:prstGeom prst="line">
            <a:avLst/>
          </a:prstGeom>
          <a:noFill/>
          <a:ln w="38100">
            <a:solidFill>
              <a:srgbClr val="339966"/>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71" name="Text Box 7"/>
          <p:cNvSpPr txBox="1">
            <a:spLocks noChangeArrowheads="1"/>
          </p:cNvSpPr>
          <p:nvPr/>
        </p:nvSpPr>
        <p:spPr bwMode="auto">
          <a:xfrm>
            <a:off x="5807075" y="3200400"/>
            <a:ext cx="2405526"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White pine blister rust</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1930s</a:t>
            </a:r>
            <a:endParaRPr lang="en-US" dirty="0">
              <a:solidFill>
                <a:srgbClr val="FFFFFF"/>
              </a:solidFill>
              <a:latin typeface="Times" charset="0"/>
            </a:endParaRPr>
          </a:p>
        </p:txBody>
      </p:sp>
      <p:sp>
        <p:nvSpPr>
          <p:cNvPr id="11272" name="Line 8"/>
          <p:cNvSpPr>
            <a:spLocks noChangeShapeType="1"/>
          </p:cNvSpPr>
          <p:nvPr/>
        </p:nvSpPr>
        <p:spPr bwMode="auto">
          <a:xfrm flipH="1" flipV="1">
            <a:off x="1637482" y="1600200"/>
            <a:ext cx="1639118" cy="685800"/>
          </a:xfrm>
          <a:prstGeom prst="line">
            <a:avLst/>
          </a:prstGeom>
          <a:noFill/>
          <a:ln w="38100">
            <a:solidFill>
              <a:srgbClr val="FF0000"/>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73" name="Text Box 9"/>
          <p:cNvSpPr txBox="1">
            <a:spLocks noChangeArrowheads="1"/>
          </p:cNvSpPr>
          <p:nvPr/>
        </p:nvSpPr>
        <p:spPr bwMode="auto">
          <a:xfrm>
            <a:off x="0" y="1295400"/>
            <a:ext cx="3372926"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Port </a:t>
            </a:r>
            <a:r>
              <a:rPr lang="en-US" b="1" dirty="0" err="1">
                <a:solidFill>
                  <a:srgbClr val="FFFFFF"/>
                </a:solidFill>
                <a:effectLst>
                  <a:outerShdw blurRad="38100" dist="38100" dir="2700000" algn="tl">
                    <a:srgbClr val="000000"/>
                  </a:outerShdw>
                </a:effectLst>
                <a:latin typeface="Times" charset="0"/>
              </a:rPr>
              <a:t>Orford</a:t>
            </a:r>
            <a:r>
              <a:rPr lang="en-US" b="1" dirty="0">
                <a:solidFill>
                  <a:srgbClr val="FFFFFF"/>
                </a:solidFill>
                <a:effectLst>
                  <a:outerShdw blurRad="38100" dist="38100" dir="2700000" algn="tl">
                    <a:srgbClr val="000000"/>
                  </a:outerShdw>
                </a:effectLst>
                <a:latin typeface="Times" charset="0"/>
              </a:rPr>
              <a:t> Cedar Root Disease</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1950s</a:t>
            </a:r>
            <a:endParaRPr lang="en-US" dirty="0">
              <a:solidFill>
                <a:srgbClr val="FFFFFF"/>
              </a:solidFill>
              <a:latin typeface="Times" charset="0"/>
            </a:endParaRPr>
          </a:p>
        </p:txBody>
      </p:sp>
      <p:sp>
        <p:nvSpPr>
          <p:cNvPr id="11274" name="Line 10"/>
          <p:cNvSpPr>
            <a:spLocks noChangeShapeType="1"/>
          </p:cNvSpPr>
          <p:nvPr/>
        </p:nvSpPr>
        <p:spPr bwMode="auto">
          <a:xfrm flipH="1">
            <a:off x="2590800" y="5105400"/>
            <a:ext cx="1295400" cy="304800"/>
          </a:xfrm>
          <a:prstGeom prst="line">
            <a:avLst/>
          </a:prstGeom>
          <a:noFill/>
          <a:ln w="38100">
            <a:solidFill>
              <a:srgbClr val="3366FF"/>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75" name="Text Box 11"/>
          <p:cNvSpPr txBox="1">
            <a:spLocks noChangeArrowheads="1"/>
          </p:cNvSpPr>
          <p:nvPr/>
        </p:nvSpPr>
        <p:spPr bwMode="auto">
          <a:xfrm>
            <a:off x="609600" y="5468034"/>
            <a:ext cx="2180893"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Pitch canker disease</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1980s</a:t>
            </a:r>
          </a:p>
        </p:txBody>
      </p:sp>
      <p:sp>
        <p:nvSpPr>
          <p:cNvPr id="11276" name="Line 12"/>
          <p:cNvSpPr>
            <a:spLocks noChangeShapeType="1"/>
          </p:cNvSpPr>
          <p:nvPr/>
        </p:nvSpPr>
        <p:spPr bwMode="auto">
          <a:xfrm flipV="1">
            <a:off x="4724400" y="4343400"/>
            <a:ext cx="1295400" cy="533400"/>
          </a:xfrm>
          <a:prstGeom prst="line">
            <a:avLst/>
          </a:prstGeom>
          <a:noFill/>
          <a:ln w="38100">
            <a:solidFill>
              <a:srgbClr val="C0C0C0"/>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77" name="Text Box 13"/>
          <p:cNvSpPr txBox="1">
            <a:spLocks noChangeArrowheads="1"/>
          </p:cNvSpPr>
          <p:nvPr/>
        </p:nvSpPr>
        <p:spPr bwMode="auto">
          <a:xfrm>
            <a:off x="6080125" y="4022725"/>
            <a:ext cx="2044062"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Dutch Elm Disease</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1960s</a:t>
            </a:r>
          </a:p>
        </p:txBody>
      </p:sp>
      <p:sp>
        <p:nvSpPr>
          <p:cNvPr id="11278" name="Line 14"/>
          <p:cNvSpPr>
            <a:spLocks noChangeShapeType="1"/>
          </p:cNvSpPr>
          <p:nvPr/>
        </p:nvSpPr>
        <p:spPr bwMode="auto">
          <a:xfrm flipH="1" flipV="1">
            <a:off x="2057400" y="3505200"/>
            <a:ext cx="1295400" cy="152400"/>
          </a:xfrm>
          <a:prstGeom prst="line">
            <a:avLst/>
          </a:prstGeom>
          <a:noFill/>
          <a:ln w="38100">
            <a:solidFill>
              <a:schemeClr val="tx1"/>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79" name="Text Box 15"/>
          <p:cNvSpPr txBox="1">
            <a:spLocks noChangeArrowheads="1"/>
          </p:cNvSpPr>
          <p:nvPr/>
        </p:nvSpPr>
        <p:spPr bwMode="auto">
          <a:xfrm>
            <a:off x="380813" y="3105834"/>
            <a:ext cx="2057587"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Sudden Oak Death</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1990s</a:t>
            </a:r>
          </a:p>
        </p:txBody>
      </p:sp>
      <p:sp>
        <p:nvSpPr>
          <p:cNvPr id="11280" name="Line 16"/>
          <p:cNvSpPr>
            <a:spLocks noChangeShapeType="1"/>
          </p:cNvSpPr>
          <p:nvPr/>
        </p:nvSpPr>
        <p:spPr bwMode="auto">
          <a:xfrm flipV="1">
            <a:off x="5181600" y="5638800"/>
            <a:ext cx="1219200" cy="152400"/>
          </a:xfrm>
          <a:prstGeom prst="line">
            <a:avLst/>
          </a:prstGeom>
          <a:noFill/>
          <a:ln w="38100">
            <a:solidFill>
              <a:srgbClr val="00FFFF"/>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81" name="Text Box 17"/>
          <p:cNvSpPr txBox="1">
            <a:spLocks noChangeArrowheads="1"/>
          </p:cNvSpPr>
          <p:nvPr/>
        </p:nvSpPr>
        <p:spPr bwMode="auto">
          <a:xfrm>
            <a:off x="6537325" y="5394325"/>
            <a:ext cx="1809059"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Oak root canker</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2000</a:t>
            </a:r>
            <a:endParaRPr lang="en-US" dirty="0">
              <a:solidFill>
                <a:srgbClr val="FFFFFF"/>
              </a:solidFill>
              <a:latin typeface="Times" charset="0"/>
            </a:endParaRPr>
          </a:p>
        </p:txBody>
      </p:sp>
      <p:sp>
        <p:nvSpPr>
          <p:cNvPr id="11282" name="Line 18"/>
          <p:cNvSpPr>
            <a:spLocks noChangeShapeType="1"/>
          </p:cNvSpPr>
          <p:nvPr/>
        </p:nvSpPr>
        <p:spPr bwMode="auto">
          <a:xfrm flipV="1">
            <a:off x="4114800" y="2743200"/>
            <a:ext cx="2133600" cy="685800"/>
          </a:xfrm>
          <a:prstGeom prst="line">
            <a:avLst/>
          </a:prstGeom>
          <a:noFill/>
          <a:ln w="952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83" name="Text Box 19"/>
          <p:cNvSpPr txBox="1">
            <a:spLocks noChangeArrowheads="1"/>
          </p:cNvSpPr>
          <p:nvPr/>
        </p:nvSpPr>
        <p:spPr bwMode="auto">
          <a:xfrm>
            <a:off x="6248400" y="2286000"/>
            <a:ext cx="2895600" cy="369332"/>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50000"/>
              </a:spcBef>
              <a:spcAft>
                <a:spcPct val="0"/>
              </a:spcAft>
            </a:pPr>
            <a:r>
              <a:rPr lang="en-US" dirty="0">
                <a:solidFill>
                  <a:srgbClr val="FFFFFF"/>
                </a:solidFill>
              </a:rPr>
              <a:t>Manzanita die-back 2004</a:t>
            </a:r>
          </a:p>
        </p:txBody>
      </p:sp>
      <p:cxnSp>
        <p:nvCxnSpPr>
          <p:cNvPr id="23" name="Straight Connector 22"/>
          <p:cNvCxnSpPr/>
          <p:nvPr/>
        </p:nvCxnSpPr>
        <p:spPr bwMode="auto">
          <a:xfrm rot="5400000" flipH="1" flipV="1">
            <a:off x="3352800" y="2057400"/>
            <a:ext cx="18288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 name="TextBox 23"/>
          <p:cNvSpPr txBox="1"/>
          <p:nvPr/>
        </p:nvSpPr>
        <p:spPr>
          <a:xfrm>
            <a:off x="3276599" y="914400"/>
            <a:ext cx="4894101" cy="369332"/>
          </a:xfrm>
          <a:prstGeom prst="rect">
            <a:avLst/>
          </a:prstGeom>
          <a:noFill/>
        </p:spPr>
        <p:txBody>
          <a:bodyPr wrap="square" rtlCol="0">
            <a:spAutoFit/>
          </a:bodyPr>
          <a:lstStyle/>
          <a:p>
            <a:pPr defTabSz="914400" eaLnBrk="0" fontAlgn="base" hangingPunct="0">
              <a:spcBef>
                <a:spcPct val="0"/>
              </a:spcBef>
              <a:spcAft>
                <a:spcPct val="0"/>
              </a:spcAft>
            </a:pPr>
            <a:r>
              <a:rPr lang="en-US" dirty="0" err="1">
                <a:solidFill>
                  <a:srgbClr val="FFFFFF"/>
                </a:solidFill>
              </a:rPr>
              <a:t>Xylella</a:t>
            </a:r>
            <a:r>
              <a:rPr lang="en-US" dirty="0">
                <a:solidFill>
                  <a:srgbClr val="FFFFFF"/>
                </a:solidFill>
              </a:rPr>
              <a:t> scorch of maples 2000s</a:t>
            </a:r>
          </a:p>
        </p:txBody>
      </p:sp>
      <p:cxnSp>
        <p:nvCxnSpPr>
          <p:cNvPr id="28" name="Straight Connector 27"/>
          <p:cNvCxnSpPr/>
          <p:nvPr/>
        </p:nvCxnSpPr>
        <p:spPr bwMode="auto">
          <a:xfrm rot="5400000">
            <a:off x="4267200" y="5715000"/>
            <a:ext cx="1371600" cy="152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0" name="TextBox 29"/>
          <p:cNvSpPr txBox="1"/>
          <p:nvPr/>
        </p:nvSpPr>
        <p:spPr>
          <a:xfrm>
            <a:off x="3505200" y="6242050"/>
            <a:ext cx="3581400" cy="646331"/>
          </a:xfrm>
          <a:prstGeom prst="rect">
            <a:avLst/>
          </a:prstGeom>
          <a:noFill/>
        </p:spPr>
        <p:txBody>
          <a:bodyPr wrap="square" rtlCol="0">
            <a:spAutoFit/>
          </a:bodyPr>
          <a:lstStyle/>
          <a:p>
            <a:pPr defTabSz="914400" eaLnBrk="0" fontAlgn="base" hangingPunct="0">
              <a:spcBef>
                <a:spcPct val="0"/>
              </a:spcBef>
              <a:spcAft>
                <a:spcPct val="0"/>
              </a:spcAft>
            </a:pPr>
            <a:r>
              <a:rPr lang="en-US" dirty="0">
                <a:solidFill>
                  <a:srgbClr val="FFFFFF"/>
                </a:solidFill>
              </a:rPr>
              <a:t>1000 canker disease of walnuts 2001</a:t>
            </a:r>
          </a:p>
        </p:txBody>
      </p:sp>
      <p:cxnSp>
        <p:nvCxnSpPr>
          <p:cNvPr id="32" name="Straight Connector 31"/>
          <p:cNvCxnSpPr/>
          <p:nvPr/>
        </p:nvCxnSpPr>
        <p:spPr bwMode="auto">
          <a:xfrm rot="10800000" flipV="1">
            <a:off x="2133600" y="4267200"/>
            <a:ext cx="1981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3" name="TextBox 32"/>
          <p:cNvSpPr txBox="1"/>
          <p:nvPr/>
        </p:nvSpPr>
        <p:spPr>
          <a:xfrm>
            <a:off x="380813" y="4666565"/>
            <a:ext cx="2133600" cy="646331"/>
          </a:xfrm>
          <a:prstGeom prst="rect">
            <a:avLst/>
          </a:prstGeom>
          <a:noFill/>
        </p:spPr>
        <p:txBody>
          <a:bodyPr wrap="square" rtlCol="0">
            <a:spAutoFit/>
          </a:bodyPr>
          <a:lstStyle/>
          <a:p>
            <a:pPr defTabSz="914400" eaLnBrk="0" fontAlgn="base" hangingPunct="0">
              <a:spcBef>
                <a:spcPct val="0"/>
              </a:spcBef>
              <a:spcAft>
                <a:spcPct val="0"/>
              </a:spcAft>
            </a:pPr>
            <a:r>
              <a:rPr lang="en-US" dirty="0">
                <a:solidFill>
                  <a:srgbClr val="FFFFFF"/>
                </a:solidFill>
              </a:rPr>
              <a:t>Colored canker of sycamore 70s</a:t>
            </a:r>
          </a:p>
        </p:txBody>
      </p:sp>
      <p:cxnSp>
        <p:nvCxnSpPr>
          <p:cNvPr id="27" name="Straight Connector 26"/>
          <p:cNvCxnSpPr/>
          <p:nvPr/>
        </p:nvCxnSpPr>
        <p:spPr bwMode="auto">
          <a:xfrm rot="10800000">
            <a:off x="2438400" y="2438400"/>
            <a:ext cx="1447800" cy="10668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TextBox 28"/>
          <p:cNvSpPr txBox="1"/>
          <p:nvPr/>
        </p:nvSpPr>
        <p:spPr>
          <a:xfrm>
            <a:off x="533401" y="2057400"/>
            <a:ext cx="2257092" cy="923330"/>
          </a:xfrm>
          <a:prstGeom prst="rect">
            <a:avLst/>
          </a:prstGeom>
          <a:noFill/>
        </p:spPr>
        <p:txBody>
          <a:bodyPr wrap="square" rtlCol="0">
            <a:spAutoFit/>
          </a:bodyPr>
          <a:lstStyle/>
          <a:p>
            <a:r>
              <a:rPr lang="en-US" dirty="0">
                <a:solidFill>
                  <a:srgbClr val="FFFFFF"/>
                </a:solidFill>
              </a:rPr>
              <a:t>Root canker of Pacific </a:t>
            </a:r>
            <a:r>
              <a:rPr lang="en-US" dirty="0" err="1">
                <a:solidFill>
                  <a:srgbClr val="FFFFFF"/>
                </a:solidFill>
              </a:rPr>
              <a:t>Madrone</a:t>
            </a:r>
            <a:r>
              <a:rPr lang="en-US" dirty="0">
                <a:solidFill>
                  <a:srgbClr val="FFFFFF"/>
                </a:solidFill>
              </a:rPr>
              <a:t> and Bay laurel (70s) </a:t>
            </a:r>
          </a:p>
        </p:txBody>
      </p:sp>
      <p:cxnSp>
        <p:nvCxnSpPr>
          <p:cNvPr id="34" name="Straight Connector 33"/>
          <p:cNvCxnSpPr/>
          <p:nvPr/>
        </p:nvCxnSpPr>
        <p:spPr bwMode="auto">
          <a:xfrm rot="10800000">
            <a:off x="2133600" y="4022725"/>
            <a:ext cx="1905001"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5" name="TextBox 34"/>
          <p:cNvSpPr txBox="1"/>
          <p:nvPr/>
        </p:nvSpPr>
        <p:spPr>
          <a:xfrm>
            <a:off x="213887" y="3974068"/>
            <a:ext cx="2224512" cy="369332"/>
          </a:xfrm>
          <a:prstGeom prst="rect">
            <a:avLst/>
          </a:prstGeom>
          <a:noFill/>
        </p:spPr>
        <p:txBody>
          <a:bodyPr wrap="none" rtlCol="0">
            <a:spAutoFit/>
          </a:bodyPr>
          <a:lstStyle/>
          <a:p>
            <a:r>
              <a:rPr lang="en-US" dirty="0">
                <a:solidFill>
                  <a:srgbClr val="FFFFFF"/>
                </a:solidFill>
              </a:rPr>
              <a:t>Cypress canker 20s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3"/>
          <p:cNvPicPr>
            <a:picLocks noChangeAspect="1"/>
          </p:cNvPicPr>
          <p:nvPr/>
        </p:nvPicPr>
        <p:blipFill>
          <a:blip r:embed="rId2"/>
          <a:srcRect/>
          <a:stretch>
            <a:fillRect/>
          </a:stretch>
        </p:blipFill>
        <p:spPr bwMode="auto">
          <a:xfrm>
            <a:off x="457200" y="457200"/>
            <a:ext cx="8091488"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347788" y="577850"/>
            <a:ext cx="5964237" cy="488950"/>
          </a:xfrm>
          <a:prstGeom prst="rect">
            <a:avLst/>
          </a:prstGeom>
          <a:noFill/>
          <a:ln w="9525">
            <a:noFill/>
            <a:miter lim="800000"/>
            <a:headEnd/>
            <a:tailEnd/>
          </a:ln>
        </p:spPr>
        <p:txBody>
          <a:bodyPr wrap="none">
            <a:prstTxWarp prst="textNoShape">
              <a:avLst/>
            </a:prstTxWarp>
            <a:spAutoFit/>
          </a:bodyPr>
          <a:lstStyle/>
          <a:p>
            <a:pPr eaLnBrk="1" hangingPunct="1"/>
            <a:r>
              <a:rPr lang="en-US" sz="2600" b="1">
                <a:solidFill>
                  <a:srgbClr val="FFFF00"/>
                </a:solidFill>
              </a:rPr>
              <a:t>DISEASE PROGRESS BY LOCATION</a:t>
            </a:r>
          </a:p>
        </p:txBody>
      </p:sp>
      <p:sp>
        <p:nvSpPr>
          <p:cNvPr id="52227" name="Text Box 3"/>
          <p:cNvSpPr txBox="1">
            <a:spLocks noChangeArrowheads="1"/>
          </p:cNvSpPr>
          <p:nvPr/>
        </p:nvSpPr>
        <p:spPr bwMode="auto">
          <a:xfrm rot="-5400000">
            <a:off x="-581025" y="3398838"/>
            <a:ext cx="2625725" cy="396875"/>
          </a:xfrm>
          <a:prstGeom prst="rect">
            <a:avLst/>
          </a:prstGeom>
          <a:noFill/>
          <a:ln w="9525">
            <a:noFill/>
            <a:miter lim="800000"/>
            <a:headEnd/>
            <a:tailEnd/>
          </a:ln>
        </p:spPr>
        <p:txBody>
          <a:bodyPr wrap="none">
            <a:prstTxWarp prst="textNoShape">
              <a:avLst/>
            </a:prstTxWarp>
            <a:spAutoFit/>
          </a:bodyPr>
          <a:lstStyle/>
          <a:p>
            <a:pPr eaLnBrk="1" hangingPunct="1"/>
            <a:r>
              <a:rPr lang="en-US" sz="2000" b="1">
                <a:solidFill>
                  <a:srgbClr val="FFFF00"/>
                </a:solidFill>
              </a:rPr>
              <a:t>DISEASE SEVERITY</a:t>
            </a:r>
          </a:p>
        </p:txBody>
      </p:sp>
      <p:graphicFrame>
        <p:nvGraphicFramePr>
          <p:cNvPr id="52228" name="Object 2"/>
          <p:cNvGraphicFramePr>
            <a:graphicFrameLocks noChangeAspect="1"/>
          </p:cNvGraphicFramePr>
          <p:nvPr/>
        </p:nvGraphicFramePr>
        <p:xfrm>
          <a:off x="838200" y="990600"/>
          <a:ext cx="6324600" cy="4370388"/>
        </p:xfrm>
        <a:graphic>
          <a:graphicData uri="http://schemas.openxmlformats.org/presentationml/2006/ole">
            <p:oleObj spid="_x0000_s167938" name="Chart" r:id="rId4" imgW="11099800" imgH="6959600" progId="Excel.Sheet.8">
              <p:embed/>
            </p:oleObj>
          </a:graphicData>
        </a:graphic>
      </p:graphicFrame>
      <p:sp>
        <p:nvSpPr>
          <p:cNvPr id="52229" name="Text Box 5"/>
          <p:cNvSpPr txBox="1">
            <a:spLocks noChangeArrowheads="1"/>
          </p:cNvSpPr>
          <p:nvPr/>
        </p:nvSpPr>
        <p:spPr bwMode="auto">
          <a:xfrm>
            <a:off x="1314450" y="4937125"/>
            <a:ext cx="6365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1996</a:t>
            </a:r>
          </a:p>
        </p:txBody>
      </p:sp>
      <p:sp>
        <p:nvSpPr>
          <p:cNvPr id="52230" name="Text Box 6"/>
          <p:cNvSpPr txBox="1">
            <a:spLocks noChangeArrowheads="1"/>
          </p:cNvSpPr>
          <p:nvPr/>
        </p:nvSpPr>
        <p:spPr bwMode="auto">
          <a:xfrm>
            <a:off x="3279775" y="4933950"/>
            <a:ext cx="6365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1998</a:t>
            </a:r>
          </a:p>
        </p:txBody>
      </p:sp>
      <p:sp>
        <p:nvSpPr>
          <p:cNvPr id="52231" name="Text Box 7"/>
          <p:cNvSpPr txBox="1">
            <a:spLocks noChangeArrowheads="1"/>
          </p:cNvSpPr>
          <p:nvPr/>
        </p:nvSpPr>
        <p:spPr bwMode="auto">
          <a:xfrm>
            <a:off x="3937000" y="4933950"/>
            <a:ext cx="6365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1999</a:t>
            </a:r>
          </a:p>
        </p:txBody>
      </p:sp>
      <p:sp>
        <p:nvSpPr>
          <p:cNvPr id="52232" name="Text Box 8"/>
          <p:cNvSpPr txBox="1">
            <a:spLocks noChangeArrowheads="1"/>
          </p:cNvSpPr>
          <p:nvPr/>
        </p:nvSpPr>
        <p:spPr bwMode="auto">
          <a:xfrm>
            <a:off x="4822825" y="4930775"/>
            <a:ext cx="6365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2000</a:t>
            </a:r>
          </a:p>
        </p:txBody>
      </p:sp>
      <p:sp>
        <p:nvSpPr>
          <p:cNvPr id="52233" name="Text Box 9"/>
          <p:cNvSpPr txBox="1">
            <a:spLocks noChangeArrowheads="1"/>
          </p:cNvSpPr>
          <p:nvPr/>
        </p:nvSpPr>
        <p:spPr bwMode="auto">
          <a:xfrm>
            <a:off x="5699125" y="4930775"/>
            <a:ext cx="6365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2001</a:t>
            </a:r>
          </a:p>
        </p:txBody>
      </p:sp>
      <p:sp>
        <p:nvSpPr>
          <p:cNvPr id="52234" name="Text Box 10"/>
          <p:cNvSpPr txBox="1">
            <a:spLocks noChangeArrowheads="1"/>
          </p:cNvSpPr>
          <p:nvPr/>
        </p:nvSpPr>
        <p:spPr bwMode="auto">
          <a:xfrm>
            <a:off x="6356350" y="4924425"/>
            <a:ext cx="6365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2002</a:t>
            </a:r>
          </a:p>
        </p:txBody>
      </p:sp>
      <p:sp>
        <p:nvSpPr>
          <p:cNvPr id="52235" name="Text Box 11"/>
          <p:cNvSpPr txBox="1">
            <a:spLocks noChangeArrowheads="1"/>
          </p:cNvSpPr>
          <p:nvPr/>
        </p:nvSpPr>
        <p:spPr bwMode="auto">
          <a:xfrm>
            <a:off x="3186113" y="5534025"/>
            <a:ext cx="1990725" cy="396875"/>
          </a:xfrm>
          <a:prstGeom prst="rect">
            <a:avLst/>
          </a:prstGeom>
          <a:noFill/>
          <a:ln w="9525">
            <a:noFill/>
            <a:miter lim="800000"/>
            <a:headEnd/>
            <a:tailEnd/>
          </a:ln>
        </p:spPr>
        <p:txBody>
          <a:bodyPr wrap="none">
            <a:prstTxWarp prst="textNoShape">
              <a:avLst/>
            </a:prstTxWarp>
            <a:spAutoFit/>
          </a:bodyPr>
          <a:lstStyle/>
          <a:p>
            <a:pPr eaLnBrk="1" hangingPunct="1"/>
            <a:r>
              <a:rPr lang="en-US" sz="2000" b="1">
                <a:solidFill>
                  <a:srgbClr val="FFFF00"/>
                </a:solidFill>
              </a:rPr>
              <a:t>SURVEY DATE</a:t>
            </a:r>
          </a:p>
        </p:txBody>
      </p:sp>
      <p:sp>
        <p:nvSpPr>
          <p:cNvPr id="52236" name="Text Box 12"/>
          <p:cNvSpPr txBox="1">
            <a:spLocks noChangeArrowheads="1"/>
          </p:cNvSpPr>
          <p:nvPr/>
        </p:nvSpPr>
        <p:spPr bwMode="auto">
          <a:xfrm>
            <a:off x="2427288" y="4938713"/>
            <a:ext cx="636587" cy="581025"/>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1997</a:t>
            </a:r>
          </a:p>
          <a:p>
            <a:pPr eaLnBrk="1" hangingPunct="1"/>
            <a:endParaRPr lang="en-US" sz="1600" b="1">
              <a:solidFill>
                <a:schemeClr val="bg1"/>
              </a:solidFill>
            </a:endParaRPr>
          </a:p>
        </p:txBody>
      </p:sp>
      <p:sp>
        <p:nvSpPr>
          <p:cNvPr id="52237" name="Rectangle 13"/>
          <p:cNvSpPr>
            <a:spLocks noChangeArrowheads="1"/>
          </p:cNvSpPr>
          <p:nvPr/>
        </p:nvSpPr>
        <p:spPr bwMode="auto">
          <a:xfrm>
            <a:off x="7010400" y="2514600"/>
            <a:ext cx="228600" cy="2286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52238" name="AutoShape 14"/>
          <p:cNvSpPr>
            <a:spLocks noChangeArrowheads="1"/>
          </p:cNvSpPr>
          <p:nvPr/>
        </p:nvSpPr>
        <p:spPr bwMode="auto">
          <a:xfrm>
            <a:off x="6996113" y="2881313"/>
            <a:ext cx="271462" cy="242887"/>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pPr algn="ctr" eaLnBrk="1" hangingPunct="1"/>
            <a:endParaRPr lang="en-US" b="1">
              <a:solidFill>
                <a:srgbClr val="FFFF00"/>
              </a:solidFill>
            </a:endParaRPr>
          </a:p>
        </p:txBody>
      </p:sp>
      <p:sp>
        <p:nvSpPr>
          <p:cNvPr id="52239" name="Text Box 15"/>
          <p:cNvSpPr txBox="1">
            <a:spLocks noChangeArrowheads="1"/>
          </p:cNvSpPr>
          <p:nvPr/>
        </p:nvSpPr>
        <p:spPr bwMode="auto">
          <a:xfrm>
            <a:off x="7223125" y="2451100"/>
            <a:ext cx="1127125"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 INLAND</a:t>
            </a:r>
          </a:p>
        </p:txBody>
      </p:sp>
      <p:sp>
        <p:nvSpPr>
          <p:cNvPr id="52240" name="Text Box 16"/>
          <p:cNvSpPr txBox="1">
            <a:spLocks noChangeArrowheads="1"/>
          </p:cNvSpPr>
          <p:nvPr/>
        </p:nvSpPr>
        <p:spPr bwMode="auto">
          <a:xfrm>
            <a:off x="7224713" y="2849563"/>
            <a:ext cx="1341437"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 COASTAL</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2" descr="DSC00036"/>
          <p:cNvPicPr>
            <a:picLocks noChangeAspect="1" noChangeArrowheads="1"/>
          </p:cNvPicPr>
          <p:nvPr/>
        </p:nvPicPr>
        <p:blipFill>
          <a:blip r:embed="rId3"/>
          <a:srcRect/>
          <a:stretch>
            <a:fillRect/>
          </a:stretch>
        </p:blipFill>
        <p:spPr bwMode="auto">
          <a:xfrm>
            <a:off x="1371600" y="1524000"/>
            <a:ext cx="6324600" cy="4743450"/>
          </a:xfrm>
          <a:prstGeom prst="rect">
            <a:avLst/>
          </a:prstGeom>
          <a:noFill/>
          <a:ln w="9525">
            <a:noFill/>
            <a:miter lim="800000"/>
            <a:headEnd/>
            <a:tailEnd/>
          </a:ln>
        </p:spPr>
      </p:pic>
      <p:sp>
        <p:nvSpPr>
          <p:cNvPr id="53251" name="Text Box 3"/>
          <p:cNvSpPr txBox="1">
            <a:spLocks noChangeArrowheads="1"/>
          </p:cNvSpPr>
          <p:nvPr/>
        </p:nvSpPr>
        <p:spPr bwMode="auto">
          <a:xfrm>
            <a:off x="1806575" y="558800"/>
            <a:ext cx="5359400" cy="519113"/>
          </a:xfrm>
          <a:prstGeom prst="rect">
            <a:avLst/>
          </a:prstGeom>
          <a:noFill/>
          <a:ln w="9525">
            <a:noFill/>
            <a:miter lim="800000"/>
            <a:headEnd/>
            <a:tailEnd/>
          </a:ln>
        </p:spPr>
        <p:txBody>
          <a:bodyPr wrap="none">
            <a:prstTxWarp prst="textNoShape">
              <a:avLst/>
            </a:prstTxWarp>
            <a:spAutoFit/>
          </a:bodyPr>
          <a:lstStyle/>
          <a:p>
            <a:pPr eaLnBrk="1" hangingPunct="1"/>
            <a:r>
              <a:rPr lang="en-US" sz="2800" b="1">
                <a:solidFill>
                  <a:schemeClr val="bg1"/>
                </a:solidFill>
              </a:rPr>
              <a:t>HOW MANY TREES WILL DIE?</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989013" y="577850"/>
            <a:ext cx="7178675" cy="946150"/>
          </a:xfrm>
          <a:prstGeom prst="rect">
            <a:avLst/>
          </a:prstGeom>
          <a:noFill/>
          <a:ln w="9525">
            <a:noFill/>
            <a:miter lim="800000"/>
            <a:headEnd/>
            <a:tailEnd/>
          </a:ln>
        </p:spPr>
        <p:txBody>
          <a:bodyPr wrap="none">
            <a:prstTxWarp prst="textNoShape">
              <a:avLst/>
            </a:prstTxWarp>
            <a:spAutoFit/>
          </a:bodyPr>
          <a:lstStyle/>
          <a:p>
            <a:pPr algn="ctr" eaLnBrk="1" hangingPunct="1"/>
            <a:r>
              <a:rPr lang="en-US" sz="2800" b="1">
                <a:solidFill>
                  <a:schemeClr val="bg1"/>
                </a:solidFill>
              </a:rPr>
              <a:t>MORTALITY DUE TO PITCH CANKER IN </a:t>
            </a:r>
          </a:p>
          <a:p>
            <a:pPr algn="ctr" eaLnBrk="1" hangingPunct="1"/>
            <a:r>
              <a:rPr lang="en-US" sz="2800" b="1">
                <a:solidFill>
                  <a:schemeClr val="bg1"/>
                </a:solidFill>
              </a:rPr>
              <a:t>A PLANTED STAND OF MONTEREY PINE</a:t>
            </a:r>
          </a:p>
        </p:txBody>
      </p:sp>
      <p:sp>
        <p:nvSpPr>
          <p:cNvPr id="54275" name="Text Box 3"/>
          <p:cNvSpPr txBox="1">
            <a:spLocks noChangeArrowheads="1"/>
          </p:cNvSpPr>
          <p:nvPr/>
        </p:nvSpPr>
        <p:spPr bwMode="auto">
          <a:xfrm>
            <a:off x="1050925" y="2401888"/>
            <a:ext cx="7348538" cy="3074987"/>
          </a:xfrm>
          <a:prstGeom prst="rect">
            <a:avLst/>
          </a:prstGeom>
          <a:noFill/>
          <a:ln w="9525">
            <a:noFill/>
            <a:miter lim="800000"/>
            <a:headEnd/>
            <a:tailEnd/>
          </a:ln>
        </p:spPr>
        <p:txBody>
          <a:bodyPr wrap="none">
            <a:prstTxWarp prst="textNoShape">
              <a:avLst/>
            </a:prstTxWarp>
            <a:spAutoFit/>
          </a:bodyPr>
          <a:lstStyle/>
          <a:p>
            <a:pPr eaLnBrk="1" hangingPunct="1"/>
            <a:r>
              <a:rPr lang="en-US" b="1">
                <a:solidFill>
                  <a:srgbClr val="FFFF00"/>
                </a:solidFill>
              </a:rPr>
              <a:t>1989</a:t>
            </a:r>
            <a:r>
              <a:rPr lang="en-US" b="1">
                <a:solidFill>
                  <a:schemeClr val="bg1"/>
                </a:solidFill>
              </a:rPr>
              <a:t>: 8% OF TREES INFECTED (N =50)</a:t>
            </a:r>
          </a:p>
          <a:p>
            <a:pPr eaLnBrk="1" hangingPunct="1"/>
            <a:endParaRPr lang="en-US" b="1">
              <a:solidFill>
                <a:schemeClr val="bg1"/>
              </a:solidFill>
            </a:endParaRPr>
          </a:p>
          <a:p>
            <a:pPr eaLnBrk="1" hangingPunct="1"/>
            <a:r>
              <a:rPr lang="en-US" b="1">
                <a:solidFill>
                  <a:srgbClr val="FFFF00"/>
                </a:solidFill>
              </a:rPr>
              <a:t>1993</a:t>
            </a:r>
            <a:r>
              <a:rPr lang="en-US" b="1">
                <a:solidFill>
                  <a:schemeClr val="bg1"/>
                </a:solidFill>
              </a:rPr>
              <a:t>: 96% OF TREES INFECTED</a:t>
            </a:r>
          </a:p>
          <a:p>
            <a:pPr eaLnBrk="1" hangingPunct="1"/>
            <a:endParaRPr lang="en-US" b="1">
              <a:solidFill>
                <a:schemeClr val="bg1"/>
              </a:solidFill>
            </a:endParaRPr>
          </a:p>
          <a:p>
            <a:pPr eaLnBrk="1" hangingPunct="1"/>
            <a:r>
              <a:rPr lang="en-US" b="1">
                <a:solidFill>
                  <a:srgbClr val="FFFF00"/>
                </a:solidFill>
              </a:rPr>
              <a:t>1999</a:t>
            </a:r>
            <a:r>
              <a:rPr lang="en-US" b="1">
                <a:solidFill>
                  <a:schemeClr val="bg1"/>
                </a:solidFill>
              </a:rPr>
              <a:t>: 14 TREES WERE DEAD, NEARLY DEAD OR</a:t>
            </a:r>
          </a:p>
          <a:p>
            <a:pPr eaLnBrk="1" hangingPunct="1"/>
            <a:r>
              <a:rPr lang="en-US" b="1">
                <a:solidFill>
                  <a:schemeClr val="bg1"/>
                </a:solidFill>
              </a:rPr>
              <a:t>	HAD BEEN REMOVED</a:t>
            </a:r>
          </a:p>
          <a:p>
            <a:pPr eaLnBrk="1" hangingPunct="1"/>
            <a:endParaRPr lang="en-US" b="1">
              <a:solidFill>
                <a:schemeClr val="bg1"/>
              </a:solidFill>
            </a:endParaRPr>
          </a:p>
          <a:p>
            <a:pPr eaLnBrk="1" hangingPunct="1"/>
            <a:r>
              <a:rPr lang="en-US" sz="2800" b="1">
                <a:solidFill>
                  <a:schemeClr val="bg1"/>
                </a:solidFill>
              </a:rPr>
              <a:t>MORTALITY RATE = 28%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447800" y="381000"/>
            <a:ext cx="6107113" cy="1066800"/>
          </a:xfrm>
          <a:prstGeom prst="rect">
            <a:avLst/>
          </a:prstGeom>
          <a:noFill/>
          <a:ln w="9525">
            <a:noFill/>
            <a:miter lim="800000"/>
            <a:headEnd/>
            <a:tailEnd/>
          </a:ln>
        </p:spPr>
        <p:txBody>
          <a:bodyPr wrap="none">
            <a:prstTxWarp prst="textNoShape">
              <a:avLst/>
            </a:prstTxWarp>
            <a:spAutoFit/>
          </a:bodyPr>
          <a:lstStyle/>
          <a:p>
            <a:pPr eaLnBrk="1" hangingPunct="1"/>
            <a:r>
              <a:rPr lang="en-US" sz="3200" b="1">
                <a:solidFill>
                  <a:srgbClr val="FFFF00"/>
                </a:solidFill>
              </a:rPr>
              <a:t>MORTALITY RECORDS FROM</a:t>
            </a:r>
            <a:r>
              <a:rPr lang="en-US" sz="2800" b="1">
                <a:solidFill>
                  <a:srgbClr val="FFFF00"/>
                </a:solidFill>
              </a:rPr>
              <a:t> </a:t>
            </a:r>
          </a:p>
          <a:p>
            <a:pPr eaLnBrk="1" hangingPunct="1"/>
            <a:r>
              <a:rPr lang="en-US" sz="2800" b="1">
                <a:solidFill>
                  <a:srgbClr val="FFFF00"/>
                </a:solidFill>
              </a:rPr>
              <a:t>MONTEREY </a:t>
            </a:r>
            <a:r>
              <a:rPr lang="en-US" sz="3200" b="1">
                <a:solidFill>
                  <a:srgbClr val="FFFF00"/>
                </a:solidFill>
              </a:rPr>
              <a:t>PENINSULA</a:t>
            </a:r>
            <a:r>
              <a:rPr lang="en-US" sz="2800" b="1">
                <a:solidFill>
                  <a:srgbClr val="FFFF00"/>
                </a:solidFill>
              </a:rPr>
              <a:t> PLOTS</a:t>
            </a:r>
          </a:p>
        </p:txBody>
      </p:sp>
      <p:sp>
        <p:nvSpPr>
          <p:cNvPr id="55299" name="Text Box 3"/>
          <p:cNvSpPr txBox="1">
            <a:spLocks noChangeArrowheads="1"/>
          </p:cNvSpPr>
          <p:nvPr/>
        </p:nvSpPr>
        <p:spPr bwMode="auto">
          <a:xfrm>
            <a:off x="609600" y="1828800"/>
            <a:ext cx="8147050" cy="4176713"/>
          </a:xfrm>
          <a:prstGeom prst="rect">
            <a:avLst/>
          </a:prstGeom>
          <a:noFill/>
          <a:ln w="9525">
            <a:noFill/>
            <a:miter lim="800000"/>
            <a:headEnd/>
            <a:tailEnd/>
          </a:ln>
        </p:spPr>
        <p:txBody>
          <a:bodyPr wrap="none">
            <a:prstTxWarp prst="textNoShape">
              <a:avLst/>
            </a:prstTxWarp>
            <a:spAutoFit/>
          </a:bodyPr>
          <a:lstStyle/>
          <a:p>
            <a:pPr eaLnBrk="1" hangingPunct="1"/>
            <a:r>
              <a:rPr lang="en-US" sz="2800" b="1" dirty="0">
                <a:solidFill>
                  <a:schemeClr val="bg1"/>
                </a:solidFill>
              </a:rPr>
              <a:t>TOTAL NUMBER OF TREES LOST SINCE 1996:</a:t>
            </a:r>
          </a:p>
          <a:p>
            <a:pPr eaLnBrk="1" hangingPunct="1"/>
            <a:endParaRPr lang="en-US" sz="2800" b="1" dirty="0">
              <a:solidFill>
                <a:schemeClr val="bg1"/>
              </a:solidFill>
            </a:endParaRPr>
          </a:p>
          <a:p>
            <a:pPr eaLnBrk="1" hangingPunct="1"/>
            <a:r>
              <a:rPr lang="en-US" sz="2800" b="1" dirty="0">
                <a:solidFill>
                  <a:schemeClr val="bg1"/>
                </a:solidFill>
              </a:rPr>
              <a:t>			      </a:t>
            </a:r>
            <a:r>
              <a:rPr lang="en-US" sz="3200" b="1" dirty="0">
                <a:solidFill>
                  <a:schemeClr val="bg1"/>
                </a:solidFill>
              </a:rPr>
              <a:t>138</a:t>
            </a:r>
          </a:p>
          <a:p>
            <a:pPr eaLnBrk="1" hangingPunct="1"/>
            <a:endParaRPr lang="en-US" sz="3200" b="1" dirty="0">
              <a:solidFill>
                <a:schemeClr val="bg1"/>
              </a:solidFill>
            </a:endParaRPr>
          </a:p>
          <a:p>
            <a:pPr eaLnBrk="1" hangingPunct="1"/>
            <a:r>
              <a:rPr lang="en-US" sz="2800" b="1" dirty="0">
                <a:solidFill>
                  <a:schemeClr val="bg1"/>
                </a:solidFill>
              </a:rPr>
              <a:t>CONFIRMED PITCH CANKER DEATHS:</a:t>
            </a:r>
          </a:p>
          <a:p>
            <a:pPr eaLnBrk="1" hangingPunct="1"/>
            <a:endParaRPr lang="en-US" sz="2800" b="1" dirty="0">
              <a:solidFill>
                <a:schemeClr val="bg1"/>
              </a:solidFill>
            </a:endParaRPr>
          </a:p>
          <a:p>
            <a:pPr eaLnBrk="1" hangingPunct="1"/>
            <a:r>
              <a:rPr lang="en-US" sz="2800" b="1" dirty="0">
                <a:solidFill>
                  <a:schemeClr val="bg1"/>
                </a:solidFill>
              </a:rPr>
              <a:t>				</a:t>
            </a:r>
            <a:r>
              <a:rPr lang="en-US" sz="3200" b="1" dirty="0">
                <a:solidFill>
                  <a:schemeClr val="bg1"/>
                </a:solidFill>
              </a:rPr>
              <a:t>5</a:t>
            </a:r>
          </a:p>
          <a:p>
            <a:pPr eaLnBrk="1" hangingPunct="1"/>
            <a:endParaRPr lang="en-US" sz="3200" b="1" dirty="0">
              <a:solidFill>
                <a:schemeClr val="bg1"/>
              </a:solidFill>
            </a:endParaRPr>
          </a:p>
          <a:p>
            <a:pPr eaLnBrk="1" hangingPunct="1"/>
            <a:r>
              <a:rPr lang="en-US" sz="2800" b="1" u="sng" dirty="0">
                <a:solidFill>
                  <a:schemeClr val="bg1"/>
                </a:solidFill>
              </a:rPr>
              <a:t>% </a:t>
            </a:r>
            <a:r>
              <a:rPr lang="en-US" sz="2800" b="1" u="sng" dirty="0" err="1" smtClean="0">
                <a:solidFill>
                  <a:schemeClr val="bg1"/>
                </a:solidFill>
              </a:rPr>
              <a:t>MORTalITY</a:t>
            </a:r>
            <a:r>
              <a:rPr lang="en-US" sz="2800" b="1" u="sng" dirty="0" smtClean="0">
                <a:solidFill>
                  <a:schemeClr val="bg1"/>
                </a:solidFill>
              </a:rPr>
              <a:t> </a:t>
            </a:r>
            <a:r>
              <a:rPr lang="en-US" sz="2800" b="1" u="sng" dirty="0">
                <a:solidFill>
                  <a:schemeClr val="bg1"/>
                </a:solidFill>
              </a:rPr>
              <a:t>DUE TO PITCH CANKER = 3.6%</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2" descr="Resist and suscept trees 2"/>
          <p:cNvPicPr>
            <a:picLocks noChangeAspect="1" noChangeArrowheads="1"/>
          </p:cNvPicPr>
          <p:nvPr/>
        </p:nvPicPr>
        <p:blipFill>
          <a:blip r:embed="rId3"/>
          <a:srcRect/>
          <a:stretch>
            <a:fillRect/>
          </a:stretch>
        </p:blipFill>
        <p:spPr bwMode="auto">
          <a:xfrm>
            <a:off x="1631950" y="1485900"/>
            <a:ext cx="5943600" cy="4457700"/>
          </a:xfrm>
          <a:prstGeom prst="rect">
            <a:avLst/>
          </a:prstGeom>
          <a:noFill/>
          <a:ln w="9525">
            <a:noFill/>
            <a:miter lim="800000"/>
            <a:headEnd/>
            <a:tailEnd/>
          </a:ln>
        </p:spPr>
      </p:pic>
      <p:sp>
        <p:nvSpPr>
          <p:cNvPr id="56323" name="Text Box 3"/>
          <p:cNvSpPr txBox="1">
            <a:spLocks noChangeArrowheads="1"/>
          </p:cNvSpPr>
          <p:nvPr/>
        </p:nvSpPr>
        <p:spPr bwMode="auto">
          <a:xfrm>
            <a:off x="2286000" y="357188"/>
            <a:ext cx="4564063" cy="579437"/>
          </a:xfrm>
          <a:prstGeom prst="rect">
            <a:avLst/>
          </a:prstGeom>
          <a:noFill/>
          <a:ln w="9525">
            <a:noFill/>
            <a:miter lim="800000"/>
            <a:headEnd/>
            <a:tailEnd/>
          </a:ln>
        </p:spPr>
        <p:txBody>
          <a:bodyPr wrap="none">
            <a:prstTxWarp prst="textNoShape">
              <a:avLst/>
            </a:prstTxWarp>
            <a:spAutoFit/>
          </a:bodyPr>
          <a:lstStyle/>
          <a:p>
            <a:pPr eaLnBrk="1" hangingPunct="1"/>
            <a:r>
              <a:rPr lang="en-US" sz="3200" b="1">
                <a:solidFill>
                  <a:srgbClr val="FFFF00"/>
                </a:solidFill>
              </a:rPr>
              <a:t>LONG TERM IMPACTS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2588" y="857250"/>
            <a:ext cx="8437562" cy="5324475"/>
            <a:chOff x="457" y="624"/>
            <a:chExt cx="5567" cy="3463"/>
          </a:xfrm>
        </p:grpSpPr>
        <p:graphicFrame>
          <p:nvGraphicFramePr>
            <p:cNvPr id="57348" name="Object 2"/>
            <p:cNvGraphicFramePr>
              <a:graphicFrameLocks noChangeAspect="1"/>
            </p:cNvGraphicFramePr>
            <p:nvPr/>
          </p:nvGraphicFramePr>
          <p:xfrm>
            <a:off x="696" y="624"/>
            <a:ext cx="5088" cy="3088"/>
          </p:xfrm>
          <a:graphic>
            <a:graphicData uri="http://schemas.openxmlformats.org/presentationml/2006/ole">
              <p:oleObj spid="_x0000_s178178" name="Worksheet" r:id="rId4" imgW="3619500" imgH="2197100" progId="Excel.Sheet.8">
                <p:embed/>
              </p:oleObj>
            </a:graphicData>
          </a:graphic>
        </p:graphicFrame>
        <p:sp>
          <p:nvSpPr>
            <p:cNvPr id="57349" name="Text Box 4"/>
            <p:cNvSpPr txBox="1">
              <a:spLocks noChangeArrowheads="1"/>
            </p:cNvSpPr>
            <p:nvPr/>
          </p:nvSpPr>
          <p:spPr bwMode="auto">
            <a:xfrm rot="-5372197">
              <a:off x="-410" y="1849"/>
              <a:ext cx="2036" cy="302"/>
            </a:xfrm>
            <a:prstGeom prst="rect">
              <a:avLst/>
            </a:prstGeom>
            <a:noFill/>
            <a:ln w="9525">
              <a:noFill/>
              <a:miter lim="800000"/>
              <a:headEnd/>
              <a:tailEnd/>
            </a:ln>
          </p:spPr>
          <p:txBody>
            <a:bodyPr wrap="none">
              <a:prstTxWarp prst="textNoShape">
                <a:avLst/>
              </a:prstTxWarp>
              <a:spAutoFit/>
            </a:bodyPr>
            <a:lstStyle/>
            <a:p>
              <a:r>
                <a:rPr lang="en-US" b="1">
                  <a:solidFill>
                    <a:schemeClr val="bg1"/>
                  </a:solidFill>
                </a:rPr>
                <a:t>NUMBER OF TREES</a:t>
              </a:r>
            </a:p>
          </p:txBody>
        </p:sp>
        <p:sp>
          <p:nvSpPr>
            <p:cNvPr id="57350" name="Rectangle 5"/>
            <p:cNvSpPr>
              <a:spLocks noChangeArrowheads="1"/>
            </p:cNvSpPr>
            <p:nvPr/>
          </p:nvSpPr>
          <p:spPr bwMode="auto">
            <a:xfrm>
              <a:off x="3624" y="1080"/>
              <a:ext cx="240" cy="19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57351" name="Rectangle 6"/>
            <p:cNvSpPr>
              <a:spLocks noChangeArrowheads="1"/>
            </p:cNvSpPr>
            <p:nvPr/>
          </p:nvSpPr>
          <p:spPr bwMode="auto">
            <a:xfrm>
              <a:off x="3624" y="1392"/>
              <a:ext cx="240" cy="192"/>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57352" name="Text Box 7"/>
            <p:cNvSpPr txBox="1">
              <a:spLocks noChangeArrowheads="1"/>
            </p:cNvSpPr>
            <p:nvPr/>
          </p:nvSpPr>
          <p:spPr bwMode="auto">
            <a:xfrm>
              <a:off x="4008" y="1068"/>
              <a:ext cx="1337" cy="238"/>
            </a:xfrm>
            <a:prstGeom prst="rect">
              <a:avLst/>
            </a:prstGeom>
            <a:noFill/>
            <a:ln w="9525">
              <a:noFill/>
              <a:miter lim="800000"/>
              <a:headEnd/>
              <a:tailEnd/>
            </a:ln>
          </p:spPr>
          <p:txBody>
            <a:bodyPr wrap="none">
              <a:prstTxWarp prst="textNoShape">
                <a:avLst/>
              </a:prstTxWarp>
              <a:spAutoFit/>
            </a:bodyPr>
            <a:lstStyle/>
            <a:p>
              <a:r>
                <a:rPr lang="en-US" sz="1800" b="1">
                  <a:solidFill>
                    <a:srgbClr val="FFFF00"/>
                  </a:solidFill>
                </a:rPr>
                <a:t>Diseased in 1996</a:t>
              </a:r>
              <a:endParaRPr lang="en-US" b="1">
                <a:solidFill>
                  <a:srgbClr val="FFFF00"/>
                </a:solidFill>
              </a:endParaRPr>
            </a:p>
          </p:txBody>
        </p:sp>
        <p:sp>
          <p:nvSpPr>
            <p:cNvPr id="57353" name="Text Box 8"/>
            <p:cNvSpPr txBox="1">
              <a:spLocks noChangeArrowheads="1"/>
            </p:cNvSpPr>
            <p:nvPr/>
          </p:nvSpPr>
          <p:spPr bwMode="auto">
            <a:xfrm>
              <a:off x="4008" y="1368"/>
              <a:ext cx="1564" cy="239"/>
            </a:xfrm>
            <a:prstGeom prst="rect">
              <a:avLst/>
            </a:prstGeom>
            <a:noFill/>
            <a:ln w="9525">
              <a:noFill/>
              <a:miter lim="800000"/>
              <a:headEnd/>
              <a:tailEnd/>
            </a:ln>
          </p:spPr>
          <p:txBody>
            <a:bodyPr wrap="none">
              <a:prstTxWarp prst="textNoShape">
                <a:avLst/>
              </a:prstTxWarp>
              <a:spAutoFit/>
            </a:bodyPr>
            <a:lstStyle/>
            <a:p>
              <a:r>
                <a:rPr lang="en-US" sz="1800" b="1">
                  <a:solidFill>
                    <a:srgbClr val="FFFF00"/>
                  </a:solidFill>
                </a:rPr>
                <a:t>Disease free in 1999</a:t>
              </a:r>
              <a:endParaRPr lang="en-US" b="1">
                <a:solidFill>
                  <a:srgbClr val="FFFF00"/>
                </a:solidFill>
              </a:endParaRPr>
            </a:p>
          </p:txBody>
        </p:sp>
        <p:sp>
          <p:nvSpPr>
            <p:cNvPr id="57354" name="Text Box 9"/>
            <p:cNvSpPr txBox="1">
              <a:spLocks noChangeArrowheads="1"/>
            </p:cNvSpPr>
            <p:nvPr/>
          </p:nvSpPr>
          <p:spPr bwMode="auto">
            <a:xfrm>
              <a:off x="887" y="3552"/>
              <a:ext cx="5137" cy="535"/>
            </a:xfrm>
            <a:prstGeom prst="rect">
              <a:avLst/>
            </a:prstGeom>
            <a:noFill/>
            <a:ln w="9525">
              <a:noFill/>
              <a:miter lim="800000"/>
              <a:headEnd/>
              <a:tailEnd/>
            </a:ln>
          </p:spPr>
          <p:txBody>
            <a:bodyPr>
              <a:prstTxWarp prst="textNoShape">
                <a:avLst/>
              </a:prstTxWarp>
              <a:spAutoFit/>
            </a:bodyPr>
            <a:lstStyle/>
            <a:p>
              <a:r>
                <a:rPr lang="en-US" b="1">
                  <a:solidFill>
                    <a:srgbClr val="FFFF00"/>
                  </a:solidFill>
                </a:rPr>
                <a:t>1 = New Brighton State Beach, 2 = Sunset State Beach, 3 = DeLaveaga golf course</a:t>
              </a:r>
            </a:p>
          </p:txBody>
        </p:sp>
        <p:sp>
          <p:nvSpPr>
            <p:cNvPr id="57355" name="Text Box 10"/>
            <p:cNvSpPr txBox="1">
              <a:spLocks noChangeArrowheads="1"/>
            </p:cNvSpPr>
            <p:nvPr/>
          </p:nvSpPr>
          <p:spPr bwMode="auto">
            <a:xfrm>
              <a:off x="1536" y="1008"/>
              <a:ext cx="524" cy="297"/>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28%</a:t>
              </a:r>
            </a:p>
          </p:txBody>
        </p:sp>
        <p:sp>
          <p:nvSpPr>
            <p:cNvPr id="57356" name="Text Box 11"/>
            <p:cNvSpPr txBox="1">
              <a:spLocks noChangeArrowheads="1"/>
            </p:cNvSpPr>
            <p:nvPr/>
          </p:nvSpPr>
          <p:spPr bwMode="auto">
            <a:xfrm>
              <a:off x="3014" y="1560"/>
              <a:ext cx="412" cy="298"/>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6%</a:t>
              </a:r>
            </a:p>
          </p:txBody>
        </p:sp>
        <p:sp>
          <p:nvSpPr>
            <p:cNvPr id="57357" name="Text Box 12"/>
            <p:cNvSpPr txBox="1">
              <a:spLocks noChangeArrowheads="1"/>
            </p:cNvSpPr>
            <p:nvPr/>
          </p:nvSpPr>
          <p:spPr bwMode="auto">
            <a:xfrm>
              <a:off x="4440" y="2352"/>
              <a:ext cx="524" cy="298"/>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17%</a:t>
              </a:r>
            </a:p>
          </p:txBody>
        </p:sp>
      </p:grpSp>
      <p:sp>
        <p:nvSpPr>
          <p:cNvPr id="57347" name="Text Box 13"/>
          <p:cNvSpPr txBox="1">
            <a:spLocks noChangeArrowheads="1"/>
          </p:cNvSpPr>
          <p:nvPr/>
        </p:nvSpPr>
        <p:spPr bwMode="auto">
          <a:xfrm>
            <a:off x="495300" y="438150"/>
            <a:ext cx="8515350" cy="48895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600" b="1">
                <a:solidFill>
                  <a:srgbClr val="FFFF00"/>
                </a:solidFill>
              </a:rPr>
              <a:t>CHANGE IN DISEASE STATUS FROM 1996 TO 1999</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762000" y="609600"/>
            <a:ext cx="7581900" cy="2041525"/>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US" sz="3200" b="1">
                <a:solidFill>
                  <a:srgbClr val="FFFF00"/>
                </a:solidFill>
              </a:rPr>
              <a:t>DISEASE REMISSION COULD BE DUE TO ELEVATED RESISTANCE RESULTING FROM REPEATED INFECTIONS</a:t>
            </a:r>
          </a:p>
        </p:txBody>
      </p:sp>
      <p:sp>
        <p:nvSpPr>
          <p:cNvPr id="58371" name="Text Box 3"/>
          <p:cNvSpPr txBox="1">
            <a:spLocks noChangeArrowheads="1"/>
          </p:cNvSpPr>
          <p:nvPr/>
        </p:nvSpPr>
        <p:spPr bwMode="auto">
          <a:xfrm>
            <a:off x="1676400" y="3505200"/>
            <a:ext cx="5745163" cy="650875"/>
          </a:xfrm>
          <a:prstGeom prst="rect">
            <a:avLst/>
          </a:prstGeom>
          <a:noFill/>
          <a:ln w="9525">
            <a:solidFill>
              <a:schemeClr val="bg1"/>
            </a:solidFill>
            <a:miter lim="800000"/>
            <a:headEnd/>
            <a:tailEnd/>
          </a:ln>
        </p:spPr>
        <p:txBody>
          <a:bodyPr wrap="none">
            <a:prstTxWarp prst="textNoShape">
              <a:avLst/>
            </a:prstTxWarp>
            <a:spAutoFit/>
          </a:bodyPr>
          <a:lstStyle/>
          <a:p>
            <a:pPr eaLnBrk="1" hangingPunct="1"/>
            <a:r>
              <a:rPr lang="en-US" sz="3600" b="1">
                <a:solidFill>
                  <a:schemeClr val="bg1"/>
                </a:solidFill>
              </a:rPr>
              <a:t>= INDUCED RESISTANCE</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9394" name="Object 2"/>
          <p:cNvGraphicFramePr>
            <a:graphicFrameLocks noChangeAspect="1"/>
          </p:cNvGraphicFramePr>
          <p:nvPr/>
        </p:nvGraphicFramePr>
        <p:xfrm>
          <a:off x="965200" y="1524000"/>
          <a:ext cx="7289800" cy="3800475"/>
        </p:xfrm>
        <a:graphic>
          <a:graphicData uri="http://schemas.openxmlformats.org/presentationml/2006/ole">
            <p:oleObj spid="_x0000_s182274" name="Chart" r:id="rId4" imgW="4686300" imgH="2451100" progId="Excel.Sheet.8">
              <p:embed/>
            </p:oleObj>
          </a:graphicData>
        </a:graphic>
      </p:graphicFrame>
      <p:sp>
        <p:nvSpPr>
          <p:cNvPr id="59395" name="Text Box 3"/>
          <p:cNvSpPr txBox="1">
            <a:spLocks noChangeArrowheads="1"/>
          </p:cNvSpPr>
          <p:nvPr/>
        </p:nvSpPr>
        <p:spPr bwMode="auto">
          <a:xfrm>
            <a:off x="3194050" y="5072063"/>
            <a:ext cx="2690813" cy="457200"/>
          </a:xfrm>
          <a:prstGeom prst="rect">
            <a:avLst/>
          </a:prstGeom>
          <a:noFill/>
          <a:ln w="9525">
            <a:noFill/>
            <a:miter lim="800000"/>
            <a:headEnd/>
            <a:tailEnd/>
          </a:ln>
        </p:spPr>
        <p:txBody>
          <a:bodyPr wrap="none">
            <a:prstTxWarp prst="textNoShape">
              <a:avLst/>
            </a:prstTxWarp>
            <a:spAutoFit/>
          </a:bodyPr>
          <a:lstStyle/>
          <a:p>
            <a:pPr eaLnBrk="1" hangingPunct="1"/>
            <a:r>
              <a:rPr lang="en-US" b="1">
                <a:solidFill>
                  <a:srgbClr val="FFFF00"/>
                </a:solidFill>
              </a:rPr>
              <a:t>Inoculation dates</a:t>
            </a:r>
          </a:p>
        </p:txBody>
      </p:sp>
      <p:sp>
        <p:nvSpPr>
          <p:cNvPr id="59396" name="Text Box 4"/>
          <p:cNvSpPr txBox="1">
            <a:spLocks noChangeArrowheads="1"/>
          </p:cNvSpPr>
          <p:nvPr/>
        </p:nvSpPr>
        <p:spPr bwMode="auto">
          <a:xfrm>
            <a:off x="993775" y="384175"/>
            <a:ext cx="7099300" cy="946150"/>
          </a:xfrm>
          <a:prstGeom prst="rect">
            <a:avLst/>
          </a:prstGeom>
          <a:noFill/>
          <a:ln w="9525">
            <a:noFill/>
            <a:miter lim="800000"/>
            <a:headEnd/>
            <a:tailEnd/>
          </a:ln>
        </p:spPr>
        <p:txBody>
          <a:bodyPr wrap="none">
            <a:prstTxWarp prst="textNoShape">
              <a:avLst/>
            </a:prstTxWarp>
            <a:spAutoFit/>
          </a:bodyPr>
          <a:lstStyle/>
          <a:p>
            <a:pPr algn="ctr" eaLnBrk="1" hangingPunct="1"/>
            <a:r>
              <a:rPr lang="en-US" sz="2800" b="1">
                <a:solidFill>
                  <a:srgbClr val="FFFF00"/>
                </a:solidFill>
              </a:rPr>
              <a:t>EFFECT OF REPEATED INOCULATIONS </a:t>
            </a:r>
          </a:p>
          <a:p>
            <a:pPr algn="ctr" eaLnBrk="1" hangingPunct="1"/>
            <a:r>
              <a:rPr lang="en-US" sz="2800" b="1">
                <a:solidFill>
                  <a:srgbClr val="FFFF00"/>
                </a:solidFill>
              </a:rPr>
              <a:t>ON SUSCEPTIBILITY</a:t>
            </a:r>
          </a:p>
        </p:txBody>
      </p:sp>
      <p:sp>
        <p:nvSpPr>
          <p:cNvPr id="59397" name="Text Box 5"/>
          <p:cNvSpPr txBox="1">
            <a:spLocks noChangeArrowheads="1"/>
          </p:cNvSpPr>
          <p:nvPr/>
        </p:nvSpPr>
        <p:spPr bwMode="auto">
          <a:xfrm rot="-5400000">
            <a:off x="-331787" y="3001962"/>
            <a:ext cx="2374900" cy="396875"/>
          </a:xfrm>
          <a:prstGeom prst="rect">
            <a:avLst/>
          </a:prstGeom>
          <a:noFill/>
          <a:ln w="9525">
            <a:noFill/>
            <a:miter lim="800000"/>
            <a:headEnd/>
            <a:tailEnd/>
          </a:ln>
        </p:spPr>
        <p:txBody>
          <a:bodyPr wrap="none">
            <a:prstTxWarp prst="textNoShape">
              <a:avLst/>
            </a:prstTxWarp>
            <a:spAutoFit/>
          </a:bodyPr>
          <a:lstStyle/>
          <a:p>
            <a:pPr eaLnBrk="1" hangingPunct="1"/>
            <a:r>
              <a:rPr lang="en-US" sz="2000" b="1">
                <a:solidFill>
                  <a:schemeClr val="bg1"/>
                </a:solidFill>
              </a:rPr>
              <a:t>Lesion</a:t>
            </a:r>
            <a:r>
              <a:rPr lang="en-US" sz="1800" b="1">
                <a:solidFill>
                  <a:schemeClr val="bg1"/>
                </a:solidFill>
              </a:rPr>
              <a:t> </a:t>
            </a:r>
            <a:r>
              <a:rPr lang="en-US" sz="2000" b="1">
                <a:solidFill>
                  <a:schemeClr val="bg1"/>
                </a:solidFill>
              </a:rPr>
              <a:t>length</a:t>
            </a:r>
            <a:r>
              <a:rPr lang="en-US" sz="1800" b="1">
                <a:solidFill>
                  <a:schemeClr val="bg1"/>
                </a:solidFill>
              </a:rPr>
              <a:t> (cm)</a:t>
            </a:r>
          </a:p>
        </p:txBody>
      </p:sp>
      <p:sp>
        <p:nvSpPr>
          <p:cNvPr id="59398" name="Text Box 6"/>
          <p:cNvSpPr txBox="1">
            <a:spLocks noChangeArrowheads="1"/>
          </p:cNvSpPr>
          <p:nvPr/>
        </p:nvSpPr>
        <p:spPr bwMode="auto">
          <a:xfrm rot="-5400000">
            <a:off x="7265194" y="2915444"/>
            <a:ext cx="2381250" cy="671512"/>
          </a:xfrm>
          <a:prstGeom prst="rect">
            <a:avLst/>
          </a:prstGeom>
          <a:noFill/>
          <a:ln w="9525">
            <a:noFill/>
            <a:miter lim="800000"/>
            <a:headEnd/>
            <a:tailEnd/>
          </a:ln>
        </p:spPr>
        <p:txBody>
          <a:bodyPr wrap="none">
            <a:prstTxWarp prst="textNoShape">
              <a:avLst/>
            </a:prstTxWarp>
            <a:spAutoFit/>
          </a:bodyPr>
          <a:lstStyle/>
          <a:p>
            <a:pPr eaLnBrk="1" hangingPunct="1"/>
            <a:r>
              <a:rPr lang="en-US" sz="2000" b="1">
                <a:solidFill>
                  <a:schemeClr val="bg1"/>
                </a:solidFill>
              </a:rPr>
              <a:t>Lesion</a:t>
            </a:r>
            <a:r>
              <a:rPr lang="en-US" sz="1800" b="1">
                <a:solidFill>
                  <a:schemeClr val="bg1"/>
                </a:solidFill>
              </a:rPr>
              <a:t> </a:t>
            </a:r>
            <a:r>
              <a:rPr lang="en-US" sz="2000" b="1">
                <a:solidFill>
                  <a:schemeClr val="bg1"/>
                </a:solidFill>
              </a:rPr>
              <a:t>length </a:t>
            </a:r>
            <a:r>
              <a:rPr lang="en-US" sz="1800" b="1">
                <a:solidFill>
                  <a:schemeClr val="bg1"/>
                </a:solidFill>
              </a:rPr>
              <a:t>(cm)</a:t>
            </a:r>
          </a:p>
          <a:p>
            <a:pPr eaLnBrk="1" hangingPunct="1"/>
            <a:r>
              <a:rPr lang="en-US" sz="1800" b="1">
                <a:solidFill>
                  <a:schemeClr val="bg1"/>
                </a:solidFill>
              </a:rPr>
              <a:t>   Mean of ten trees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504825" y="700088"/>
            <a:ext cx="8258175" cy="4031873"/>
          </a:xfrm>
          <a:prstGeom prst="rect">
            <a:avLst/>
          </a:prstGeom>
          <a:noFill/>
          <a:ln w="9525">
            <a:noFill/>
            <a:miter lim="800000"/>
            <a:headEnd/>
            <a:tailEnd/>
          </a:ln>
        </p:spPr>
        <p:txBody>
          <a:bodyPr>
            <a:prstTxWarp prst="textNoShape">
              <a:avLst/>
            </a:prstTxWarp>
            <a:spAutoFit/>
          </a:bodyPr>
          <a:lstStyle/>
          <a:p>
            <a:pPr algn="ctr" eaLnBrk="1" hangingPunct="1"/>
            <a:r>
              <a:rPr lang="en-US" sz="3200" b="1" dirty="0">
                <a:solidFill>
                  <a:srgbClr val="FFFF00"/>
                </a:solidFill>
              </a:rPr>
              <a:t>PITCH CANKER IN OTHER </a:t>
            </a:r>
            <a:r>
              <a:rPr lang="en-US" sz="3200" b="1" dirty="0" smtClean="0">
                <a:solidFill>
                  <a:srgbClr val="FFFF00"/>
                </a:solidFill>
              </a:rPr>
              <a:t>SPECIES: </a:t>
            </a:r>
          </a:p>
          <a:p>
            <a:pPr algn="ctr" eaLnBrk="1" hangingPunct="1"/>
            <a:r>
              <a:rPr lang="en-US" sz="3200" b="1" dirty="0" smtClean="0">
                <a:solidFill>
                  <a:srgbClr val="FFFF00"/>
                </a:solidFill>
              </a:rPr>
              <a:t>At this point significant only in Bishop pine: however, in order to understand impact we need to ensure exposure has been long enough, and in areas with significant host density. With time:</a:t>
            </a:r>
          </a:p>
          <a:p>
            <a:pPr algn="ctr" eaLnBrk="1" hangingPunct="1">
              <a:buFontTx/>
              <a:buChar char="-"/>
            </a:pPr>
            <a:r>
              <a:rPr lang="en-US" sz="3200" b="1" dirty="0" smtClean="0">
                <a:solidFill>
                  <a:srgbClr val="FFFF00"/>
                </a:solidFill>
              </a:rPr>
              <a:t>Mortality rates may decrease</a:t>
            </a:r>
          </a:p>
          <a:p>
            <a:pPr algn="ctr" eaLnBrk="1" hangingPunct="1">
              <a:buFontTx/>
              <a:buChar char="-"/>
            </a:pPr>
            <a:r>
              <a:rPr lang="en-US" sz="3200" b="1" dirty="0" smtClean="0">
                <a:solidFill>
                  <a:srgbClr val="FFFF00"/>
                </a:solidFill>
              </a:rPr>
              <a:t> Mortality rates may increase   </a:t>
            </a:r>
            <a:endParaRPr lang="en-US" sz="3200" b="1" dirty="0">
              <a:solidFill>
                <a:srgbClr val="FFFF00"/>
              </a:solidFill>
            </a:endParaRPr>
          </a:p>
        </p:txBody>
      </p:sp>
      <p:sp>
        <p:nvSpPr>
          <p:cNvPr id="60419" name="Text Box 3"/>
          <p:cNvSpPr txBox="1">
            <a:spLocks noChangeArrowheads="1"/>
          </p:cNvSpPr>
          <p:nvPr/>
        </p:nvSpPr>
        <p:spPr bwMode="auto">
          <a:xfrm>
            <a:off x="2895600" y="5271189"/>
            <a:ext cx="3187700" cy="1373188"/>
          </a:xfrm>
          <a:prstGeom prst="rect">
            <a:avLst/>
          </a:prstGeom>
          <a:noFill/>
          <a:ln w="9525">
            <a:noFill/>
            <a:miter lim="800000"/>
            <a:headEnd/>
            <a:tailEnd/>
          </a:ln>
        </p:spPr>
        <p:txBody>
          <a:bodyPr wrap="none">
            <a:prstTxWarp prst="textNoShape">
              <a:avLst/>
            </a:prstTxWarp>
            <a:spAutoFit/>
          </a:bodyPr>
          <a:lstStyle/>
          <a:p>
            <a:pPr eaLnBrk="1" hangingPunct="1"/>
            <a:r>
              <a:rPr lang="en-US" sz="2800" b="1" dirty="0">
                <a:solidFill>
                  <a:schemeClr val="bg1"/>
                </a:solidFill>
              </a:rPr>
              <a:t>BISHOP PINE</a:t>
            </a:r>
          </a:p>
          <a:p>
            <a:pPr eaLnBrk="1" hangingPunct="1"/>
            <a:r>
              <a:rPr lang="en-US" sz="2800" b="1" dirty="0">
                <a:solidFill>
                  <a:schemeClr val="bg1"/>
                </a:solidFill>
              </a:rPr>
              <a:t>KNOBCONE PINE</a:t>
            </a:r>
          </a:p>
          <a:p>
            <a:pPr eaLnBrk="1" hangingPunct="1"/>
            <a:r>
              <a:rPr lang="en-US" sz="2800" b="1" dirty="0">
                <a:solidFill>
                  <a:schemeClr val="bg1"/>
                </a:solidFill>
              </a:rPr>
              <a:t>DOUGLAS-FIR</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8600" y="228600"/>
            <a:ext cx="5791200" cy="457200"/>
          </a:xfrm>
        </p:spPr>
        <p:txBody>
          <a:bodyPr lIns="92075" tIns="46038" rIns="92075" bIns="46038"/>
          <a:lstStyle/>
          <a:p>
            <a:r>
              <a:rPr lang="en-US" sz="3200">
                <a:solidFill>
                  <a:srgbClr val="FFEA18"/>
                </a:solidFill>
                <a:effectLst>
                  <a:outerShdw blurRad="38100" dist="38100" dir="2700000" algn="tl">
                    <a:srgbClr val="000000"/>
                  </a:outerShdw>
                </a:effectLst>
              </a:rPr>
              <a:t>Pitch canker disease of pines</a:t>
            </a:r>
            <a:endParaRPr lang="en-US">
              <a:effectLst>
                <a:outerShdw blurRad="38100" dist="38100" dir="2700000" algn="tl">
                  <a:srgbClr val="FFFFFF"/>
                </a:outerShdw>
              </a:effectLst>
            </a:endParaRPr>
          </a:p>
        </p:txBody>
      </p:sp>
      <p:sp>
        <p:nvSpPr>
          <p:cNvPr id="14339" name="Rectangle 3"/>
          <p:cNvSpPr>
            <a:spLocks noGrp="1" noChangeArrowheads="1"/>
          </p:cNvSpPr>
          <p:nvPr>
            <p:ph type="body" idx="1"/>
          </p:nvPr>
        </p:nvSpPr>
        <p:spPr>
          <a:xfrm>
            <a:off x="304800" y="990600"/>
            <a:ext cx="7772400" cy="1143000"/>
          </a:xfrm>
        </p:spPr>
        <p:txBody>
          <a:bodyPr/>
          <a:lstStyle/>
          <a:p>
            <a:pPr>
              <a:lnSpc>
                <a:spcPct val="90000"/>
              </a:lnSpc>
            </a:pPr>
            <a:r>
              <a:rPr lang="en-US" sz="2000" b="1">
                <a:solidFill>
                  <a:schemeClr val="bg1"/>
                </a:solidFill>
                <a:effectLst>
                  <a:outerShdw blurRad="38100" dist="38100" dir="2700000" algn="tl">
                    <a:srgbClr val="000000"/>
                  </a:outerShdw>
                </a:effectLst>
              </a:rPr>
              <a:t>Introduced in California</a:t>
            </a:r>
          </a:p>
          <a:p>
            <a:pPr>
              <a:lnSpc>
                <a:spcPct val="90000"/>
              </a:lnSpc>
            </a:pPr>
            <a:r>
              <a:rPr lang="en-US" sz="2000" b="1">
                <a:solidFill>
                  <a:schemeClr val="bg1"/>
                </a:solidFill>
                <a:effectLst>
                  <a:outerShdw blurRad="38100" dist="38100" dir="2700000" algn="tl">
                    <a:srgbClr val="000000"/>
                  </a:outerShdw>
                </a:effectLst>
              </a:rPr>
              <a:t>Spread around by Christmas tree trade</a:t>
            </a:r>
          </a:p>
          <a:p>
            <a:pPr>
              <a:lnSpc>
                <a:spcPct val="90000"/>
              </a:lnSpc>
              <a:buFontTx/>
              <a:buNone/>
            </a:pPr>
            <a:endParaRPr lang="en-US" sz="2000" b="1">
              <a:effectLst>
                <a:outerShdw blurRad="38100" dist="38100" dir="2700000" algn="tl">
                  <a:srgbClr val="FFFFFF"/>
                </a:outerShdw>
              </a:effectLst>
            </a:endParaRPr>
          </a:p>
        </p:txBody>
      </p:sp>
      <p:pic>
        <p:nvPicPr>
          <p:cNvPr id="61444" name="Picture 4"/>
          <p:cNvPicPr>
            <a:picLocks noChangeAspect="1" noChangeArrowheads="1"/>
          </p:cNvPicPr>
          <p:nvPr/>
        </p:nvPicPr>
        <p:blipFill>
          <a:blip r:embed="rId2"/>
          <a:srcRect/>
          <a:stretch>
            <a:fillRect/>
          </a:stretch>
        </p:blipFill>
        <p:spPr bwMode="auto">
          <a:xfrm>
            <a:off x="838200" y="2743200"/>
            <a:ext cx="7239000" cy="3571875"/>
          </a:xfrm>
          <a:prstGeom prst="rect">
            <a:avLst/>
          </a:prstGeom>
          <a:noFill/>
          <a:ln w="9525">
            <a:noFill/>
            <a:miter lim="800000"/>
            <a:headEnd/>
            <a:tailEnd/>
          </a:ln>
        </p:spPr>
      </p:pic>
      <p:sp>
        <p:nvSpPr>
          <p:cNvPr id="14341" name="Text Box 5"/>
          <p:cNvSpPr txBox="1">
            <a:spLocks noChangeArrowheads="1"/>
          </p:cNvSpPr>
          <p:nvPr/>
        </p:nvSpPr>
        <p:spPr bwMode="auto">
          <a:xfrm>
            <a:off x="1752600" y="1951038"/>
            <a:ext cx="5221288" cy="701675"/>
          </a:xfrm>
          <a:prstGeom prst="rect">
            <a:avLst/>
          </a:prstGeom>
          <a:noFill/>
          <a:ln w="9525">
            <a:noFill/>
            <a:miter lim="800000"/>
            <a:headEnd/>
            <a:tailEnd/>
          </a:ln>
          <a:effectLst/>
        </p:spPr>
        <p:txBody>
          <a:bodyPr wrap="none">
            <a:spAutoFit/>
          </a:bodyPr>
          <a:lstStyle/>
          <a:p>
            <a:pPr>
              <a:defRPr/>
            </a:pPr>
            <a:r>
              <a:rPr lang="en-US" sz="2000" b="1">
                <a:solidFill>
                  <a:srgbClr val="FFEA18"/>
                </a:solidFill>
                <a:effectLst>
                  <a:outerShdw blurRad="38100" dist="38100" dir="2700000" algn="tl">
                    <a:srgbClr val="000000"/>
                  </a:outerShdw>
                </a:effectLst>
                <a:latin typeface="Times" charset="0"/>
                <a:cs typeface="+mn-cs"/>
              </a:rPr>
              <a:t>Regions in red are characterized by significant</a:t>
            </a:r>
          </a:p>
          <a:p>
            <a:pPr>
              <a:defRPr/>
            </a:pPr>
            <a:r>
              <a:rPr lang="en-US" sz="2000" b="1">
                <a:solidFill>
                  <a:srgbClr val="FFEA18"/>
                </a:solidFill>
                <a:effectLst>
                  <a:outerShdw blurRad="38100" dist="38100" dir="2700000" algn="tl">
                    <a:srgbClr val="000000"/>
                  </a:outerShdw>
                </a:effectLst>
                <a:latin typeface="Times" charset="0"/>
                <a:cs typeface="+mn-cs"/>
              </a:rPr>
              <a:t>presence of Monterey pine plantations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p:nvPr>
        </p:nvSpPr>
        <p:spPr>
          <a:xfrm>
            <a:off x="685800" y="228600"/>
            <a:ext cx="7772400" cy="1143000"/>
          </a:xfrm>
        </p:spPr>
        <p:txBody>
          <a:bodyPr/>
          <a:lstStyle/>
          <a:p>
            <a:r>
              <a:rPr lang="en-US" smtClean="0"/>
              <a:t>Some details about introduction</a:t>
            </a:r>
          </a:p>
        </p:txBody>
      </p:sp>
      <p:sp>
        <p:nvSpPr>
          <p:cNvPr id="3" name="Content Placeholder 2"/>
          <p:cNvSpPr>
            <a:spLocks noGrp="1"/>
          </p:cNvSpPr>
          <p:nvPr>
            <p:ph idx="1"/>
          </p:nvPr>
        </p:nvSpPr>
        <p:spPr>
          <a:xfrm>
            <a:off x="685800" y="1447800"/>
            <a:ext cx="7772400" cy="5105400"/>
          </a:xfrm>
        </p:spPr>
        <p:txBody>
          <a:bodyPr>
            <a:normAutofit fontScale="92500" lnSpcReduction="20000"/>
          </a:bodyPr>
          <a:lstStyle/>
          <a:p>
            <a:pPr>
              <a:defRPr/>
            </a:pPr>
            <a:r>
              <a:rPr lang="en-US" dirty="0" smtClean="0"/>
              <a:t>1906 on East Coast, but there are records of many shipments from Germany and Holland, in multiple locations including the </a:t>
            </a:r>
            <a:r>
              <a:rPr lang="en-US" dirty="0" err="1" smtClean="0"/>
              <a:t>midwest</a:t>
            </a:r>
            <a:endParaRPr lang="en-US" dirty="0" smtClean="0"/>
          </a:p>
          <a:p>
            <a:pPr>
              <a:defRPr/>
            </a:pPr>
            <a:r>
              <a:rPr lang="en-US" dirty="0" smtClean="0"/>
              <a:t>1910, Vancouver  BC, One shipment documented  from France but most reconstructions suggest more than a single introduction occurred</a:t>
            </a:r>
          </a:p>
          <a:p>
            <a:pPr>
              <a:defRPr/>
            </a:pPr>
            <a:r>
              <a:rPr lang="en-US" dirty="0" err="1" smtClean="0"/>
              <a:t>Ribes</a:t>
            </a:r>
            <a:r>
              <a:rPr lang="en-US" dirty="0" smtClean="0"/>
              <a:t> also imported from Europe, but most </a:t>
            </a:r>
            <a:r>
              <a:rPr lang="en-US" dirty="0" err="1" smtClean="0"/>
              <a:t>ribes</a:t>
            </a:r>
            <a:r>
              <a:rPr lang="en-US" dirty="0" smtClean="0"/>
              <a:t> loose their foliage in fall, Introduction most </a:t>
            </a:r>
            <a:r>
              <a:rPr lang="en-US" dirty="0" err="1" smtClean="0"/>
              <a:t>likley</a:t>
            </a:r>
            <a:r>
              <a:rPr lang="en-US" dirty="0" smtClean="0"/>
              <a:t> to have happened through pines </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6" name="Picture 2" descr="seedlings under infested needles"/>
          <p:cNvPicPr>
            <a:picLocks noChangeAspect="1" noChangeArrowheads="1"/>
          </p:cNvPicPr>
          <p:nvPr/>
        </p:nvPicPr>
        <p:blipFill>
          <a:blip r:embed="rId3"/>
          <a:srcRect l="6750" t="12601" r="4950" b="7201"/>
          <a:stretch>
            <a:fillRect/>
          </a:stretch>
        </p:blipFill>
        <p:spPr bwMode="auto">
          <a:xfrm>
            <a:off x="1295400" y="1185863"/>
            <a:ext cx="6538913" cy="4452937"/>
          </a:xfrm>
          <a:prstGeom prst="rect">
            <a:avLst/>
          </a:prstGeom>
          <a:noFill/>
          <a:ln w="9525">
            <a:noFill/>
            <a:miter lim="800000"/>
            <a:headEnd/>
            <a:tailEnd/>
          </a:ln>
        </p:spPr>
      </p:pic>
      <p:sp>
        <p:nvSpPr>
          <p:cNvPr id="62467" name="Text Box 3"/>
          <p:cNvSpPr txBox="1">
            <a:spLocks noChangeArrowheads="1"/>
          </p:cNvSpPr>
          <p:nvPr/>
        </p:nvSpPr>
        <p:spPr bwMode="auto">
          <a:xfrm>
            <a:off x="1295400" y="304800"/>
            <a:ext cx="6365875" cy="457200"/>
          </a:xfrm>
          <a:prstGeom prst="rect">
            <a:avLst/>
          </a:prstGeom>
          <a:noFill/>
          <a:ln w="9525">
            <a:noFill/>
            <a:miter lim="800000"/>
            <a:headEnd/>
            <a:tailEnd/>
          </a:ln>
        </p:spPr>
        <p:txBody>
          <a:bodyPr wrap="none">
            <a:prstTxWarp prst="textNoShape">
              <a:avLst/>
            </a:prstTxWarp>
            <a:spAutoFit/>
          </a:bodyPr>
          <a:lstStyle/>
          <a:p>
            <a:pPr eaLnBrk="1" hangingPunct="1"/>
            <a:r>
              <a:rPr lang="en-US" b="1">
                <a:solidFill>
                  <a:srgbClr val="FFFF00"/>
                </a:solidFill>
              </a:rPr>
              <a:t>PITCH CANKER AS A SEEDLING DISEASE</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sz="2400" b="1">
                <a:solidFill>
                  <a:srgbClr val="FF3300"/>
                </a:solidFill>
              </a:rPr>
              <a:t>Spreading of the disease</a:t>
            </a:r>
            <a:r>
              <a:rPr lang="en-US" sz="2400" b="1">
                <a:solidFill>
                  <a:srgbClr val="CC0000"/>
                </a:solidFill>
              </a:rPr>
              <a:t> </a:t>
            </a:r>
          </a:p>
        </p:txBody>
      </p:sp>
      <p:sp>
        <p:nvSpPr>
          <p:cNvPr id="63491" name="Rectangle 3"/>
          <p:cNvSpPr>
            <a:spLocks noGrp="1" noChangeArrowheads="1"/>
          </p:cNvSpPr>
          <p:nvPr>
            <p:ph type="body" sz="half" idx="1"/>
          </p:nvPr>
        </p:nvSpPr>
        <p:spPr>
          <a:xfrm>
            <a:off x="381000" y="2057400"/>
            <a:ext cx="4038600" cy="2362200"/>
          </a:xfrm>
        </p:spPr>
        <p:txBody>
          <a:bodyPr/>
          <a:lstStyle/>
          <a:p>
            <a:pPr>
              <a:buFont typeface="Wingdings" charset="2"/>
              <a:buChar char="Ø"/>
            </a:pPr>
            <a:r>
              <a:rPr lang="en-US" sz="2000">
                <a:solidFill>
                  <a:srgbClr val="FFCC00"/>
                </a:solidFill>
              </a:rPr>
              <a:t>Vectors ?</a:t>
            </a:r>
          </a:p>
          <a:p>
            <a:pPr>
              <a:buFont typeface="Wingdings" charset="2"/>
              <a:buChar char="Ø"/>
            </a:pPr>
            <a:r>
              <a:rPr lang="en-US" sz="2000">
                <a:solidFill>
                  <a:srgbClr val="FFCC00"/>
                </a:solidFill>
              </a:rPr>
              <a:t>Infected nursery material ?</a:t>
            </a:r>
          </a:p>
          <a:p>
            <a:pPr>
              <a:buFont typeface="Wingdings" charset="2"/>
              <a:buChar char="Ø"/>
            </a:pPr>
            <a:endParaRPr lang="en-US" sz="2000">
              <a:solidFill>
                <a:srgbClr val="FFCC00"/>
              </a:solidFill>
            </a:endParaRPr>
          </a:p>
          <a:p>
            <a:pPr>
              <a:buFont typeface="Wingdings" charset="2"/>
              <a:buChar char="Ø"/>
            </a:pPr>
            <a:r>
              <a:rPr lang="en-US" sz="2000">
                <a:solidFill>
                  <a:srgbClr val="FF6600"/>
                </a:solidFill>
              </a:rPr>
              <a:t>Aerial spores ?</a:t>
            </a:r>
          </a:p>
        </p:txBody>
      </p:sp>
      <p:pic>
        <p:nvPicPr>
          <p:cNvPr id="63492" name="Picture 4" descr="spores"/>
          <p:cNvPicPr>
            <a:picLocks noGrp="1" noChangeAspect="1" noChangeArrowheads="1"/>
          </p:cNvPicPr>
          <p:nvPr>
            <p:ph sz="quarter" idx="3"/>
          </p:nvPr>
        </p:nvPicPr>
        <p:blipFill>
          <a:blip r:embed="rId3"/>
          <a:srcRect/>
          <a:stretch>
            <a:fillRect/>
          </a:stretch>
        </p:blipFill>
        <p:spPr>
          <a:xfrm>
            <a:off x="5507038" y="2397125"/>
            <a:ext cx="2290762" cy="1435100"/>
          </a:xfrm>
        </p:spPr>
      </p:pic>
      <p:pic>
        <p:nvPicPr>
          <p:cNvPr id="63493" name="Picture 5" descr="conidia"/>
          <p:cNvPicPr>
            <a:picLocks noGrp="1" noChangeAspect="1" noChangeArrowheads="1"/>
          </p:cNvPicPr>
          <p:nvPr>
            <p:ph sz="quarter" idx="2"/>
          </p:nvPr>
        </p:nvPicPr>
        <p:blipFill>
          <a:blip r:embed="rId4"/>
          <a:srcRect/>
          <a:stretch>
            <a:fillRect/>
          </a:stretch>
        </p:blipFill>
        <p:spPr>
          <a:xfrm>
            <a:off x="5580063" y="4959350"/>
            <a:ext cx="2301875" cy="1131888"/>
          </a:xfrm>
        </p:spPr>
      </p:pic>
      <p:sp>
        <p:nvSpPr>
          <p:cNvPr id="63494" name="Text Box 6"/>
          <p:cNvSpPr txBox="1">
            <a:spLocks noChangeArrowheads="1"/>
          </p:cNvSpPr>
          <p:nvPr/>
        </p:nvSpPr>
        <p:spPr bwMode="auto">
          <a:xfrm>
            <a:off x="6019800" y="3810000"/>
            <a:ext cx="1606550" cy="915988"/>
          </a:xfrm>
          <a:prstGeom prst="rect">
            <a:avLst/>
          </a:prstGeom>
          <a:noFill/>
          <a:ln w="9525">
            <a:noFill/>
            <a:miter lim="800000"/>
            <a:headEnd/>
            <a:tailEnd/>
          </a:ln>
        </p:spPr>
        <p:txBody>
          <a:bodyPr wrap="none">
            <a:prstTxWarp prst="textNoShape">
              <a:avLst/>
            </a:prstTxWarp>
            <a:spAutoFit/>
          </a:bodyPr>
          <a:lstStyle/>
          <a:p>
            <a:pPr eaLnBrk="1" hangingPunct="1"/>
            <a:r>
              <a:rPr lang="en-US" sz="1800">
                <a:solidFill>
                  <a:srgbClr val="FFCC00"/>
                </a:solidFill>
              </a:rPr>
              <a:t>macro conidia</a:t>
            </a:r>
          </a:p>
          <a:p>
            <a:pPr eaLnBrk="1" hangingPunct="1"/>
            <a:endParaRPr lang="en-US" sz="1800">
              <a:solidFill>
                <a:srgbClr val="FFCC00"/>
              </a:solidFill>
            </a:endParaRPr>
          </a:p>
          <a:p>
            <a:pPr eaLnBrk="1" hangingPunct="1"/>
            <a:r>
              <a:rPr lang="en-US" sz="1800">
                <a:solidFill>
                  <a:srgbClr val="FFCC00"/>
                </a:solidFill>
              </a:rPr>
              <a:t>micro conidia</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0"/>
            <a:ext cx="8223250" cy="488950"/>
          </a:xfrm>
        </p:spPr>
        <p:txBody>
          <a:bodyPr lIns="0" tIns="0" rIns="0" bIns="0"/>
          <a:lstStyle/>
          <a:p>
            <a:pPr defTabSz="457200">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t>Fusarium sampling,</a:t>
            </a:r>
          </a:p>
        </p:txBody>
      </p:sp>
      <p:pic>
        <p:nvPicPr>
          <p:cNvPr id="64515" name="Picture 4"/>
          <p:cNvPicPr>
            <a:picLocks noChangeAspect="1" noChangeArrowheads="1"/>
          </p:cNvPicPr>
          <p:nvPr/>
        </p:nvPicPr>
        <p:blipFill>
          <a:blip r:embed="rId3"/>
          <a:srcRect/>
          <a:stretch>
            <a:fillRect/>
          </a:stretch>
        </p:blipFill>
        <p:spPr bwMode="auto">
          <a:xfrm>
            <a:off x="4819650" y="1143000"/>
            <a:ext cx="3543300" cy="4724400"/>
          </a:xfrm>
          <a:prstGeom prst="rect">
            <a:avLst/>
          </a:prstGeom>
          <a:noFill/>
          <a:ln w="9525">
            <a:noFill/>
            <a:round/>
            <a:headEnd/>
            <a:tailEnd/>
          </a:ln>
        </p:spPr>
      </p:pic>
      <p:pic>
        <p:nvPicPr>
          <p:cNvPr id="64516" name="Picture 5"/>
          <p:cNvPicPr>
            <a:picLocks noChangeAspect="1" noChangeArrowheads="1"/>
          </p:cNvPicPr>
          <p:nvPr/>
        </p:nvPicPr>
        <p:blipFill>
          <a:blip r:embed="rId4"/>
          <a:srcRect/>
          <a:stretch>
            <a:fillRect/>
          </a:stretch>
        </p:blipFill>
        <p:spPr bwMode="auto">
          <a:xfrm>
            <a:off x="1447800" y="1676400"/>
            <a:ext cx="2562225" cy="3810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8" name="Picture 2" descr="HM00366_[1]"/>
          <p:cNvPicPr>
            <a:picLocks noChangeAspect="1" noChangeArrowheads="1"/>
          </p:cNvPicPr>
          <p:nvPr/>
        </p:nvPicPr>
        <p:blipFill>
          <a:blip r:embed="rId4"/>
          <a:srcRect/>
          <a:stretch>
            <a:fillRect/>
          </a:stretch>
        </p:blipFill>
        <p:spPr bwMode="auto">
          <a:xfrm>
            <a:off x="3505200" y="1066800"/>
            <a:ext cx="1676400" cy="1296988"/>
          </a:xfrm>
          <a:prstGeom prst="rect">
            <a:avLst/>
          </a:prstGeom>
          <a:noFill/>
          <a:ln w="9525">
            <a:noFill/>
            <a:miter lim="800000"/>
            <a:headEnd/>
            <a:tailEnd/>
          </a:ln>
        </p:spPr>
      </p:pic>
      <p:pic>
        <p:nvPicPr>
          <p:cNvPr id="65539" name="Picture 3" descr="j0280748%5b1%5d"/>
          <p:cNvPicPr>
            <a:picLocks noChangeAspect="1" noChangeArrowheads="1"/>
          </p:cNvPicPr>
          <p:nvPr/>
        </p:nvPicPr>
        <p:blipFill>
          <a:blip r:embed="rId5"/>
          <a:srcRect/>
          <a:stretch>
            <a:fillRect/>
          </a:stretch>
        </p:blipFill>
        <p:spPr bwMode="auto">
          <a:xfrm>
            <a:off x="6934200" y="914400"/>
            <a:ext cx="1219200" cy="1147763"/>
          </a:xfrm>
          <a:prstGeom prst="rect">
            <a:avLst/>
          </a:prstGeom>
          <a:noFill/>
          <a:ln w="9525">
            <a:noFill/>
            <a:miter lim="800000"/>
            <a:headEnd/>
            <a:tailEnd/>
          </a:ln>
        </p:spPr>
      </p:pic>
      <p:sp>
        <p:nvSpPr>
          <p:cNvPr id="65540" name="computr3"/>
          <p:cNvSpPr>
            <a:spLocks noEditPoints="1" noChangeArrowheads="1"/>
          </p:cNvSpPr>
          <p:nvPr/>
        </p:nvSpPr>
        <p:spPr bwMode="auto">
          <a:xfrm>
            <a:off x="6019800" y="2895600"/>
            <a:ext cx="1524000" cy="838200"/>
          </a:xfrm>
          <a:custGeom>
            <a:avLst/>
            <a:gdLst>
              <a:gd name="T0" fmla="*/ 0 w 21600"/>
              <a:gd name="T1" fmla="*/ 631110583 h 21600"/>
              <a:gd name="T2" fmla="*/ 2147483647 w 21600"/>
              <a:gd name="T3" fmla="*/ 0 h 21600"/>
              <a:gd name="T4" fmla="*/ 2147483647 w 21600"/>
              <a:gd name="T5" fmla="*/ 1262221204 h 21600"/>
              <a:gd name="T6" fmla="*/ 2147483647 w 21600"/>
              <a:gd name="T7" fmla="*/ 631110583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lnTo>
                  <a:pt x="16402" y="2314"/>
                </a:lnTo>
                <a:close/>
              </a:path>
              <a:path w="21600" h="21600" extrusionOk="0">
                <a:moveTo>
                  <a:pt x="578" y="4011"/>
                </a:moveTo>
                <a:moveTo>
                  <a:pt x="4043" y="4011"/>
                </a:moveTo>
                <a:lnTo>
                  <a:pt x="4043" y="4320"/>
                </a:lnTo>
                <a:lnTo>
                  <a:pt x="578" y="4320"/>
                </a:lnTo>
                <a:lnTo>
                  <a:pt x="578" y="4011"/>
                </a:lnTo>
                <a:lnTo>
                  <a:pt x="4043" y="4011"/>
                </a:lnTo>
                <a:close/>
                <a:moveTo>
                  <a:pt x="7624" y="14194"/>
                </a:moveTo>
                <a:lnTo>
                  <a:pt x="16402" y="14194"/>
                </a:lnTo>
                <a:lnTo>
                  <a:pt x="16402" y="16200"/>
                </a:lnTo>
                <a:lnTo>
                  <a:pt x="7624" y="16200"/>
                </a:lnTo>
              </a:path>
            </a:pathLst>
          </a:custGeom>
          <a:solidFill>
            <a:srgbClr val="FFFFCC"/>
          </a:solidFill>
          <a:ln w="9525">
            <a:solidFill>
              <a:srgbClr val="000000"/>
            </a:solidFill>
            <a:miter lim="800000"/>
            <a:headEnd/>
            <a:tailEnd/>
          </a:ln>
        </p:spPr>
        <p:txBody>
          <a:bodyPr>
            <a:prstTxWarp prst="textNoShape">
              <a:avLst/>
            </a:prstTxWarp>
          </a:bodyPr>
          <a:lstStyle/>
          <a:p>
            <a:endParaRPr lang="en-US"/>
          </a:p>
        </p:txBody>
      </p:sp>
      <p:pic>
        <p:nvPicPr>
          <p:cNvPr id="65541" name="Picture 5"/>
          <p:cNvPicPr>
            <a:picLocks noChangeAspect="1" noChangeArrowheads="1"/>
          </p:cNvPicPr>
          <p:nvPr/>
        </p:nvPicPr>
        <p:blipFill>
          <a:blip r:embed="rId6"/>
          <a:srcRect/>
          <a:stretch>
            <a:fillRect/>
          </a:stretch>
        </p:blipFill>
        <p:spPr bwMode="auto">
          <a:xfrm>
            <a:off x="6019800" y="4953000"/>
            <a:ext cx="2971800" cy="1362075"/>
          </a:xfrm>
          <a:prstGeom prst="rect">
            <a:avLst/>
          </a:prstGeom>
          <a:noFill/>
          <a:ln w="9525">
            <a:noFill/>
            <a:miter lim="800000"/>
            <a:headEnd/>
            <a:tailEnd/>
          </a:ln>
        </p:spPr>
      </p:pic>
      <p:sp>
        <p:nvSpPr>
          <p:cNvPr id="65542" name="Text Box 6"/>
          <p:cNvSpPr txBox="1">
            <a:spLocks noChangeArrowheads="1"/>
          </p:cNvSpPr>
          <p:nvPr/>
        </p:nvSpPr>
        <p:spPr bwMode="auto">
          <a:xfrm>
            <a:off x="2833688" y="155575"/>
            <a:ext cx="3689350" cy="762000"/>
          </a:xfrm>
          <a:prstGeom prst="rect">
            <a:avLst/>
          </a:prstGeom>
          <a:noFill/>
          <a:ln w="9525">
            <a:noFill/>
            <a:miter lim="800000"/>
            <a:headEnd/>
            <a:tailEnd/>
          </a:ln>
        </p:spPr>
        <p:txBody>
          <a:bodyPr wrap="none">
            <a:prstTxWarp prst="textNoShape">
              <a:avLst/>
            </a:prstTxWarp>
            <a:spAutoFit/>
          </a:bodyPr>
          <a:lstStyle/>
          <a:p>
            <a:pPr algn="ctr" eaLnBrk="1" hangingPunct="1"/>
            <a:r>
              <a:rPr lang="en-US" b="1">
                <a:solidFill>
                  <a:srgbClr val="FF3300"/>
                </a:solidFill>
              </a:rPr>
              <a:t>Real-time Quantification</a:t>
            </a:r>
          </a:p>
          <a:p>
            <a:pPr algn="ctr" eaLnBrk="1" hangingPunct="1"/>
            <a:r>
              <a:rPr lang="en-US" sz="2000" b="1">
                <a:solidFill>
                  <a:srgbClr val="FF3300"/>
                </a:solidFill>
              </a:rPr>
              <a:t>Working Schema</a:t>
            </a:r>
          </a:p>
        </p:txBody>
      </p:sp>
      <p:sp>
        <p:nvSpPr>
          <p:cNvPr id="65543" name="Text Box 7"/>
          <p:cNvSpPr txBox="1">
            <a:spLocks noChangeArrowheads="1"/>
          </p:cNvSpPr>
          <p:nvPr/>
        </p:nvSpPr>
        <p:spPr bwMode="auto">
          <a:xfrm>
            <a:off x="533400" y="2538413"/>
            <a:ext cx="1562100" cy="581025"/>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FFCC00"/>
                </a:solidFill>
              </a:rPr>
              <a:t>Spore trap</a:t>
            </a:r>
          </a:p>
          <a:p>
            <a:pPr eaLnBrk="1" hangingPunct="1"/>
            <a:r>
              <a:rPr lang="en-US" sz="1600">
                <a:solidFill>
                  <a:srgbClr val="FFCC00"/>
                </a:solidFill>
              </a:rPr>
              <a:t>with filter paper</a:t>
            </a:r>
          </a:p>
        </p:txBody>
      </p:sp>
      <p:sp>
        <p:nvSpPr>
          <p:cNvPr id="65544" name="AutoShape 8"/>
          <p:cNvSpPr>
            <a:spLocks noChangeArrowheads="1"/>
          </p:cNvSpPr>
          <p:nvPr/>
        </p:nvSpPr>
        <p:spPr bwMode="auto">
          <a:xfrm rot="10800000">
            <a:off x="2590800" y="52578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45" name="Text Box 9"/>
          <p:cNvSpPr txBox="1">
            <a:spLocks noChangeArrowheads="1"/>
          </p:cNvSpPr>
          <p:nvPr/>
        </p:nvSpPr>
        <p:spPr bwMode="auto">
          <a:xfrm>
            <a:off x="1981200" y="1143000"/>
            <a:ext cx="1417638" cy="457200"/>
          </a:xfrm>
          <a:prstGeom prst="rect">
            <a:avLst/>
          </a:prstGeom>
          <a:noFill/>
          <a:ln w="9525">
            <a:noFill/>
            <a:miter lim="800000"/>
            <a:headEnd/>
            <a:tailEnd/>
          </a:ln>
        </p:spPr>
        <p:txBody>
          <a:bodyPr wrap="none">
            <a:prstTxWarp prst="textNoShape">
              <a:avLst/>
            </a:prstTxWarp>
            <a:spAutoFit/>
          </a:bodyPr>
          <a:lstStyle/>
          <a:p>
            <a:pPr eaLnBrk="1" hangingPunct="1"/>
            <a:r>
              <a:rPr lang="en-US" sz="1200" b="1">
                <a:solidFill>
                  <a:srgbClr val="333399"/>
                </a:solidFill>
              </a:rPr>
              <a:t>suspend in</a:t>
            </a:r>
          </a:p>
          <a:p>
            <a:pPr eaLnBrk="1" hangingPunct="1"/>
            <a:r>
              <a:rPr lang="en-US" sz="1200" b="1">
                <a:solidFill>
                  <a:srgbClr val="333399"/>
                </a:solidFill>
              </a:rPr>
              <a:t>20 ml 4X TE 65</a:t>
            </a:r>
            <a:r>
              <a:rPr lang="en-US" sz="1200" b="1">
                <a:solidFill>
                  <a:srgbClr val="333399"/>
                </a:solidFill>
                <a:ea typeface="Arial" charset="0"/>
                <a:cs typeface="Arial" charset="0"/>
              </a:rPr>
              <a:t>ºC</a:t>
            </a:r>
          </a:p>
        </p:txBody>
      </p:sp>
      <p:sp>
        <p:nvSpPr>
          <p:cNvPr id="65546" name="Text Box 10"/>
          <p:cNvSpPr txBox="1">
            <a:spLocks noChangeArrowheads="1"/>
          </p:cNvSpPr>
          <p:nvPr/>
        </p:nvSpPr>
        <p:spPr bwMode="auto">
          <a:xfrm>
            <a:off x="3429000" y="2538413"/>
            <a:ext cx="2003425" cy="581025"/>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FFCC00"/>
                </a:solidFill>
              </a:rPr>
              <a:t>Centrifugation</a:t>
            </a:r>
          </a:p>
          <a:p>
            <a:pPr eaLnBrk="1" hangingPunct="1"/>
            <a:r>
              <a:rPr lang="en-US" sz="1600">
                <a:solidFill>
                  <a:srgbClr val="FFCC00"/>
                </a:solidFill>
              </a:rPr>
              <a:t>Spore concentration</a:t>
            </a:r>
          </a:p>
        </p:txBody>
      </p:sp>
      <p:sp>
        <p:nvSpPr>
          <p:cNvPr id="65547" name="Text Box 11"/>
          <p:cNvSpPr txBox="1">
            <a:spLocks noChangeArrowheads="1"/>
          </p:cNvSpPr>
          <p:nvPr/>
        </p:nvSpPr>
        <p:spPr bwMode="auto">
          <a:xfrm>
            <a:off x="7410450" y="2386013"/>
            <a:ext cx="1562100" cy="336550"/>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333399"/>
                </a:solidFill>
              </a:rPr>
              <a:t>DNA-extraction</a:t>
            </a:r>
          </a:p>
        </p:txBody>
      </p:sp>
      <p:sp>
        <p:nvSpPr>
          <p:cNvPr id="65548" name="Text Box 12"/>
          <p:cNvSpPr txBox="1">
            <a:spLocks noChangeArrowheads="1"/>
          </p:cNvSpPr>
          <p:nvPr/>
        </p:nvSpPr>
        <p:spPr bwMode="auto">
          <a:xfrm>
            <a:off x="7467600" y="4114800"/>
            <a:ext cx="1493838" cy="581025"/>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FFCC00"/>
                </a:solidFill>
              </a:rPr>
              <a:t>RT-PCR using</a:t>
            </a:r>
          </a:p>
          <a:p>
            <a:pPr eaLnBrk="1" hangingPunct="1"/>
            <a:r>
              <a:rPr lang="en-US" sz="1600">
                <a:solidFill>
                  <a:srgbClr val="FFCC00"/>
                </a:solidFill>
              </a:rPr>
              <a:t>CIRC1A-4A</a:t>
            </a:r>
          </a:p>
        </p:txBody>
      </p:sp>
      <p:sp>
        <p:nvSpPr>
          <p:cNvPr id="65549" name="Text Box 13"/>
          <p:cNvSpPr txBox="1">
            <a:spLocks noChangeArrowheads="1"/>
          </p:cNvSpPr>
          <p:nvPr/>
        </p:nvSpPr>
        <p:spPr bwMode="auto">
          <a:xfrm>
            <a:off x="2590800" y="4191000"/>
            <a:ext cx="3505200" cy="336550"/>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FFCC00"/>
                </a:solidFill>
              </a:rPr>
              <a:t>Compare with Spore (DNA) standard</a:t>
            </a:r>
          </a:p>
        </p:txBody>
      </p:sp>
      <p:sp>
        <p:nvSpPr>
          <p:cNvPr id="65550" name="Text Box 14"/>
          <p:cNvSpPr txBox="1">
            <a:spLocks noChangeArrowheads="1"/>
          </p:cNvSpPr>
          <p:nvPr/>
        </p:nvSpPr>
        <p:spPr bwMode="auto">
          <a:xfrm>
            <a:off x="228600" y="4191000"/>
            <a:ext cx="2065338" cy="366713"/>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333399"/>
                </a:solidFill>
              </a:rPr>
              <a:t>Calculate spores/m</a:t>
            </a:r>
            <a:r>
              <a:rPr lang="en-US" sz="1600" baseline="30000">
                <a:solidFill>
                  <a:srgbClr val="333399"/>
                </a:solidFill>
              </a:rPr>
              <a:t>2</a:t>
            </a:r>
            <a:r>
              <a:rPr lang="en-US" sz="1800"/>
              <a:t> </a:t>
            </a:r>
          </a:p>
        </p:txBody>
      </p:sp>
      <p:sp>
        <p:nvSpPr>
          <p:cNvPr id="65551" name="AutoShape 15"/>
          <p:cNvSpPr>
            <a:spLocks noChangeArrowheads="1"/>
          </p:cNvSpPr>
          <p:nvPr/>
        </p:nvSpPr>
        <p:spPr bwMode="auto">
          <a:xfrm rot="5400000">
            <a:off x="6896100" y="23241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52" name="AutoShape 16"/>
          <p:cNvSpPr>
            <a:spLocks noChangeArrowheads="1"/>
          </p:cNvSpPr>
          <p:nvPr/>
        </p:nvSpPr>
        <p:spPr bwMode="auto">
          <a:xfrm>
            <a:off x="5867400" y="16002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53" name="AutoShape 17"/>
          <p:cNvSpPr>
            <a:spLocks noChangeArrowheads="1"/>
          </p:cNvSpPr>
          <p:nvPr/>
        </p:nvSpPr>
        <p:spPr bwMode="auto">
          <a:xfrm rot="5400000">
            <a:off x="6972300" y="42291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54" name="AutoShape 18"/>
          <p:cNvSpPr>
            <a:spLocks noChangeArrowheads="1"/>
          </p:cNvSpPr>
          <p:nvPr/>
        </p:nvSpPr>
        <p:spPr bwMode="auto">
          <a:xfrm rot="10800000">
            <a:off x="5486400" y="53340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55" name="AutoShape 19"/>
          <p:cNvSpPr>
            <a:spLocks noChangeArrowheads="1"/>
          </p:cNvSpPr>
          <p:nvPr/>
        </p:nvSpPr>
        <p:spPr bwMode="auto">
          <a:xfrm>
            <a:off x="2286000" y="16764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56" name="AutoShape 20"/>
          <p:cNvSpPr>
            <a:spLocks noChangeArrowheads="1"/>
          </p:cNvSpPr>
          <p:nvPr/>
        </p:nvSpPr>
        <p:spPr bwMode="auto">
          <a:xfrm>
            <a:off x="7391400" y="3124200"/>
            <a:ext cx="381000" cy="228600"/>
          </a:xfrm>
          <a:prstGeom prst="rightArrow">
            <a:avLst>
              <a:gd name="adj1" fmla="val 50000"/>
              <a:gd name="adj2" fmla="val 41667"/>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57" name="Text Box 21"/>
          <p:cNvSpPr txBox="1">
            <a:spLocks noChangeArrowheads="1"/>
          </p:cNvSpPr>
          <p:nvPr/>
        </p:nvSpPr>
        <p:spPr bwMode="auto">
          <a:xfrm>
            <a:off x="7729538" y="2971800"/>
            <a:ext cx="1416050" cy="581025"/>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FFCC00"/>
                </a:solidFill>
              </a:rPr>
              <a:t>Mating type</a:t>
            </a:r>
          </a:p>
          <a:p>
            <a:pPr eaLnBrk="1" hangingPunct="1"/>
            <a:r>
              <a:rPr lang="en-US" sz="1600">
                <a:solidFill>
                  <a:srgbClr val="FFCC00"/>
                </a:solidFill>
              </a:rPr>
              <a:t>determination</a:t>
            </a:r>
          </a:p>
        </p:txBody>
      </p:sp>
      <p:graphicFrame>
        <p:nvGraphicFramePr>
          <p:cNvPr id="65558" name="Object 2"/>
          <p:cNvGraphicFramePr>
            <a:graphicFrameLocks noChangeAspect="1"/>
          </p:cNvGraphicFramePr>
          <p:nvPr/>
        </p:nvGraphicFramePr>
        <p:xfrm>
          <a:off x="3124200" y="4724400"/>
          <a:ext cx="2362200" cy="1771650"/>
        </p:xfrm>
        <a:graphic>
          <a:graphicData uri="http://schemas.openxmlformats.org/presentationml/2006/ole">
            <p:oleObj spid="_x0000_s195586" name="Chart" r:id="rId7" imgW="4254500" imgH="3200400" progId="Excel.Sheet.8">
              <p:embed/>
            </p:oleObj>
          </a:graphicData>
        </a:graphic>
      </p:graphicFrame>
      <p:graphicFrame>
        <p:nvGraphicFramePr>
          <p:cNvPr id="65559" name="Object 3"/>
          <p:cNvGraphicFramePr>
            <a:graphicFrameLocks noChangeAspect="1"/>
          </p:cNvGraphicFramePr>
          <p:nvPr/>
        </p:nvGraphicFramePr>
        <p:xfrm>
          <a:off x="152400" y="4800600"/>
          <a:ext cx="2438400" cy="1581150"/>
        </p:xfrm>
        <a:graphic>
          <a:graphicData uri="http://schemas.openxmlformats.org/presentationml/2006/ole">
            <p:oleObj spid="_x0000_s195587" name="Chart" r:id="rId8" imgW="4216400" imgH="2730500" progId="Excel.Sheet.8">
              <p:embed/>
            </p:oleObj>
          </a:graphicData>
        </a:graphic>
      </p:graphicFrame>
      <p:pic>
        <p:nvPicPr>
          <p:cNvPr id="65560" name="Picture 24" descr="DSCN0572"/>
          <p:cNvPicPr>
            <a:picLocks noChangeAspect="1" noChangeArrowheads="1"/>
          </p:cNvPicPr>
          <p:nvPr/>
        </p:nvPicPr>
        <p:blipFill>
          <a:blip r:embed="rId9">
            <a:lum bright="36000"/>
          </a:blip>
          <a:srcRect/>
          <a:stretch>
            <a:fillRect/>
          </a:stretch>
        </p:blipFill>
        <p:spPr bwMode="auto">
          <a:xfrm>
            <a:off x="304800" y="1066800"/>
            <a:ext cx="1600200" cy="1200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00" y="304800"/>
            <a:ext cx="8229600" cy="1143000"/>
          </a:xfrm>
        </p:spPr>
        <p:txBody>
          <a:bodyPr/>
          <a:lstStyle/>
          <a:p>
            <a:r>
              <a:rPr lang="en-US" sz="2400">
                <a:solidFill>
                  <a:srgbClr val="FF3300"/>
                </a:solidFill>
              </a:rPr>
              <a:t>Seasonal differences</a:t>
            </a:r>
            <a:r>
              <a:rPr lang="en-US"/>
              <a:t>  </a:t>
            </a:r>
          </a:p>
        </p:txBody>
      </p:sp>
      <p:sp>
        <p:nvSpPr>
          <p:cNvPr id="66563" name="Text Box 3"/>
          <p:cNvSpPr txBox="1">
            <a:spLocks noChangeArrowheads="1"/>
          </p:cNvSpPr>
          <p:nvPr/>
        </p:nvSpPr>
        <p:spPr bwMode="auto">
          <a:xfrm>
            <a:off x="1447800" y="5638800"/>
            <a:ext cx="6904038" cy="641350"/>
          </a:xfrm>
          <a:prstGeom prst="rect">
            <a:avLst/>
          </a:prstGeom>
          <a:noFill/>
          <a:ln w="9525">
            <a:noFill/>
            <a:miter lim="800000"/>
            <a:headEnd/>
            <a:tailEnd/>
          </a:ln>
        </p:spPr>
        <p:txBody>
          <a:bodyPr wrap="none">
            <a:prstTxWarp prst="textNoShape">
              <a:avLst/>
            </a:prstTxWarp>
            <a:spAutoFit/>
          </a:bodyPr>
          <a:lstStyle/>
          <a:p>
            <a:pPr eaLnBrk="1" hangingPunct="1"/>
            <a:r>
              <a:rPr lang="en-US" sz="1800">
                <a:solidFill>
                  <a:srgbClr val="FFCC00"/>
                </a:solidFill>
              </a:rPr>
              <a:t>Dry season:  May-October                          PCR+ :   Wet:Dry = 3:1 </a:t>
            </a:r>
          </a:p>
          <a:p>
            <a:pPr eaLnBrk="1" hangingPunct="1"/>
            <a:r>
              <a:rPr lang="en-US" sz="1800">
                <a:solidFill>
                  <a:srgbClr val="FFCC00"/>
                </a:solidFill>
              </a:rPr>
              <a:t>Wet season: October-April</a:t>
            </a:r>
          </a:p>
        </p:txBody>
      </p:sp>
      <p:graphicFrame>
        <p:nvGraphicFramePr>
          <p:cNvPr id="66564" name="Object 2"/>
          <p:cNvGraphicFramePr>
            <a:graphicFrameLocks noChangeAspect="1"/>
          </p:cNvGraphicFramePr>
          <p:nvPr/>
        </p:nvGraphicFramePr>
        <p:xfrm>
          <a:off x="533400" y="1295400"/>
          <a:ext cx="8245475" cy="4991100"/>
        </p:xfrm>
        <a:graphic>
          <a:graphicData uri="http://schemas.openxmlformats.org/presentationml/2006/ole">
            <p:oleObj spid="_x0000_s197634" name="Document" r:id="rId4" imgW="6263640" imgH="3791712" progId="Word.Document.8">
              <p:embed/>
            </p:oleObj>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
            <a:ext cx="7772400" cy="1143000"/>
          </a:xfrm>
        </p:spPr>
        <p:txBody>
          <a:bodyPr/>
          <a:lstStyle/>
          <a:p>
            <a:r>
              <a:rPr lang="en-US" dirty="0" smtClean="0"/>
              <a:t>What do trapping results tell us:</a:t>
            </a:r>
            <a:endParaRPr lang="en-US" dirty="0"/>
          </a:p>
        </p:txBody>
      </p:sp>
      <p:sp>
        <p:nvSpPr>
          <p:cNvPr id="3" name="Content Placeholder 2"/>
          <p:cNvSpPr>
            <a:spLocks noGrp="1"/>
          </p:cNvSpPr>
          <p:nvPr>
            <p:ph idx="1"/>
          </p:nvPr>
        </p:nvSpPr>
        <p:spPr>
          <a:xfrm>
            <a:off x="685800" y="1430727"/>
            <a:ext cx="7772400" cy="4114800"/>
          </a:xfrm>
        </p:spPr>
        <p:txBody>
          <a:bodyPr/>
          <a:lstStyle/>
          <a:p>
            <a:r>
              <a:rPr lang="en-US" sz="2800" dirty="0" smtClean="0"/>
              <a:t>Precipitation or high fog levels are both conducive to </a:t>
            </a:r>
            <a:r>
              <a:rPr lang="en-US" sz="2800" dirty="0" err="1" smtClean="0"/>
              <a:t>sporulation</a:t>
            </a:r>
            <a:endParaRPr lang="en-US" sz="2800" dirty="0" smtClean="0"/>
          </a:p>
          <a:p>
            <a:r>
              <a:rPr lang="en-US" sz="2800" dirty="0" smtClean="0"/>
              <a:t>Warmer temperatures seem to favor </a:t>
            </a:r>
            <a:r>
              <a:rPr lang="en-US" sz="2800" dirty="0" err="1" smtClean="0"/>
              <a:t>sporulation</a:t>
            </a:r>
            <a:r>
              <a:rPr lang="en-US" sz="2800" dirty="0" smtClean="0"/>
              <a:t>: rainfall in late spring generate the best spreading conditions. Places with rainy summers may be very conducive</a:t>
            </a:r>
          </a:p>
          <a:p>
            <a:r>
              <a:rPr lang="en-US" sz="2800" dirty="0" smtClean="0"/>
              <a:t>When temperatures approach the zero, </a:t>
            </a:r>
            <a:r>
              <a:rPr lang="en-US" sz="2800" dirty="0" err="1" smtClean="0"/>
              <a:t>sporulation</a:t>
            </a:r>
            <a:r>
              <a:rPr lang="en-US" sz="2800" dirty="0" smtClean="0"/>
              <a:t> is completely interrupted (not a good Sierra pathogen). This insight was gained by comparing higher elevation  and colder SC plots with lower elevation SF plots  </a:t>
            </a:r>
            <a:endParaRPr lang="en-US" sz="280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a:t>Correlation between symptoms level and </a:t>
            </a:r>
            <a:r>
              <a:rPr lang="en-US" dirty="0" err="1"/>
              <a:t>inoculum</a:t>
            </a:r>
            <a:r>
              <a:rPr lang="en-US" dirty="0"/>
              <a:t> load</a:t>
            </a:r>
          </a:p>
        </p:txBody>
      </p:sp>
      <p:graphicFrame>
        <p:nvGraphicFramePr>
          <p:cNvPr id="67587" name="Object 2"/>
          <p:cNvGraphicFramePr>
            <a:graphicFrameLocks noChangeAspect="1"/>
          </p:cNvGraphicFramePr>
          <p:nvPr>
            <p:ph idx="1"/>
          </p:nvPr>
        </p:nvGraphicFramePr>
        <p:xfrm>
          <a:off x="685800" y="2308225"/>
          <a:ext cx="7772400" cy="3460750"/>
        </p:xfrm>
        <a:graphic>
          <a:graphicData uri="http://schemas.openxmlformats.org/presentationml/2006/ole">
            <p:oleObj spid="_x0000_s199682" name="Document" r:id="rId3" imgW="5894832" imgH="2724912" progId="Word.Document.8">
              <p:embed/>
            </p:oleObj>
          </a:graphicData>
        </a:graphic>
      </p:graphicFrame>
      <p:sp>
        <p:nvSpPr>
          <p:cNvPr id="4" name="TextBox 3"/>
          <p:cNvSpPr txBox="1"/>
          <p:nvPr/>
        </p:nvSpPr>
        <p:spPr>
          <a:xfrm>
            <a:off x="4043725" y="2754135"/>
            <a:ext cx="1686091" cy="369332"/>
          </a:xfrm>
          <a:prstGeom prst="rect">
            <a:avLst/>
          </a:prstGeom>
          <a:noFill/>
        </p:spPr>
        <p:txBody>
          <a:bodyPr wrap="none" rtlCol="0">
            <a:spAutoFit/>
          </a:bodyPr>
          <a:lstStyle/>
          <a:p>
            <a:r>
              <a:rPr lang="en-US" dirty="0" smtClean="0"/>
              <a:t>Infection stage</a:t>
            </a:r>
            <a:endParaRPr lang="en-US" dirty="0"/>
          </a:p>
        </p:txBody>
      </p:sp>
      <p:cxnSp>
        <p:nvCxnSpPr>
          <p:cNvPr id="6" name="Straight Arrow Connector 5"/>
          <p:cNvCxnSpPr/>
          <p:nvPr/>
        </p:nvCxnSpPr>
        <p:spPr bwMode="auto">
          <a:xfrm>
            <a:off x="2554700" y="2754135"/>
            <a:ext cx="484663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7" name="TextBox 6"/>
          <p:cNvSpPr txBox="1"/>
          <p:nvPr/>
        </p:nvSpPr>
        <p:spPr>
          <a:xfrm>
            <a:off x="1912375" y="2308225"/>
            <a:ext cx="710576" cy="369332"/>
          </a:xfrm>
          <a:prstGeom prst="rect">
            <a:avLst/>
          </a:prstGeom>
          <a:noFill/>
        </p:spPr>
        <p:txBody>
          <a:bodyPr wrap="none" rtlCol="0">
            <a:spAutoFit/>
          </a:bodyPr>
          <a:lstStyle/>
          <a:p>
            <a:r>
              <a:rPr lang="en-US" dirty="0" smtClean="0"/>
              <a:t>Early</a:t>
            </a:r>
            <a:endParaRPr lang="en-US" dirty="0"/>
          </a:p>
        </p:txBody>
      </p:sp>
      <p:sp>
        <p:nvSpPr>
          <p:cNvPr id="8" name="TextBox 7"/>
          <p:cNvSpPr txBox="1"/>
          <p:nvPr/>
        </p:nvSpPr>
        <p:spPr>
          <a:xfrm>
            <a:off x="6554630" y="2386391"/>
            <a:ext cx="1056870" cy="369332"/>
          </a:xfrm>
          <a:prstGeom prst="rect">
            <a:avLst/>
          </a:prstGeom>
          <a:noFill/>
        </p:spPr>
        <p:txBody>
          <a:bodyPr wrap="square" rtlCol="0">
            <a:spAutoFit/>
          </a:bodyPr>
          <a:lstStyle/>
          <a:p>
            <a:r>
              <a:rPr lang="en-US" dirty="0" smtClean="0"/>
              <a:t>Late</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38100"/>
            <a:ext cx="7772400" cy="1143000"/>
          </a:xfrm>
        </p:spPr>
        <p:txBody>
          <a:bodyPr/>
          <a:lstStyle/>
          <a:p>
            <a:r>
              <a:rPr lang="en-US" dirty="0"/>
              <a:t>Epidemiology</a:t>
            </a:r>
          </a:p>
        </p:txBody>
      </p:sp>
      <p:sp>
        <p:nvSpPr>
          <p:cNvPr id="68611" name="Rectangle 3"/>
          <p:cNvSpPr>
            <a:spLocks noGrp="1" noChangeArrowheads="1"/>
          </p:cNvSpPr>
          <p:nvPr>
            <p:ph type="body" idx="1"/>
          </p:nvPr>
        </p:nvSpPr>
        <p:spPr>
          <a:xfrm>
            <a:off x="685800" y="948952"/>
            <a:ext cx="7772400" cy="4114800"/>
          </a:xfrm>
        </p:spPr>
        <p:txBody>
          <a:bodyPr/>
          <a:lstStyle/>
          <a:p>
            <a:pPr>
              <a:lnSpc>
                <a:spcPct val="90000"/>
              </a:lnSpc>
            </a:pPr>
            <a:r>
              <a:rPr lang="en-US" sz="2400" dirty="0"/>
              <a:t>Artificial movement through plant </a:t>
            </a:r>
            <a:r>
              <a:rPr lang="en-US" sz="2400" dirty="0" smtClean="0"/>
              <a:t>material</a:t>
            </a:r>
          </a:p>
          <a:p>
            <a:pPr>
              <a:lnSpc>
                <a:spcPct val="90000"/>
              </a:lnSpc>
              <a:buNone/>
            </a:pPr>
            <a:endParaRPr lang="en-US" sz="2400" dirty="0" smtClean="0"/>
          </a:p>
          <a:p>
            <a:pPr>
              <a:lnSpc>
                <a:spcPct val="90000"/>
              </a:lnSpc>
            </a:pPr>
            <a:r>
              <a:rPr lang="en-US" sz="2400" dirty="0"/>
              <a:t>Spores are sticky and long lived (tools, insects</a:t>
            </a:r>
            <a:r>
              <a:rPr lang="en-US" sz="2400" dirty="0" smtClean="0"/>
              <a:t>), tools can be infectious even if they “look” clean</a:t>
            </a:r>
          </a:p>
          <a:p>
            <a:pPr>
              <a:lnSpc>
                <a:spcPct val="90000"/>
              </a:lnSpc>
              <a:buNone/>
            </a:pPr>
            <a:endParaRPr lang="en-US" sz="2400" dirty="0" smtClean="0"/>
          </a:p>
          <a:p>
            <a:pPr>
              <a:lnSpc>
                <a:spcPct val="90000"/>
              </a:lnSpc>
            </a:pPr>
            <a:r>
              <a:rPr lang="en-US" sz="2400" dirty="0"/>
              <a:t>Insect vectoring (facultative</a:t>
            </a:r>
            <a:r>
              <a:rPr lang="en-US" sz="2400" dirty="0" smtClean="0"/>
              <a:t>), it seems to be particularly important in association with cone-insects on Monterey pines</a:t>
            </a:r>
          </a:p>
          <a:p>
            <a:pPr>
              <a:lnSpc>
                <a:spcPct val="90000"/>
              </a:lnSpc>
              <a:buNone/>
            </a:pPr>
            <a:endParaRPr lang="en-US" sz="2400" dirty="0" smtClean="0"/>
          </a:p>
          <a:p>
            <a:pPr>
              <a:lnSpc>
                <a:spcPct val="90000"/>
              </a:lnSpc>
            </a:pPr>
            <a:r>
              <a:rPr lang="en-US" sz="2400" dirty="0"/>
              <a:t>Wounding?  Insect feeding increases infection </a:t>
            </a:r>
            <a:r>
              <a:rPr lang="en-US" sz="2400" dirty="0" smtClean="0"/>
              <a:t>rates</a:t>
            </a:r>
          </a:p>
          <a:p>
            <a:pPr>
              <a:lnSpc>
                <a:spcPct val="90000"/>
              </a:lnSpc>
              <a:buNone/>
            </a:pPr>
            <a:endParaRPr lang="en-US" sz="2400" dirty="0" smtClean="0"/>
          </a:p>
          <a:p>
            <a:pPr>
              <a:lnSpc>
                <a:spcPct val="90000"/>
              </a:lnSpc>
            </a:pPr>
            <a:r>
              <a:rPr lang="en-US" sz="2400" dirty="0"/>
              <a:t>Airborne  relatively long </a:t>
            </a:r>
            <a:r>
              <a:rPr lang="en-US" sz="2400" dirty="0" smtClean="0"/>
              <a:t>distance, each year we see an advancing disease front in Northern California, North-South movement favored by frequency of hosts and by warmer temperatures, as opposed to East-West movement</a:t>
            </a:r>
            <a:endParaRPr lang="en-US" sz="24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98463" y="411163"/>
            <a:ext cx="8426450" cy="427037"/>
          </a:xfrm>
          <a:prstGeom prst="rect">
            <a:avLst/>
          </a:prstGeom>
          <a:noFill/>
          <a:ln w="9525">
            <a:noFill/>
            <a:miter lim="800000"/>
            <a:headEnd/>
            <a:tailEnd/>
          </a:ln>
        </p:spPr>
        <p:txBody>
          <a:bodyPr wrap="none">
            <a:prstTxWarp prst="textNoShape">
              <a:avLst/>
            </a:prstTxWarp>
            <a:spAutoFit/>
          </a:bodyPr>
          <a:lstStyle/>
          <a:p>
            <a:pPr eaLnBrk="1" hangingPunct="1"/>
            <a:r>
              <a:rPr lang="en-US" sz="2200" b="1">
                <a:solidFill>
                  <a:srgbClr val="FFFF00"/>
                </a:solidFill>
              </a:rPr>
              <a:t>CURRENT DISTRIBUTION OF PITCH CANKER IN CALIFORNIA</a:t>
            </a:r>
          </a:p>
        </p:txBody>
      </p:sp>
      <p:grpSp>
        <p:nvGrpSpPr>
          <p:cNvPr id="2" name="Group 3"/>
          <p:cNvGrpSpPr>
            <a:grpSpLocks/>
          </p:cNvGrpSpPr>
          <p:nvPr/>
        </p:nvGrpSpPr>
        <p:grpSpPr bwMode="auto">
          <a:xfrm>
            <a:off x="2463800" y="1282700"/>
            <a:ext cx="4090988" cy="5105400"/>
            <a:chOff x="21" y="432"/>
            <a:chExt cx="4236" cy="4848"/>
          </a:xfrm>
        </p:grpSpPr>
        <p:pic>
          <p:nvPicPr>
            <p:cNvPr id="50181" name="Picture 4" descr="CA_Relief_MapR3"/>
            <p:cNvPicPr>
              <a:picLocks noChangeAspect="1" noChangeArrowheads="1"/>
            </p:cNvPicPr>
            <p:nvPr/>
          </p:nvPicPr>
          <p:blipFill>
            <a:blip r:embed="rId3"/>
            <a:srcRect/>
            <a:stretch>
              <a:fillRect/>
            </a:stretch>
          </p:blipFill>
          <p:spPr bwMode="auto">
            <a:xfrm>
              <a:off x="21" y="432"/>
              <a:ext cx="4236" cy="4848"/>
            </a:xfrm>
            <a:prstGeom prst="rect">
              <a:avLst/>
            </a:prstGeom>
            <a:noFill/>
            <a:ln w="9525">
              <a:noFill/>
              <a:miter lim="800000"/>
              <a:headEnd/>
              <a:tailEnd/>
            </a:ln>
          </p:spPr>
        </p:pic>
        <p:sp>
          <p:nvSpPr>
            <p:cNvPr id="50182" name="Rectangle 5"/>
            <p:cNvSpPr>
              <a:spLocks noChangeArrowheads="1"/>
            </p:cNvSpPr>
            <p:nvPr/>
          </p:nvSpPr>
          <p:spPr bwMode="auto">
            <a:xfrm>
              <a:off x="2208" y="432"/>
              <a:ext cx="1488" cy="144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50183" name="Freeform 6"/>
            <p:cNvSpPr>
              <a:spLocks/>
            </p:cNvSpPr>
            <p:nvPr/>
          </p:nvSpPr>
          <p:spPr bwMode="auto">
            <a:xfrm>
              <a:off x="516" y="2136"/>
              <a:ext cx="2604" cy="2952"/>
            </a:xfrm>
            <a:custGeom>
              <a:avLst/>
              <a:gdLst>
                <a:gd name="T0" fmla="*/ 0 w 2604"/>
                <a:gd name="T1" fmla="*/ 48 h 2952"/>
                <a:gd name="T2" fmla="*/ 108 w 2604"/>
                <a:gd name="T3" fmla="*/ 12 h 2952"/>
                <a:gd name="T4" fmla="*/ 144 w 2604"/>
                <a:gd name="T5" fmla="*/ 0 h 2952"/>
                <a:gd name="T6" fmla="*/ 228 w 2604"/>
                <a:gd name="T7" fmla="*/ 12 h 2952"/>
                <a:gd name="T8" fmla="*/ 444 w 2604"/>
                <a:gd name="T9" fmla="*/ 360 h 2952"/>
                <a:gd name="T10" fmla="*/ 732 w 2604"/>
                <a:gd name="T11" fmla="*/ 792 h 2952"/>
                <a:gd name="T12" fmla="*/ 780 w 2604"/>
                <a:gd name="T13" fmla="*/ 1080 h 2952"/>
                <a:gd name="T14" fmla="*/ 1068 w 2604"/>
                <a:gd name="T15" fmla="*/ 1512 h 2952"/>
                <a:gd name="T16" fmla="*/ 1308 w 2604"/>
                <a:gd name="T17" fmla="*/ 1848 h 2952"/>
                <a:gd name="T18" fmla="*/ 1884 w 2604"/>
                <a:gd name="T19" fmla="*/ 2088 h 2952"/>
                <a:gd name="T20" fmla="*/ 2028 w 2604"/>
                <a:gd name="T21" fmla="*/ 2184 h 2952"/>
                <a:gd name="T22" fmla="*/ 2124 w 2604"/>
                <a:gd name="T23" fmla="*/ 2424 h 2952"/>
                <a:gd name="T24" fmla="*/ 2460 w 2604"/>
                <a:gd name="T25" fmla="*/ 2568 h 2952"/>
                <a:gd name="T26" fmla="*/ 2604 w 2604"/>
                <a:gd name="T27" fmla="*/ 2952 h 29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04"/>
                <a:gd name="T43" fmla="*/ 0 h 2952"/>
                <a:gd name="T44" fmla="*/ 2604 w 2604"/>
                <a:gd name="T45" fmla="*/ 2952 h 29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04" h="2952">
                  <a:moveTo>
                    <a:pt x="0" y="48"/>
                  </a:moveTo>
                  <a:cubicBezTo>
                    <a:pt x="36" y="36"/>
                    <a:pt x="72" y="24"/>
                    <a:pt x="108" y="12"/>
                  </a:cubicBezTo>
                  <a:cubicBezTo>
                    <a:pt x="120" y="8"/>
                    <a:pt x="144" y="0"/>
                    <a:pt x="144" y="0"/>
                  </a:cubicBezTo>
                  <a:cubicBezTo>
                    <a:pt x="220" y="13"/>
                    <a:pt x="192" y="12"/>
                    <a:pt x="228" y="12"/>
                  </a:cubicBezTo>
                  <a:lnTo>
                    <a:pt x="444" y="360"/>
                  </a:lnTo>
                  <a:lnTo>
                    <a:pt x="732" y="792"/>
                  </a:lnTo>
                  <a:lnTo>
                    <a:pt x="780" y="1080"/>
                  </a:lnTo>
                  <a:lnTo>
                    <a:pt x="1068" y="1512"/>
                  </a:lnTo>
                  <a:lnTo>
                    <a:pt x="1308" y="1848"/>
                  </a:lnTo>
                  <a:lnTo>
                    <a:pt x="1884" y="2088"/>
                  </a:lnTo>
                  <a:lnTo>
                    <a:pt x="2028" y="2184"/>
                  </a:lnTo>
                  <a:lnTo>
                    <a:pt x="2124" y="2424"/>
                  </a:lnTo>
                  <a:lnTo>
                    <a:pt x="2460" y="2568"/>
                  </a:lnTo>
                  <a:lnTo>
                    <a:pt x="2604" y="2952"/>
                  </a:lnTo>
                </a:path>
              </a:pathLst>
            </a:custGeom>
            <a:noFill/>
            <a:ln w="57150">
              <a:solidFill>
                <a:srgbClr val="FF0000"/>
              </a:solidFill>
              <a:round/>
              <a:headEnd/>
              <a:tailEnd/>
            </a:ln>
          </p:spPr>
          <p:txBody>
            <a:bodyPr>
              <a:prstTxWarp prst="textNoShape">
                <a:avLst/>
              </a:prstTxWarp>
            </a:bodyPr>
            <a:lstStyle/>
            <a:p>
              <a:endParaRPr lang="en-US"/>
            </a:p>
          </p:txBody>
        </p:sp>
      </p:grpSp>
      <p:sp>
        <p:nvSpPr>
          <p:cNvPr id="50180" name="Oval 7"/>
          <p:cNvSpPr>
            <a:spLocks noChangeArrowheads="1"/>
          </p:cNvSpPr>
          <p:nvPr/>
        </p:nvSpPr>
        <p:spPr bwMode="auto">
          <a:xfrm>
            <a:off x="3352800" y="3124200"/>
            <a:ext cx="152400" cy="152400"/>
          </a:xfrm>
          <a:prstGeom prst="ellipse">
            <a:avLst/>
          </a:prstGeom>
          <a:noFill/>
          <a:ln w="38100">
            <a:solidFill>
              <a:srgbClr val="F04508"/>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609600" y="381000"/>
            <a:ext cx="7772400" cy="1143000"/>
          </a:xfrm>
        </p:spPr>
        <p:txBody>
          <a:bodyPr/>
          <a:lstStyle/>
          <a:p>
            <a:r>
              <a:rPr lang="en-US"/>
              <a:t>Inoculum dilution analysis</a:t>
            </a:r>
          </a:p>
        </p:txBody>
      </p:sp>
      <p:graphicFrame>
        <p:nvGraphicFramePr>
          <p:cNvPr id="69635" name="Object 2"/>
          <p:cNvGraphicFramePr>
            <a:graphicFrameLocks noChangeAspect="1"/>
          </p:cNvGraphicFramePr>
          <p:nvPr>
            <p:ph type="subTitle" idx="1"/>
          </p:nvPr>
        </p:nvGraphicFramePr>
        <p:xfrm>
          <a:off x="0" y="1828800"/>
          <a:ext cx="9144000" cy="4227513"/>
        </p:xfrm>
        <a:graphic>
          <a:graphicData uri="http://schemas.openxmlformats.org/presentationml/2006/ole">
            <p:oleObj spid="_x0000_s201730" name="Document" r:id="rId3" imgW="5894832" imgH="2724912" progId="Word.Document.8">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609600"/>
            <a:ext cx="4495800" cy="1143000"/>
          </a:xfrm>
        </p:spPr>
        <p:txBody>
          <a:bodyPr/>
          <a:lstStyle/>
          <a:p>
            <a:r>
              <a:rPr lang="en-US"/>
              <a:t>Methods</a:t>
            </a:r>
          </a:p>
        </p:txBody>
      </p:sp>
      <p:sp>
        <p:nvSpPr>
          <p:cNvPr id="56323" name="Rectangle 5"/>
          <p:cNvSpPr>
            <a:spLocks noGrp="1" noChangeArrowheads="1"/>
          </p:cNvSpPr>
          <p:nvPr>
            <p:ph type="body" idx="1"/>
          </p:nvPr>
        </p:nvSpPr>
        <p:spPr>
          <a:xfrm>
            <a:off x="228600" y="1752600"/>
            <a:ext cx="4343400" cy="4876800"/>
          </a:xfrm>
        </p:spPr>
        <p:txBody>
          <a:bodyPr/>
          <a:lstStyle/>
          <a:p>
            <a:pPr>
              <a:lnSpc>
                <a:spcPct val="90000"/>
              </a:lnSpc>
            </a:pPr>
            <a:r>
              <a:rPr lang="en-US" sz="2400"/>
              <a:t>4 collection sites of a single aecidia in West</a:t>
            </a:r>
          </a:p>
          <a:p>
            <a:pPr lvl="1">
              <a:lnSpc>
                <a:spcPct val="90000"/>
              </a:lnSpc>
            </a:pPr>
            <a:r>
              <a:rPr lang="en-US" sz="2000"/>
              <a:t>2 coastal sites (Manning Park, BC; Sacramento, NM)</a:t>
            </a:r>
          </a:p>
          <a:p>
            <a:pPr lvl="1">
              <a:lnSpc>
                <a:spcPct val="90000"/>
              </a:lnSpc>
            </a:pPr>
            <a:r>
              <a:rPr lang="en-US" sz="2000"/>
              <a:t>2 interior sites (Smallwood, BC; Shelter Bay, BC)</a:t>
            </a:r>
          </a:p>
          <a:p>
            <a:pPr>
              <a:lnSpc>
                <a:spcPct val="90000"/>
              </a:lnSpc>
            </a:pPr>
            <a:r>
              <a:rPr lang="en-US" sz="2400"/>
              <a:t>4 collection sites in the East</a:t>
            </a:r>
          </a:p>
          <a:p>
            <a:pPr lvl="1">
              <a:lnSpc>
                <a:spcPct val="90000"/>
              </a:lnSpc>
            </a:pPr>
            <a:r>
              <a:rPr lang="en-US" sz="2000"/>
              <a:t>Ste-Camille, Quebec; Minden, Ontario; Little Grand Lake, NFLD; Moncton, New Brunswick</a:t>
            </a:r>
          </a:p>
        </p:txBody>
      </p:sp>
      <p:pic>
        <p:nvPicPr>
          <p:cNvPr id="56324" name="Picture 8"/>
          <p:cNvPicPr>
            <a:picLocks noChangeAspect="1" noChangeArrowheads="1"/>
          </p:cNvPicPr>
          <p:nvPr/>
        </p:nvPicPr>
        <p:blipFill>
          <a:blip r:embed="rId2"/>
          <a:srcRect/>
          <a:stretch>
            <a:fillRect/>
          </a:stretch>
        </p:blipFill>
        <p:spPr bwMode="auto">
          <a:xfrm>
            <a:off x="4800600" y="76200"/>
            <a:ext cx="4267200"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smtClean="0"/>
              <a:t>Surprising “late” findings:</a:t>
            </a:r>
            <a:endParaRPr lang="en-US" dirty="0"/>
          </a:p>
        </p:txBody>
      </p:sp>
      <p:sp>
        <p:nvSpPr>
          <p:cNvPr id="70659" name="Rectangle 3"/>
          <p:cNvSpPr>
            <a:spLocks noGrp="1" noChangeArrowheads="1"/>
          </p:cNvSpPr>
          <p:nvPr>
            <p:ph type="body" idx="1"/>
          </p:nvPr>
        </p:nvSpPr>
        <p:spPr/>
        <p:txBody>
          <a:bodyPr/>
          <a:lstStyle/>
          <a:p>
            <a:r>
              <a:rPr lang="en-US" dirty="0" smtClean="0"/>
              <a:t>Pathogen reported in roots of mature Aleppo pines in Southern California</a:t>
            </a:r>
          </a:p>
          <a:p>
            <a:r>
              <a:rPr lang="en-US" dirty="0" smtClean="0"/>
              <a:t>Pathogen transported to New Zealand on Douglas fir seedlings from Placerville (CA)</a:t>
            </a:r>
          </a:p>
          <a:p>
            <a:r>
              <a:rPr lang="en-US" dirty="0" smtClean="0"/>
              <a:t>Recently, second mating type introduced in California. How=?</a:t>
            </a:r>
          </a:p>
          <a:p>
            <a:r>
              <a:rPr lang="en-US" dirty="0" smtClean="0"/>
              <a:t>Found as an </a:t>
            </a:r>
            <a:r>
              <a:rPr lang="en-US" dirty="0" err="1" smtClean="0"/>
              <a:t>endophyte</a:t>
            </a:r>
            <a:r>
              <a:rPr lang="en-US" dirty="0" smtClean="0"/>
              <a:t> of grasses</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Canker stain of sycamore </a:t>
            </a:r>
          </a:p>
        </p:txBody>
      </p:sp>
      <p:sp>
        <p:nvSpPr>
          <p:cNvPr id="70659" name="Rectangle 3"/>
          <p:cNvSpPr>
            <a:spLocks noGrp="1" noChangeArrowheads="1"/>
          </p:cNvSpPr>
          <p:nvPr>
            <p:ph type="body" idx="1"/>
          </p:nvPr>
        </p:nvSpPr>
        <p:spPr/>
        <p:txBody>
          <a:bodyPr/>
          <a:lstStyle/>
          <a:p>
            <a:r>
              <a:rPr lang="en-US" dirty="0"/>
              <a:t>Pathogen is a vascular </a:t>
            </a:r>
            <a:r>
              <a:rPr lang="en-US" dirty="0" smtClean="0"/>
              <a:t>fungus called </a:t>
            </a:r>
            <a:r>
              <a:rPr lang="en-US" i="1" dirty="0" err="1" smtClean="0"/>
              <a:t>Ceratocystis</a:t>
            </a:r>
            <a:r>
              <a:rPr lang="en-US" i="1" dirty="0" smtClean="0"/>
              <a:t> </a:t>
            </a:r>
            <a:r>
              <a:rPr lang="en-US" i="1" dirty="0" err="1" smtClean="0"/>
              <a:t>platani</a:t>
            </a:r>
            <a:endParaRPr lang="en-US" i="1" dirty="0" smtClean="0"/>
          </a:p>
          <a:p>
            <a:r>
              <a:rPr lang="en-US" dirty="0"/>
              <a:t>Native to Eastern USA, moved to Italy and California via infected wood</a:t>
            </a:r>
          </a:p>
          <a:p>
            <a:r>
              <a:rPr lang="en-US" dirty="0"/>
              <a:t>In both  places two serious epidemics started</a:t>
            </a:r>
          </a:p>
          <a:p>
            <a:r>
              <a:rPr lang="en-US" dirty="0"/>
              <a:t>Introduced in the Stockton area, it killed all sycamores  there </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Visible symptoms: die-back</a:t>
            </a:r>
          </a:p>
        </p:txBody>
      </p:sp>
      <p:pic>
        <p:nvPicPr>
          <p:cNvPr id="71683" name="Picture 4"/>
          <p:cNvPicPr>
            <a:picLocks noGrp="1" noChangeAspect="1" noChangeArrowheads="1"/>
          </p:cNvPicPr>
          <p:nvPr>
            <p:ph type="body" idx="1"/>
          </p:nvPr>
        </p:nvPicPr>
        <p:blipFill>
          <a:blip r:embed="rId2"/>
          <a:srcRect/>
          <a:stretch>
            <a:fillRect/>
          </a:stretch>
        </p:blipFill>
        <p:spPr>
          <a:xfrm>
            <a:off x="2286000" y="1981200"/>
            <a:ext cx="4579938" cy="4114800"/>
          </a:xfr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Sunken lesions</a:t>
            </a:r>
          </a:p>
        </p:txBody>
      </p:sp>
      <p:pic>
        <p:nvPicPr>
          <p:cNvPr id="72707" name="Picture 4"/>
          <p:cNvPicPr>
            <a:picLocks noGrp="1" noChangeAspect="1" noChangeArrowheads="1"/>
          </p:cNvPicPr>
          <p:nvPr>
            <p:ph type="body" idx="1"/>
          </p:nvPr>
        </p:nvPicPr>
        <p:blipFill>
          <a:blip r:embed="rId2"/>
          <a:srcRect/>
          <a:stretch>
            <a:fillRect/>
          </a:stretch>
        </p:blipFill>
        <p:spPr>
          <a:xfrm>
            <a:off x="2543175" y="1981200"/>
            <a:ext cx="4057650" cy="4114800"/>
          </a:xfr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t>Wood staining</a:t>
            </a:r>
          </a:p>
        </p:txBody>
      </p:sp>
      <p:pic>
        <p:nvPicPr>
          <p:cNvPr id="73731" name="Picture 6"/>
          <p:cNvPicPr>
            <a:picLocks noGrp="1" noChangeAspect="1" noChangeArrowheads="1"/>
          </p:cNvPicPr>
          <p:nvPr>
            <p:ph type="body" idx="1"/>
          </p:nvPr>
        </p:nvPicPr>
        <p:blipFill>
          <a:blip r:embed="rId2"/>
          <a:srcRect/>
          <a:stretch>
            <a:fillRect/>
          </a:stretch>
        </p:blipFill>
        <p:spPr>
          <a:xfrm>
            <a:off x="2386013" y="1981200"/>
            <a:ext cx="4370387" cy="4114800"/>
          </a:xfr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533400"/>
            <a:ext cx="7772400" cy="1143000"/>
          </a:xfrm>
        </p:spPr>
        <p:txBody>
          <a:bodyPr/>
          <a:lstStyle/>
          <a:p>
            <a:r>
              <a:rPr lang="en-US"/>
              <a:t>Epidemiology and control</a:t>
            </a:r>
          </a:p>
        </p:txBody>
      </p:sp>
      <p:sp>
        <p:nvSpPr>
          <p:cNvPr id="74755" name="Rectangle 3"/>
          <p:cNvSpPr>
            <a:spLocks noGrp="1" noChangeArrowheads="1"/>
          </p:cNvSpPr>
          <p:nvPr>
            <p:ph type="body" idx="1"/>
          </p:nvPr>
        </p:nvSpPr>
        <p:spPr/>
        <p:txBody>
          <a:bodyPr/>
          <a:lstStyle/>
          <a:p>
            <a:r>
              <a:rPr lang="en-US"/>
              <a:t>Infected wood and tools spread disease</a:t>
            </a:r>
          </a:p>
          <a:p>
            <a:r>
              <a:rPr lang="en-US"/>
              <a:t>Possible association with nititulidae beetles</a:t>
            </a:r>
          </a:p>
          <a:p>
            <a:r>
              <a:rPr lang="en-US"/>
              <a:t>Spreads through root grafts</a:t>
            </a:r>
          </a:p>
          <a:p>
            <a:endParaRPr lang="en-US"/>
          </a:p>
          <a:p>
            <a:r>
              <a:rPr lang="en-US"/>
              <a:t>Controlled by sanitation of tools and severing root grafts </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4" name="Picture 4" descr="HPIM1629"/>
          <p:cNvPicPr>
            <a:picLocks noChangeAspect="1" noChangeArrowheads="1"/>
          </p:cNvPicPr>
          <p:nvPr/>
        </p:nvPicPr>
        <p:blipFill>
          <a:blip r:embed="rId2"/>
          <a:srcRect/>
          <a:stretch>
            <a:fillRect/>
          </a:stretch>
        </p:blipFill>
        <p:spPr bwMode="auto">
          <a:xfrm>
            <a:off x="149225" y="1268413"/>
            <a:ext cx="4503738" cy="5448300"/>
          </a:xfrm>
          <a:prstGeom prst="rect">
            <a:avLst/>
          </a:prstGeom>
          <a:noFill/>
          <a:ln w="9525">
            <a:noFill/>
            <a:miter lim="800000"/>
            <a:headEnd/>
            <a:tailEnd/>
          </a:ln>
        </p:spPr>
      </p:pic>
      <p:sp>
        <p:nvSpPr>
          <p:cNvPr id="13315" name="Text Box 6"/>
          <p:cNvSpPr txBox="1">
            <a:spLocks noChangeArrowheads="1"/>
          </p:cNvSpPr>
          <p:nvPr/>
        </p:nvSpPr>
        <p:spPr bwMode="auto">
          <a:xfrm>
            <a:off x="5292725" y="6021388"/>
            <a:ext cx="3276600" cy="641350"/>
          </a:xfrm>
          <a:prstGeom prst="rect">
            <a:avLst/>
          </a:prstGeom>
          <a:noFill/>
          <a:ln w="9525">
            <a:noFill/>
            <a:miter lim="800000"/>
            <a:headEnd/>
            <a:tailEnd/>
          </a:ln>
        </p:spPr>
        <p:txBody>
          <a:bodyPr>
            <a:prstTxWarp prst="textNoShape">
              <a:avLst/>
            </a:prstTxWarp>
            <a:spAutoFit/>
          </a:bodyPr>
          <a:lstStyle/>
          <a:p>
            <a:r>
              <a:rPr lang="it-IT">
                <a:solidFill>
                  <a:srgbClr val="CC3300"/>
                </a:solidFill>
                <a:latin typeface="Tahoma" charset="0"/>
              </a:rPr>
              <a:t>Tree death within 3-7 years (EPPO/CABI, 1997)</a:t>
            </a:r>
          </a:p>
        </p:txBody>
      </p:sp>
      <p:sp>
        <p:nvSpPr>
          <p:cNvPr id="13316" name="Text Box 4"/>
          <p:cNvSpPr txBox="1">
            <a:spLocks noChangeArrowheads="1"/>
          </p:cNvSpPr>
          <p:nvPr/>
        </p:nvSpPr>
        <p:spPr bwMode="auto">
          <a:xfrm>
            <a:off x="34925" y="307975"/>
            <a:ext cx="8137525" cy="457200"/>
          </a:xfrm>
          <a:prstGeom prst="rect">
            <a:avLst/>
          </a:prstGeom>
          <a:noFill/>
          <a:ln w="9525">
            <a:noFill/>
            <a:miter lim="800000"/>
            <a:headEnd/>
            <a:tailEnd/>
          </a:ln>
        </p:spPr>
        <p:txBody>
          <a:bodyPr>
            <a:prstTxWarp prst="textNoShape">
              <a:avLst/>
            </a:prstTxWarp>
            <a:spAutoFit/>
          </a:bodyPr>
          <a:lstStyle/>
          <a:p>
            <a:r>
              <a:rPr lang="it-IT" sz="2400" b="1">
                <a:solidFill>
                  <a:schemeClr val="accent2"/>
                </a:solidFill>
              </a:rPr>
              <a:t>Canker stain of plane trees by </a:t>
            </a:r>
            <a:r>
              <a:rPr lang="it-IT" sz="2400" b="1" i="1">
                <a:solidFill>
                  <a:schemeClr val="accent2"/>
                </a:solidFill>
              </a:rPr>
              <a:t>Ceratocystis platani</a:t>
            </a:r>
          </a:p>
        </p:txBody>
      </p:sp>
      <p:pic>
        <p:nvPicPr>
          <p:cNvPr id="13317" name="Picture 5" descr="2010-10-14_11-18-49"/>
          <p:cNvPicPr>
            <a:picLocks noChangeAspect="1" noChangeArrowheads="1"/>
          </p:cNvPicPr>
          <p:nvPr/>
        </p:nvPicPr>
        <p:blipFill>
          <a:blip r:embed="rId3"/>
          <a:srcRect/>
          <a:stretch>
            <a:fillRect/>
          </a:stretch>
        </p:blipFill>
        <p:spPr bwMode="auto">
          <a:xfrm>
            <a:off x="4932363" y="1268413"/>
            <a:ext cx="3489325" cy="465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90600" y="482600"/>
            <a:ext cx="1528763"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Symptoms</a:t>
            </a:r>
          </a:p>
        </p:txBody>
      </p:sp>
      <p:pic>
        <p:nvPicPr>
          <p:cNvPr id="14339" name="Picture 3" descr="scolo2"/>
          <p:cNvPicPr>
            <a:picLocks noChangeAspect="1" noChangeArrowheads="1"/>
          </p:cNvPicPr>
          <p:nvPr/>
        </p:nvPicPr>
        <p:blipFill>
          <a:blip r:embed="rId2"/>
          <a:srcRect/>
          <a:stretch>
            <a:fillRect/>
          </a:stretch>
        </p:blipFill>
        <p:spPr bwMode="auto">
          <a:xfrm>
            <a:off x="228600" y="1600200"/>
            <a:ext cx="3714750" cy="4953000"/>
          </a:xfrm>
          <a:prstGeom prst="rect">
            <a:avLst/>
          </a:prstGeom>
          <a:noFill/>
          <a:ln w="9525">
            <a:noFill/>
            <a:miter lim="800000"/>
            <a:headEnd/>
            <a:tailEnd/>
          </a:ln>
        </p:spPr>
      </p:pic>
      <p:pic>
        <p:nvPicPr>
          <p:cNvPr id="14340" name="Picture 4" descr="086f_583_02"/>
          <p:cNvPicPr>
            <a:picLocks noChangeAspect="1" noChangeArrowheads="1"/>
          </p:cNvPicPr>
          <p:nvPr/>
        </p:nvPicPr>
        <p:blipFill>
          <a:blip r:embed="rId3"/>
          <a:srcRect/>
          <a:stretch>
            <a:fillRect/>
          </a:stretch>
        </p:blipFill>
        <p:spPr bwMode="auto">
          <a:xfrm>
            <a:off x="4495800" y="101600"/>
            <a:ext cx="4419600" cy="2941638"/>
          </a:xfrm>
          <a:prstGeom prst="rect">
            <a:avLst/>
          </a:prstGeom>
          <a:noFill/>
          <a:ln w="9525">
            <a:noFill/>
            <a:miter lim="800000"/>
            <a:headEnd/>
            <a:tailEnd/>
          </a:ln>
        </p:spPr>
      </p:pic>
      <p:pic>
        <p:nvPicPr>
          <p:cNvPr id="14341" name="Picture 5" descr="087f_583_02"/>
          <p:cNvPicPr>
            <a:picLocks noChangeAspect="1" noChangeArrowheads="1"/>
          </p:cNvPicPr>
          <p:nvPr/>
        </p:nvPicPr>
        <p:blipFill>
          <a:blip r:embed="rId4"/>
          <a:srcRect/>
          <a:stretch>
            <a:fillRect/>
          </a:stretch>
        </p:blipFill>
        <p:spPr bwMode="auto">
          <a:xfrm>
            <a:off x="4038600" y="3200400"/>
            <a:ext cx="4949825" cy="3395663"/>
          </a:xfrm>
          <a:prstGeom prst="rect">
            <a:avLst/>
          </a:prstGeom>
          <a:noFill/>
          <a:ln w="9525">
            <a:noFill/>
            <a:miter lim="800000"/>
            <a:headEnd/>
            <a:tailEnd/>
          </a:ln>
        </p:spPr>
      </p:pic>
      <p:sp>
        <p:nvSpPr>
          <p:cNvPr id="14342" name="Text Box 5"/>
          <p:cNvSpPr txBox="1">
            <a:spLocks noChangeArrowheads="1"/>
          </p:cNvSpPr>
          <p:nvPr/>
        </p:nvSpPr>
        <p:spPr bwMode="auto">
          <a:xfrm>
            <a:off x="60325" y="6508750"/>
            <a:ext cx="661988" cy="274638"/>
          </a:xfrm>
          <a:prstGeom prst="rect">
            <a:avLst/>
          </a:prstGeom>
          <a:noFill/>
          <a:ln w="9525">
            <a:noFill/>
            <a:miter lim="800000"/>
            <a:headEnd/>
            <a:tailEnd/>
          </a:ln>
        </p:spPr>
        <p:txBody>
          <a:bodyPr wrap="none">
            <a:prstTxWarp prst="textNoShape">
              <a:avLst/>
            </a:prstTxWarp>
            <a:spAutoFit/>
          </a:bodyPr>
          <a:lstStyle/>
          <a:p>
            <a:pPr eaLnBrk="0" hangingPunct="0"/>
            <a:r>
              <a:rPr lang="it-IT" sz="1200">
                <a:latin typeface="Tahoma" charset="0"/>
              </a:rPr>
              <a:t>i cancri</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81000" y="482600"/>
            <a:ext cx="2074863"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Field diagnosis</a:t>
            </a:r>
          </a:p>
        </p:txBody>
      </p:sp>
      <p:sp>
        <p:nvSpPr>
          <p:cNvPr id="15363" name="Text Box 3"/>
          <p:cNvSpPr txBox="1">
            <a:spLocks noChangeArrowheads="1"/>
          </p:cNvSpPr>
          <p:nvPr/>
        </p:nvSpPr>
        <p:spPr bwMode="auto">
          <a:xfrm>
            <a:off x="3810000" y="457200"/>
            <a:ext cx="3270250" cy="427038"/>
          </a:xfrm>
          <a:prstGeom prst="rect">
            <a:avLst/>
          </a:prstGeom>
          <a:noFill/>
          <a:ln w="9525">
            <a:noFill/>
            <a:miter lim="800000"/>
            <a:headEnd/>
            <a:tailEnd/>
          </a:ln>
        </p:spPr>
        <p:txBody>
          <a:bodyPr wrap="none">
            <a:prstTxWarp prst="textNoShape">
              <a:avLst/>
            </a:prstTxWarp>
            <a:spAutoFit/>
          </a:bodyPr>
          <a:lstStyle/>
          <a:p>
            <a:r>
              <a:rPr lang="it-IT" sz="2200">
                <a:solidFill>
                  <a:schemeClr val="accent2"/>
                </a:solidFill>
                <a:latin typeface="Tahoma" charset="0"/>
              </a:rPr>
              <a:t>EPPO		</a:t>
            </a:r>
            <a:r>
              <a:rPr lang="it-IT" sz="2000">
                <a:solidFill>
                  <a:schemeClr val="accent2"/>
                </a:solidFill>
                <a:latin typeface="Tahoma" charset="0"/>
              </a:rPr>
              <a:t>PM 7/14(1)</a:t>
            </a:r>
          </a:p>
        </p:txBody>
      </p:sp>
      <p:sp>
        <p:nvSpPr>
          <p:cNvPr id="15364" name="Text Box 4"/>
          <p:cNvSpPr txBox="1">
            <a:spLocks noChangeArrowheads="1"/>
          </p:cNvSpPr>
          <p:nvPr/>
        </p:nvSpPr>
        <p:spPr bwMode="auto">
          <a:xfrm>
            <a:off x="5292725" y="1125538"/>
            <a:ext cx="3503613" cy="641350"/>
          </a:xfrm>
          <a:prstGeom prst="rect">
            <a:avLst/>
          </a:prstGeom>
          <a:noFill/>
          <a:ln w="9525">
            <a:noFill/>
            <a:miter lim="800000"/>
            <a:headEnd/>
            <a:tailEnd/>
          </a:ln>
        </p:spPr>
        <p:txBody>
          <a:bodyPr wrap="none">
            <a:prstTxWarp prst="textNoShape">
              <a:avLst/>
            </a:prstTxWarp>
            <a:spAutoFit/>
          </a:bodyPr>
          <a:lstStyle/>
          <a:p>
            <a:r>
              <a:rPr lang="it-IT">
                <a:solidFill>
                  <a:schemeClr val="accent2"/>
                </a:solidFill>
                <a:latin typeface="Tahoma" charset="0"/>
              </a:rPr>
              <a:t>Leaf chlorosis, dieback</a:t>
            </a:r>
          </a:p>
          <a:p>
            <a:r>
              <a:rPr lang="it-IT">
                <a:solidFill>
                  <a:schemeClr val="accent2"/>
                </a:solidFill>
                <a:latin typeface="Tahoma" charset="0"/>
              </a:rPr>
              <a:t>Necrosis under the bark, cankers</a:t>
            </a:r>
          </a:p>
        </p:txBody>
      </p:sp>
      <p:sp>
        <p:nvSpPr>
          <p:cNvPr id="15365" name="Line 5"/>
          <p:cNvSpPr>
            <a:spLocks noChangeShapeType="1"/>
          </p:cNvSpPr>
          <p:nvPr/>
        </p:nvSpPr>
        <p:spPr bwMode="auto">
          <a:xfrm>
            <a:off x="7019925" y="1844675"/>
            <a:ext cx="0" cy="457200"/>
          </a:xfrm>
          <a:prstGeom prst="line">
            <a:avLst/>
          </a:prstGeom>
          <a:noFill/>
          <a:ln w="25400">
            <a:solidFill>
              <a:schemeClr val="accent2"/>
            </a:solidFill>
            <a:round/>
            <a:headEnd/>
            <a:tailEnd type="triangle" w="med" len="med"/>
          </a:ln>
        </p:spPr>
        <p:txBody>
          <a:bodyPr>
            <a:prstTxWarp prst="textNoShape">
              <a:avLst/>
            </a:prstTxWarp>
          </a:bodyPr>
          <a:lstStyle/>
          <a:p>
            <a:endParaRPr lang="en-US"/>
          </a:p>
        </p:txBody>
      </p:sp>
      <p:pic>
        <p:nvPicPr>
          <p:cNvPr id="15366" name="Picture 6" descr="DSCN0008"/>
          <p:cNvPicPr>
            <a:picLocks noChangeAspect="1" noChangeArrowheads="1"/>
          </p:cNvPicPr>
          <p:nvPr/>
        </p:nvPicPr>
        <p:blipFill>
          <a:blip r:embed="rId2"/>
          <a:srcRect/>
          <a:stretch>
            <a:fillRect/>
          </a:stretch>
        </p:blipFill>
        <p:spPr bwMode="auto">
          <a:xfrm>
            <a:off x="5257800" y="2286000"/>
            <a:ext cx="3355975" cy="4473575"/>
          </a:xfrm>
          <a:prstGeom prst="rect">
            <a:avLst/>
          </a:prstGeom>
          <a:noFill/>
          <a:ln w="9525">
            <a:noFill/>
            <a:miter lim="800000"/>
            <a:headEnd/>
            <a:tailEnd/>
          </a:ln>
        </p:spPr>
      </p:pic>
      <p:grpSp>
        <p:nvGrpSpPr>
          <p:cNvPr id="2" name="Group 7"/>
          <p:cNvGrpSpPr>
            <a:grpSpLocks/>
          </p:cNvGrpSpPr>
          <p:nvPr/>
        </p:nvGrpSpPr>
        <p:grpSpPr bwMode="auto">
          <a:xfrm>
            <a:off x="250825" y="5589588"/>
            <a:ext cx="6400800" cy="366712"/>
            <a:chOff x="240" y="3024"/>
            <a:chExt cx="4032" cy="231"/>
          </a:xfrm>
        </p:grpSpPr>
        <p:sp>
          <p:nvSpPr>
            <p:cNvPr id="15371" name="Text Box 8"/>
            <p:cNvSpPr txBox="1">
              <a:spLocks noChangeArrowheads="1"/>
            </p:cNvSpPr>
            <p:nvPr/>
          </p:nvSpPr>
          <p:spPr bwMode="auto">
            <a:xfrm>
              <a:off x="240" y="3024"/>
              <a:ext cx="2634" cy="231"/>
            </a:xfrm>
            <a:prstGeom prst="rect">
              <a:avLst/>
            </a:prstGeom>
            <a:noFill/>
            <a:ln w="9525">
              <a:noFill/>
              <a:miter lim="800000"/>
              <a:headEnd/>
              <a:tailEnd/>
            </a:ln>
          </p:spPr>
          <p:txBody>
            <a:bodyPr wrap="none">
              <a:prstTxWarp prst="textNoShape">
                <a:avLst/>
              </a:prstTxWarp>
              <a:spAutoFit/>
            </a:bodyPr>
            <a:lstStyle/>
            <a:p>
              <a:r>
                <a:rPr lang="it-IT">
                  <a:solidFill>
                    <a:schemeClr val="accent2"/>
                  </a:solidFill>
                  <a:latin typeface="Tahoma" charset="0"/>
                </a:rPr>
                <a:t>Lack of callus at the edges of the lesion</a:t>
              </a:r>
            </a:p>
          </p:txBody>
        </p:sp>
        <p:sp>
          <p:nvSpPr>
            <p:cNvPr id="15372" name="Line 9"/>
            <p:cNvSpPr>
              <a:spLocks noChangeShapeType="1"/>
            </p:cNvSpPr>
            <p:nvPr/>
          </p:nvSpPr>
          <p:spPr bwMode="auto">
            <a:xfrm flipV="1">
              <a:off x="2880" y="3168"/>
              <a:ext cx="1392" cy="0"/>
            </a:xfrm>
            <a:prstGeom prst="line">
              <a:avLst/>
            </a:prstGeom>
            <a:noFill/>
            <a:ln w="25400">
              <a:solidFill>
                <a:schemeClr val="accent2"/>
              </a:solidFill>
              <a:round/>
              <a:headEnd/>
              <a:tailEnd type="triangle" w="med" len="med"/>
            </a:ln>
          </p:spPr>
          <p:txBody>
            <a:bodyPr>
              <a:prstTxWarp prst="textNoShape">
                <a:avLst/>
              </a:prstTxWarp>
            </a:bodyPr>
            <a:lstStyle/>
            <a:p>
              <a:endParaRPr lang="en-US"/>
            </a:p>
          </p:txBody>
        </p:sp>
      </p:grpSp>
      <p:grpSp>
        <p:nvGrpSpPr>
          <p:cNvPr id="3" name="Group 10"/>
          <p:cNvGrpSpPr>
            <a:grpSpLocks/>
          </p:cNvGrpSpPr>
          <p:nvPr/>
        </p:nvGrpSpPr>
        <p:grpSpPr bwMode="auto">
          <a:xfrm>
            <a:off x="0" y="981075"/>
            <a:ext cx="4641850" cy="4398963"/>
            <a:chOff x="0" y="618"/>
            <a:chExt cx="2924" cy="2771"/>
          </a:xfrm>
        </p:grpSpPr>
        <p:pic>
          <p:nvPicPr>
            <p:cNvPr id="15369" name="Picture 11" descr="campione 11d"/>
            <p:cNvPicPr>
              <a:picLocks noChangeAspect="1" noChangeArrowheads="1"/>
            </p:cNvPicPr>
            <p:nvPr/>
          </p:nvPicPr>
          <p:blipFill>
            <a:blip r:embed="rId3"/>
            <a:srcRect/>
            <a:stretch>
              <a:fillRect/>
            </a:stretch>
          </p:blipFill>
          <p:spPr bwMode="auto">
            <a:xfrm>
              <a:off x="340" y="618"/>
              <a:ext cx="1905" cy="2540"/>
            </a:xfrm>
            <a:prstGeom prst="rect">
              <a:avLst/>
            </a:prstGeom>
            <a:noFill/>
            <a:ln w="9525">
              <a:noFill/>
              <a:miter lim="800000"/>
              <a:headEnd/>
              <a:tailEnd/>
            </a:ln>
          </p:spPr>
        </p:pic>
        <p:sp>
          <p:nvSpPr>
            <p:cNvPr id="15370" name="Text Box 12"/>
            <p:cNvSpPr txBox="1">
              <a:spLocks noChangeArrowheads="1"/>
            </p:cNvSpPr>
            <p:nvPr/>
          </p:nvSpPr>
          <p:spPr bwMode="auto">
            <a:xfrm>
              <a:off x="0" y="3158"/>
              <a:ext cx="2924" cy="231"/>
            </a:xfrm>
            <a:prstGeom prst="rect">
              <a:avLst/>
            </a:prstGeom>
            <a:noFill/>
            <a:ln w="9525">
              <a:noFill/>
              <a:miter lim="800000"/>
              <a:headEnd/>
              <a:tailEnd/>
            </a:ln>
          </p:spPr>
          <p:txBody>
            <a:bodyPr wrap="none">
              <a:prstTxWarp prst="textNoShape">
                <a:avLst/>
              </a:prstTxWarp>
              <a:spAutoFit/>
            </a:bodyPr>
            <a:lstStyle/>
            <a:p>
              <a:r>
                <a:rPr lang="it-IT">
                  <a:solidFill>
                    <a:schemeClr val="accent2"/>
                  </a:solidFill>
                </a:rPr>
                <a:t>Bark canker caused by</a:t>
              </a:r>
              <a:r>
                <a:rPr lang="it-IT" i="1">
                  <a:solidFill>
                    <a:schemeClr val="accent2"/>
                  </a:solidFill>
                </a:rPr>
                <a:t> Fomitiporia punctata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3" descr="HPIM1632"/>
          <p:cNvPicPr>
            <a:picLocks noChangeAspect="1" noChangeArrowheads="1"/>
          </p:cNvPicPr>
          <p:nvPr/>
        </p:nvPicPr>
        <p:blipFill>
          <a:blip r:embed="rId2"/>
          <a:srcRect/>
          <a:stretch>
            <a:fillRect/>
          </a:stretch>
        </p:blipFill>
        <p:spPr bwMode="auto">
          <a:xfrm>
            <a:off x="900113" y="981075"/>
            <a:ext cx="6985000" cy="5262563"/>
          </a:xfrm>
          <a:prstGeom prst="rect">
            <a:avLst/>
          </a:prstGeom>
          <a:noFill/>
          <a:ln w="9525">
            <a:noFill/>
            <a:miter lim="800000"/>
            <a:headEnd/>
            <a:tailEnd/>
          </a:ln>
        </p:spPr>
      </p:pic>
      <p:sp>
        <p:nvSpPr>
          <p:cNvPr id="16387" name="Text Box 2"/>
          <p:cNvSpPr txBox="1">
            <a:spLocks noChangeArrowheads="1"/>
          </p:cNvSpPr>
          <p:nvPr/>
        </p:nvSpPr>
        <p:spPr bwMode="auto">
          <a:xfrm>
            <a:off x="381000" y="482600"/>
            <a:ext cx="2074863"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Field diagnosis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0"/>
            <a:ext cx="8229600" cy="1143000"/>
          </a:xfrm>
        </p:spPr>
        <p:txBody>
          <a:bodyPr/>
          <a:lstStyle/>
          <a:p>
            <a:r>
              <a:rPr lang="en-US"/>
              <a:t>Results</a:t>
            </a:r>
          </a:p>
        </p:txBody>
      </p:sp>
      <p:sp>
        <p:nvSpPr>
          <p:cNvPr id="57347" name="Rectangle 3"/>
          <p:cNvSpPr>
            <a:spLocks noGrp="1" noChangeArrowheads="1"/>
          </p:cNvSpPr>
          <p:nvPr>
            <p:ph type="body" idx="1"/>
          </p:nvPr>
        </p:nvSpPr>
        <p:spPr>
          <a:xfrm>
            <a:off x="457200" y="914400"/>
            <a:ext cx="8229600" cy="2286000"/>
          </a:xfrm>
        </p:spPr>
        <p:txBody>
          <a:bodyPr/>
          <a:lstStyle/>
          <a:p>
            <a:pPr>
              <a:lnSpc>
                <a:spcPct val="80000"/>
              </a:lnSpc>
            </a:pPr>
            <a:r>
              <a:rPr lang="en-US" sz="2400"/>
              <a:t>Among regions: West v. East (0.605)</a:t>
            </a:r>
          </a:p>
          <a:p>
            <a:pPr lvl="1">
              <a:lnSpc>
                <a:spcPct val="80000"/>
              </a:lnSpc>
            </a:pPr>
            <a:r>
              <a:rPr lang="en-US" sz="2000"/>
              <a:t>Migration between east and west extremely low, less than 1 migrant per generation</a:t>
            </a:r>
          </a:p>
          <a:p>
            <a:pPr>
              <a:lnSpc>
                <a:spcPct val="80000"/>
              </a:lnSpc>
            </a:pPr>
            <a:r>
              <a:rPr lang="en-US" sz="2400"/>
              <a:t>Among populations in regions (but markers were imperfect and fail to detect differences among western populations) </a:t>
            </a:r>
          </a:p>
          <a:p>
            <a:pPr lvl="1">
              <a:lnSpc>
                <a:spcPct val="80000"/>
              </a:lnSpc>
            </a:pPr>
            <a:r>
              <a:rPr lang="en-US" sz="2000"/>
              <a:t>East (0.00 – 0.02)</a:t>
            </a:r>
          </a:p>
          <a:p>
            <a:pPr lvl="1">
              <a:lnSpc>
                <a:spcPct val="80000"/>
              </a:lnSpc>
            </a:pPr>
            <a:r>
              <a:rPr lang="en-US" sz="2000"/>
              <a:t>West (0.00- 0.02) </a:t>
            </a:r>
          </a:p>
          <a:p>
            <a:pPr>
              <a:lnSpc>
                <a:spcPct val="80000"/>
              </a:lnSpc>
            </a:pPr>
            <a:r>
              <a:rPr lang="en-US" sz="2400"/>
              <a:t>In Populations (0.493), a lot of sexual reproduction&gt; No surprise because of rust cycle </a:t>
            </a:r>
          </a:p>
        </p:txBody>
      </p:sp>
      <p:pic>
        <p:nvPicPr>
          <p:cNvPr id="57348" name="Picture 4" descr="white pine blister rust_table2 copy"/>
          <p:cNvPicPr>
            <a:picLocks noChangeAspect="1" noChangeArrowheads="1"/>
          </p:cNvPicPr>
          <p:nvPr/>
        </p:nvPicPr>
        <p:blipFill>
          <a:blip r:embed="rId2"/>
          <a:srcRect/>
          <a:stretch>
            <a:fillRect/>
          </a:stretch>
        </p:blipFill>
        <p:spPr bwMode="auto">
          <a:xfrm>
            <a:off x="0" y="4038600"/>
            <a:ext cx="9144000"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DSCF6471"/>
          <p:cNvPicPr>
            <a:picLocks noChangeAspect="1" noChangeArrowheads="1"/>
          </p:cNvPicPr>
          <p:nvPr/>
        </p:nvPicPr>
        <p:blipFill>
          <a:blip r:embed="rId2"/>
          <a:srcRect/>
          <a:stretch>
            <a:fillRect/>
          </a:stretch>
        </p:blipFill>
        <p:spPr bwMode="auto">
          <a:xfrm>
            <a:off x="323850" y="188913"/>
            <a:ext cx="3348038" cy="4464050"/>
          </a:xfrm>
          <a:prstGeom prst="rect">
            <a:avLst/>
          </a:prstGeom>
          <a:noFill/>
          <a:ln w="9525">
            <a:noFill/>
            <a:miter lim="800000"/>
            <a:headEnd/>
            <a:tailEnd/>
          </a:ln>
        </p:spPr>
      </p:pic>
      <p:pic>
        <p:nvPicPr>
          <p:cNvPr id="17411" name="Picture 3" descr="DSCF6478"/>
          <p:cNvPicPr>
            <a:picLocks noChangeAspect="1" noChangeArrowheads="1"/>
          </p:cNvPicPr>
          <p:nvPr/>
        </p:nvPicPr>
        <p:blipFill>
          <a:blip r:embed="rId3"/>
          <a:srcRect/>
          <a:stretch>
            <a:fillRect/>
          </a:stretch>
        </p:blipFill>
        <p:spPr bwMode="auto">
          <a:xfrm>
            <a:off x="4284663" y="3400425"/>
            <a:ext cx="4608512" cy="3457575"/>
          </a:xfrm>
          <a:prstGeom prst="rect">
            <a:avLst/>
          </a:prstGeom>
          <a:noFill/>
          <a:ln w="9525">
            <a:noFill/>
            <a:miter lim="800000"/>
            <a:headEnd/>
            <a:tailEnd/>
          </a:ln>
        </p:spPr>
      </p:pic>
      <p:pic>
        <p:nvPicPr>
          <p:cNvPr id="17412" name="Picture 4" descr="DSCF6477"/>
          <p:cNvPicPr>
            <a:picLocks noChangeAspect="1" noChangeArrowheads="1"/>
          </p:cNvPicPr>
          <p:nvPr/>
        </p:nvPicPr>
        <p:blipFill>
          <a:blip r:embed="rId4"/>
          <a:srcRect/>
          <a:stretch>
            <a:fillRect/>
          </a:stretch>
        </p:blipFill>
        <p:spPr bwMode="auto">
          <a:xfrm>
            <a:off x="4894263" y="0"/>
            <a:ext cx="4249737" cy="3187700"/>
          </a:xfrm>
          <a:prstGeom prst="rect">
            <a:avLst/>
          </a:prstGeom>
          <a:noFill/>
          <a:ln w="9525">
            <a:noFill/>
            <a:miter lim="800000"/>
            <a:headEnd/>
            <a:tailEnd/>
          </a:ln>
        </p:spPr>
      </p:pic>
      <p:sp>
        <p:nvSpPr>
          <p:cNvPr id="17413" name="Text Box 2"/>
          <p:cNvSpPr txBox="1">
            <a:spLocks noChangeArrowheads="1"/>
          </p:cNvSpPr>
          <p:nvPr/>
        </p:nvSpPr>
        <p:spPr bwMode="auto">
          <a:xfrm>
            <a:off x="971550" y="4976813"/>
            <a:ext cx="2074863"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Field diagnosis</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pPr eaLnBrk="1" hangingPunct="1"/>
            <a:endParaRPr lang="en-US"/>
          </a:p>
        </p:txBody>
      </p:sp>
      <p:sp>
        <p:nvSpPr>
          <p:cNvPr id="18435" name="Rectangle 3"/>
          <p:cNvSpPr>
            <a:spLocks noGrp="1" noChangeArrowheads="1"/>
          </p:cNvSpPr>
          <p:nvPr>
            <p:ph type="body" idx="4294967295"/>
          </p:nvPr>
        </p:nvSpPr>
        <p:spPr/>
        <p:txBody>
          <a:bodyPr/>
          <a:lstStyle/>
          <a:p>
            <a:pPr eaLnBrk="1" hangingPunct="1"/>
            <a:endParaRPr lang="en-US"/>
          </a:p>
        </p:txBody>
      </p:sp>
      <p:pic>
        <p:nvPicPr>
          <p:cNvPr id="18436" name="Picture 4" descr="ceratocystis 3_divapra"/>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3" descr="Abbattimento Via Quart 007"/>
          <p:cNvPicPr>
            <a:picLocks noChangeAspect="1" noChangeArrowheads="1"/>
          </p:cNvPicPr>
          <p:nvPr/>
        </p:nvPicPr>
        <p:blipFill>
          <a:blip r:embed="rId2"/>
          <a:srcRect/>
          <a:stretch>
            <a:fillRect/>
          </a:stretch>
        </p:blipFill>
        <p:spPr bwMode="auto">
          <a:xfrm>
            <a:off x="20638" y="836613"/>
            <a:ext cx="4191000" cy="3143250"/>
          </a:xfrm>
          <a:prstGeom prst="rect">
            <a:avLst/>
          </a:prstGeom>
          <a:noFill/>
          <a:ln w="9525">
            <a:noFill/>
            <a:miter lim="800000"/>
            <a:headEnd/>
            <a:tailEnd/>
          </a:ln>
        </p:spPr>
      </p:pic>
      <p:pic>
        <p:nvPicPr>
          <p:cNvPr id="19459" name="Picture 4" descr="Abbattimento Via Quart 009"/>
          <p:cNvPicPr>
            <a:picLocks noChangeAspect="1" noChangeArrowheads="1"/>
          </p:cNvPicPr>
          <p:nvPr/>
        </p:nvPicPr>
        <p:blipFill>
          <a:blip r:embed="rId3"/>
          <a:srcRect/>
          <a:stretch>
            <a:fillRect/>
          </a:stretch>
        </p:blipFill>
        <p:spPr bwMode="auto">
          <a:xfrm>
            <a:off x="4356100" y="3284538"/>
            <a:ext cx="4716463" cy="3536950"/>
          </a:xfrm>
          <a:prstGeom prst="rect">
            <a:avLst/>
          </a:prstGeom>
          <a:noFill/>
          <a:ln w="9525">
            <a:noFill/>
            <a:miter lim="800000"/>
            <a:headEnd/>
            <a:tailEnd/>
          </a:ln>
        </p:spPr>
      </p:pic>
      <p:sp>
        <p:nvSpPr>
          <p:cNvPr id="19460" name="Text Box 2"/>
          <p:cNvSpPr txBox="1">
            <a:spLocks noChangeArrowheads="1"/>
          </p:cNvSpPr>
          <p:nvPr/>
        </p:nvSpPr>
        <p:spPr bwMode="auto">
          <a:xfrm>
            <a:off x="179388" y="223838"/>
            <a:ext cx="2074862"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Field diagnosis</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3" descr="prl_0502"/>
          <p:cNvPicPr>
            <a:picLocks noChangeAspect="1" noChangeArrowheads="1"/>
          </p:cNvPicPr>
          <p:nvPr/>
        </p:nvPicPr>
        <p:blipFill>
          <a:blip r:embed="rId2"/>
          <a:srcRect/>
          <a:stretch>
            <a:fillRect/>
          </a:stretch>
        </p:blipFill>
        <p:spPr bwMode="auto">
          <a:xfrm>
            <a:off x="4356100" y="549275"/>
            <a:ext cx="3536950" cy="2759075"/>
          </a:xfrm>
          <a:prstGeom prst="rect">
            <a:avLst/>
          </a:prstGeom>
          <a:noFill/>
          <a:ln w="12700">
            <a:noFill/>
            <a:miter lim="800000"/>
            <a:headEnd/>
            <a:tailEnd/>
          </a:ln>
        </p:spPr>
      </p:pic>
      <p:pic>
        <p:nvPicPr>
          <p:cNvPr id="20483" name="Picture 3" descr="DSCN7815"/>
          <p:cNvPicPr>
            <a:picLocks noChangeAspect="1" noChangeArrowheads="1"/>
          </p:cNvPicPr>
          <p:nvPr/>
        </p:nvPicPr>
        <p:blipFill>
          <a:blip r:embed="rId3"/>
          <a:srcRect/>
          <a:stretch>
            <a:fillRect/>
          </a:stretch>
        </p:blipFill>
        <p:spPr bwMode="auto">
          <a:xfrm>
            <a:off x="539750" y="620713"/>
            <a:ext cx="3527425" cy="2646362"/>
          </a:xfrm>
          <a:prstGeom prst="rect">
            <a:avLst/>
          </a:prstGeom>
          <a:noFill/>
          <a:ln w="9525">
            <a:solidFill>
              <a:schemeClr val="tx1"/>
            </a:solidFill>
            <a:miter lim="800000"/>
            <a:headEnd/>
            <a:tailEnd/>
          </a:ln>
        </p:spPr>
      </p:pic>
      <p:pic>
        <p:nvPicPr>
          <p:cNvPr id="20484" name="Picture 4" descr="DSCN7819"/>
          <p:cNvPicPr>
            <a:picLocks noChangeAspect="1" noChangeArrowheads="1"/>
          </p:cNvPicPr>
          <p:nvPr/>
        </p:nvPicPr>
        <p:blipFill>
          <a:blip r:embed="rId4"/>
          <a:srcRect/>
          <a:stretch>
            <a:fillRect/>
          </a:stretch>
        </p:blipFill>
        <p:spPr bwMode="auto">
          <a:xfrm>
            <a:off x="684213" y="4005263"/>
            <a:ext cx="3024187" cy="2268537"/>
          </a:xfrm>
          <a:prstGeom prst="rect">
            <a:avLst/>
          </a:prstGeom>
          <a:noFill/>
          <a:ln w="9525">
            <a:solidFill>
              <a:schemeClr val="tx1"/>
            </a:solidFill>
            <a:miter lim="800000"/>
            <a:headEnd/>
            <a:tailEnd/>
          </a:ln>
        </p:spPr>
      </p:pic>
      <p:sp>
        <p:nvSpPr>
          <p:cNvPr id="20485" name="Text Box 2"/>
          <p:cNvSpPr txBox="1">
            <a:spLocks noChangeArrowheads="1"/>
          </p:cNvSpPr>
          <p:nvPr/>
        </p:nvSpPr>
        <p:spPr bwMode="auto">
          <a:xfrm>
            <a:off x="323850" y="188913"/>
            <a:ext cx="2689225"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Diagnosis in the lab</a:t>
            </a:r>
          </a:p>
        </p:txBody>
      </p:sp>
      <p:sp>
        <p:nvSpPr>
          <p:cNvPr id="20486" name="Text Box 4"/>
          <p:cNvSpPr txBox="1">
            <a:spLocks noChangeArrowheads="1"/>
          </p:cNvSpPr>
          <p:nvPr/>
        </p:nvSpPr>
        <p:spPr bwMode="auto">
          <a:xfrm>
            <a:off x="395288" y="3284538"/>
            <a:ext cx="7677150" cy="366712"/>
          </a:xfrm>
          <a:prstGeom prst="rect">
            <a:avLst/>
          </a:prstGeom>
          <a:noFill/>
          <a:ln w="9525">
            <a:noFill/>
            <a:miter lim="800000"/>
            <a:headEnd/>
            <a:tailEnd/>
          </a:ln>
        </p:spPr>
        <p:txBody>
          <a:bodyPr wrap="none">
            <a:prstTxWarp prst="textNoShape">
              <a:avLst/>
            </a:prstTxWarp>
            <a:spAutoFit/>
          </a:bodyPr>
          <a:lstStyle/>
          <a:p>
            <a:r>
              <a:rPr lang="it-IT">
                <a:solidFill>
                  <a:schemeClr val="accent2"/>
                </a:solidFill>
                <a:latin typeface="Tahoma" charset="0"/>
              </a:rPr>
              <a:t>Inspection for the presence of perithecia after incubation in a damp room </a:t>
            </a:r>
          </a:p>
        </p:txBody>
      </p:sp>
      <p:pic>
        <p:nvPicPr>
          <p:cNvPr id="20487" name="Picture 3" descr="DSCN0f004"/>
          <p:cNvPicPr>
            <a:picLocks noChangeAspect="1" noChangeArrowheads="1"/>
          </p:cNvPicPr>
          <p:nvPr/>
        </p:nvPicPr>
        <p:blipFill>
          <a:blip r:embed="rId5"/>
          <a:srcRect/>
          <a:stretch>
            <a:fillRect/>
          </a:stretch>
        </p:blipFill>
        <p:spPr bwMode="auto">
          <a:xfrm>
            <a:off x="4500563" y="4005263"/>
            <a:ext cx="3160712" cy="2371725"/>
          </a:xfrm>
          <a:prstGeom prst="rect">
            <a:avLst/>
          </a:prstGeom>
          <a:noFill/>
          <a:ln w="9525">
            <a:noFill/>
            <a:miter lim="800000"/>
            <a:headEnd/>
            <a:tailEnd/>
          </a:ln>
        </p:spPr>
      </p:pic>
      <p:sp>
        <p:nvSpPr>
          <p:cNvPr id="20488" name="Text Box 4"/>
          <p:cNvSpPr txBox="1">
            <a:spLocks noChangeArrowheads="1"/>
          </p:cNvSpPr>
          <p:nvPr/>
        </p:nvSpPr>
        <p:spPr bwMode="auto">
          <a:xfrm>
            <a:off x="611188" y="6308725"/>
            <a:ext cx="1047750" cy="366713"/>
          </a:xfrm>
          <a:prstGeom prst="rect">
            <a:avLst/>
          </a:prstGeom>
          <a:noFill/>
          <a:ln w="9525">
            <a:noFill/>
            <a:miter lim="800000"/>
            <a:headEnd/>
            <a:tailEnd/>
          </a:ln>
        </p:spPr>
        <p:txBody>
          <a:bodyPr wrap="none">
            <a:prstTxWarp prst="textNoShape">
              <a:avLst/>
            </a:prstTxWarp>
            <a:spAutoFit/>
          </a:bodyPr>
          <a:lstStyle/>
          <a:p>
            <a:r>
              <a:rPr lang="it-IT">
                <a:solidFill>
                  <a:schemeClr val="accent2"/>
                </a:solidFill>
                <a:latin typeface="Tahoma" charset="0"/>
              </a:rPr>
              <a:t>Isolation</a:t>
            </a:r>
          </a:p>
        </p:txBody>
      </p:sp>
      <p:sp>
        <p:nvSpPr>
          <p:cNvPr id="20489" name="Line 9"/>
          <p:cNvSpPr>
            <a:spLocks noChangeShapeType="1"/>
          </p:cNvSpPr>
          <p:nvPr/>
        </p:nvSpPr>
        <p:spPr bwMode="auto">
          <a:xfrm>
            <a:off x="3851275" y="5084763"/>
            <a:ext cx="576263" cy="0"/>
          </a:xfrm>
          <a:prstGeom prst="line">
            <a:avLst/>
          </a:prstGeom>
          <a:noFill/>
          <a:ln w="50800">
            <a:solidFill>
              <a:schemeClr val="accent2"/>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Text Box 2"/>
          <p:cNvSpPr txBox="1">
            <a:spLocks noChangeArrowheads="1"/>
          </p:cNvSpPr>
          <p:nvPr/>
        </p:nvSpPr>
        <p:spPr bwMode="auto">
          <a:xfrm>
            <a:off x="3576638" y="0"/>
            <a:ext cx="4648200" cy="3255963"/>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endParaRPr lang="it-IT">
              <a:latin typeface="Tahoma" charset="0"/>
            </a:endParaRPr>
          </a:p>
          <a:p>
            <a:pPr>
              <a:spcBef>
                <a:spcPct val="50000"/>
              </a:spcBef>
            </a:pPr>
            <a:endParaRPr lang="it-IT">
              <a:latin typeface="Tahoma" charset="0"/>
            </a:endParaRPr>
          </a:p>
          <a:p>
            <a:pPr>
              <a:spcBef>
                <a:spcPct val="50000"/>
              </a:spcBef>
            </a:pPr>
            <a:endParaRPr lang="it-IT">
              <a:latin typeface="Tahoma" charset="0"/>
            </a:endParaRPr>
          </a:p>
          <a:p>
            <a:pPr>
              <a:spcBef>
                <a:spcPct val="50000"/>
              </a:spcBef>
            </a:pPr>
            <a:endParaRPr lang="it-IT">
              <a:latin typeface="Tahoma" charset="0"/>
            </a:endParaRPr>
          </a:p>
          <a:p>
            <a:pPr>
              <a:spcBef>
                <a:spcPct val="50000"/>
              </a:spcBef>
            </a:pPr>
            <a:endParaRPr lang="it-IT">
              <a:latin typeface="Tahoma" charset="0"/>
            </a:endParaRPr>
          </a:p>
          <a:p>
            <a:pPr>
              <a:spcBef>
                <a:spcPct val="50000"/>
              </a:spcBef>
            </a:pPr>
            <a:endParaRPr lang="it-IT">
              <a:latin typeface="Tahoma" charset="0"/>
            </a:endParaRPr>
          </a:p>
          <a:p>
            <a:pPr>
              <a:spcBef>
                <a:spcPct val="50000"/>
              </a:spcBef>
            </a:pPr>
            <a:endParaRPr lang="it-IT">
              <a:latin typeface="Tahoma" charset="0"/>
            </a:endParaRPr>
          </a:p>
          <a:p>
            <a:pPr>
              <a:spcBef>
                <a:spcPct val="50000"/>
              </a:spcBef>
            </a:pPr>
            <a:endParaRPr lang="it-IT">
              <a:latin typeface="Tahoma" charset="0"/>
            </a:endParaRPr>
          </a:p>
        </p:txBody>
      </p:sp>
      <p:sp>
        <p:nvSpPr>
          <p:cNvPr id="21508" name="Rectangle 3"/>
          <p:cNvSpPr>
            <a:spLocks noChangeArrowheads="1"/>
          </p:cNvSpPr>
          <p:nvPr/>
        </p:nvSpPr>
        <p:spPr bwMode="auto">
          <a:xfrm>
            <a:off x="2833688" y="2205038"/>
            <a:ext cx="9144000" cy="0"/>
          </a:xfrm>
          <a:prstGeom prst="rect">
            <a:avLst/>
          </a:prstGeom>
          <a:noFill/>
          <a:ln w="9525">
            <a:noFill/>
            <a:miter lim="800000"/>
            <a:headEnd/>
            <a:tailEnd/>
          </a:ln>
        </p:spPr>
        <p:txBody>
          <a:bodyPr>
            <a:prstTxWarp prst="textNoShape">
              <a:avLst/>
            </a:prstTxWarp>
            <a:spAutoFit/>
          </a:bodyPr>
          <a:lstStyle/>
          <a:p>
            <a:endParaRPr lang="en-US">
              <a:latin typeface="Tahoma" charset="0"/>
            </a:endParaRPr>
          </a:p>
        </p:txBody>
      </p:sp>
      <p:grpSp>
        <p:nvGrpSpPr>
          <p:cNvPr id="2" name="Group 4"/>
          <p:cNvGrpSpPr>
            <a:grpSpLocks/>
          </p:cNvGrpSpPr>
          <p:nvPr/>
        </p:nvGrpSpPr>
        <p:grpSpPr bwMode="auto">
          <a:xfrm>
            <a:off x="3895725" y="0"/>
            <a:ext cx="4564063" cy="3230563"/>
            <a:chOff x="2448" y="1584"/>
            <a:chExt cx="2875" cy="2035"/>
          </a:xfrm>
        </p:grpSpPr>
        <p:grpSp>
          <p:nvGrpSpPr>
            <p:cNvPr id="3" name="Group 5"/>
            <p:cNvGrpSpPr>
              <a:grpSpLocks/>
            </p:cNvGrpSpPr>
            <p:nvPr/>
          </p:nvGrpSpPr>
          <p:grpSpPr bwMode="auto">
            <a:xfrm>
              <a:off x="2448" y="1584"/>
              <a:ext cx="2875" cy="2035"/>
              <a:chOff x="1344" y="1536"/>
              <a:chExt cx="2875" cy="2035"/>
            </a:xfrm>
          </p:grpSpPr>
          <p:grpSp>
            <p:nvGrpSpPr>
              <p:cNvPr id="4" name="Group 6"/>
              <p:cNvGrpSpPr>
                <a:grpSpLocks/>
              </p:cNvGrpSpPr>
              <p:nvPr/>
            </p:nvGrpSpPr>
            <p:grpSpPr bwMode="auto">
              <a:xfrm>
                <a:off x="1344" y="1536"/>
                <a:ext cx="2875" cy="2035"/>
                <a:chOff x="1392" y="1248"/>
                <a:chExt cx="2875" cy="2035"/>
              </a:xfrm>
            </p:grpSpPr>
            <p:sp>
              <p:nvSpPr>
                <p:cNvPr id="21517" name="Text Box 7"/>
                <p:cNvSpPr txBox="1">
                  <a:spLocks noChangeArrowheads="1"/>
                </p:cNvSpPr>
                <p:nvPr/>
              </p:nvSpPr>
              <p:spPr bwMode="auto">
                <a:xfrm>
                  <a:off x="2784" y="3024"/>
                  <a:ext cx="331" cy="259"/>
                </a:xfrm>
                <a:prstGeom prst="rect">
                  <a:avLst/>
                </a:prstGeom>
                <a:solidFill>
                  <a:schemeClr val="bg1"/>
                </a:solidFill>
                <a:ln w="9525">
                  <a:noFill/>
                  <a:miter lim="800000"/>
                  <a:headEnd/>
                  <a:tailEnd/>
                </a:ln>
              </p:spPr>
              <p:txBody>
                <a:bodyPr>
                  <a:prstTxWarp prst="textNoShape">
                    <a:avLst/>
                  </a:prstTxWarp>
                </a:bodyPr>
                <a:lstStyle/>
                <a:p>
                  <a:pPr eaLnBrk="0" hangingPunct="0"/>
                  <a:r>
                    <a:rPr lang="it-IT" sz="800">
                      <a:latin typeface="Times New Roman" charset="0"/>
                    </a:rPr>
                    <a:t>10 μm</a:t>
                  </a:r>
                </a:p>
              </p:txBody>
            </p:sp>
            <p:sp>
              <p:nvSpPr>
                <p:cNvPr id="21518" name="Text Box 8"/>
                <p:cNvSpPr txBox="1">
                  <a:spLocks noChangeArrowheads="1"/>
                </p:cNvSpPr>
                <p:nvPr/>
              </p:nvSpPr>
              <p:spPr bwMode="auto">
                <a:xfrm>
                  <a:off x="2400" y="1248"/>
                  <a:ext cx="331" cy="259"/>
                </a:xfrm>
                <a:prstGeom prst="rect">
                  <a:avLst/>
                </a:prstGeom>
                <a:solidFill>
                  <a:schemeClr val="bg1"/>
                </a:solidFill>
                <a:ln w="9525">
                  <a:noFill/>
                  <a:miter lim="800000"/>
                  <a:headEnd/>
                  <a:tailEnd/>
                </a:ln>
              </p:spPr>
              <p:txBody>
                <a:bodyPr>
                  <a:prstTxWarp prst="textNoShape">
                    <a:avLst/>
                  </a:prstTxWarp>
                </a:bodyPr>
                <a:lstStyle/>
                <a:p>
                  <a:pPr eaLnBrk="0" hangingPunct="0"/>
                  <a:r>
                    <a:rPr lang="it-IT" sz="800">
                      <a:latin typeface="Times New Roman" charset="0"/>
                    </a:rPr>
                    <a:t>10 μm</a:t>
                  </a:r>
                </a:p>
              </p:txBody>
            </p:sp>
            <p:graphicFrame>
              <p:nvGraphicFramePr>
                <p:cNvPr id="21506" name="Object 9"/>
                <p:cNvGraphicFramePr>
                  <a:graphicFrameLocks noChangeAspect="1"/>
                </p:cNvGraphicFramePr>
                <p:nvPr/>
              </p:nvGraphicFramePr>
              <p:xfrm>
                <a:off x="1785" y="1389"/>
                <a:ext cx="2190" cy="1542"/>
              </p:xfrm>
              <a:graphic>
                <a:graphicData uri="http://schemas.openxmlformats.org/presentationml/2006/ole">
                  <p:oleObj spid="_x0000_s217090" r:id="rId3" imgW="3476190" imgH="2448267" progId="">
                    <p:embed/>
                  </p:oleObj>
                </a:graphicData>
              </a:graphic>
            </p:graphicFrame>
            <p:sp>
              <p:nvSpPr>
                <p:cNvPr id="21519" name="Line 10"/>
                <p:cNvSpPr>
                  <a:spLocks noChangeShapeType="1"/>
                </p:cNvSpPr>
                <p:nvPr/>
              </p:nvSpPr>
              <p:spPr bwMode="auto">
                <a:xfrm>
                  <a:off x="2822" y="3027"/>
                  <a:ext cx="168" cy="0"/>
                </a:xfrm>
                <a:prstGeom prst="line">
                  <a:avLst/>
                </a:prstGeom>
                <a:noFill/>
                <a:ln w="9525">
                  <a:solidFill>
                    <a:srgbClr val="000000"/>
                  </a:solidFill>
                  <a:round/>
                  <a:headEnd/>
                  <a:tailEnd/>
                </a:ln>
              </p:spPr>
              <p:txBody>
                <a:bodyPr>
                  <a:prstTxWarp prst="textNoShape">
                    <a:avLst/>
                  </a:prstTxWarp>
                </a:bodyPr>
                <a:lstStyle/>
                <a:p>
                  <a:endParaRPr lang="en-US"/>
                </a:p>
              </p:txBody>
            </p:sp>
            <p:sp>
              <p:nvSpPr>
                <p:cNvPr id="21520" name="Line 11"/>
                <p:cNvSpPr>
                  <a:spLocks noChangeShapeType="1"/>
                </p:cNvSpPr>
                <p:nvPr/>
              </p:nvSpPr>
              <p:spPr bwMode="auto">
                <a:xfrm rot="-5400000">
                  <a:off x="1704" y="2328"/>
                  <a:ext cx="144" cy="0"/>
                </a:xfrm>
                <a:prstGeom prst="line">
                  <a:avLst/>
                </a:prstGeom>
                <a:noFill/>
                <a:ln w="9525">
                  <a:solidFill>
                    <a:srgbClr val="000000"/>
                  </a:solidFill>
                  <a:round/>
                  <a:headEnd/>
                  <a:tailEnd/>
                </a:ln>
              </p:spPr>
              <p:txBody>
                <a:bodyPr>
                  <a:prstTxWarp prst="textNoShape">
                    <a:avLst/>
                  </a:prstTxWarp>
                </a:bodyPr>
                <a:lstStyle/>
                <a:p>
                  <a:endParaRPr lang="en-US"/>
                </a:p>
              </p:txBody>
            </p:sp>
            <p:sp>
              <p:nvSpPr>
                <p:cNvPr id="21521" name="Text Box 12"/>
                <p:cNvSpPr txBox="1">
                  <a:spLocks noChangeArrowheads="1"/>
                </p:cNvSpPr>
                <p:nvPr/>
              </p:nvSpPr>
              <p:spPr bwMode="auto">
                <a:xfrm>
                  <a:off x="1392" y="2256"/>
                  <a:ext cx="341" cy="135"/>
                </a:xfrm>
                <a:prstGeom prst="rect">
                  <a:avLst/>
                </a:prstGeom>
                <a:solidFill>
                  <a:schemeClr val="bg1"/>
                </a:solidFill>
                <a:ln w="9525">
                  <a:noFill/>
                  <a:miter lim="800000"/>
                  <a:headEnd/>
                  <a:tailEnd/>
                </a:ln>
              </p:spPr>
              <p:txBody>
                <a:bodyPr>
                  <a:prstTxWarp prst="textNoShape">
                    <a:avLst/>
                  </a:prstTxWarp>
                </a:bodyPr>
                <a:lstStyle/>
                <a:p>
                  <a:pPr eaLnBrk="0" hangingPunct="0"/>
                  <a:r>
                    <a:rPr lang="it-IT" sz="800">
                      <a:latin typeface="Times New Roman" charset="0"/>
                    </a:rPr>
                    <a:t>100 μm                                                                              </a:t>
                  </a:r>
                </a:p>
              </p:txBody>
            </p:sp>
            <p:sp>
              <p:nvSpPr>
                <p:cNvPr id="21522" name="Text Box 13"/>
                <p:cNvSpPr txBox="1">
                  <a:spLocks noChangeArrowheads="1"/>
                </p:cNvSpPr>
                <p:nvPr/>
              </p:nvSpPr>
              <p:spPr bwMode="auto">
                <a:xfrm>
                  <a:off x="3936" y="1584"/>
                  <a:ext cx="331" cy="259"/>
                </a:xfrm>
                <a:prstGeom prst="rect">
                  <a:avLst/>
                </a:prstGeom>
                <a:solidFill>
                  <a:schemeClr val="bg1"/>
                </a:solidFill>
                <a:ln w="9525">
                  <a:noFill/>
                  <a:miter lim="800000"/>
                  <a:headEnd/>
                  <a:tailEnd/>
                </a:ln>
              </p:spPr>
              <p:txBody>
                <a:bodyPr>
                  <a:prstTxWarp prst="textNoShape">
                    <a:avLst/>
                  </a:prstTxWarp>
                </a:bodyPr>
                <a:lstStyle/>
                <a:p>
                  <a:pPr eaLnBrk="0" hangingPunct="0"/>
                  <a:r>
                    <a:rPr lang="it-IT" sz="800">
                      <a:latin typeface="Times New Roman" charset="0"/>
                    </a:rPr>
                    <a:t>10 μm</a:t>
                  </a:r>
                </a:p>
              </p:txBody>
            </p:sp>
          </p:grpSp>
          <p:sp>
            <p:nvSpPr>
              <p:cNvPr id="21516" name="Line 14"/>
              <p:cNvSpPr>
                <a:spLocks noChangeShapeType="1"/>
              </p:cNvSpPr>
              <p:nvPr/>
            </p:nvSpPr>
            <p:spPr bwMode="auto">
              <a:xfrm rot="-5400000">
                <a:off x="3816" y="1944"/>
                <a:ext cx="144" cy="0"/>
              </a:xfrm>
              <a:prstGeom prst="line">
                <a:avLst/>
              </a:prstGeom>
              <a:noFill/>
              <a:ln w="9525">
                <a:solidFill>
                  <a:srgbClr val="000000"/>
                </a:solidFill>
                <a:round/>
                <a:headEnd/>
                <a:tailEnd/>
              </a:ln>
            </p:spPr>
            <p:txBody>
              <a:bodyPr>
                <a:prstTxWarp prst="textNoShape">
                  <a:avLst/>
                </a:prstTxWarp>
              </a:bodyPr>
              <a:lstStyle/>
              <a:p>
                <a:endParaRPr lang="en-US"/>
              </a:p>
            </p:txBody>
          </p:sp>
        </p:grpSp>
        <p:sp>
          <p:nvSpPr>
            <p:cNvPr id="21514" name="Line 15"/>
            <p:cNvSpPr>
              <a:spLocks noChangeShapeType="1"/>
            </p:cNvSpPr>
            <p:nvPr/>
          </p:nvSpPr>
          <p:spPr bwMode="auto">
            <a:xfrm>
              <a:off x="3504" y="1728"/>
              <a:ext cx="192" cy="0"/>
            </a:xfrm>
            <a:prstGeom prst="line">
              <a:avLst/>
            </a:prstGeom>
            <a:noFill/>
            <a:ln w="9525">
              <a:solidFill>
                <a:schemeClr val="tx1"/>
              </a:solidFill>
              <a:round/>
              <a:headEnd/>
              <a:tailEnd/>
            </a:ln>
          </p:spPr>
          <p:txBody>
            <a:bodyPr>
              <a:prstTxWarp prst="textNoShape">
                <a:avLst/>
              </a:prstTxWarp>
            </a:bodyPr>
            <a:lstStyle/>
            <a:p>
              <a:endParaRPr lang="en-US"/>
            </a:p>
          </p:txBody>
        </p:sp>
      </p:grpSp>
      <p:pic>
        <p:nvPicPr>
          <p:cNvPr id="21510" name="Picture 17" descr="DSCN0072"/>
          <p:cNvPicPr>
            <a:picLocks noChangeAspect="1" noChangeArrowheads="1"/>
          </p:cNvPicPr>
          <p:nvPr/>
        </p:nvPicPr>
        <p:blipFill>
          <a:blip r:embed="rId4"/>
          <a:srcRect/>
          <a:stretch>
            <a:fillRect/>
          </a:stretch>
        </p:blipFill>
        <p:spPr bwMode="auto">
          <a:xfrm>
            <a:off x="76200" y="3276600"/>
            <a:ext cx="4495800" cy="3371850"/>
          </a:xfrm>
          <a:prstGeom prst="rect">
            <a:avLst/>
          </a:prstGeom>
          <a:noFill/>
          <a:ln w="9525">
            <a:noFill/>
            <a:miter lim="800000"/>
            <a:headEnd/>
            <a:tailEnd/>
          </a:ln>
        </p:spPr>
      </p:pic>
      <p:pic>
        <p:nvPicPr>
          <p:cNvPr id="21511" name="Picture 18" descr="DSCN0071"/>
          <p:cNvPicPr>
            <a:picLocks noChangeAspect="1" noChangeArrowheads="1"/>
          </p:cNvPicPr>
          <p:nvPr/>
        </p:nvPicPr>
        <p:blipFill>
          <a:blip r:embed="rId5"/>
          <a:srcRect/>
          <a:stretch>
            <a:fillRect/>
          </a:stretch>
        </p:blipFill>
        <p:spPr bwMode="auto">
          <a:xfrm>
            <a:off x="4724400" y="3276600"/>
            <a:ext cx="4233863" cy="3429000"/>
          </a:xfrm>
          <a:prstGeom prst="rect">
            <a:avLst/>
          </a:prstGeom>
          <a:noFill/>
          <a:ln w="9525">
            <a:noFill/>
            <a:miter lim="800000"/>
            <a:headEnd/>
            <a:tailEnd/>
          </a:ln>
        </p:spPr>
      </p:pic>
      <p:sp>
        <p:nvSpPr>
          <p:cNvPr id="21512" name="Text Box 2"/>
          <p:cNvSpPr txBox="1">
            <a:spLocks noChangeArrowheads="1"/>
          </p:cNvSpPr>
          <p:nvPr/>
        </p:nvSpPr>
        <p:spPr bwMode="auto">
          <a:xfrm>
            <a:off x="323850" y="188913"/>
            <a:ext cx="2689225"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Diagnosis in the lab</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3" descr="DSCN10022"/>
          <p:cNvPicPr>
            <a:picLocks noChangeAspect="1" noChangeArrowheads="1"/>
          </p:cNvPicPr>
          <p:nvPr/>
        </p:nvPicPr>
        <p:blipFill>
          <a:blip r:embed="rId2"/>
          <a:srcRect/>
          <a:stretch>
            <a:fillRect/>
          </a:stretch>
        </p:blipFill>
        <p:spPr bwMode="auto">
          <a:xfrm>
            <a:off x="84138" y="692150"/>
            <a:ext cx="4343400" cy="3257550"/>
          </a:xfrm>
          <a:prstGeom prst="rect">
            <a:avLst/>
          </a:prstGeom>
          <a:noFill/>
          <a:ln w="9525">
            <a:noFill/>
            <a:miter lim="800000"/>
            <a:headEnd/>
            <a:tailEnd/>
          </a:ln>
        </p:spPr>
      </p:pic>
      <p:pic>
        <p:nvPicPr>
          <p:cNvPr id="22531" name="Picture 4" descr="viale1"/>
          <p:cNvPicPr>
            <a:picLocks noChangeAspect="1" noChangeArrowheads="1"/>
          </p:cNvPicPr>
          <p:nvPr/>
        </p:nvPicPr>
        <p:blipFill>
          <a:blip r:embed="rId3"/>
          <a:srcRect/>
          <a:stretch>
            <a:fillRect/>
          </a:stretch>
        </p:blipFill>
        <p:spPr bwMode="auto">
          <a:xfrm>
            <a:off x="4114800" y="3086100"/>
            <a:ext cx="5029200" cy="3771900"/>
          </a:xfrm>
          <a:prstGeom prst="rect">
            <a:avLst/>
          </a:prstGeom>
          <a:noFill/>
          <a:ln w="9525">
            <a:noFill/>
            <a:miter lim="800000"/>
            <a:headEnd/>
            <a:tailEnd/>
          </a:ln>
        </p:spPr>
      </p:pic>
      <p:sp>
        <p:nvSpPr>
          <p:cNvPr id="22532" name="Text Box 2"/>
          <p:cNvSpPr txBox="1">
            <a:spLocks noChangeArrowheads="1"/>
          </p:cNvSpPr>
          <p:nvPr/>
        </p:nvSpPr>
        <p:spPr bwMode="auto">
          <a:xfrm>
            <a:off x="153988" y="188913"/>
            <a:ext cx="4695825"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Infection biology and epidemiology</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descr="DSCN003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pPr eaLnBrk="1" hangingPunct="1"/>
            <a:endParaRPr lang="en-US"/>
          </a:p>
        </p:txBody>
      </p:sp>
      <p:sp>
        <p:nvSpPr>
          <p:cNvPr id="24579" name="Rectangle 3"/>
          <p:cNvSpPr>
            <a:spLocks noGrp="1" noChangeArrowheads="1"/>
          </p:cNvSpPr>
          <p:nvPr>
            <p:ph type="body" idx="4294967295"/>
          </p:nvPr>
        </p:nvSpPr>
        <p:spPr/>
        <p:txBody>
          <a:bodyPr/>
          <a:lstStyle/>
          <a:p>
            <a:pPr eaLnBrk="1" hangingPunct="1"/>
            <a:endParaRPr lang="en-US"/>
          </a:p>
        </p:txBody>
      </p:sp>
      <p:pic>
        <p:nvPicPr>
          <p:cNvPr id="24580" name="Picture 4" descr="DSCN003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p:txBody>
          <a:bodyPr/>
          <a:lstStyle/>
          <a:p>
            <a:pPr eaLnBrk="1" hangingPunct="1"/>
            <a:endParaRPr lang="en-US"/>
          </a:p>
        </p:txBody>
      </p:sp>
      <p:sp>
        <p:nvSpPr>
          <p:cNvPr id="25603" name="Rectangle 3"/>
          <p:cNvSpPr>
            <a:spLocks noGrp="1" noChangeArrowheads="1"/>
          </p:cNvSpPr>
          <p:nvPr>
            <p:ph type="body" idx="4294967295"/>
          </p:nvPr>
        </p:nvSpPr>
        <p:spPr/>
        <p:txBody>
          <a:bodyPr/>
          <a:lstStyle/>
          <a:p>
            <a:pPr eaLnBrk="1" hangingPunct="1"/>
            <a:endParaRPr lang="en-US"/>
          </a:p>
        </p:txBody>
      </p:sp>
      <p:pic>
        <p:nvPicPr>
          <p:cNvPr id="25604" name="Picture 4" descr="DSCN003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4" descr="DSCN0036"/>
          <p:cNvPicPr>
            <a:picLocks noChangeAspect="1" noChangeArrowheads="1"/>
          </p:cNvPicPr>
          <p:nvPr/>
        </p:nvPicPr>
        <p:blipFill>
          <a:blip r:embed="rId2"/>
          <a:srcRect/>
          <a:stretch>
            <a:fillRect/>
          </a:stretch>
        </p:blipFill>
        <p:spPr bwMode="auto">
          <a:xfrm>
            <a:off x="-180975" y="0"/>
            <a:ext cx="5148263" cy="3860800"/>
          </a:xfrm>
          <a:prstGeom prst="rect">
            <a:avLst/>
          </a:prstGeom>
          <a:noFill/>
          <a:ln w="9525">
            <a:noFill/>
            <a:miter lim="800000"/>
            <a:headEnd/>
            <a:tailEnd/>
          </a:ln>
        </p:spPr>
      </p:pic>
      <p:pic>
        <p:nvPicPr>
          <p:cNvPr id="26627" name="Picture 2" descr="DSCN0013_modificato"/>
          <p:cNvPicPr>
            <a:picLocks noChangeAspect="1" noChangeArrowheads="1"/>
          </p:cNvPicPr>
          <p:nvPr/>
        </p:nvPicPr>
        <p:blipFill>
          <a:blip r:embed="rId3"/>
          <a:srcRect/>
          <a:stretch>
            <a:fillRect/>
          </a:stretch>
        </p:blipFill>
        <p:spPr bwMode="auto">
          <a:xfrm>
            <a:off x="5060950" y="1412875"/>
            <a:ext cx="4083050" cy="544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895600" y="4724400"/>
            <a:ext cx="4572000" cy="1143000"/>
          </a:xfrm>
        </p:spPr>
        <p:txBody>
          <a:bodyPr/>
          <a:lstStyle/>
          <a:p>
            <a:pPr algn="l"/>
            <a:r>
              <a:rPr lang="en-US" sz="2400"/>
              <a:t>Shelter Bay = interior BC </a:t>
            </a:r>
            <a:br>
              <a:rPr lang="en-US" sz="2400"/>
            </a:br>
            <a:r>
              <a:rPr lang="en-US" sz="2400"/>
              <a:t>Manning Park = interior BC</a:t>
            </a:r>
            <a:br>
              <a:rPr lang="en-US" sz="2400"/>
            </a:br>
            <a:r>
              <a:rPr lang="en-US" sz="2400"/>
              <a:t>Smallwood = coastal BC</a:t>
            </a:r>
            <a:br>
              <a:rPr lang="en-US" sz="2400"/>
            </a:br>
            <a:endParaRPr lang="en-US" sz="2400"/>
          </a:p>
        </p:txBody>
      </p:sp>
      <p:pic>
        <p:nvPicPr>
          <p:cNvPr id="58371" name="Picture 3"/>
          <p:cNvPicPr>
            <a:picLocks noGrp="1" noChangeAspect="1" noChangeArrowheads="1"/>
          </p:cNvPicPr>
          <p:nvPr>
            <p:ph type="body" idx="1"/>
          </p:nvPr>
        </p:nvPicPr>
        <p:blipFill>
          <a:blip r:embed="rId3"/>
          <a:srcRect/>
          <a:stretch>
            <a:fillRect/>
          </a:stretch>
        </p:blipFill>
        <p:spPr>
          <a:xfrm>
            <a:off x="304800" y="457200"/>
            <a:ext cx="8229600" cy="3751263"/>
          </a:xfrm>
          <a:noFill/>
        </p:spPr>
      </p:pic>
      <p:sp>
        <p:nvSpPr>
          <p:cNvPr id="12293" name="AutoShape 5"/>
          <p:cNvSpPr>
            <a:spLocks noChangeArrowheads="1"/>
          </p:cNvSpPr>
          <p:nvPr/>
        </p:nvSpPr>
        <p:spPr bwMode="auto">
          <a:xfrm>
            <a:off x="4800600" y="3352800"/>
            <a:ext cx="1447800" cy="685800"/>
          </a:xfrm>
          <a:prstGeom prst="flowChartProcess">
            <a:avLst/>
          </a:prstGeom>
          <a:noFill/>
          <a:ln w="38100">
            <a:solidFill>
              <a:srgbClr val="FFCC00"/>
            </a:solidFill>
            <a:miter lim="800000"/>
            <a:headEnd/>
            <a:tailEnd/>
          </a:ln>
        </p:spPr>
        <p:txBody>
          <a:bodyPr wrap="none" anchor="ctr">
            <a:prstTxWarp prst="textNoShape">
              <a:avLst/>
            </a:prstTxWarp>
          </a:bodyPr>
          <a:lstStyle/>
          <a:p>
            <a:endParaRPr lang="en-US"/>
          </a:p>
        </p:txBody>
      </p:sp>
      <p:sp>
        <p:nvSpPr>
          <p:cNvPr id="12294" name="AutoShape 6"/>
          <p:cNvSpPr>
            <a:spLocks noChangeArrowheads="1"/>
          </p:cNvSpPr>
          <p:nvPr/>
        </p:nvSpPr>
        <p:spPr bwMode="auto">
          <a:xfrm>
            <a:off x="4876800" y="2743200"/>
            <a:ext cx="1295400" cy="381000"/>
          </a:xfrm>
          <a:prstGeom prst="flowChartProcess">
            <a:avLst/>
          </a:prstGeom>
          <a:noFill/>
          <a:ln w="38100">
            <a:solidFill>
              <a:srgbClr val="FFCC00"/>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checkerboard(across)">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checkerboard(across)">
                                      <p:cBhvr>
                                        <p:cTn id="12" dur="500"/>
                                        <p:tgtEl>
                                          <p:spTgt spid="122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290"/>
                                        </p:tgtEl>
                                        <p:attrNameLst>
                                          <p:attrName>style.visibility</p:attrName>
                                        </p:attrNameLst>
                                      </p:cBhvr>
                                      <p:to>
                                        <p:strVal val="visible"/>
                                      </p:to>
                                    </p:set>
                                    <p:anim calcmode="lin" valueType="num">
                                      <p:cBhvr additive="base">
                                        <p:cTn id="17" dur="500" fill="hold"/>
                                        <p:tgtEl>
                                          <p:spTgt spid="12290"/>
                                        </p:tgtEl>
                                        <p:attrNameLst>
                                          <p:attrName>ppt_x</p:attrName>
                                        </p:attrNameLst>
                                      </p:cBhvr>
                                      <p:tavLst>
                                        <p:tav tm="0">
                                          <p:val>
                                            <p:strVal val="#ppt_x"/>
                                          </p:val>
                                        </p:tav>
                                        <p:tav tm="100000">
                                          <p:val>
                                            <p:strVal val="#ppt_x"/>
                                          </p:val>
                                        </p:tav>
                                      </p:tavLst>
                                    </p:anim>
                                    <p:anim calcmode="lin" valueType="num">
                                      <p:cBhvr additive="base">
                                        <p:cTn id="1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3" grpId="0" animBg="1"/>
      <p:bldP spid="12294" grpId="0" animBg="1"/>
    </p:bld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0" y="0"/>
            <a:ext cx="4859338" cy="3440113"/>
          </a:xfrm>
          <a:prstGeom prst="rect">
            <a:avLst/>
          </a:prstGeom>
          <a:noFill/>
          <a:ln w="9525">
            <a:noFill/>
            <a:miter lim="800000"/>
            <a:headEnd/>
            <a:tailEnd/>
          </a:ln>
        </p:spPr>
      </p:pic>
      <p:pic>
        <p:nvPicPr>
          <p:cNvPr id="27651" name="Picture 3" descr="DSCN7880"/>
          <p:cNvPicPr>
            <a:picLocks noChangeAspect="1" noChangeArrowheads="1"/>
          </p:cNvPicPr>
          <p:nvPr/>
        </p:nvPicPr>
        <p:blipFill>
          <a:blip r:embed="rId3"/>
          <a:srcRect/>
          <a:stretch>
            <a:fillRect/>
          </a:stretch>
        </p:blipFill>
        <p:spPr bwMode="auto">
          <a:xfrm>
            <a:off x="5043488" y="1412875"/>
            <a:ext cx="4071937" cy="5430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lstStyle/>
          <a:p>
            <a:r>
              <a:rPr lang="en-US" dirty="0" smtClean="0"/>
              <a:t>Thousand canker disease of walnuts</a:t>
            </a:r>
            <a:endParaRPr lang="en-US" dirty="0"/>
          </a:p>
        </p:txBody>
      </p:sp>
      <p:sp>
        <p:nvSpPr>
          <p:cNvPr id="3" name="Subtitle 2"/>
          <p:cNvSpPr>
            <a:spLocks noGrp="1"/>
          </p:cNvSpPr>
          <p:nvPr>
            <p:ph type="subTitle" idx="1"/>
          </p:nvPr>
        </p:nvSpPr>
        <p:spPr>
          <a:xfrm>
            <a:off x="1371600" y="2832255"/>
            <a:ext cx="6400800" cy="1752600"/>
          </a:xfrm>
        </p:spPr>
        <p:txBody>
          <a:bodyPr/>
          <a:lstStyle/>
          <a:p>
            <a:r>
              <a:rPr lang="en-US" i="1" dirty="0" err="1" smtClean="0"/>
              <a:t>Geosmithia</a:t>
            </a:r>
            <a:r>
              <a:rPr lang="en-US" i="1" dirty="0" smtClean="0"/>
              <a:t> </a:t>
            </a:r>
            <a:r>
              <a:rPr lang="en-US" i="1" dirty="0" err="1" smtClean="0"/>
              <a:t>morbida</a:t>
            </a:r>
            <a:r>
              <a:rPr lang="en-US" dirty="0" smtClean="0"/>
              <a:t>: fungus</a:t>
            </a:r>
          </a:p>
          <a:p>
            <a:r>
              <a:rPr lang="en-US" i="1" dirty="0" err="1" smtClean="0"/>
              <a:t>Pityophthorus</a:t>
            </a:r>
            <a:r>
              <a:rPr lang="en-US" i="1" dirty="0" smtClean="0"/>
              <a:t> </a:t>
            </a:r>
            <a:r>
              <a:rPr lang="en-US" i="1" dirty="0" err="1" smtClean="0"/>
              <a:t>juglandis</a:t>
            </a:r>
            <a:r>
              <a:rPr lang="en-US" dirty="0" smtClean="0"/>
              <a:t>: insect vector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facts about TCD</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Insect is native</a:t>
            </a:r>
          </a:p>
          <a:p>
            <a:r>
              <a:rPr lang="en-US" dirty="0" smtClean="0"/>
              <a:t>Fungus apparently is not native</a:t>
            </a:r>
          </a:p>
          <a:p>
            <a:r>
              <a:rPr lang="en-US" dirty="0" smtClean="0"/>
              <a:t>Association between insect and fungus happened in the Southwest (1990s?)</a:t>
            </a:r>
          </a:p>
          <a:p>
            <a:r>
              <a:rPr lang="en-US" dirty="0" smtClean="0"/>
              <a:t>Disease started in Southwest, moved to California, from California elsewhere in the USA</a:t>
            </a:r>
          </a:p>
          <a:p>
            <a:r>
              <a:rPr lang="en-US" dirty="0" smtClean="0"/>
              <a:t>Insect of the genus </a:t>
            </a:r>
            <a:r>
              <a:rPr lang="en-US" i="1" dirty="0" err="1" smtClean="0"/>
              <a:t>Pityophthorus</a:t>
            </a:r>
            <a:r>
              <a:rPr lang="en-US" dirty="0" smtClean="0"/>
              <a:t> normally attack small sized portions of trees, not this one</a:t>
            </a:r>
          </a:p>
          <a:p>
            <a:r>
              <a:rPr lang="en-US" dirty="0" smtClean="0"/>
              <a:t>Mortality is due to coalescence of large numbers of cankers, and not to spread of a single lesion</a:t>
            </a:r>
          </a:p>
          <a:p>
            <a:r>
              <a:rPr lang="en-US" dirty="0" smtClean="0"/>
              <a:t>Black walnuts are the only hosts: </a:t>
            </a:r>
            <a:r>
              <a:rPr lang="en-US" i="1" dirty="0" smtClean="0"/>
              <a:t>J. </a:t>
            </a:r>
            <a:r>
              <a:rPr lang="en-US" i="1" dirty="0" err="1" smtClean="0"/>
              <a:t>californica</a:t>
            </a:r>
            <a:r>
              <a:rPr lang="en-US" dirty="0" smtClean="0"/>
              <a:t>, </a:t>
            </a:r>
            <a:r>
              <a:rPr lang="en-US" i="1" dirty="0" smtClean="0"/>
              <a:t>J. </a:t>
            </a:r>
            <a:r>
              <a:rPr lang="en-US" i="1" dirty="0" err="1" smtClean="0"/>
              <a:t>hindsii</a:t>
            </a:r>
            <a:r>
              <a:rPr lang="en-US" dirty="0" smtClean="0"/>
              <a:t>, and their hybrids with </a:t>
            </a:r>
            <a:r>
              <a:rPr lang="en-US" i="1" dirty="0" smtClean="0"/>
              <a:t>J. </a:t>
            </a:r>
            <a:r>
              <a:rPr lang="en-US" i="1" dirty="0" err="1" smtClean="0"/>
              <a:t>nigra</a:t>
            </a:r>
            <a:r>
              <a:rPr lang="en-US" i="1" dirty="0" smtClean="0"/>
              <a:t> (</a:t>
            </a:r>
            <a:r>
              <a:rPr lang="en-US" dirty="0" smtClean="0"/>
              <a:t>are all susceptible </a:t>
            </a:r>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Walnut twig beetle</a:t>
            </a:r>
            <a:endParaRPr lang="en-US" dirty="0"/>
          </a:p>
        </p:txBody>
      </p:sp>
      <p:pic>
        <p:nvPicPr>
          <p:cNvPr id="4" name="Picture 3"/>
          <p:cNvPicPr>
            <a:picLocks noChangeAspect="1"/>
          </p:cNvPicPr>
          <p:nvPr/>
        </p:nvPicPr>
        <p:blipFill>
          <a:blip r:embed="rId2"/>
          <a:stretch>
            <a:fillRect/>
          </a:stretch>
        </p:blipFill>
        <p:spPr>
          <a:xfrm>
            <a:off x="457200" y="1777561"/>
            <a:ext cx="3098800" cy="1905000"/>
          </a:xfrm>
          <a:prstGeom prst="rect">
            <a:avLst/>
          </a:prstGeom>
        </p:spPr>
      </p:pic>
      <p:pic>
        <p:nvPicPr>
          <p:cNvPr id="5" name="Picture 4"/>
          <p:cNvPicPr>
            <a:picLocks noChangeAspect="1"/>
          </p:cNvPicPr>
          <p:nvPr/>
        </p:nvPicPr>
        <p:blipFill>
          <a:blip r:embed="rId3"/>
          <a:stretch>
            <a:fillRect/>
          </a:stretch>
        </p:blipFill>
        <p:spPr>
          <a:xfrm>
            <a:off x="4418677" y="1777561"/>
            <a:ext cx="3454400" cy="1905000"/>
          </a:xfrm>
          <a:prstGeom prst="rect">
            <a:avLst/>
          </a:prstGeom>
        </p:spPr>
      </p:pic>
      <p:pic>
        <p:nvPicPr>
          <p:cNvPr id="6" name="Picture 5"/>
          <p:cNvPicPr>
            <a:picLocks noChangeAspect="1"/>
          </p:cNvPicPr>
          <p:nvPr/>
        </p:nvPicPr>
        <p:blipFill>
          <a:blip r:embed="rId4"/>
          <a:stretch>
            <a:fillRect/>
          </a:stretch>
        </p:blipFill>
        <p:spPr>
          <a:xfrm>
            <a:off x="0" y="3810000"/>
            <a:ext cx="8521700" cy="3048000"/>
          </a:xfrm>
          <a:prstGeom prst="rect">
            <a:avLst/>
          </a:prstGeom>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of TCD as of 2009</a:t>
            </a:r>
            <a:endParaRPr lang="en-US" dirty="0"/>
          </a:p>
        </p:txBody>
      </p:sp>
      <p:pic>
        <p:nvPicPr>
          <p:cNvPr id="5" name="Content Placeholder 4" descr="1000cankerdistribution.jpg"/>
          <p:cNvPicPr>
            <a:picLocks noGrp="1" noChangeAspect="1"/>
          </p:cNvPicPr>
          <p:nvPr>
            <p:ph idx="1"/>
          </p:nvPr>
        </p:nvPicPr>
        <p:blipFill>
          <a:blip r:embed="rId2"/>
          <a:srcRect l="-20194" r="-20194"/>
          <a:stretch>
            <a:fillRect/>
          </a:stretch>
        </p:blipFill>
        <p:spPr>
          <a:xfrm>
            <a:off x="179833" y="1600200"/>
            <a:ext cx="8229600" cy="4525963"/>
          </a:xfr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of TCD as of 2013</a:t>
            </a:r>
            <a:endParaRPr lang="en-US" dirty="0"/>
          </a:p>
        </p:txBody>
      </p:sp>
      <p:pic>
        <p:nvPicPr>
          <p:cNvPr id="4" name="Picture 3"/>
          <p:cNvPicPr>
            <a:picLocks noChangeAspect="1"/>
          </p:cNvPicPr>
          <p:nvPr/>
        </p:nvPicPr>
        <p:blipFill>
          <a:blip r:embed="rId2"/>
          <a:stretch>
            <a:fillRect/>
          </a:stretch>
        </p:blipFill>
        <p:spPr>
          <a:xfrm>
            <a:off x="1804311" y="1717413"/>
            <a:ext cx="5715000" cy="4419600"/>
          </a:xfrm>
          <a:prstGeom prst="rect">
            <a:avLst/>
          </a:prstGeom>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of </a:t>
            </a:r>
            <a:r>
              <a:rPr lang="en-US" dirty="0" err="1" smtClean="0"/>
              <a:t>Jn</a:t>
            </a:r>
            <a:r>
              <a:rPr lang="en-US" dirty="0" smtClean="0"/>
              <a:t> in Eastern US</a:t>
            </a:r>
            <a:endParaRPr lang="en-US" dirty="0"/>
          </a:p>
        </p:txBody>
      </p:sp>
      <p:pic>
        <p:nvPicPr>
          <p:cNvPr id="4" name="Content Placeholder 3" descr="nigramap.jpg"/>
          <p:cNvPicPr>
            <a:picLocks noGrp="1" noChangeAspect="1"/>
          </p:cNvPicPr>
          <p:nvPr>
            <p:ph idx="1"/>
          </p:nvPr>
        </p:nvPicPr>
        <p:blipFill>
          <a:blip r:embed="rId2"/>
          <a:srcRect l="-20155" r="-20155"/>
          <a:stretch>
            <a:fillRect/>
          </a:stretch>
        </p:blipFill>
        <p:spPr>
          <a:xfrm>
            <a:off x="457200" y="1417638"/>
            <a:ext cx="8561554" cy="4708525"/>
          </a:xfrm>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Hypotheses on spread</a:t>
            </a:r>
            <a:endParaRPr lang="en-US" dirty="0"/>
          </a:p>
        </p:txBody>
      </p:sp>
      <p:sp>
        <p:nvSpPr>
          <p:cNvPr id="3" name="Content Placeholder 2"/>
          <p:cNvSpPr>
            <a:spLocks noGrp="1"/>
          </p:cNvSpPr>
          <p:nvPr>
            <p:ph idx="1"/>
          </p:nvPr>
        </p:nvSpPr>
        <p:spPr>
          <a:xfrm>
            <a:off x="457200" y="1143000"/>
            <a:ext cx="8229600" cy="5257800"/>
          </a:xfrm>
        </p:spPr>
        <p:txBody>
          <a:bodyPr>
            <a:normAutofit fontScale="55000" lnSpcReduction="20000"/>
          </a:bodyPr>
          <a:lstStyle/>
          <a:p>
            <a:r>
              <a:rPr lang="en-US" dirty="0"/>
              <a:t>The most likely pathway for movement is raw wood (logs, burls, stumps, firewood, wood packaging </a:t>
            </a:r>
            <a:r>
              <a:rPr lang="en-US" dirty="0" err="1" smtClean="0"/>
              <a:t>material(</a:t>
            </a:r>
            <a:r>
              <a:rPr lang="en-US" dirty="0" err="1"/>
              <a:t>WPM</a:t>
            </a:r>
            <a:r>
              <a:rPr lang="en-US" dirty="0"/>
              <a:t>)). Other potential pathways include nursery stock, scion wood for grafting, and natural </a:t>
            </a:r>
            <a:r>
              <a:rPr lang="en-US" dirty="0" err="1"/>
              <a:t>spread. The</a:t>
            </a:r>
            <a:r>
              <a:rPr lang="en-US" dirty="0"/>
              <a:t> beetle/pathogen complex is likely to enter the east with each entrance event, as follows</a:t>
            </a:r>
            <a:r>
              <a:rPr lang="en-US" dirty="0" smtClean="0"/>
              <a:t>:</a:t>
            </a:r>
          </a:p>
          <a:p>
            <a:pPr>
              <a:buNone/>
            </a:pPr>
            <a:r>
              <a:rPr lang="en-US" dirty="0" smtClean="0"/>
              <a:t> - Movement </a:t>
            </a:r>
            <a:r>
              <a:rPr lang="en-US" dirty="0"/>
              <a:t>of untreated walnut (logs, burls, stumps, firewood) across the country from the west </a:t>
            </a:r>
            <a:r>
              <a:rPr lang="en-US" dirty="0" smtClean="0"/>
              <a:t>into eastern </a:t>
            </a:r>
            <a:r>
              <a:rPr lang="en-US" dirty="0"/>
              <a:t>states appears limited but it does occur and it is rarely documented. Low grade walnut </a:t>
            </a:r>
            <a:r>
              <a:rPr lang="en-US" dirty="0" smtClean="0"/>
              <a:t>maybe </a:t>
            </a:r>
            <a:r>
              <a:rPr lang="en-US" dirty="0"/>
              <a:t>utilized if bark is attached this could be an important pathway. Raw wood is the </a:t>
            </a:r>
            <a:r>
              <a:rPr lang="en-US" dirty="0" err="1"/>
              <a:t>most critical</a:t>
            </a:r>
            <a:r>
              <a:rPr lang="en-US" dirty="0"/>
              <a:t> pathway</a:t>
            </a:r>
            <a:r>
              <a:rPr lang="en-US" dirty="0" smtClean="0"/>
              <a:t>.</a:t>
            </a:r>
          </a:p>
          <a:p>
            <a:pPr>
              <a:buNone/>
            </a:pPr>
            <a:r>
              <a:rPr lang="en-US" dirty="0" smtClean="0"/>
              <a:t> - Campsites </a:t>
            </a:r>
            <a:r>
              <a:rPr lang="en-US" dirty="0"/>
              <a:t>and sawmills in the Great Plains states may facilitate the eastern movement of Thousand Canker Disease</a:t>
            </a:r>
            <a:r>
              <a:rPr lang="en-US" dirty="0" smtClean="0"/>
              <a:t>.</a:t>
            </a:r>
          </a:p>
          <a:p>
            <a:pPr>
              <a:buNone/>
            </a:pPr>
            <a:r>
              <a:rPr lang="en-US" dirty="0" smtClean="0"/>
              <a:t> - To </a:t>
            </a:r>
            <a:r>
              <a:rPr lang="en-US" dirty="0"/>
              <a:t>date there have been no reports of infected trees in walnut production nurseries; however, if nurseries do become infected, this could become an important pathway</a:t>
            </a:r>
            <a:r>
              <a:rPr lang="en-US" dirty="0" smtClean="0"/>
              <a:t>.</a:t>
            </a:r>
          </a:p>
          <a:p>
            <a:pPr>
              <a:buNone/>
            </a:pPr>
            <a:r>
              <a:rPr lang="en-US" dirty="0" smtClean="0"/>
              <a:t> - Natural </a:t>
            </a:r>
            <a:r>
              <a:rPr lang="en-US" dirty="0"/>
              <a:t>spread along riparian corridors is likely to occur.</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Symptoms from a distance</a:t>
            </a:r>
            <a:endParaRPr lang="en-US" dirty="0"/>
          </a:p>
        </p:txBody>
      </p:sp>
      <p:sp>
        <p:nvSpPr>
          <p:cNvPr id="3" name="Content Placeholder 2"/>
          <p:cNvSpPr>
            <a:spLocks noGrp="1"/>
          </p:cNvSpPr>
          <p:nvPr>
            <p:ph idx="1"/>
          </p:nvPr>
        </p:nvSpPr>
        <p:spPr/>
        <p:txBody>
          <a:bodyPr/>
          <a:lstStyle/>
          <a:p>
            <a:r>
              <a:rPr lang="en-US" dirty="0" smtClean="0"/>
              <a:t>Early=flagging				Late=dead canopy with 									</a:t>
            </a:r>
            <a:r>
              <a:rPr lang="en-US" dirty="0" err="1" smtClean="0"/>
              <a:t>resprouting</a:t>
            </a:r>
            <a:endParaRPr lang="en-US" dirty="0"/>
          </a:p>
        </p:txBody>
      </p:sp>
      <p:pic>
        <p:nvPicPr>
          <p:cNvPr id="6" name="Picture 5"/>
          <p:cNvPicPr>
            <a:picLocks noChangeAspect="1"/>
          </p:cNvPicPr>
          <p:nvPr/>
        </p:nvPicPr>
        <p:blipFill>
          <a:blip r:embed="rId2"/>
          <a:stretch>
            <a:fillRect/>
          </a:stretch>
        </p:blipFill>
        <p:spPr>
          <a:xfrm>
            <a:off x="4450597" y="3137604"/>
            <a:ext cx="4693403" cy="3520052"/>
          </a:xfrm>
          <a:prstGeom prst="rect">
            <a:avLst/>
          </a:prstGeom>
        </p:spPr>
      </p:pic>
      <p:pic>
        <p:nvPicPr>
          <p:cNvPr id="7" name="Picture 6"/>
          <p:cNvPicPr>
            <a:picLocks noChangeAspect="1"/>
          </p:cNvPicPr>
          <p:nvPr/>
        </p:nvPicPr>
        <p:blipFill>
          <a:blip r:embed="rId3"/>
          <a:stretch>
            <a:fillRect/>
          </a:stretch>
        </p:blipFill>
        <p:spPr>
          <a:xfrm>
            <a:off x="0" y="3137604"/>
            <a:ext cx="4687026" cy="3520052"/>
          </a:xfrm>
          <a:prstGeom prst="rect">
            <a:avLst/>
          </a:prstGeom>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Close-up symptoms</a:t>
            </a:r>
            <a:endParaRPr lang="en-US" dirty="0"/>
          </a:p>
        </p:txBody>
      </p:sp>
      <p:pic>
        <p:nvPicPr>
          <p:cNvPr id="4" name="Picture 3"/>
          <p:cNvPicPr>
            <a:picLocks noChangeAspect="1"/>
          </p:cNvPicPr>
          <p:nvPr/>
        </p:nvPicPr>
        <p:blipFill>
          <a:blip r:embed="rId2"/>
          <a:stretch>
            <a:fillRect/>
          </a:stretch>
        </p:blipFill>
        <p:spPr>
          <a:xfrm>
            <a:off x="1383221" y="1417638"/>
            <a:ext cx="6223000" cy="4152900"/>
          </a:xfrm>
          <a:prstGeom prst="rect">
            <a:avLst/>
          </a:prstGeom>
        </p:spPr>
      </p:pic>
      <p:sp>
        <p:nvSpPr>
          <p:cNvPr id="5" name="TextBox 4"/>
          <p:cNvSpPr txBox="1"/>
          <p:nvPr/>
        </p:nvSpPr>
        <p:spPr>
          <a:xfrm>
            <a:off x="1383221" y="6066291"/>
            <a:ext cx="6223000" cy="369332"/>
          </a:xfrm>
          <a:prstGeom prst="rect">
            <a:avLst/>
          </a:prstGeom>
          <a:noFill/>
        </p:spPr>
        <p:txBody>
          <a:bodyPr wrap="square" rtlCol="0">
            <a:spAutoFit/>
          </a:bodyPr>
          <a:lstStyle/>
          <a:p>
            <a:r>
              <a:rPr lang="en-US" dirty="0" smtClean="0"/>
              <a:t>Pinhead sized entry hole of beetle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a:srcRect/>
          <a:stretch>
            <a:fillRect/>
          </a:stretch>
        </p:blipFill>
        <p:spPr bwMode="auto">
          <a:xfrm>
            <a:off x="5162550" y="3733800"/>
            <a:ext cx="3981450" cy="3124200"/>
          </a:xfrm>
          <a:prstGeom prst="rect">
            <a:avLst/>
          </a:prstGeom>
          <a:noFill/>
          <a:ln w="9525">
            <a:noFill/>
            <a:miter lim="800000"/>
            <a:headEnd/>
            <a:tailEnd/>
          </a:ln>
        </p:spPr>
      </p:pic>
      <p:sp>
        <p:nvSpPr>
          <p:cNvPr id="59395" name="Rectangle 2"/>
          <p:cNvSpPr>
            <a:spLocks noGrp="1" noChangeArrowheads="1"/>
          </p:cNvSpPr>
          <p:nvPr>
            <p:ph type="title"/>
          </p:nvPr>
        </p:nvSpPr>
        <p:spPr>
          <a:xfrm>
            <a:off x="457200" y="76200"/>
            <a:ext cx="8229600" cy="1143000"/>
          </a:xfrm>
        </p:spPr>
        <p:txBody>
          <a:bodyPr/>
          <a:lstStyle/>
          <a:p>
            <a:r>
              <a:rPr lang="en-US"/>
              <a:t>New Mexico Revisted</a:t>
            </a:r>
          </a:p>
        </p:txBody>
      </p:sp>
      <p:sp>
        <p:nvSpPr>
          <p:cNvPr id="59396" name="Rectangle 3"/>
          <p:cNvSpPr>
            <a:spLocks noGrp="1" noChangeArrowheads="1"/>
          </p:cNvSpPr>
          <p:nvPr>
            <p:ph type="body" idx="1"/>
          </p:nvPr>
        </p:nvSpPr>
        <p:spPr>
          <a:xfrm>
            <a:off x="381000" y="4572000"/>
            <a:ext cx="7620000" cy="1828800"/>
          </a:xfrm>
        </p:spPr>
        <p:txBody>
          <a:bodyPr/>
          <a:lstStyle/>
          <a:p>
            <a:pPr>
              <a:lnSpc>
                <a:spcPct val="90000"/>
              </a:lnSpc>
            </a:pPr>
            <a:r>
              <a:rPr lang="en-US" sz="2400"/>
              <a:t>Sacramento, NM</a:t>
            </a:r>
          </a:p>
          <a:p>
            <a:pPr>
              <a:lnSpc>
                <a:spcPct val="90000"/>
              </a:lnSpc>
            </a:pPr>
            <a:r>
              <a:rPr lang="en-US" sz="2400"/>
              <a:t>All fixed loci, absence of heterozygots</a:t>
            </a:r>
          </a:p>
          <a:p>
            <a:pPr>
              <a:lnSpc>
                <a:spcPct val="90000"/>
              </a:lnSpc>
            </a:pPr>
            <a:r>
              <a:rPr lang="en-US" sz="2400"/>
              <a:t>Founder’s effect</a:t>
            </a:r>
          </a:p>
          <a:p>
            <a:pPr>
              <a:lnSpc>
                <a:spcPct val="90000"/>
              </a:lnSpc>
            </a:pPr>
            <a:r>
              <a:rPr lang="en-US" sz="2400"/>
              <a:t>Low genetic differentiation = genetic bottleneck</a:t>
            </a:r>
          </a:p>
          <a:p>
            <a:pPr>
              <a:lnSpc>
                <a:spcPct val="90000"/>
              </a:lnSpc>
            </a:pPr>
            <a:endParaRPr lang="en-US" sz="2400"/>
          </a:p>
        </p:txBody>
      </p:sp>
      <p:pic>
        <p:nvPicPr>
          <p:cNvPr id="59397" name="Picture 5" descr="white pine blister rust_table1 copy"/>
          <p:cNvPicPr>
            <a:picLocks noChangeAspect="1" noChangeArrowheads="1"/>
          </p:cNvPicPr>
          <p:nvPr/>
        </p:nvPicPr>
        <p:blipFill>
          <a:blip r:embed="rId3"/>
          <a:srcRect/>
          <a:stretch>
            <a:fillRect/>
          </a:stretch>
        </p:blipFill>
        <p:spPr bwMode="auto">
          <a:xfrm>
            <a:off x="0" y="1231900"/>
            <a:ext cx="9144000" cy="2959100"/>
          </a:xfrm>
          <a:prstGeom prst="rect">
            <a:avLst/>
          </a:prstGeom>
          <a:noFill/>
          <a:ln w="9525">
            <a:noFill/>
            <a:miter lim="800000"/>
            <a:headEnd/>
            <a:tailEnd/>
          </a:ln>
        </p:spPr>
      </p:pic>
      <p:sp>
        <p:nvSpPr>
          <p:cNvPr id="59398" name="Rectangle 6"/>
          <p:cNvSpPr>
            <a:spLocks noChangeArrowheads="1"/>
          </p:cNvSpPr>
          <p:nvPr/>
        </p:nvSpPr>
        <p:spPr bwMode="auto">
          <a:xfrm>
            <a:off x="0" y="2667000"/>
            <a:ext cx="9144000" cy="152400"/>
          </a:xfrm>
          <a:prstGeom prst="rect">
            <a:avLst/>
          </a:prstGeom>
          <a:solidFill>
            <a:schemeClr val="accent1">
              <a:alpha val="30196"/>
            </a:schemeClr>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Close-up symptoms</a:t>
            </a:r>
            <a:endParaRPr lang="en-US" dirty="0"/>
          </a:p>
        </p:txBody>
      </p:sp>
      <p:sp>
        <p:nvSpPr>
          <p:cNvPr id="5" name="TextBox 4"/>
          <p:cNvSpPr txBox="1"/>
          <p:nvPr/>
        </p:nvSpPr>
        <p:spPr>
          <a:xfrm>
            <a:off x="1617147" y="6066291"/>
            <a:ext cx="6223000" cy="369332"/>
          </a:xfrm>
          <a:prstGeom prst="rect">
            <a:avLst/>
          </a:prstGeom>
          <a:noFill/>
        </p:spPr>
        <p:txBody>
          <a:bodyPr wrap="square" rtlCol="0">
            <a:spAutoFit/>
          </a:bodyPr>
          <a:lstStyle/>
          <a:p>
            <a:r>
              <a:rPr lang="en-US" dirty="0" smtClean="0"/>
              <a:t>Larvae tunnels produced along the grain, and so do the lesions</a:t>
            </a:r>
            <a:endParaRPr lang="en-US" dirty="0"/>
          </a:p>
        </p:txBody>
      </p:sp>
      <p:pic>
        <p:nvPicPr>
          <p:cNvPr id="6" name="Picture 5"/>
          <p:cNvPicPr>
            <a:picLocks noChangeAspect="1"/>
          </p:cNvPicPr>
          <p:nvPr/>
        </p:nvPicPr>
        <p:blipFill>
          <a:blip r:embed="rId2"/>
          <a:stretch>
            <a:fillRect/>
          </a:stretch>
        </p:blipFill>
        <p:spPr>
          <a:xfrm>
            <a:off x="1617147" y="1767205"/>
            <a:ext cx="6223000" cy="4152900"/>
          </a:xfrm>
          <a:prstGeom prst="rect">
            <a:avLst/>
          </a:prstGeo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414"/>
            <a:ext cx="8229600" cy="1143000"/>
          </a:xfrm>
        </p:spPr>
        <p:txBody>
          <a:bodyPr/>
          <a:lstStyle/>
          <a:p>
            <a:r>
              <a:rPr lang="en-US" dirty="0" smtClean="0"/>
              <a:t>Close-up symptoms</a:t>
            </a:r>
            <a:endParaRPr lang="en-US" dirty="0"/>
          </a:p>
        </p:txBody>
      </p:sp>
      <p:sp>
        <p:nvSpPr>
          <p:cNvPr id="5" name="TextBox 4"/>
          <p:cNvSpPr txBox="1"/>
          <p:nvPr/>
        </p:nvSpPr>
        <p:spPr>
          <a:xfrm>
            <a:off x="1617147" y="6066291"/>
            <a:ext cx="6223000" cy="369332"/>
          </a:xfrm>
          <a:prstGeom prst="rect">
            <a:avLst/>
          </a:prstGeom>
          <a:noFill/>
        </p:spPr>
        <p:txBody>
          <a:bodyPr wrap="square" rtlCol="0">
            <a:spAutoFit/>
          </a:bodyPr>
          <a:lstStyle/>
          <a:p>
            <a:r>
              <a:rPr lang="en-US" dirty="0" smtClean="0"/>
              <a:t>Mortality caused by coalescence of multiple cankers</a:t>
            </a:r>
            <a:endParaRPr lang="en-US" dirty="0"/>
          </a:p>
        </p:txBody>
      </p:sp>
      <p:pic>
        <p:nvPicPr>
          <p:cNvPr id="7" name="Picture 6"/>
          <p:cNvPicPr>
            <a:picLocks noChangeAspect="1"/>
          </p:cNvPicPr>
          <p:nvPr/>
        </p:nvPicPr>
        <p:blipFill>
          <a:blip r:embed="rId2"/>
          <a:stretch>
            <a:fillRect/>
          </a:stretch>
        </p:blipFill>
        <p:spPr>
          <a:xfrm>
            <a:off x="1169543" y="852586"/>
            <a:ext cx="6670604" cy="5002953"/>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Colonies of Gm on both sides</a:t>
            </a:r>
            <a:endParaRPr lang="en-US" dirty="0"/>
          </a:p>
        </p:txBody>
      </p:sp>
      <p:pic>
        <p:nvPicPr>
          <p:cNvPr id="7" name="Picture 6"/>
          <p:cNvPicPr>
            <a:picLocks noChangeAspect="1"/>
          </p:cNvPicPr>
          <p:nvPr/>
        </p:nvPicPr>
        <p:blipFill>
          <a:blip r:embed="rId2"/>
          <a:stretch>
            <a:fillRect/>
          </a:stretch>
        </p:blipFill>
        <p:spPr>
          <a:xfrm>
            <a:off x="0" y="1417638"/>
            <a:ext cx="4952826" cy="3724525"/>
          </a:xfrm>
          <a:prstGeom prst="rect">
            <a:avLst/>
          </a:prstGeom>
        </p:spPr>
      </p:pic>
      <p:pic>
        <p:nvPicPr>
          <p:cNvPr id="8" name="Picture 7"/>
          <p:cNvPicPr>
            <a:picLocks noChangeAspect="1"/>
          </p:cNvPicPr>
          <p:nvPr/>
        </p:nvPicPr>
        <p:blipFill>
          <a:blip r:embed="rId3"/>
          <a:stretch>
            <a:fillRect/>
          </a:stretch>
        </p:blipFill>
        <p:spPr>
          <a:xfrm>
            <a:off x="4877180" y="3657885"/>
            <a:ext cx="4266820" cy="3200115"/>
          </a:xfrm>
          <a:prstGeom prst="rect">
            <a:avLst/>
          </a:prstGeom>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Fungus </a:t>
            </a:r>
            <a:r>
              <a:rPr lang="en-US" dirty="0" err="1" smtClean="0"/>
              <a:t>sporulating</a:t>
            </a:r>
            <a:r>
              <a:rPr lang="en-US" dirty="0" smtClean="0"/>
              <a:t> on beetle and in beetle gallery</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1408794"/>
            <a:ext cx="4544848" cy="3981287"/>
          </a:xfrm>
          <a:prstGeom prst="rect">
            <a:avLst/>
          </a:prstGeom>
        </p:spPr>
      </p:pic>
      <p:pic>
        <p:nvPicPr>
          <p:cNvPr id="5" name="Picture 4"/>
          <p:cNvPicPr>
            <a:picLocks noChangeAspect="1"/>
          </p:cNvPicPr>
          <p:nvPr/>
        </p:nvPicPr>
        <p:blipFill>
          <a:blip r:embed="rId3"/>
          <a:stretch>
            <a:fillRect/>
          </a:stretch>
        </p:blipFill>
        <p:spPr>
          <a:xfrm>
            <a:off x="4544848" y="3399438"/>
            <a:ext cx="4599152" cy="3458562"/>
          </a:xfrm>
          <a:prstGeom prst="rect">
            <a:avLst/>
          </a:prstGeom>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401016" y="253901"/>
            <a:ext cx="8408804" cy="6463309"/>
          </a:xfrm>
          <a:prstGeom prst="rect">
            <a:avLst/>
          </a:prstGeom>
        </p:spPr>
        <p:txBody>
          <a:bodyPr wrap="square">
            <a:spAutoFit/>
          </a:bodyPr>
          <a:lstStyle/>
          <a:p>
            <a:r>
              <a:rPr lang="en-US" dirty="0"/>
              <a:t>WTB is believed to have 2 to 3 generations a year in California. Adults emerge for an initial flight period in April and May followed by a longer second generation flight period in mid-July to mid-September. After flying, male beetles initiate brood galleries on branches often near leaf scars or lenticels.</a:t>
            </a:r>
            <a:r>
              <a:rPr lang="en-US" dirty="0" smtClean="0"/>
              <a:t> </a:t>
            </a:r>
          </a:p>
          <a:p>
            <a:endParaRPr lang="en-US" dirty="0"/>
          </a:p>
          <a:p>
            <a:r>
              <a:rPr lang="en-US" dirty="0" smtClean="0"/>
              <a:t>Males </a:t>
            </a:r>
            <a:r>
              <a:rPr lang="en-US" dirty="0"/>
              <a:t>produce a pheromone and attract 2 to 3 females, which attract additional beetles to the tree. Females deposit eggs in galleries (tunnels) that are directed against the grain and constructed in the phloem and xylem (wood) surfaces. The gallery imprint is left on the wood surface. Small white C-shaped larvae hatch and create feeding mines that extend from the egg galleries. These mines are contained in the phloem and filled with dark brown to black-colored boring dust</a:t>
            </a:r>
            <a:r>
              <a:rPr lang="en-US" dirty="0" smtClean="0"/>
              <a:t>.</a:t>
            </a:r>
          </a:p>
          <a:p>
            <a:endParaRPr lang="en-US" dirty="0"/>
          </a:p>
          <a:p>
            <a:r>
              <a:rPr lang="en-US" dirty="0" smtClean="0"/>
              <a:t>Larvae </a:t>
            </a:r>
            <a:r>
              <a:rPr lang="en-US" dirty="0"/>
              <a:t>complete development in the mines and subsequently pupate within a single </a:t>
            </a:r>
            <a:r>
              <a:rPr lang="en-US" dirty="0" err="1"/>
              <a:t>pupal</a:t>
            </a:r>
            <a:r>
              <a:rPr lang="en-US" dirty="0"/>
              <a:t> cell. Adults emerge and either remain at the original tree or fly to other trees to mate and reproduce. WTB does not appear to be attracted to stressed or injured branches or trees.</a:t>
            </a:r>
            <a:r>
              <a:rPr lang="en-US" dirty="0" smtClean="0"/>
              <a:t> </a:t>
            </a:r>
          </a:p>
          <a:p>
            <a:endParaRPr lang="en-US" dirty="0" smtClean="0"/>
          </a:p>
          <a:p>
            <a:r>
              <a:rPr lang="en-US" dirty="0" smtClean="0"/>
              <a:t>Beetles are believed to inoculate the </a:t>
            </a:r>
            <a:r>
              <a:rPr lang="en-US" i="1" dirty="0" err="1" smtClean="0"/>
              <a:t>Geosmithia</a:t>
            </a:r>
            <a:r>
              <a:rPr lang="en-US" dirty="0" smtClean="0"/>
              <a:t> sp. fungus into the phloem during construction of feeding or reproductive galleries. The fungal pathogen colonizes and kills the phloem. Dead tissue is limited to the phloem and cambium and the fungus does not penetrate woody tissues. Secondary saprophytic fungi may opportunistically colonize the wood beneath cankers</a:t>
            </a:r>
          </a:p>
          <a:p>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a:t>
            </a:r>
            <a:endParaRPr lang="en-US" dirty="0"/>
          </a:p>
        </p:txBody>
      </p:sp>
      <p:sp>
        <p:nvSpPr>
          <p:cNvPr id="3" name="Content Placeholder 2"/>
          <p:cNvSpPr>
            <a:spLocks noGrp="1"/>
          </p:cNvSpPr>
          <p:nvPr>
            <p:ph idx="1"/>
          </p:nvPr>
        </p:nvSpPr>
        <p:spPr/>
        <p:txBody>
          <a:bodyPr/>
          <a:lstStyle/>
          <a:p>
            <a:r>
              <a:rPr lang="en-US" dirty="0" smtClean="0"/>
              <a:t>Bark application and drenches with insecticides apparently not effective</a:t>
            </a:r>
          </a:p>
          <a:p>
            <a:pPr>
              <a:buNone/>
            </a:pPr>
            <a:endParaRPr lang="en-US" dirty="0" smtClean="0"/>
          </a:p>
          <a:p>
            <a:r>
              <a:rPr lang="en-US" dirty="0" smtClean="0"/>
              <a:t>Prevention is the best option</a:t>
            </a:r>
          </a:p>
          <a:p>
            <a:pPr>
              <a:buNone/>
            </a:pPr>
            <a:endParaRPr lang="en-US" dirty="0" smtClean="0"/>
          </a:p>
          <a:p>
            <a:r>
              <a:rPr lang="en-US" dirty="0" smtClean="0"/>
              <a:t>Some efficacy reported with injections of insecticides, fungicides, and fertilizers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Conclusions</a:t>
            </a:r>
          </a:p>
        </p:txBody>
      </p:sp>
      <p:sp>
        <p:nvSpPr>
          <p:cNvPr id="60419" name="Rectangle 3"/>
          <p:cNvSpPr>
            <a:spLocks noGrp="1" noChangeArrowheads="1"/>
          </p:cNvSpPr>
          <p:nvPr>
            <p:ph type="body" idx="1"/>
          </p:nvPr>
        </p:nvSpPr>
        <p:spPr/>
        <p:txBody>
          <a:bodyPr/>
          <a:lstStyle/>
          <a:p>
            <a:r>
              <a:rPr lang="en-US"/>
              <a:t>Eastern and western populations are not panmictic</a:t>
            </a:r>
          </a:p>
          <a:p>
            <a:r>
              <a:rPr lang="en-US"/>
              <a:t>Barrier to gene flow between eastern and western populations</a:t>
            </a:r>
          </a:p>
          <a:p>
            <a:pPr lvl="1"/>
            <a:r>
              <a:rPr lang="en-US"/>
              <a:t>Great Plains – intense agriculture</a:t>
            </a:r>
          </a:p>
          <a:p>
            <a:pPr lvl="1"/>
            <a:r>
              <a:rPr lang="en-US"/>
              <a:t>100 km absence of aecial and telial hosts</a:t>
            </a:r>
          </a:p>
          <a:p>
            <a:pPr lvl="1"/>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a:xfrm>
            <a:off x="609600" y="0"/>
            <a:ext cx="7772400" cy="1143000"/>
          </a:xfrm>
        </p:spPr>
        <p:txBody>
          <a:bodyPr/>
          <a:lstStyle/>
          <a:p>
            <a:r>
              <a:rPr lang="en-US" smtClean="0"/>
              <a:t>Factors affecting spread</a:t>
            </a:r>
          </a:p>
        </p:txBody>
      </p:sp>
      <p:sp>
        <p:nvSpPr>
          <p:cNvPr id="3" name="Content Placeholder 2"/>
          <p:cNvSpPr>
            <a:spLocks noGrp="1"/>
          </p:cNvSpPr>
          <p:nvPr>
            <p:ph idx="1"/>
          </p:nvPr>
        </p:nvSpPr>
        <p:spPr>
          <a:xfrm>
            <a:off x="685800" y="1905000"/>
            <a:ext cx="7772400" cy="4114800"/>
          </a:xfrm>
        </p:spPr>
        <p:txBody>
          <a:bodyPr>
            <a:normAutofit fontScale="55000" lnSpcReduction="20000"/>
          </a:bodyPr>
          <a:lstStyle/>
          <a:p>
            <a:pPr>
              <a:defRPr/>
            </a:pPr>
            <a:r>
              <a:rPr lang="en-US" dirty="0" smtClean="0"/>
              <a:t>Founder population of pathogen (Germany vs. France)</a:t>
            </a:r>
          </a:p>
          <a:p>
            <a:pPr>
              <a:defRPr/>
            </a:pPr>
            <a:r>
              <a:rPr lang="en-US" dirty="0" smtClean="0"/>
              <a:t>Number of introductions</a:t>
            </a:r>
          </a:p>
          <a:p>
            <a:pPr>
              <a:defRPr/>
            </a:pPr>
            <a:r>
              <a:rPr lang="en-US" dirty="0" smtClean="0"/>
              <a:t>Species of white pines</a:t>
            </a:r>
          </a:p>
          <a:p>
            <a:pPr>
              <a:defRPr/>
            </a:pPr>
            <a:r>
              <a:rPr lang="en-US" dirty="0" smtClean="0"/>
              <a:t>Amount of obligate alternate host </a:t>
            </a:r>
            <a:r>
              <a:rPr lang="en-US" i="1" dirty="0" err="1" smtClean="0"/>
              <a:t>Ribes</a:t>
            </a:r>
            <a:r>
              <a:rPr lang="en-US" i="1" dirty="0" smtClean="0"/>
              <a:t>  </a:t>
            </a:r>
            <a:r>
              <a:rPr lang="en-US" dirty="0" smtClean="0"/>
              <a:t>and  their distance from pines</a:t>
            </a:r>
          </a:p>
          <a:p>
            <a:pPr>
              <a:defRPr/>
            </a:pPr>
            <a:r>
              <a:rPr lang="en-US" dirty="0" smtClean="0"/>
              <a:t>Climate: as it gets colder infection less successful (for instance moving inland and east in Easter North America)</a:t>
            </a:r>
          </a:p>
          <a:p>
            <a:pPr>
              <a:defRPr/>
            </a:pPr>
            <a:r>
              <a:rPr lang="en-US" dirty="0" smtClean="0"/>
              <a:t>Weather: pine infection requires rainfall and moderate temperature in Fall, as we move South in the West  these conditions happen only rarely, when they do we speak of WAVE YEAR</a:t>
            </a:r>
          </a:p>
          <a:p>
            <a:pPr>
              <a:defRPr/>
            </a:pPr>
            <a:r>
              <a:rPr lang="en-US" dirty="0" smtClean="0"/>
              <a:t>Topography: the more rugged the more difficult the spread. Although while </a:t>
            </a:r>
            <a:r>
              <a:rPr lang="en-US" dirty="0" err="1" smtClean="0"/>
              <a:t>basidiospores</a:t>
            </a:r>
            <a:r>
              <a:rPr lang="en-US" dirty="0" smtClean="0"/>
              <a:t> only travel a few hundred yards or a few km in the presence of  currents induced by lakes in mountainous areas, </a:t>
            </a:r>
            <a:r>
              <a:rPr lang="en-US" dirty="0" err="1" smtClean="0"/>
              <a:t>aeciopsores</a:t>
            </a:r>
            <a:r>
              <a:rPr lang="en-US" dirty="0" smtClean="0"/>
              <a:t> may be able to travel over 1000km</a:t>
            </a:r>
          </a:p>
          <a:p>
            <a:pPr>
              <a:defRPr/>
            </a:pPr>
            <a:r>
              <a:rPr lang="en-US" dirty="0" smtClean="0"/>
              <a:t>Amount of resistance within species For instance in Sugar pine resistance is 1% in North and 8% in South CA, maybe due to resistance to C . </a:t>
            </a:r>
            <a:r>
              <a:rPr lang="en-US" dirty="0" err="1" smtClean="0"/>
              <a:t>occidentale</a:t>
            </a:r>
            <a:r>
              <a:rPr lang="en-US" dirty="0" smtClean="0"/>
              <a:t>, a rust of </a:t>
            </a:r>
            <a:r>
              <a:rPr lang="en-US" dirty="0" err="1" smtClean="0"/>
              <a:t>pinyon</a:t>
            </a:r>
            <a:r>
              <a:rPr lang="en-US" dirty="0" smtClean="0"/>
              <a:t> pines </a:t>
            </a:r>
          </a:p>
          <a:p>
            <a:pPr>
              <a:defRPr/>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6" name="Picture 2" descr="http://www.fs.fed.us/rm/highelevationwhitepines/images/threats/blister-rust_clip_image040.jpg"/>
          <p:cNvPicPr>
            <a:picLocks noChangeAspect="1" noChangeArrowheads="1"/>
          </p:cNvPicPr>
          <p:nvPr/>
        </p:nvPicPr>
        <p:blipFill>
          <a:blip r:embed="rId3"/>
          <a:srcRect/>
          <a:stretch>
            <a:fillRect/>
          </a:stretch>
        </p:blipFill>
        <p:spPr bwMode="auto">
          <a:xfrm>
            <a:off x="838200" y="1447800"/>
            <a:ext cx="3346450" cy="4857750"/>
          </a:xfrm>
          <a:prstGeom prst="rect">
            <a:avLst/>
          </a:prstGeom>
          <a:noFill/>
          <a:ln w="9525">
            <a:noFill/>
            <a:miter lim="800000"/>
            <a:headEnd/>
            <a:tailEnd/>
          </a:ln>
        </p:spPr>
      </p:pic>
      <p:pic>
        <p:nvPicPr>
          <p:cNvPr id="62467" name="Picture 4" descr="http://www.forestpathology.org/graphics/ruscycle.gif"/>
          <p:cNvPicPr>
            <a:picLocks noChangeAspect="1" noChangeArrowheads="1"/>
          </p:cNvPicPr>
          <p:nvPr/>
        </p:nvPicPr>
        <p:blipFill>
          <a:blip r:embed="rId4"/>
          <a:srcRect/>
          <a:stretch>
            <a:fillRect/>
          </a:stretch>
        </p:blipFill>
        <p:spPr bwMode="auto">
          <a:xfrm>
            <a:off x="4324350" y="1828800"/>
            <a:ext cx="481965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90600" y="381000"/>
            <a:ext cx="7772400" cy="1143000"/>
          </a:xfrm>
        </p:spPr>
        <p:txBody>
          <a:bodyPr/>
          <a:lstStyle/>
          <a:p>
            <a:r>
              <a:rPr lang="en-US" i="1">
                <a:latin typeface="festus!" pitchFamily="2" charset="0"/>
              </a:rPr>
              <a:t>C. ribicola</a:t>
            </a:r>
            <a:r>
              <a:rPr lang="en-US">
                <a:latin typeface="festus!" pitchFamily="2" charset="0"/>
              </a:rPr>
              <a:t> life cycle</a:t>
            </a:r>
          </a:p>
        </p:txBody>
      </p:sp>
      <p:pic>
        <p:nvPicPr>
          <p:cNvPr id="64515" name="Picture 4" descr="C:\Kristen\classes\pathology\wpbr lifecycle.JPG"/>
          <p:cNvPicPr>
            <a:picLocks noChangeAspect="1" noChangeArrowheads="1"/>
          </p:cNvPicPr>
          <p:nvPr/>
        </p:nvPicPr>
        <p:blipFill>
          <a:blip r:embed="rId3"/>
          <a:srcRect/>
          <a:stretch>
            <a:fillRect/>
          </a:stretch>
        </p:blipFill>
        <p:spPr bwMode="auto">
          <a:xfrm>
            <a:off x="762000" y="1447800"/>
            <a:ext cx="7848600" cy="5257800"/>
          </a:xfrm>
          <a:prstGeom prst="rect">
            <a:avLst/>
          </a:prstGeom>
          <a:noFill/>
          <a:ln w="38100" cmpd="dbl">
            <a:solidFill>
              <a:srgbClr val="000000"/>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0" y="0"/>
            <a:ext cx="9144000" cy="6858000"/>
          </a:xfrm>
        </p:spPr>
        <p:txBody>
          <a:bodyPr/>
          <a:lstStyle/>
          <a:p>
            <a:r>
              <a:rPr lang="en-US" sz="1600" dirty="0" smtClean="0"/>
              <a:t>Port </a:t>
            </a:r>
            <a:r>
              <a:rPr lang="en-US" sz="1600" dirty="0" err="1" smtClean="0"/>
              <a:t>Orford</a:t>
            </a:r>
            <a:r>
              <a:rPr lang="en-US" sz="1600" dirty="0" smtClean="0"/>
              <a:t> Cedar root disease; exotic agent= </a:t>
            </a:r>
            <a:r>
              <a:rPr lang="en-US" sz="1600" i="1" dirty="0" err="1" smtClean="0"/>
              <a:t>Phytophthora</a:t>
            </a:r>
            <a:r>
              <a:rPr lang="en-US" sz="1600" i="1" dirty="0" smtClean="0"/>
              <a:t> </a:t>
            </a:r>
            <a:r>
              <a:rPr lang="en-US" sz="1600" i="1" dirty="0" err="1" smtClean="0"/>
              <a:t>lateralis</a:t>
            </a:r>
            <a:r>
              <a:rPr lang="en-US" sz="1600" i="1" dirty="0" smtClean="0"/>
              <a:t> </a:t>
            </a:r>
            <a:r>
              <a:rPr lang="en-US" sz="1600" dirty="0" smtClean="0"/>
              <a:t>(</a:t>
            </a:r>
            <a:r>
              <a:rPr lang="en-US" sz="1600" dirty="0"/>
              <a:t>E</a:t>
            </a:r>
            <a:r>
              <a:rPr lang="en-US" sz="1600" dirty="0" smtClean="0"/>
              <a:t>ast Asia); first found in a nursery in Oregon</a:t>
            </a:r>
          </a:p>
          <a:p>
            <a:r>
              <a:rPr lang="en-US" sz="1600" dirty="0" smtClean="0"/>
              <a:t>Sudden Oak Death; exotic agent </a:t>
            </a:r>
            <a:r>
              <a:rPr lang="en-US" sz="1600" i="1" dirty="0" err="1" smtClean="0"/>
              <a:t>Phytophthora</a:t>
            </a:r>
            <a:r>
              <a:rPr lang="en-US" sz="1600" i="1" dirty="0" smtClean="0"/>
              <a:t> </a:t>
            </a:r>
            <a:r>
              <a:rPr lang="en-US" sz="1600" i="1" dirty="0" err="1" smtClean="0"/>
              <a:t>ramorum</a:t>
            </a:r>
            <a:r>
              <a:rPr lang="en-US" sz="1600" i="1" dirty="0" smtClean="0"/>
              <a:t> </a:t>
            </a:r>
            <a:r>
              <a:rPr lang="en-US" sz="1600" dirty="0" smtClean="0"/>
              <a:t>(origin unknown) introduced late ‘80s multiple times by infected ornamental plants </a:t>
            </a:r>
          </a:p>
          <a:p>
            <a:r>
              <a:rPr lang="en-US" sz="1600" dirty="0" smtClean="0"/>
              <a:t>Colored canker of sycamore, exotic agent </a:t>
            </a:r>
            <a:r>
              <a:rPr lang="en-US" sz="1600" i="1" dirty="0" err="1" smtClean="0"/>
              <a:t>Ceratocystsis</a:t>
            </a:r>
            <a:r>
              <a:rPr lang="en-US" sz="1600" i="1" dirty="0" smtClean="0"/>
              <a:t> </a:t>
            </a:r>
            <a:r>
              <a:rPr lang="en-US" sz="1600" i="1" dirty="0" err="1" smtClean="0"/>
              <a:t>platani</a:t>
            </a:r>
            <a:r>
              <a:rPr lang="en-US" sz="1600" i="1" dirty="0" smtClean="0"/>
              <a:t> </a:t>
            </a:r>
            <a:r>
              <a:rPr lang="en-US" sz="1600" dirty="0" smtClean="0"/>
              <a:t>from East coast, introduced through wood packaging or untreated wood</a:t>
            </a:r>
          </a:p>
          <a:p>
            <a:r>
              <a:rPr lang="en-US" sz="1600" dirty="0" smtClean="0"/>
              <a:t>Pine pitch canker, exotic agent </a:t>
            </a:r>
            <a:r>
              <a:rPr lang="en-US" sz="1600" i="1" dirty="0" err="1" smtClean="0"/>
              <a:t>Fusarium</a:t>
            </a:r>
            <a:r>
              <a:rPr lang="en-US" sz="1600" i="1" dirty="0" smtClean="0"/>
              <a:t> </a:t>
            </a:r>
            <a:r>
              <a:rPr lang="en-US" sz="1600" i="1" dirty="0" err="1" smtClean="0"/>
              <a:t>circinatum</a:t>
            </a:r>
            <a:r>
              <a:rPr lang="en-US" sz="1600" i="1" dirty="0" smtClean="0"/>
              <a:t> </a:t>
            </a:r>
            <a:r>
              <a:rPr lang="en-US" sz="1600" dirty="0" smtClean="0"/>
              <a:t>introduced in the 80s on pine seed and pine seedlings, origin: Mexico</a:t>
            </a:r>
          </a:p>
          <a:p>
            <a:r>
              <a:rPr lang="en-US" sz="1600" dirty="0" smtClean="0"/>
              <a:t>Oak root canker caused by exotic  </a:t>
            </a:r>
            <a:r>
              <a:rPr lang="en-US" sz="1600" i="1" dirty="0" err="1" smtClean="0"/>
              <a:t>Phytophthora</a:t>
            </a:r>
            <a:r>
              <a:rPr lang="en-US" sz="1600" i="1" dirty="0" smtClean="0"/>
              <a:t> </a:t>
            </a:r>
            <a:r>
              <a:rPr lang="en-US" sz="1600" i="1" dirty="0" err="1" smtClean="0"/>
              <a:t>cinnamomi</a:t>
            </a:r>
            <a:r>
              <a:rPr lang="en-US" sz="1600" i="1" dirty="0" smtClean="0"/>
              <a:t> </a:t>
            </a:r>
            <a:r>
              <a:rPr lang="en-US" sz="1600" dirty="0" smtClean="0"/>
              <a:t>introduced from Papua New Guinea via orchard stock </a:t>
            </a:r>
            <a:r>
              <a:rPr lang="en-US" sz="1600" dirty="0" err="1" smtClean="0"/>
              <a:t>prbably</a:t>
            </a:r>
            <a:r>
              <a:rPr lang="en-US" sz="1600" dirty="0" smtClean="0"/>
              <a:t> after World War II. Same pathogen causes </a:t>
            </a:r>
            <a:r>
              <a:rPr lang="en-US" sz="1600" dirty="0" err="1" smtClean="0"/>
              <a:t>manzanita</a:t>
            </a:r>
            <a:r>
              <a:rPr lang="en-US" sz="1600" dirty="0" smtClean="0"/>
              <a:t> die-offs (Sierra Nevada Foothills) and decline of Bay Laurel and Pacific </a:t>
            </a:r>
            <a:r>
              <a:rPr lang="en-US" sz="1600" dirty="0" err="1" smtClean="0"/>
              <a:t>Madrone</a:t>
            </a:r>
            <a:r>
              <a:rPr lang="en-US" sz="1600" dirty="0" smtClean="0"/>
              <a:t> (greater bay area)</a:t>
            </a:r>
          </a:p>
          <a:p>
            <a:r>
              <a:rPr lang="en-US" sz="1600" dirty="0" smtClean="0"/>
              <a:t>Cypress canker outbreaks caused by native </a:t>
            </a:r>
            <a:r>
              <a:rPr lang="en-US" sz="1600" i="1" dirty="0" err="1" smtClean="0"/>
              <a:t>Seiridium</a:t>
            </a:r>
            <a:r>
              <a:rPr lang="en-US" sz="1600" i="1" dirty="0" smtClean="0"/>
              <a:t> </a:t>
            </a:r>
            <a:r>
              <a:rPr lang="en-US" sz="1600" i="1" dirty="0" err="1" smtClean="0"/>
              <a:t>cardinale</a:t>
            </a:r>
            <a:r>
              <a:rPr lang="en-US" sz="1600" i="1" dirty="0" smtClean="0"/>
              <a:t> </a:t>
            </a:r>
            <a:r>
              <a:rPr lang="en-US" sz="1600" dirty="0" smtClean="0"/>
              <a:t>on trees planted off site or on artificial crosses </a:t>
            </a:r>
          </a:p>
          <a:p>
            <a:r>
              <a:rPr lang="en-US" sz="1600" dirty="0" smtClean="0"/>
              <a:t>Dutch Elm Disease first caused by exotic  </a:t>
            </a:r>
            <a:r>
              <a:rPr lang="en-US" sz="1600" i="1" dirty="0" err="1" smtClean="0"/>
              <a:t>Ophiostoma</a:t>
            </a:r>
            <a:r>
              <a:rPr lang="en-US" sz="1600" i="1" dirty="0" smtClean="0"/>
              <a:t> </a:t>
            </a:r>
            <a:r>
              <a:rPr lang="en-US" sz="1600" i="1" dirty="0" err="1" smtClean="0"/>
              <a:t>ulmi</a:t>
            </a:r>
            <a:r>
              <a:rPr lang="en-US" sz="1600" i="1" dirty="0" smtClean="0"/>
              <a:t> </a:t>
            </a:r>
            <a:r>
              <a:rPr lang="en-US" sz="1600" dirty="0" smtClean="0"/>
              <a:t>then replaced by more aggressive </a:t>
            </a:r>
            <a:r>
              <a:rPr lang="en-US" sz="1600" i="1" dirty="0" smtClean="0"/>
              <a:t>O. novo-</a:t>
            </a:r>
            <a:r>
              <a:rPr lang="en-US" sz="1600" i="1" dirty="0" err="1" smtClean="0"/>
              <a:t>ulmi</a:t>
            </a:r>
            <a:r>
              <a:rPr lang="en-US" sz="1600" i="1" dirty="0" smtClean="0"/>
              <a:t> </a:t>
            </a:r>
            <a:r>
              <a:rPr lang="en-US" sz="1600" dirty="0" smtClean="0"/>
              <a:t>in the 60s’s. From Asia via Europe via infected wood and vectoring insects (one European and one North American)</a:t>
            </a:r>
          </a:p>
          <a:p>
            <a:r>
              <a:rPr lang="en-US" sz="1600" dirty="0" smtClean="0"/>
              <a:t>1000 canker disease caused by fungus </a:t>
            </a:r>
            <a:r>
              <a:rPr lang="en-US" sz="1600" i="1" dirty="0" err="1" smtClean="0"/>
              <a:t>Geosmithia</a:t>
            </a:r>
            <a:r>
              <a:rPr lang="en-US" sz="1600" i="1" dirty="0" smtClean="0"/>
              <a:t> </a:t>
            </a:r>
            <a:r>
              <a:rPr lang="en-US" sz="1600" i="1" dirty="0" err="1" smtClean="0"/>
              <a:t>morbida</a:t>
            </a:r>
            <a:r>
              <a:rPr lang="en-US" sz="1600" i="1" dirty="0" smtClean="0"/>
              <a:t> </a:t>
            </a:r>
            <a:r>
              <a:rPr lang="en-US" sz="1600" dirty="0" smtClean="0"/>
              <a:t>(exotic to Ca) vectored by native walnut twig beetle (post 2003)</a:t>
            </a:r>
          </a:p>
          <a:p>
            <a:r>
              <a:rPr lang="en-US" sz="1600" dirty="0" smtClean="0"/>
              <a:t>White pine blister rust caused by </a:t>
            </a:r>
            <a:r>
              <a:rPr lang="en-US" sz="1600" dirty="0" err="1" smtClean="0"/>
              <a:t>Cronartium</a:t>
            </a:r>
            <a:r>
              <a:rPr lang="en-US" sz="1600" dirty="0" smtClean="0"/>
              <a:t> </a:t>
            </a:r>
            <a:r>
              <a:rPr lang="en-US" sz="1600" dirty="0" err="1" smtClean="0"/>
              <a:t>ribicola</a:t>
            </a:r>
            <a:r>
              <a:rPr lang="en-US" sz="1600" dirty="0" smtClean="0"/>
              <a:t> introduced from Asia via France on infected western white pine in 1914 in Vancouver island</a:t>
            </a:r>
          </a:p>
          <a:p>
            <a:r>
              <a:rPr lang="en-US" sz="1600" dirty="0" smtClean="0"/>
              <a:t>Native </a:t>
            </a:r>
            <a:r>
              <a:rPr lang="en-US" sz="1600" i="1" dirty="0" err="1" smtClean="0"/>
              <a:t>Heterobasidion</a:t>
            </a:r>
            <a:r>
              <a:rPr lang="en-US" sz="1600" i="1" dirty="0" smtClean="0"/>
              <a:t> </a:t>
            </a:r>
            <a:r>
              <a:rPr lang="en-US" sz="1600" dirty="0" smtClean="0"/>
              <a:t>on pines, junipers, sequoias and true firs increased by change in tree species composition, logging and fire exclusio</a:t>
            </a:r>
            <a:r>
              <a:rPr lang="en-US" sz="1800" dirty="0" smtClean="0"/>
              <a:t>n  </a:t>
            </a:r>
          </a:p>
          <a:p>
            <a:r>
              <a:rPr lang="en-US" sz="1800" i="1" dirty="0" err="1" smtClean="0"/>
              <a:t>Xylella</a:t>
            </a:r>
            <a:r>
              <a:rPr lang="en-US" sz="1800" dirty="0" smtClean="0"/>
              <a:t>= Pierce’s disease via Mexico/Southern California</a:t>
            </a:r>
          </a:p>
          <a:p>
            <a:endParaRPr lang="en-US" sz="1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3400" y="0"/>
            <a:ext cx="457835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00600" y="76200"/>
            <a:ext cx="4267200" cy="670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Title 1"/>
          <p:cNvSpPr>
            <a:spLocks noGrp="1"/>
          </p:cNvSpPr>
          <p:nvPr>
            <p:ph type="title"/>
          </p:nvPr>
        </p:nvSpPr>
        <p:spPr>
          <a:xfrm>
            <a:off x="685800" y="533400"/>
            <a:ext cx="8001000" cy="1676400"/>
          </a:xfrm>
        </p:spPr>
        <p:txBody>
          <a:bodyPr/>
          <a:lstStyle/>
          <a:p>
            <a:r>
              <a:rPr lang="en-US" sz="3600" i="1"/>
              <a:t>Cronartium ribicola—</a:t>
            </a:r>
            <a:r>
              <a:rPr lang="en-US" sz="3600"/>
              <a:t>Causal Agent of White Pine Blister Rust</a:t>
            </a:r>
          </a:p>
        </p:txBody>
      </p:sp>
      <p:sp>
        <p:nvSpPr>
          <p:cNvPr id="3" name="Content Placeholder 2"/>
          <p:cNvSpPr>
            <a:spLocks noGrp="1"/>
          </p:cNvSpPr>
          <p:nvPr>
            <p:ph idx="1"/>
          </p:nvPr>
        </p:nvSpPr>
        <p:spPr/>
        <p:txBody>
          <a:bodyPr>
            <a:normAutofit lnSpcReduction="10000"/>
          </a:bodyPr>
          <a:lstStyle/>
          <a:p>
            <a:pPr>
              <a:lnSpc>
                <a:spcPct val="80000"/>
              </a:lnSpc>
              <a:defRPr/>
            </a:pPr>
            <a:r>
              <a:rPr lang="en-US" sz="2000" dirty="0"/>
              <a:t>WPBR is an exotic disease from EU</a:t>
            </a:r>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r>
              <a:rPr lang="en-US" sz="2000" dirty="0"/>
              <a:t>Leaves above the canker die, causing branch/stem to break</a:t>
            </a:r>
          </a:p>
          <a:p>
            <a:pPr>
              <a:lnSpc>
                <a:spcPct val="80000"/>
              </a:lnSpc>
              <a:defRPr/>
            </a:pPr>
            <a:r>
              <a:rPr lang="en-US" sz="2000" dirty="0"/>
              <a:t>Opens site for decay fungus</a:t>
            </a:r>
          </a:p>
          <a:p>
            <a:pPr>
              <a:lnSpc>
                <a:spcPct val="80000"/>
              </a:lnSpc>
              <a:defRPr/>
            </a:pPr>
            <a:endParaRPr lang="en-US" sz="2000" dirty="0"/>
          </a:p>
          <a:p>
            <a:pPr>
              <a:lnSpc>
                <a:spcPct val="80000"/>
              </a:lnSpc>
              <a:defRPr/>
            </a:pPr>
            <a:endParaRPr lang="en-US" sz="2000" dirty="0"/>
          </a:p>
        </p:txBody>
      </p:sp>
      <p:graphicFrame>
        <p:nvGraphicFramePr>
          <p:cNvPr id="4" name="Diagram 3"/>
          <p:cNvGraphicFramePr/>
          <p:nvPr/>
        </p:nvGraphicFramePr>
        <p:xfrm>
          <a:off x="533400" y="2819400"/>
          <a:ext cx="8077200" cy="15494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18434" name="Picture 2" descr="In late spring and early summe look for: (photo)"/>
          <p:cNvPicPr>
            <a:picLocks noChangeAspect="1" noChangeArrowheads="1"/>
          </p:cNvPicPr>
          <p:nvPr/>
        </p:nvPicPr>
        <p:blipFill>
          <a:blip r:embed="rId8"/>
          <a:srcRect/>
          <a:stretch>
            <a:fillRect/>
          </a:stretch>
        </p:blipFill>
        <p:spPr bwMode="auto">
          <a:xfrm>
            <a:off x="4648200" y="3886200"/>
            <a:ext cx="715963" cy="1219200"/>
          </a:xfrm>
          <a:prstGeom prst="rect">
            <a:avLst/>
          </a:prstGeom>
          <a:noFill/>
          <a:ln w="9525">
            <a:noFill/>
            <a:miter lim="800000"/>
            <a:headEnd/>
            <a:tailEnd/>
          </a:ln>
        </p:spPr>
      </p:pic>
      <p:pic>
        <p:nvPicPr>
          <p:cNvPr id="18436" name="Picture 4" descr="In late summer and early fall look for: (photo)."/>
          <p:cNvPicPr>
            <a:picLocks noChangeAspect="1" noChangeArrowheads="1"/>
          </p:cNvPicPr>
          <p:nvPr/>
        </p:nvPicPr>
        <p:blipFill>
          <a:blip r:embed="rId9"/>
          <a:srcRect/>
          <a:stretch>
            <a:fillRect/>
          </a:stretch>
        </p:blipFill>
        <p:spPr bwMode="auto">
          <a:xfrm>
            <a:off x="6248400" y="2057400"/>
            <a:ext cx="1219200" cy="1223963"/>
          </a:xfrm>
          <a:prstGeom prst="rect">
            <a:avLst/>
          </a:prstGeom>
          <a:noFill/>
          <a:ln w="9525">
            <a:noFill/>
            <a:miter lim="800000"/>
            <a:headEnd/>
            <a:tailEnd/>
          </a:ln>
        </p:spPr>
      </p:pic>
      <p:pic>
        <p:nvPicPr>
          <p:cNvPr id="18438" name="Picture 6" descr="In early spring look for: (photo)."/>
          <p:cNvPicPr>
            <a:picLocks noChangeAspect="1" noChangeArrowheads="1"/>
          </p:cNvPicPr>
          <p:nvPr/>
        </p:nvPicPr>
        <p:blipFill>
          <a:blip r:embed="rId10"/>
          <a:srcRect/>
          <a:stretch>
            <a:fillRect/>
          </a:stretch>
        </p:blipFill>
        <p:spPr bwMode="auto">
          <a:xfrm>
            <a:off x="2133600" y="2819400"/>
            <a:ext cx="2184400" cy="468313"/>
          </a:xfrm>
          <a:prstGeom prst="rect">
            <a:avLst/>
          </a:prstGeom>
          <a:noFill/>
          <a:ln w="9525">
            <a:noFill/>
            <a:miter lim="800000"/>
            <a:headEnd/>
            <a:tailEnd/>
          </a:ln>
        </p:spPr>
      </p:pic>
      <p:sp>
        <p:nvSpPr>
          <p:cNvPr id="8" name="Down Arrow 7"/>
          <p:cNvSpPr/>
          <p:nvPr/>
        </p:nvSpPr>
        <p:spPr>
          <a:xfrm>
            <a:off x="6629400" y="3276600"/>
            <a:ext cx="484188"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Down Arrow 8"/>
          <p:cNvSpPr/>
          <p:nvPr/>
        </p:nvSpPr>
        <p:spPr>
          <a:xfrm>
            <a:off x="2971800" y="3276600"/>
            <a:ext cx="484188"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Up Arrow 9"/>
          <p:cNvSpPr/>
          <p:nvPr/>
        </p:nvSpPr>
        <p:spPr>
          <a:xfrm>
            <a:off x="4876800" y="3657600"/>
            <a:ext cx="484188" cy="228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a:spLocks noChangeArrowheads="1"/>
          </p:cNvSpPr>
          <p:nvPr/>
        </p:nvSpPr>
        <p:spPr bwMode="auto">
          <a:xfrm>
            <a:off x="457200" y="3886200"/>
            <a:ext cx="1600200" cy="830263"/>
          </a:xfrm>
          <a:prstGeom prst="rect">
            <a:avLst/>
          </a:prstGeom>
          <a:noFill/>
          <a:ln w="9525">
            <a:noFill/>
            <a:miter lim="800000"/>
            <a:headEnd/>
            <a:tailEnd/>
          </a:ln>
        </p:spPr>
        <p:txBody>
          <a:bodyPr>
            <a:prstTxWarp prst="textNoShape">
              <a:avLst/>
            </a:prstTxWarp>
            <a:spAutoFit/>
          </a:bodyPr>
          <a:lstStyle/>
          <a:p>
            <a:pPr algn="ctr"/>
            <a:r>
              <a:rPr lang="en-US" sz="1500" b="1">
                <a:latin typeface="Georgia" charset="0"/>
              </a:rPr>
              <a:t>Fall</a:t>
            </a:r>
            <a:r>
              <a:rPr lang="en-US" sz="1500">
                <a:latin typeface="Georgia" charset="0"/>
              </a:rPr>
              <a:t>: fungus attacks needles</a:t>
            </a:r>
          </a:p>
          <a:p>
            <a:endParaRPr lang="en-US">
              <a:latin typeface="Georgia" charset="0"/>
            </a:endParaRPr>
          </a:p>
        </p:txBody>
      </p:sp>
      <p:sp>
        <p:nvSpPr>
          <p:cNvPr id="12" name="Up Arrow 11"/>
          <p:cNvSpPr/>
          <p:nvPr/>
        </p:nvSpPr>
        <p:spPr>
          <a:xfrm>
            <a:off x="1143000" y="3657600"/>
            <a:ext cx="484188" cy="228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a:spLocks noChangeArrowheads="1"/>
          </p:cNvSpPr>
          <p:nvPr/>
        </p:nvSpPr>
        <p:spPr bwMode="auto">
          <a:xfrm>
            <a:off x="2667000" y="3810000"/>
            <a:ext cx="1981200" cy="1062038"/>
          </a:xfrm>
          <a:prstGeom prst="rect">
            <a:avLst/>
          </a:prstGeom>
          <a:noFill/>
          <a:ln w="9525">
            <a:noFill/>
            <a:miter lim="800000"/>
            <a:headEnd/>
            <a:tailEnd/>
          </a:ln>
        </p:spPr>
        <p:txBody>
          <a:bodyPr>
            <a:prstTxWarp prst="textNoShape">
              <a:avLst/>
            </a:prstTxWarp>
            <a:spAutoFit/>
          </a:bodyPr>
          <a:lstStyle/>
          <a:p>
            <a:pPr algn="ctr"/>
            <a:r>
              <a:rPr lang="en-US" sz="1500" b="1">
                <a:latin typeface="Georgia" charset="0"/>
              </a:rPr>
              <a:t>Two Years Later</a:t>
            </a:r>
            <a:r>
              <a:rPr lang="en-US" sz="1500">
                <a:latin typeface="Georgia" charset="0"/>
              </a:rPr>
              <a:t>: Fungus spreads to branches and trunk</a:t>
            </a:r>
            <a:endParaRPr lang="en-US" sz="1500" b="1">
              <a:latin typeface="Georgia" charset="0"/>
            </a:endParaRPr>
          </a:p>
          <a:p>
            <a:endParaRPr lang="en-US">
              <a:latin typeface="Georgia" charset="0"/>
            </a:endParaRPr>
          </a:p>
        </p:txBody>
      </p:sp>
      <p:sp>
        <p:nvSpPr>
          <p:cNvPr id="14" name="TextBox 13"/>
          <p:cNvSpPr txBox="1">
            <a:spLocks noChangeArrowheads="1"/>
          </p:cNvSpPr>
          <p:nvPr/>
        </p:nvSpPr>
        <p:spPr bwMode="auto">
          <a:xfrm>
            <a:off x="5943600" y="3810000"/>
            <a:ext cx="1981200" cy="1062038"/>
          </a:xfrm>
          <a:prstGeom prst="rect">
            <a:avLst/>
          </a:prstGeom>
          <a:noFill/>
          <a:ln w="9525">
            <a:noFill/>
            <a:miter lim="800000"/>
            <a:headEnd/>
            <a:tailEnd/>
          </a:ln>
        </p:spPr>
        <p:txBody>
          <a:bodyPr>
            <a:prstTxWarp prst="textNoShape">
              <a:avLst/>
            </a:prstTxWarp>
            <a:spAutoFit/>
          </a:bodyPr>
          <a:lstStyle/>
          <a:p>
            <a:pPr algn="ctr"/>
            <a:r>
              <a:rPr lang="en-US" sz="1500" b="1">
                <a:latin typeface="Georgia" charset="0"/>
              </a:rPr>
              <a:t>Spore produced to transmit disease</a:t>
            </a:r>
          </a:p>
          <a:p>
            <a:endParaRPr lang="en-US">
              <a:latin typeface="Georgia" charset="0"/>
            </a:endParaRPr>
          </a:p>
        </p:txBody>
      </p:sp>
      <p:sp>
        <p:nvSpPr>
          <p:cNvPr id="15" name="TextBox 14"/>
          <p:cNvSpPr txBox="1">
            <a:spLocks noChangeArrowheads="1"/>
          </p:cNvSpPr>
          <p:nvPr/>
        </p:nvSpPr>
        <p:spPr bwMode="auto">
          <a:xfrm>
            <a:off x="4267200" y="2590800"/>
            <a:ext cx="2057400" cy="1062038"/>
          </a:xfrm>
          <a:prstGeom prst="rect">
            <a:avLst/>
          </a:prstGeom>
          <a:noFill/>
          <a:ln w="9525">
            <a:noFill/>
            <a:miter lim="800000"/>
            <a:headEnd/>
            <a:tailEnd/>
          </a:ln>
        </p:spPr>
        <p:txBody>
          <a:bodyPr>
            <a:prstTxWarp prst="textNoShape">
              <a:avLst/>
            </a:prstTxWarp>
            <a:spAutoFit/>
          </a:bodyPr>
          <a:lstStyle/>
          <a:p>
            <a:pPr algn="ctr"/>
            <a:r>
              <a:rPr lang="en-US" sz="1500" b="1">
                <a:latin typeface="Georgia" charset="0"/>
              </a:rPr>
              <a:t>Next Spring: </a:t>
            </a:r>
            <a:r>
              <a:rPr lang="en-US" sz="1500">
                <a:latin typeface="Georgia" charset="0"/>
              </a:rPr>
              <a:t>spores cause blisters and thus cankers</a:t>
            </a:r>
            <a:endParaRPr lang="en-US" sz="1500" b="1">
              <a:latin typeface="Georgia" charset="0"/>
            </a:endParaRPr>
          </a:p>
          <a:p>
            <a:endParaRPr lang="en-US">
              <a:latin typeface="Georgia"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8438"/>
                                        </p:tgtEl>
                                        <p:attrNameLst>
                                          <p:attrName>style.visibility</p:attrName>
                                        </p:attrNameLst>
                                      </p:cBhvr>
                                      <p:to>
                                        <p:strVal val="visible"/>
                                      </p:to>
                                    </p:set>
                                    <p:animEffect transition="in" filter="blinds(horizontal)">
                                      <p:cBhvr>
                                        <p:cTn id="20" dur="500"/>
                                        <p:tgtEl>
                                          <p:spTgt spid="1843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nodeType="withEffect">
                                  <p:stCondLst>
                                    <p:cond delay="0"/>
                                  </p:stCondLst>
                                  <p:childTnLst>
                                    <p:set>
                                      <p:cBhvr>
                                        <p:cTn id="36" dur="1" fill="hold">
                                          <p:stCondLst>
                                            <p:cond delay="0"/>
                                          </p:stCondLst>
                                        </p:cTn>
                                        <p:tgtEl>
                                          <p:spTgt spid="18434"/>
                                        </p:tgtEl>
                                        <p:attrNameLst>
                                          <p:attrName>style.visibility</p:attrName>
                                        </p:attrNameLst>
                                      </p:cBhvr>
                                      <p:to>
                                        <p:strVal val="visible"/>
                                      </p:to>
                                    </p:set>
                                    <p:animEffect transition="in" filter="blinds(horizontal)">
                                      <p:cBhvr>
                                        <p:cTn id="37" dur="500"/>
                                        <p:tgtEl>
                                          <p:spTgt spid="1843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8436"/>
                                        </p:tgtEl>
                                        <p:attrNameLst>
                                          <p:attrName>style.visibility</p:attrName>
                                        </p:attrNameLst>
                                      </p:cBhvr>
                                      <p:to>
                                        <p:strVal val="visible"/>
                                      </p:to>
                                    </p:set>
                                    <p:animEffect transition="in" filter="blinds(horizontal)">
                                      <p:cBhvr>
                                        <p:cTn id="42" dur="500"/>
                                        <p:tgtEl>
                                          <p:spTgt spid="1843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linds(horizontal)">
                                      <p:cBhvr>
                                        <p:cTn id="45" dur="500"/>
                                        <p:tgtEl>
                                          <p:spTgt spid="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linds(horizont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blinds(horizontal)">
                                      <p:cBhvr>
                                        <p:cTn id="53" dur="500"/>
                                        <p:tgtEl>
                                          <p:spTgt spid="3">
                                            <p:txEl>
                                              <p:pRg st="12" end="12"/>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blinds(horizontal)">
                                      <p:cBhvr>
                                        <p:cTn id="56"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animBg="1"/>
      <p:bldP spid="9" grpId="0" animBg="1"/>
      <p:bldP spid="10" grpId="0" animBg="1"/>
      <p:bldP spid="11" grpId="0"/>
      <p:bldP spid="12" grpId="0" animBg="1"/>
      <p:bldP spid="13" grpId="0"/>
      <p:bldP spid="14" grpId="0"/>
      <p:bldP spid="15"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0"/>
            <a:ext cx="7772400" cy="1143000"/>
          </a:xfrm>
        </p:spPr>
        <p:txBody>
          <a:bodyPr/>
          <a:lstStyle/>
          <a:p>
            <a:r>
              <a:rPr lang="en-US">
                <a:latin typeface="festus!" pitchFamily="2" charset="0"/>
              </a:rPr>
              <a:t>A Few Pathogen Details</a:t>
            </a:r>
          </a:p>
        </p:txBody>
      </p:sp>
      <p:sp>
        <p:nvSpPr>
          <p:cNvPr id="68611" name="Rectangle 3"/>
          <p:cNvSpPr>
            <a:spLocks noGrp="1" noChangeArrowheads="1"/>
          </p:cNvSpPr>
          <p:nvPr>
            <p:ph type="body" idx="1"/>
          </p:nvPr>
        </p:nvSpPr>
        <p:spPr>
          <a:xfrm>
            <a:off x="762000" y="1066800"/>
            <a:ext cx="7772400" cy="4114800"/>
          </a:xfrm>
          <a:solidFill>
            <a:srgbClr val="FFFFFF"/>
          </a:solidFill>
          <a:ln>
            <a:solidFill>
              <a:srgbClr val="000000"/>
            </a:solidFill>
          </a:ln>
        </p:spPr>
        <p:txBody>
          <a:bodyPr/>
          <a:lstStyle/>
          <a:p>
            <a:pPr>
              <a:lnSpc>
                <a:spcPct val="80000"/>
              </a:lnSpc>
            </a:pPr>
            <a:r>
              <a:rPr lang="en-US" sz="2000" smtClean="0">
                <a:latin typeface="festus!" pitchFamily="2" charset="0"/>
              </a:rPr>
              <a:t>Infection occurs through stomata of needles of all age, if needle is on stem then infection directly leads to  tree girdling. If needle on branch, it will cause branch death and then if it moves into stem it will cause stem girdling, if stem does not die before pathogen gets to stem…</a:t>
            </a:r>
          </a:p>
          <a:p>
            <a:pPr>
              <a:lnSpc>
                <a:spcPct val="80000"/>
              </a:lnSpc>
            </a:pPr>
            <a:r>
              <a:rPr lang="en-US" sz="2000" smtClean="0">
                <a:latin typeface="festus!" pitchFamily="2" charset="0"/>
              </a:rPr>
              <a:t>Because pathogen is obligate biotroph</a:t>
            </a:r>
          </a:p>
          <a:p>
            <a:pPr>
              <a:lnSpc>
                <a:spcPct val="80000"/>
              </a:lnSpc>
            </a:pPr>
            <a:r>
              <a:rPr lang="en-US" sz="2000" smtClean="0">
                <a:latin typeface="festus!" pitchFamily="2" charset="0"/>
              </a:rPr>
              <a:t>Overall Low genetic diversity in N.A.  Sign of introduced disease</a:t>
            </a:r>
          </a:p>
          <a:p>
            <a:pPr lvl="1">
              <a:lnSpc>
                <a:spcPct val="80000"/>
              </a:lnSpc>
            </a:pPr>
            <a:r>
              <a:rPr lang="en-US" sz="1800" smtClean="0">
                <a:latin typeface="festus!" pitchFamily="2" charset="0"/>
              </a:rPr>
              <a:t>Diversity between subpopulations is greater in West because of rugged topography</a:t>
            </a:r>
          </a:p>
          <a:p>
            <a:pPr lvl="1">
              <a:lnSpc>
                <a:spcPct val="80000"/>
              </a:lnSpc>
              <a:buFontTx/>
              <a:buNone/>
            </a:pPr>
            <a:endParaRPr lang="en-US" sz="1800" smtClean="0">
              <a:latin typeface="festus!" pitchFamily="2" charset="0"/>
            </a:endParaRPr>
          </a:p>
          <a:p>
            <a:pPr lvl="1">
              <a:lnSpc>
                <a:spcPct val="80000"/>
              </a:lnSpc>
            </a:pPr>
            <a:r>
              <a:rPr lang="en-US" sz="1800" smtClean="0">
                <a:latin typeface="festus!" pitchFamily="2" charset="0"/>
              </a:rPr>
              <a:t>Indicative of frequent founder events and little gene flow</a:t>
            </a:r>
          </a:p>
          <a:p>
            <a:pPr>
              <a:lnSpc>
                <a:spcPct val="80000"/>
              </a:lnSpc>
            </a:pPr>
            <a:r>
              <a:rPr lang="en-US" sz="2000" smtClean="0">
                <a:latin typeface="festus!" pitchFamily="2" charset="0"/>
              </a:rPr>
              <a:t>Genetic center: Asia</a:t>
            </a:r>
          </a:p>
          <a:p>
            <a:pPr>
              <a:lnSpc>
                <a:spcPct val="80000"/>
              </a:lnSpc>
            </a:pPr>
            <a:r>
              <a:rPr lang="en-US" sz="2000" smtClean="0">
                <a:latin typeface="festus!" pitchFamily="2" charset="0"/>
              </a:rPr>
              <a:t>To infect white pines: 48 hours &lt;68 F, 100% relative humidity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0"/>
            <a:ext cx="7772400" cy="1143000"/>
          </a:xfrm>
        </p:spPr>
        <p:txBody>
          <a:bodyPr/>
          <a:lstStyle/>
          <a:p>
            <a:r>
              <a:rPr lang="en-US">
                <a:latin typeface="festus!" pitchFamily="2" charset="0"/>
              </a:rPr>
              <a:t>Attempts to control WPBR</a:t>
            </a:r>
          </a:p>
        </p:txBody>
      </p:sp>
      <p:sp>
        <p:nvSpPr>
          <p:cNvPr id="69635" name="Rectangle 3"/>
          <p:cNvSpPr>
            <a:spLocks noGrp="1" noChangeArrowheads="1"/>
          </p:cNvSpPr>
          <p:nvPr>
            <p:ph type="body" idx="1"/>
          </p:nvPr>
        </p:nvSpPr>
        <p:spPr>
          <a:xfrm>
            <a:off x="762000" y="1143000"/>
            <a:ext cx="7772400" cy="5181600"/>
          </a:xfrm>
          <a:solidFill>
            <a:srgbClr val="FFFFFF"/>
          </a:solidFill>
          <a:ln>
            <a:solidFill>
              <a:srgbClr val="000000"/>
            </a:solidFill>
          </a:ln>
        </p:spPr>
        <p:txBody>
          <a:bodyPr/>
          <a:lstStyle/>
          <a:p>
            <a:pPr>
              <a:lnSpc>
                <a:spcPct val="90000"/>
              </a:lnSpc>
            </a:pPr>
            <a:r>
              <a:rPr lang="en-US" sz="2800">
                <a:latin typeface="festus!" pitchFamily="2" charset="0"/>
              </a:rPr>
              <a:t>Ribes eradication</a:t>
            </a:r>
            <a:endParaRPr lang="en-US" sz="2800" smtClean="0">
              <a:latin typeface="festus!" pitchFamily="2" charset="0"/>
            </a:endParaRPr>
          </a:p>
          <a:p>
            <a:pPr lvl="1">
              <a:lnSpc>
                <a:spcPct val="90000"/>
              </a:lnSpc>
            </a:pPr>
            <a:r>
              <a:rPr lang="en-US" sz="2400" smtClean="0">
                <a:latin typeface="festus!" pitchFamily="2" charset="0"/>
              </a:rPr>
              <a:t>More successful in East than West</a:t>
            </a:r>
          </a:p>
          <a:p>
            <a:pPr>
              <a:lnSpc>
                <a:spcPct val="90000"/>
              </a:lnSpc>
            </a:pPr>
            <a:r>
              <a:rPr lang="en-US" sz="2800">
                <a:latin typeface="festus!" pitchFamily="2" charset="0"/>
              </a:rPr>
              <a:t>Use of Risk Zones for planting and management</a:t>
            </a:r>
          </a:p>
          <a:p>
            <a:pPr lvl="1">
              <a:lnSpc>
                <a:spcPct val="90000"/>
              </a:lnSpc>
            </a:pPr>
            <a:r>
              <a:rPr lang="en-US" sz="2400">
                <a:latin typeface="festus!" pitchFamily="2" charset="0"/>
              </a:rPr>
              <a:t>potential pitfalls: must also account for airflow patterns</a:t>
            </a:r>
          </a:p>
          <a:p>
            <a:pPr>
              <a:lnSpc>
                <a:spcPct val="90000"/>
              </a:lnSpc>
            </a:pPr>
            <a:r>
              <a:rPr lang="en-US" sz="2800">
                <a:latin typeface="festus!" pitchFamily="2" charset="0"/>
              </a:rPr>
              <a:t>Pruning</a:t>
            </a:r>
          </a:p>
          <a:p>
            <a:pPr lvl="1">
              <a:lnSpc>
                <a:spcPct val="90000"/>
              </a:lnSpc>
            </a:pPr>
            <a:r>
              <a:rPr lang="en-US" sz="2400">
                <a:latin typeface="festus!" pitchFamily="2" charset="0"/>
              </a:rPr>
              <a:t>Can be </a:t>
            </a:r>
            <a:r>
              <a:rPr lang="en-US" sz="2400" smtClean="0">
                <a:latin typeface="festus!" pitchFamily="2" charset="0"/>
              </a:rPr>
              <a:t>successful if infection caught 12 inches from main stem; </a:t>
            </a:r>
            <a:r>
              <a:rPr lang="en-US" sz="2400">
                <a:latin typeface="festus!" pitchFamily="2" charset="0"/>
              </a:rPr>
              <a:t>costly; may need repeated entries; probably would not work in whitebark</a:t>
            </a:r>
          </a:p>
          <a:p>
            <a:pPr>
              <a:lnSpc>
                <a:spcPct val="90000"/>
              </a:lnSpc>
            </a:pPr>
            <a:r>
              <a:rPr lang="en-US" sz="2800">
                <a:latin typeface="festus!" pitchFamily="2" charset="0"/>
              </a:rPr>
              <a:t>Genetics: probably most successful method</a:t>
            </a:r>
          </a:p>
          <a:p>
            <a:pPr lvl="1">
              <a:lnSpc>
                <a:spcPct val="90000"/>
              </a:lnSpc>
            </a:pPr>
            <a:r>
              <a:rPr lang="en-US" sz="2400">
                <a:latin typeface="festus!" pitchFamily="2" charset="0"/>
              </a:rPr>
              <a:t>Sugar and western white pines</a:t>
            </a:r>
          </a:p>
          <a:p>
            <a:pPr lvl="1">
              <a:lnSpc>
                <a:spcPct val="90000"/>
              </a:lnSpc>
            </a:pPr>
            <a:r>
              <a:rPr lang="en-US" sz="2400">
                <a:latin typeface="festus!" pitchFamily="2" charset="0"/>
              </a:rPr>
              <a:t>Whitebark pine work in progress</a:t>
            </a:r>
          </a:p>
          <a:p>
            <a:pPr>
              <a:lnSpc>
                <a:spcPct val="90000"/>
              </a:lnSpc>
              <a:buFont typeface="Wingdings" charset="2"/>
              <a:buNone/>
            </a:pPr>
            <a:endParaRPr lang="en-US" sz="2800">
              <a:latin typeface="festus!" pitchFamily="2"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Content Placeholder 3" descr="eradication.jpg"/>
          <p:cNvPicPr>
            <a:picLocks noGrp="1" noChangeAspect="1"/>
          </p:cNvPicPr>
          <p:nvPr>
            <p:ph idx="1"/>
          </p:nvPr>
        </p:nvPicPr>
        <p:blipFill>
          <a:blip r:embed="rId2"/>
          <a:srcRect l="-12962" r="-12962"/>
          <a:stretch>
            <a:fillRect/>
          </a:stretch>
        </p:blipFill>
        <p:spPr>
          <a:xfrm>
            <a:off x="-914400" y="533400"/>
            <a:ext cx="11082338" cy="58674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smtClean="0"/>
              <a:t>Civilian Conservation Camps  during the Depression,</a:t>
            </a:r>
          </a:p>
        </p:txBody>
      </p:sp>
      <p:pic>
        <p:nvPicPr>
          <p:cNvPr id="72707" name="Content Placeholder 3" descr="adhi11a.jpg"/>
          <p:cNvPicPr>
            <a:picLocks noGrp="1" noChangeAspect="1"/>
          </p:cNvPicPr>
          <p:nvPr>
            <p:ph idx="1"/>
          </p:nvPr>
        </p:nvPicPr>
        <p:blipFill>
          <a:blip r:embed="rId2"/>
          <a:srcRect l="-19133" r="-19133"/>
          <a:stretch>
            <a:fillRect/>
          </a:stretch>
        </p:blip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609600"/>
            <a:ext cx="8458200" cy="1143000"/>
          </a:xfrm>
        </p:spPr>
        <p:txBody>
          <a:bodyPr/>
          <a:lstStyle/>
          <a:p>
            <a:r>
              <a:rPr lang="en-US">
                <a:latin typeface="festus!" pitchFamily="2" charset="0"/>
              </a:rPr>
              <a:t>Widespread mortality in western white pine</a:t>
            </a:r>
          </a:p>
        </p:txBody>
      </p:sp>
      <p:pic>
        <p:nvPicPr>
          <p:cNvPr id="73731" name="Picture 4" descr="C:\Kristen\white pine decline2.JPG"/>
          <p:cNvPicPr>
            <a:picLocks noChangeAspect="1" noChangeArrowheads="1"/>
          </p:cNvPicPr>
          <p:nvPr/>
        </p:nvPicPr>
        <p:blipFill>
          <a:blip r:embed="rId3"/>
          <a:srcRect/>
          <a:stretch>
            <a:fillRect/>
          </a:stretch>
        </p:blipFill>
        <p:spPr bwMode="auto">
          <a:xfrm>
            <a:off x="1524000" y="1981200"/>
            <a:ext cx="71628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t>Why mortality appears in clusters if pine to pine infection does not occur ?</a:t>
            </a:r>
            <a:br>
              <a:rPr lang="en-US" smtClean="0"/>
            </a:br>
            <a:endParaRPr lang="en-US" smtClean="0"/>
          </a:p>
        </p:txBody>
      </p:sp>
      <p:sp>
        <p:nvSpPr>
          <p:cNvPr id="75779" name="TextBox 2"/>
          <p:cNvSpPr txBox="1">
            <a:spLocks noChangeArrowheads="1"/>
          </p:cNvSpPr>
          <p:nvPr/>
        </p:nvSpPr>
        <p:spPr bwMode="auto">
          <a:xfrm>
            <a:off x="762000" y="2590800"/>
            <a:ext cx="7391400" cy="3046413"/>
          </a:xfrm>
          <a:prstGeom prst="rect">
            <a:avLst/>
          </a:prstGeom>
          <a:noFill/>
          <a:ln w="9525">
            <a:noFill/>
            <a:miter lim="800000"/>
            <a:headEnd/>
            <a:tailEnd/>
          </a:ln>
        </p:spPr>
        <p:txBody>
          <a:bodyPr>
            <a:prstTxWarp prst="textNoShape">
              <a:avLst/>
            </a:prstTxWarp>
            <a:spAutoFit/>
          </a:bodyPr>
          <a:lstStyle/>
          <a:p>
            <a:r>
              <a:rPr lang="en-US"/>
              <a:t>1- Threshold of inoculum necessary for infections low in western white pine, so a single source can infect trees at various distance because dilution effects  with distance are less pronounced</a:t>
            </a:r>
          </a:p>
          <a:p>
            <a:endParaRPr lang="en-US"/>
          </a:p>
          <a:p>
            <a:r>
              <a:rPr lang="en-US"/>
              <a:t>2- Resistance very infrequent (1 in a thousand)</a:t>
            </a:r>
          </a:p>
          <a:p>
            <a:endParaRPr lang="en-US"/>
          </a:p>
          <a:p>
            <a:r>
              <a:rPr lang="en-US"/>
              <a:t>3- Compounding effect of  Mountain Pine Beetle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atin typeface="festus!" pitchFamily="2" charset="0"/>
              </a:rPr>
              <a:t>Pruning research in sugar pine</a:t>
            </a:r>
            <a:endParaRPr lang="en-US"/>
          </a:p>
        </p:txBody>
      </p:sp>
      <p:sp>
        <p:nvSpPr>
          <p:cNvPr id="76803" name="Text Box 4"/>
          <p:cNvSpPr txBox="1">
            <a:spLocks noChangeArrowheads="1"/>
          </p:cNvSpPr>
          <p:nvPr/>
        </p:nvSpPr>
        <p:spPr bwMode="auto">
          <a:xfrm>
            <a:off x="838200" y="1839913"/>
            <a:ext cx="1587500" cy="701675"/>
          </a:xfrm>
          <a:prstGeom prst="rect">
            <a:avLst/>
          </a:prstGeom>
          <a:noFill/>
          <a:ln w="9525">
            <a:noFill/>
            <a:miter lim="800000"/>
            <a:headEnd/>
            <a:tailEnd/>
          </a:ln>
        </p:spPr>
        <p:txBody>
          <a:bodyPr wrap="none">
            <a:prstTxWarp prst="textNoShape">
              <a:avLst/>
            </a:prstTxWarp>
            <a:spAutoFit/>
          </a:bodyPr>
          <a:lstStyle/>
          <a:p>
            <a:r>
              <a:rPr lang="en-US" sz="4000">
                <a:latin typeface="festus!" pitchFamily="2" charset="0"/>
              </a:rPr>
              <a:t>before...</a:t>
            </a:r>
            <a:endParaRPr lang="en-US"/>
          </a:p>
        </p:txBody>
      </p:sp>
      <p:pic>
        <p:nvPicPr>
          <p:cNvPr id="76804" name="Picture 5" descr="C:\Kristen\sp prune.JPG"/>
          <p:cNvPicPr>
            <a:picLocks noChangeAspect="1" noChangeArrowheads="1"/>
          </p:cNvPicPr>
          <p:nvPr/>
        </p:nvPicPr>
        <p:blipFill>
          <a:blip r:embed="rId2"/>
          <a:srcRect/>
          <a:stretch>
            <a:fillRect/>
          </a:stretch>
        </p:blipFill>
        <p:spPr bwMode="auto">
          <a:xfrm>
            <a:off x="1295400" y="2514600"/>
            <a:ext cx="66294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09600" y="762000"/>
            <a:ext cx="8077200" cy="1143000"/>
          </a:xfrm>
        </p:spPr>
        <p:txBody>
          <a:bodyPr/>
          <a:lstStyle/>
          <a:p>
            <a:r>
              <a:rPr lang="en-US">
                <a:latin typeface="festus!" pitchFamily="2" charset="0"/>
              </a:rPr>
              <a:t>Pruning research in sugar pine</a:t>
            </a:r>
            <a:endParaRPr lang="en-US"/>
          </a:p>
        </p:txBody>
      </p:sp>
      <p:pic>
        <p:nvPicPr>
          <p:cNvPr id="77827" name="Picture 3" descr="C:\Kristen\sugar pine prune.JPG"/>
          <p:cNvPicPr>
            <a:picLocks noChangeAspect="1" noChangeArrowheads="1"/>
          </p:cNvPicPr>
          <p:nvPr/>
        </p:nvPicPr>
        <p:blipFill>
          <a:blip r:embed="rId2"/>
          <a:srcRect/>
          <a:stretch>
            <a:fillRect/>
          </a:stretch>
        </p:blipFill>
        <p:spPr bwMode="auto">
          <a:xfrm>
            <a:off x="1143000" y="1905000"/>
            <a:ext cx="6858000" cy="4191000"/>
          </a:xfrm>
          <a:prstGeom prst="rect">
            <a:avLst/>
          </a:prstGeom>
          <a:noFill/>
          <a:ln w="9525">
            <a:noFill/>
            <a:miter lim="800000"/>
            <a:headEnd/>
            <a:tailEnd/>
          </a:ln>
        </p:spPr>
      </p:pic>
      <p:sp>
        <p:nvSpPr>
          <p:cNvPr id="77828" name="Text Box 4"/>
          <p:cNvSpPr txBox="1">
            <a:spLocks noChangeArrowheads="1"/>
          </p:cNvSpPr>
          <p:nvPr/>
        </p:nvSpPr>
        <p:spPr bwMode="auto">
          <a:xfrm>
            <a:off x="6934200" y="6156325"/>
            <a:ext cx="1400175" cy="701675"/>
          </a:xfrm>
          <a:prstGeom prst="rect">
            <a:avLst/>
          </a:prstGeom>
          <a:noFill/>
          <a:ln w="9525">
            <a:noFill/>
            <a:miter lim="800000"/>
            <a:headEnd/>
            <a:tailEnd/>
          </a:ln>
        </p:spPr>
        <p:txBody>
          <a:bodyPr>
            <a:prstTxWarp prst="textNoShape">
              <a:avLst/>
            </a:prstTxWarp>
            <a:spAutoFit/>
          </a:bodyPr>
          <a:lstStyle/>
          <a:p>
            <a:r>
              <a:rPr lang="en-US" sz="4000">
                <a:latin typeface="festus!" pitchFamily="2" charset="0"/>
              </a:rPr>
              <a:t>...after</a:t>
            </a:r>
            <a:endParaRPr lang="en-US" sz="40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1371600"/>
            <a:ext cx="7772400" cy="1470025"/>
          </a:xfrm>
        </p:spPr>
        <p:txBody>
          <a:bodyPr/>
          <a:lstStyle/>
          <a:p>
            <a:r>
              <a:rPr lang="en-US">
                <a:latin typeface="festus!" pitchFamily="2" charset="0"/>
              </a:rPr>
              <a:t>White pine blister rust:</a:t>
            </a:r>
            <a:br>
              <a:rPr lang="en-US">
                <a:latin typeface="festus!" pitchFamily="2" charset="0"/>
              </a:rPr>
            </a:br>
            <a:endParaRPr lang="en-US">
              <a:latin typeface="festus!" pitchFamily="2" charset="0"/>
            </a:endParaRPr>
          </a:p>
        </p:txBody>
      </p:sp>
      <p:sp>
        <p:nvSpPr>
          <p:cNvPr id="47107" name="Subtitle 3"/>
          <p:cNvSpPr>
            <a:spLocks noGrp="1"/>
          </p:cNvSpPr>
          <p:nvPr>
            <p:ph type="subTitle" idx="1"/>
          </p:nvPr>
        </p:nvSpPr>
        <p:spPr>
          <a:xfrm>
            <a:off x="1752600" y="2286000"/>
            <a:ext cx="5638800" cy="838200"/>
          </a:xfrm>
        </p:spPr>
        <p:txBody>
          <a:bodyPr/>
          <a:lstStyle/>
          <a:p>
            <a:r>
              <a:rPr lang="en-US" smtClean="0"/>
              <a:t>An emergent disease caused by an introduced pathogen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838200" y="838200"/>
            <a:ext cx="8077200" cy="1143000"/>
          </a:xfrm>
        </p:spPr>
        <p:txBody>
          <a:bodyPr/>
          <a:lstStyle/>
          <a:p>
            <a:r>
              <a:rPr lang="en-US">
                <a:latin typeface="festus!" pitchFamily="2" charset="0"/>
              </a:rPr>
              <a:t>Eastern white pine </a:t>
            </a:r>
            <a:r>
              <a:rPr lang="en-US" sz="4000">
                <a:latin typeface="festus!" pitchFamily="2" charset="0"/>
              </a:rPr>
              <a:t>(</a:t>
            </a:r>
            <a:r>
              <a:rPr lang="en-US" sz="4000" i="1">
                <a:latin typeface="festus!" pitchFamily="2" charset="0"/>
              </a:rPr>
              <a:t>P. strobus</a:t>
            </a:r>
            <a:r>
              <a:rPr lang="en-US" sz="4000">
                <a:latin typeface="festus!" pitchFamily="2" charset="0"/>
              </a:rPr>
              <a:t>)</a:t>
            </a:r>
            <a:endParaRPr lang="en-US">
              <a:latin typeface="festus!" pitchFamily="2" charset="0"/>
            </a:endParaRPr>
          </a:p>
        </p:txBody>
      </p:sp>
      <p:sp>
        <p:nvSpPr>
          <p:cNvPr id="78851" name="Rectangle 3"/>
          <p:cNvSpPr>
            <a:spLocks noGrp="1" noChangeArrowheads="1"/>
          </p:cNvSpPr>
          <p:nvPr>
            <p:ph type="body" idx="1"/>
          </p:nvPr>
        </p:nvSpPr>
        <p:spPr>
          <a:xfrm>
            <a:off x="1066800" y="2101850"/>
            <a:ext cx="7772400" cy="4114800"/>
          </a:xfrm>
          <a:solidFill>
            <a:srgbClr val="FFFFFF"/>
          </a:solidFill>
          <a:ln>
            <a:solidFill>
              <a:srgbClr val="000000"/>
            </a:solidFill>
          </a:ln>
        </p:spPr>
        <p:txBody>
          <a:bodyPr/>
          <a:lstStyle/>
          <a:p>
            <a:r>
              <a:rPr lang="en-US" sz="2800">
                <a:latin typeface="festus!" pitchFamily="2" charset="0"/>
              </a:rPr>
              <a:t>Largely cut over prior to rust, so loss due to rust minimal, but regenerating difficult</a:t>
            </a:r>
          </a:p>
          <a:p>
            <a:r>
              <a:rPr lang="en-US" sz="2800">
                <a:latin typeface="festus!" pitchFamily="2" charset="0"/>
              </a:rPr>
              <a:t>Only tree where </a:t>
            </a:r>
            <a:r>
              <a:rPr lang="en-US" sz="2800" i="1">
                <a:latin typeface="festus!" pitchFamily="2" charset="0"/>
              </a:rPr>
              <a:t>Ribes </a:t>
            </a:r>
            <a:r>
              <a:rPr lang="en-US" sz="2800">
                <a:latin typeface="festus!" pitchFamily="2" charset="0"/>
              </a:rPr>
              <a:t>control was mildly successful</a:t>
            </a:r>
          </a:p>
          <a:p>
            <a:r>
              <a:rPr lang="en-US" sz="2800">
                <a:latin typeface="festus!" pitchFamily="2" charset="0"/>
              </a:rPr>
              <a:t>Most land managers won’t risk it in high risk zones</a:t>
            </a:r>
          </a:p>
          <a:p>
            <a:endParaRPr lang="en-US" sz="2800">
              <a:latin typeface="festus!" pitchFamily="2"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33400" y="533400"/>
            <a:ext cx="7772400" cy="1143000"/>
          </a:xfrm>
        </p:spPr>
        <p:txBody>
          <a:bodyPr/>
          <a:lstStyle/>
          <a:p>
            <a:r>
              <a:rPr lang="en-US">
                <a:latin typeface="festus!" pitchFamily="2" charset="0"/>
              </a:rPr>
              <a:t>Whitebark pine	</a:t>
            </a:r>
            <a:r>
              <a:rPr lang="en-US" sz="4000">
                <a:latin typeface="festus!" pitchFamily="2" charset="0"/>
              </a:rPr>
              <a:t>(</a:t>
            </a:r>
            <a:r>
              <a:rPr lang="en-US" sz="4000" i="1">
                <a:latin typeface="festus!" pitchFamily="2" charset="0"/>
              </a:rPr>
              <a:t>P. albicaulis</a:t>
            </a:r>
            <a:r>
              <a:rPr lang="en-US" sz="4000">
                <a:latin typeface="festus!" pitchFamily="2" charset="0"/>
              </a:rPr>
              <a:t>)</a:t>
            </a:r>
          </a:p>
        </p:txBody>
      </p:sp>
      <p:sp>
        <p:nvSpPr>
          <p:cNvPr id="79875" name="Rectangle 3"/>
          <p:cNvSpPr>
            <a:spLocks noGrp="1" noChangeArrowheads="1"/>
          </p:cNvSpPr>
          <p:nvPr>
            <p:ph type="body" idx="1"/>
          </p:nvPr>
        </p:nvSpPr>
        <p:spPr>
          <a:xfrm>
            <a:off x="914400" y="1676400"/>
            <a:ext cx="7772400" cy="4114800"/>
          </a:xfrm>
          <a:solidFill>
            <a:srgbClr val="FFFFFF"/>
          </a:solidFill>
          <a:ln>
            <a:solidFill>
              <a:srgbClr val="000000"/>
            </a:solidFill>
          </a:ln>
        </p:spPr>
        <p:txBody>
          <a:bodyPr/>
          <a:lstStyle/>
          <a:p>
            <a:pPr>
              <a:lnSpc>
                <a:spcPct val="90000"/>
              </a:lnSpc>
            </a:pPr>
            <a:r>
              <a:rPr lang="en-US">
                <a:latin typeface="festus!" pitchFamily="2" charset="0"/>
              </a:rPr>
              <a:t>High elevations in the western US and Canada</a:t>
            </a:r>
          </a:p>
          <a:p>
            <a:pPr>
              <a:lnSpc>
                <a:spcPct val="90000"/>
              </a:lnSpc>
            </a:pPr>
            <a:r>
              <a:rPr lang="en-US">
                <a:latin typeface="festus!" pitchFamily="2" charset="0"/>
              </a:rPr>
              <a:t>Keystone species; slow growth</a:t>
            </a:r>
          </a:p>
          <a:p>
            <a:pPr>
              <a:lnSpc>
                <a:spcPct val="90000"/>
              </a:lnSpc>
            </a:pPr>
            <a:r>
              <a:rPr lang="en-US">
                <a:latin typeface="festus!" pitchFamily="2" charset="0"/>
              </a:rPr>
              <a:t>Mutualistic relationship </a:t>
            </a:r>
          </a:p>
          <a:p>
            <a:pPr>
              <a:lnSpc>
                <a:spcPct val="90000"/>
              </a:lnSpc>
              <a:buFont typeface="Wingdings" charset="2"/>
              <a:buNone/>
            </a:pPr>
            <a:r>
              <a:rPr lang="en-US">
                <a:latin typeface="festus!" pitchFamily="2" charset="0"/>
              </a:rPr>
              <a:t>	with</a:t>
            </a:r>
            <a:r>
              <a:rPr lang="en-US" smtClean="0">
                <a:latin typeface="festus!" pitchFamily="2" charset="0"/>
              </a:rPr>
              <a:t> Clark’s nutcracker</a:t>
            </a:r>
            <a:endParaRPr lang="en-US">
              <a:latin typeface="festus!" pitchFamily="2" charset="0"/>
            </a:endParaRPr>
          </a:p>
          <a:p>
            <a:pPr>
              <a:lnSpc>
                <a:spcPct val="90000"/>
              </a:lnSpc>
            </a:pPr>
            <a:r>
              <a:rPr lang="en-US">
                <a:latin typeface="festus!" pitchFamily="2" charset="0"/>
              </a:rPr>
              <a:t>Wildlife dependence on nuts</a:t>
            </a:r>
          </a:p>
          <a:p>
            <a:pPr>
              <a:lnSpc>
                <a:spcPct val="90000"/>
              </a:lnSpc>
            </a:pPr>
            <a:r>
              <a:rPr lang="en-US">
                <a:latin typeface="festus!" pitchFamily="2" charset="0"/>
              </a:rPr>
              <a:t>Restoration treatments: a helping hand for a tree with a bleak future</a:t>
            </a:r>
          </a:p>
        </p:txBody>
      </p:sp>
      <p:pic>
        <p:nvPicPr>
          <p:cNvPr id="79876" name="Picture 4" descr="H:\whitebark.gif"/>
          <p:cNvPicPr>
            <a:picLocks noChangeAspect="1" noChangeArrowheads="1"/>
          </p:cNvPicPr>
          <p:nvPr/>
        </p:nvPicPr>
        <p:blipFill>
          <a:blip r:embed="rId2"/>
          <a:srcRect/>
          <a:stretch>
            <a:fillRect/>
          </a:stretch>
        </p:blipFill>
        <p:spPr bwMode="auto">
          <a:xfrm>
            <a:off x="8001000" y="5503863"/>
            <a:ext cx="1143000" cy="1354137"/>
          </a:xfrm>
          <a:prstGeom prst="rect">
            <a:avLst/>
          </a:prstGeom>
          <a:noFill/>
          <a:ln w="9525">
            <a:noFill/>
            <a:miter lim="800000"/>
            <a:headEnd/>
            <a:tailEnd/>
          </a:ln>
        </p:spPr>
      </p:pic>
      <p:pic>
        <p:nvPicPr>
          <p:cNvPr id="79877" name="Picture 5" descr="H:\nutcracker 3.gif"/>
          <p:cNvPicPr>
            <a:picLocks noChangeAspect="1" noChangeArrowheads="1"/>
          </p:cNvPicPr>
          <p:nvPr/>
        </p:nvPicPr>
        <p:blipFill>
          <a:blip r:embed="rId3"/>
          <a:srcRect/>
          <a:stretch>
            <a:fillRect/>
          </a:stretch>
        </p:blipFill>
        <p:spPr bwMode="auto">
          <a:xfrm>
            <a:off x="6096000" y="3124200"/>
            <a:ext cx="1447800" cy="1122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990600" y="838200"/>
            <a:ext cx="7848600" cy="1143000"/>
          </a:xfrm>
        </p:spPr>
        <p:txBody>
          <a:bodyPr/>
          <a:lstStyle/>
          <a:p>
            <a:r>
              <a:rPr lang="en-US">
                <a:latin typeface="festus!" pitchFamily="2" charset="0"/>
              </a:rPr>
              <a:t>Western white pine </a:t>
            </a:r>
            <a:r>
              <a:rPr lang="en-US" sz="4000">
                <a:latin typeface="festus!" pitchFamily="2" charset="0"/>
              </a:rPr>
              <a:t>(</a:t>
            </a:r>
            <a:r>
              <a:rPr lang="en-US" sz="4000" i="1">
                <a:latin typeface="festus!" pitchFamily="2" charset="0"/>
              </a:rPr>
              <a:t>P. monticola</a:t>
            </a:r>
            <a:r>
              <a:rPr lang="en-US" sz="4000">
                <a:latin typeface="festus!" pitchFamily="2" charset="0"/>
              </a:rPr>
              <a:t>)</a:t>
            </a:r>
          </a:p>
        </p:txBody>
      </p:sp>
      <p:sp>
        <p:nvSpPr>
          <p:cNvPr id="80899" name="Rectangle 3"/>
          <p:cNvSpPr>
            <a:spLocks noGrp="1" noChangeArrowheads="1"/>
          </p:cNvSpPr>
          <p:nvPr>
            <p:ph type="body" idx="1"/>
          </p:nvPr>
        </p:nvSpPr>
        <p:spPr>
          <a:xfrm>
            <a:off x="1066800" y="2101850"/>
            <a:ext cx="7772400" cy="4114800"/>
          </a:xfrm>
          <a:solidFill>
            <a:srgbClr val="FFFFFF"/>
          </a:solidFill>
          <a:ln>
            <a:solidFill>
              <a:srgbClr val="000000"/>
            </a:solidFill>
          </a:ln>
        </p:spPr>
        <p:txBody>
          <a:bodyPr/>
          <a:lstStyle/>
          <a:p>
            <a:r>
              <a:rPr lang="en-US">
                <a:latin typeface="festus!" pitchFamily="2" charset="0"/>
              </a:rPr>
              <a:t>Largely disappeared from the Inland Northwest, where it was once most valuable timber species</a:t>
            </a:r>
          </a:p>
          <a:p>
            <a:r>
              <a:rPr lang="en-US">
                <a:latin typeface="festus!" pitchFamily="2" charset="0"/>
              </a:rPr>
              <a:t>Like eastern wp, avoided in plantings</a:t>
            </a:r>
          </a:p>
          <a:p>
            <a:r>
              <a:rPr lang="en-US">
                <a:latin typeface="festus!" pitchFamily="2" charset="0"/>
              </a:rPr>
              <a:t>Changing species comp. and structure made forest more susceptible to fire, insects and other pathogens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atin typeface="festus!" pitchFamily="2" charset="0"/>
              </a:rPr>
              <a:t>Sugar pine </a:t>
            </a:r>
            <a:r>
              <a:rPr lang="en-US" sz="4000">
                <a:latin typeface="festus!" pitchFamily="2" charset="0"/>
              </a:rPr>
              <a:t>(</a:t>
            </a:r>
            <a:r>
              <a:rPr lang="en-US" sz="4000" i="1">
                <a:latin typeface="festus!" pitchFamily="2" charset="0"/>
              </a:rPr>
              <a:t>P. lambertiana</a:t>
            </a:r>
            <a:r>
              <a:rPr lang="en-US" sz="4000">
                <a:latin typeface="festus!" pitchFamily="2" charset="0"/>
              </a:rPr>
              <a:t>)</a:t>
            </a:r>
          </a:p>
        </p:txBody>
      </p:sp>
      <p:sp>
        <p:nvSpPr>
          <p:cNvPr id="81923" name="Rectangle 3"/>
          <p:cNvSpPr>
            <a:spLocks noGrp="1" noChangeArrowheads="1"/>
          </p:cNvSpPr>
          <p:nvPr>
            <p:ph type="body" idx="1"/>
          </p:nvPr>
        </p:nvSpPr>
        <p:spPr>
          <a:xfrm>
            <a:off x="1066800" y="2101850"/>
            <a:ext cx="7772400" cy="4114800"/>
          </a:xfrm>
          <a:solidFill>
            <a:srgbClr val="FFFFFF"/>
          </a:solidFill>
          <a:ln>
            <a:solidFill>
              <a:srgbClr val="000000"/>
            </a:solidFill>
          </a:ln>
        </p:spPr>
        <p:txBody>
          <a:bodyPr/>
          <a:lstStyle/>
          <a:p>
            <a:r>
              <a:rPr lang="en-US">
                <a:latin typeface="festus!" pitchFamily="2" charset="0"/>
              </a:rPr>
              <a:t>CA and PNW</a:t>
            </a:r>
          </a:p>
          <a:p>
            <a:r>
              <a:rPr lang="en-US">
                <a:latin typeface="festus!" pitchFamily="2" charset="0"/>
              </a:rPr>
              <a:t>Tree of largest stature in mixed-conifer forests</a:t>
            </a:r>
          </a:p>
          <a:p>
            <a:r>
              <a:rPr lang="en-US">
                <a:latin typeface="festus!" pitchFamily="2" charset="0"/>
              </a:rPr>
              <a:t>Few native pests, none causing such widespread mortality</a:t>
            </a:r>
          </a:p>
          <a:p>
            <a:r>
              <a:rPr lang="en-US">
                <a:latin typeface="festus!" pitchFamily="2" charset="0"/>
              </a:rPr>
              <a:t>Also avoided in some planted settings</a:t>
            </a:r>
          </a:p>
          <a:p>
            <a:r>
              <a:rPr lang="en-US">
                <a:latin typeface="festus!" pitchFamily="2" charset="0"/>
              </a:rPr>
              <a:t>Resistance 1% to 8%</a:t>
            </a:r>
          </a:p>
          <a:p>
            <a:endParaRPr lang="en-US">
              <a:latin typeface="festus!" pitchFamily="2" charset="0"/>
            </a:endParaRPr>
          </a:p>
          <a:p>
            <a:endParaRPr lang="en-US">
              <a:latin typeface="festus!" pitchFamily="2"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atin typeface="festus!" pitchFamily="2" charset="0"/>
              </a:rPr>
              <a:t>Tree resistance</a:t>
            </a:r>
          </a:p>
        </p:txBody>
      </p:sp>
      <p:sp>
        <p:nvSpPr>
          <p:cNvPr id="82947" name="Rectangle 3"/>
          <p:cNvSpPr>
            <a:spLocks noGrp="1" noChangeArrowheads="1"/>
          </p:cNvSpPr>
          <p:nvPr>
            <p:ph type="body" idx="1"/>
          </p:nvPr>
        </p:nvSpPr>
        <p:spPr>
          <a:xfrm>
            <a:off x="762000" y="2057400"/>
            <a:ext cx="7772400" cy="4114800"/>
          </a:xfrm>
          <a:solidFill>
            <a:srgbClr val="FFFFFF"/>
          </a:solidFill>
          <a:ln>
            <a:solidFill>
              <a:srgbClr val="000000"/>
            </a:solidFill>
          </a:ln>
        </p:spPr>
        <p:txBody>
          <a:bodyPr/>
          <a:lstStyle/>
          <a:p>
            <a:r>
              <a:rPr lang="en-US" sz="2800">
                <a:latin typeface="festus!" pitchFamily="2" charset="0"/>
              </a:rPr>
              <a:t>Major gene for resistance </a:t>
            </a:r>
          </a:p>
          <a:p>
            <a:r>
              <a:rPr lang="en-US" sz="2800">
                <a:latin typeface="festus!" pitchFamily="2" charset="0"/>
              </a:rPr>
              <a:t>Found in sugar, western white, and southwestern white so far</a:t>
            </a:r>
          </a:p>
          <a:p>
            <a:pPr lvl="1"/>
            <a:r>
              <a:rPr lang="en-US" sz="2400">
                <a:latin typeface="festus!" pitchFamily="2" charset="0"/>
              </a:rPr>
              <a:t>Thought to be gene-for-gene (because virulent race of pathogen neutralizes this gene)</a:t>
            </a:r>
          </a:p>
          <a:p>
            <a:pPr lvl="1"/>
            <a:r>
              <a:rPr lang="en-US" sz="2400">
                <a:latin typeface="festus!" pitchFamily="2" charset="0"/>
              </a:rPr>
              <a:t>Gene-for-gene typically indicates a pathosystem in which the host and pathogen have evolved over long time periods- so what is going on in this system?</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a:xfrm>
            <a:off x="762000" y="1143000"/>
            <a:ext cx="8077200" cy="1143000"/>
          </a:xfrm>
        </p:spPr>
        <p:txBody>
          <a:bodyPr/>
          <a:lstStyle/>
          <a:p>
            <a:r>
              <a:rPr lang="en-US">
                <a:latin typeface="festus!" pitchFamily="2" charset="0"/>
              </a:rPr>
              <a:t>A quick review of gene-for-gene resistance</a:t>
            </a:r>
          </a:p>
        </p:txBody>
      </p:sp>
      <p:graphicFrame>
        <p:nvGraphicFramePr>
          <p:cNvPr id="83970" name="Object 2"/>
          <p:cNvGraphicFramePr>
            <a:graphicFrameLocks noChangeAspect="1"/>
          </p:cNvGraphicFramePr>
          <p:nvPr/>
        </p:nvGraphicFramePr>
        <p:xfrm>
          <a:off x="1069975" y="2212975"/>
          <a:ext cx="7751763" cy="4235450"/>
        </p:xfrm>
        <a:graphic>
          <a:graphicData uri="http://schemas.openxmlformats.org/presentationml/2006/ole">
            <p:oleObj spid="_x0000_s62466" name="Document" r:id="rId3" imgW="7759080" imgH="4238640" progId="Word.Document.8">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atin typeface="festus!" pitchFamily="2" charset="0"/>
              </a:rPr>
              <a:t>Lesion types: sugar pine</a:t>
            </a:r>
          </a:p>
        </p:txBody>
      </p:sp>
      <p:pic>
        <p:nvPicPr>
          <p:cNvPr id="84995" name="Picture 3" descr="C:\Kristen\classes\pathology\lesions.GIF"/>
          <p:cNvPicPr>
            <a:picLocks noChangeAspect="1" noChangeArrowheads="1"/>
          </p:cNvPicPr>
          <p:nvPr/>
        </p:nvPicPr>
        <p:blipFill>
          <a:blip r:embed="rId2"/>
          <a:srcRect/>
          <a:stretch>
            <a:fillRect/>
          </a:stretch>
        </p:blipFill>
        <p:spPr bwMode="auto">
          <a:xfrm>
            <a:off x="1143000" y="2057400"/>
            <a:ext cx="6934200" cy="447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066800" y="457200"/>
            <a:ext cx="7772400" cy="1143000"/>
          </a:xfrm>
        </p:spPr>
        <p:txBody>
          <a:bodyPr/>
          <a:lstStyle/>
          <a:p>
            <a:r>
              <a:rPr lang="en-US">
                <a:latin typeface="festus!" pitchFamily="2" charset="0"/>
              </a:rPr>
              <a:t>Additional types of tree resistance	</a:t>
            </a:r>
          </a:p>
        </p:txBody>
      </p:sp>
      <p:sp>
        <p:nvSpPr>
          <p:cNvPr id="86019" name="Rectangle 3"/>
          <p:cNvSpPr>
            <a:spLocks noGrp="1" noChangeArrowheads="1"/>
          </p:cNvSpPr>
          <p:nvPr>
            <p:ph type="body" idx="1"/>
          </p:nvPr>
        </p:nvSpPr>
        <p:spPr>
          <a:xfrm>
            <a:off x="1066800" y="2101850"/>
            <a:ext cx="7772400" cy="4114800"/>
          </a:xfrm>
          <a:solidFill>
            <a:srgbClr val="FFFFFF"/>
          </a:solidFill>
          <a:ln>
            <a:solidFill>
              <a:srgbClr val="000000"/>
            </a:solidFill>
          </a:ln>
        </p:spPr>
        <p:txBody>
          <a:bodyPr/>
          <a:lstStyle/>
          <a:p>
            <a:r>
              <a:rPr lang="en-US" sz="2800">
                <a:latin typeface="festus!" pitchFamily="2" charset="0"/>
              </a:rPr>
              <a:t>Sugar pine</a:t>
            </a:r>
          </a:p>
          <a:p>
            <a:pPr lvl="1"/>
            <a:r>
              <a:rPr lang="en-US" sz="2400">
                <a:latin typeface="festus!" pitchFamily="2" charset="0"/>
              </a:rPr>
              <a:t>Slow rusting resistance - </a:t>
            </a:r>
            <a:r>
              <a:rPr lang="en-US" sz="2400">
                <a:latin typeface="festus!" pitchFamily="2" charset="0"/>
                <a:ea typeface="Times New Roman" charset="0"/>
                <a:cs typeface="Times New Roman" charset="0"/>
              </a:rPr>
              <a:t>many components of resistance combined into a single phenotypic expression, exhibited as amount and type of infection with moderately strong inheritance and independently inherited expressions (low infection # and high infection abortion) </a:t>
            </a:r>
          </a:p>
          <a:p>
            <a:pPr lvl="1"/>
            <a:r>
              <a:rPr lang="en-US" sz="2400">
                <a:latin typeface="festus!" pitchFamily="2" charset="0"/>
              </a:rPr>
              <a:t>Ontogenetic resistance - another phenotypic expression that develops as the tree ages; under genetic controls; offspring may be fully susceptible</a:t>
            </a:r>
          </a:p>
          <a:p>
            <a:endParaRPr lang="en-US" sz="2800">
              <a:latin typeface="festus!" pitchFamily="2" charset="0"/>
            </a:endParaRPr>
          </a:p>
          <a:p>
            <a:endParaRPr lang="en-US" sz="2800">
              <a:latin typeface="festus!" pitchFamily="2"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914400" y="685800"/>
            <a:ext cx="7772400" cy="1143000"/>
          </a:xfrm>
        </p:spPr>
        <p:txBody>
          <a:bodyPr/>
          <a:lstStyle/>
          <a:p>
            <a:r>
              <a:rPr lang="en-US">
                <a:latin typeface="festus!" pitchFamily="2" charset="0"/>
              </a:rPr>
              <a:t>Additional types of tree resistance, cont’d	</a:t>
            </a:r>
          </a:p>
        </p:txBody>
      </p:sp>
      <p:sp>
        <p:nvSpPr>
          <p:cNvPr id="87043" name="Rectangle 3"/>
          <p:cNvSpPr>
            <a:spLocks noGrp="1" noChangeArrowheads="1"/>
          </p:cNvSpPr>
          <p:nvPr>
            <p:ph type="body" idx="1"/>
          </p:nvPr>
        </p:nvSpPr>
        <p:spPr>
          <a:xfrm>
            <a:off x="1066800" y="2101850"/>
            <a:ext cx="7772400" cy="4114800"/>
          </a:xfrm>
          <a:solidFill>
            <a:srgbClr val="FFFFFF"/>
          </a:solidFill>
          <a:ln>
            <a:solidFill>
              <a:srgbClr val="000000"/>
            </a:solidFill>
          </a:ln>
        </p:spPr>
        <p:txBody>
          <a:bodyPr/>
          <a:lstStyle/>
          <a:p>
            <a:pPr>
              <a:lnSpc>
                <a:spcPct val="90000"/>
              </a:lnSpc>
            </a:pPr>
            <a:r>
              <a:rPr lang="en-US">
                <a:latin typeface="festus!" pitchFamily="2" charset="0"/>
              </a:rPr>
              <a:t>Western white pine</a:t>
            </a:r>
          </a:p>
          <a:p>
            <a:pPr lvl="1">
              <a:lnSpc>
                <a:spcPct val="90000"/>
              </a:lnSpc>
            </a:pPr>
            <a:r>
              <a:rPr lang="en-US">
                <a:latin typeface="festus!" pitchFamily="2" charset="0"/>
              </a:rPr>
              <a:t>Slow canker growth - non race specific trait; produces abnormally small cankers; may reduce pruning necessity (due to success)</a:t>
            </a:r>
          </a:p>
          <a:p>
            <a:pPr lvl="1">
              <a:lnSpc>
                <a:spcPct val="90000"/>
              </a:lnSpc>
            </a:pPr>
            <a:r>
              <a:rPr lang="en-US">
                <a:latin typeface="festus!" pitchFamily="2" charset="0"/>
              </a:rPr>
              <a:t>Reduced needle lesion frequency  - also non race specific trait; few individual infection sites per seedling; may only be juvenile trait (seen in cotyledons)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Title 1"/>
          <p:cNvSpPr>
            <a:spLocks noGrp="1"/>
          </p:cNvSpPr>
          <p:nvPr>
            <p:ph type="title"/>
          </p:nvPr>
        </p:nvSpPr>
        <p:spPr>
          <a:xfrm>
            <a:off x="685800" y="381000"/>
            <a:ext cx="7772400" cy="1143000"/>
          </a:xfrm>
        </p:spPr>
        <p:txBody>
          <a:bodyPr/>
          <a:lstStyle/>
          <a:p>
            <a:r>
              <a:rPr lang="en-US" smtClean="0"/>
              <a:t>Evaluation of longevity of control practices</a:t>
            </a:r>
          </a:p>
        </p:txBody>
      </p:sp>
      <p:sp>
        <p:nvSpPr>
          <p:cNvPr id="88067" name="Content Placeholder 2"/>
          <p:cNvSpPr>
            <a:spLocks noGrp="1"/>
          </p:cNvSpPr>
          <p:nvPr>
            <p:ph idx="1"/>
          </p:nvPr>
        </p:nvSpPr>
        <p:spPr/>
        <p:txBody>
          <a:bodyPr/>
          <a:lstStyle/>
          <a:p>
            <a:r>
              <a:rPr lang="en-US" smtClean="0"/>
              <a:t>Race of pathogen able to overcome major gene resistance in Sugar pine already present. Slow resistance or combination of two may be more durable approach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atin typeface="festus!" pitchFamily="2" charset="0"/>
              </a:rPr>
              <a:t>The tree host: white pines</a:t>
            </a:r>
          </a:p>
        </p:txBody>
      </p:sp>
      <p:sp>
        <p:nvSpPr>
          <p:cNvPr id="48131" name="Rectangle 3"/>
          <p:cNvSpPr>
            <a:spLocks noGrp="1" noChangeArrowheads="1"/>
          </p:cNvSpPr>
          <p:nvPr>
            <p:ph type="body" idx="1"/>
          </p:nvPr>
        </p:nvSpPr>
        <p:spPr>
          <a:xfrm>
            <a:off x="533400" y="1524000"/>
            <a:ext cx="7772400" cy="4756150"/>
          </a:xfrm>
          <a:solidFill>
            <a:srgbClr val="FFFFFF"/>
          </a:solidFill>
          <a:ln>
            <a:solidFill>
              <a:srgbClr val="000000"/>
            </a:solidFill>
          </a:ln>
        </p:spPr>
        <p:txBody>
          <a:bodyPr/>
          <a:lstStyle/>
          <a:p>
            <a:r>
              <a:rPr lang="en-US" sz="2800">
                <a:latin typeface="festus!" pitchFamily="2" charset="0"/>
              </a:rPr>
              <a:t>Genus </a:t>
            </a:r>
            <a:r>
              <a:rPr lang="en-US" sz="2800" i="1">
                <a:latin typeface="festus!" pitchFamily="2" charset="0"/>
              </a:rPr>
              <a:t>Pinus</a:t>
            </a:r>
          </a:p>
          <a:p>
            <a:r>
              <a:rPr lang="en-US" sz="2800">
                <a:latin typeface="festus!" pitchFamily="2" charset="0"/>
              </a:rPr>
              <a:t>Hapoxylon subgroup</a:t>
            </a:r>
          </a:p>
          <a:p>
            <a:r>
              <a:rPr lang="en-US" sz="2800">
                <a:latin typeface="festus!" pitchFamily="2" charset="0"/>
              </a:rPr>
              <a:t>Five-needled</a:t>
            </a:r>
          </a:p>
          <a:p>
            <a:r>
              <a:rPr lang="en-US" sz="2800">
                <a:latin typeface="festus!" pitchFamily="2" charset="0"/>
              </a:rPr>
              <a:t>Eastern and western white pines, whitebark, sugar, limber, southwestern white, foxtail, bristlecone pines</a:t>
            </a:r>
          </a:p>
          <a:p>
            <a:r>
              <a:rPr lang="en-US" sz="2800">
                <a:latin typeface="festus!" pitchFamily="2" charset="0"/>
              </a:rPr>
              <a:t>Whitebark is closely related to European stone pines, where rust is endemic (but there are questions on whether it is the same species)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90" name="Picture 4" descr="C:\Documents and Settings\HANNAH\Desktop\rust.htm"/>
          <p:cNvPicPr>
            <a:picLocks noChangeAspect="1" noChangeArrowheads="1"/>
          </p:cNvPicPr>
          <p:nvPr/>
        </p:nvPicPr>
        <p:blipFill>
          <a:blip r:embed="rId2"/>
          <a:srcRect/>
          <a:stretch>
            <a:fillRect/>
          </a:stretch>
        </p:blipFill>
        <p:spPr bwMode="auto">
          <a:xfrm>
            <a:off x="381000" y="304800"/>
            <a:ext cx="4198938" cy="6324600"/>
          </a:xfrm>
          <a:prstGeom prst="rect">
            <a:avLst/>
          </a:prstGeom>
          <a:noFill/>
          <a:ln w="9525">
            <a:noFill/>
            <a:miter lim="800000"/>
            <a:headEnd/>
            <a:tailEnd/>
          </a:ln>
        </p:spPr>
      </p:pic>
      <p:sp>
        <p:nvSpPr>
          <p:cNvPr id="89091" name="Rectangle 3"/>
          <p:cNvSpPr>
            <a:spLocks noGrp="1" noChangeArrowheads="1"/>
          </p:cNvSpPr>
          <p:nvPr>
            <p:ph type="subTitle" idx="1"/>
          </p:nvPr>
        </p:nvSpPr>
        <p:spPr>
          <a:xfrm>
            <a:off x="1219200" y="381000"/>
            <a:ext cx="6096000" cy="1447800"/>
          </a:xfrm>
          <a:solidFill>
            <a:schemeClr val="bg1"/>
          </a:solidFill>
        </p:spPr>
        <p:txBody>
          <a:bodyPr/>
          <a:lstStyle/>
          <a:p>
            <a:r>
              <a:rPr lang="en-US" sz="2400"/>
              <a:t>Influence of Host Resistance on the Genetic Structure of White Pine Blister Rust Fungus in the Western United States</a:t>
            </a:r>
          </a:p>
          <a:p>
            <a:r>
              <a:rPr lang="en-US" sz="1800"/>
              <a:t>Richardson, Klopfenstein, Zambino, McDonald, Geils, Carris</a:t>
            </a:r>
          </a:p>
        </p:txBody>
      </p:sp>
      <p:pic>
        <p:nvPicPr>
          <p:cNvPr id="89092" name="Picture 6" descr="C:\Documents and Settings\HANNAH\Desktop\wpbr_001785G.jpg"/>
          <p:cNvPicPr>
            <a:picLocks noChangeAspect="1" noChangeArrowheads="1"/>
          </p:cNvPicPr>
          <p:nvPr/>
        </p:nvPicPr>
        <p:blipFill>
          <a:blip r:embed="rId3"/>
          <a:srcRect/>
          <a:stretch>
            <a:fillRect/>
          </a:stretch>
        </p:blipFill>
        <p:spPr bwMode="auto">
          <a:xfrm>
            <a:off x="3733800" y="2362200"/>
            <a:ext cx="4953000" cy="321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t>Purpose</a:t>
            </a:r>
          </a:p>
        </p:txBody>
      </p:sp>
      <p:sp>
        <p:nvSpPr>
          <p:cNvPr id="90115" name="Rectangle 3"/>
          <p:cNvSpPr>
            <a:spLocks noGrp="1" noChangeArrowheads="1"/>
          </p:cNvSpPr>
          <p:nvPr>
            <p:ph type="body" idx="1"/>
          </p:nvPr>
        </p:nvSpPr>
        <p:spPr/>
        <p:txBody>
          <a:bodyPr/>
          <a:lstStyle/>
          <a:p>
            <a:pPr marL="609600" indent="-609600">
              <a:buFontTx/>
              <a:buAutoNum type="arabicParenR"/>
            </a:pPr>
            <a:r>
              <a:rPr lang="en-US"/>
              <a:t>Examine genetic diversity within and among population of western N.America</a:t>
            </a:r>
          </a:p>
          <a:p>
            <a:pPr marL="609600" indent="-609600">
              <a:buFontTx/>
              <a:buAutoNum type="arabicParenR"/>
            </a:pPr>
            <a:r>
              <a:rPr lang="en-US"/>
              <a:t>Effects of host resistance on C. ribicola</a:t>
            </a:r>
          </a:p>
          <a:p>
            <a:pPr marL="609600" indent="-609600">
              <a:buFontTx/>
              <a:buAutoNum type="arabicParenR"/>
            </a:pPr>
            <a:r>
              <a:rPr lang="en-US"/>
              <a:t>Identify loci that behave as if linked to loci undergoing environmental selection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85800" y="228600"/>
            <a:ext cx="7772400" cy="1143000"/>
          </a:xfrm>
        </p:spPr>
        <p:txBody>
          <a:bodyPr/>
          <a:lstStyle/>
          <a:p>
            <a:r>
              <a:rPr lang="en-US"/>
              <a:t>Material + Methods</a:t>
            </a:r>
          </a:p>
        </p:txBody>
      </p:sp>
      <p:sp>
        <p:nvSpPr>
          <p:cNvPr id="91139" name="Rectangle 3"/>
          <p:cNvSpPr>
            <a:spLocks noGrp="1" noChangeArrowheads="1"/>
          </p:cNvSpPr>
          <p:nvPr>
            <p:ph type="body" idx="1"/>
          </p:nvPr>
        </p:nvSpPr>
        <p:spPr>
          <a:xfrm>
            <a:off x="4495800" y="1905000"/>
            <a:ext cx="4191000" cy="4114800"/>
          </a:xfrm>
        </p:spPr>
        <p:txBody>
          <a:bodyPr/>
          <a:lstStyle/>
          <a:p>
            <a:r>
              <a:rPr lang="en-US"/>
              <a:t>Sampling of isolates from 6 sites</a:t>
            </a:r>
          </a:p>
          <a:p>
            <a:r>
              <a:rPr lang="en-US"/>
              <a:t>B= merry creek: multigenic resistant, D= happy camp : major gene resistant</a:t>
            </a:r>
          </a:p>
          <a:p>
            <a:endParaRPr lang="en-US"/>
          </a:p>
        </p:txBody>
      </p:sp>
      <p:pic>
        <p:nvPicPr>
          <p:cNvPr id="91140" name="Picture 4" descr="C:\Documents and Settings\HANNAH\Desktop\master.img-000.jpg"/>
          <p:cNvPicPr>
            <a:picLocks noChangeAspect="1" noChangeArrowheads="1"/>
          </p:cNvPicPr>
          <p:nvPr/>
        </p:nvPicPr>
        <p:blipFill>
          <a:blip r:embed="rId2"/>
          <a:srcRect/>
          <a:stretch>
            <a:fillRect/>
          </a:stretch>
        </p:blipFill>
        <p:spPr bwMode="auto">
          <a:xfrm>
            <a:off x="533400" y="1295400"/>
            <a:ext cx="3717925"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304800"/>
            <a:ext cx="7772400" cy="1143000"/>
          </a:xfrm>
        </p:spPr>
        <p:txBody>
          <a:bodyPr/>
          <a:lstStyle/>
          <a:p>
            <a:r>
              <a:rPr lang="en-US"/>
              <a:t>Results</a:t>
            </a:r>
          </a:p>
        </p:txBody>
      </p:sp>
      <p:sp>
        <p:nvSpPr>
          <p:cNvPr id="92163" name="AutoShape 3"/>
          <p:cNvSpPr>
            <a:spLocks noGrp="1" noChangeAspect="1" noChangeArrowheads="1"/>
          </p:cNvSpPr>
          <p:nvPr>
            <p:ph type="body" idx="1"/>
          </p:nvPr>
        </p:nvSpPr>
        <p:spPr>
          <a:xfrm>
            <a:off x="4876800" y="1981200"/>
            <a:ext cx="3581400" cy="4114800"/>
          </a:xfrm>
        </p:spPr>
        <p:txBody>
          <a:bodyPr/>
          <a:lstStyle/>
          <a:p>
            <a:pPr>
              <a:lnSpc>
                <a:spcPct val="90000"/>
              </a:lnSpc>
            </a:pPr>
            <a:r>
              <a:rPr lang="en-US" sz="2800"/>
              <a:t>Low number of polymorphic loci among 148 C. ribicola isolates</a:t>
            </a:r>
          </a:p>
          <a:p>
            <a:pPr>
              <a:lnSpc>
                <a:spcPct val="90000"/>
              </a:lnSpc>
            </a:pPr>
            <a:r>
              <a:rPr lang="en-US" sz="2800"/>
              <a:t>Heterozygosity</a:t>
            </a:r>
          </a:p>
          <a:p>
            <a:pPr lvl="1">
              <a:lnSpc>
                <a:spcPct val="90000"/>
              </a:lnSpc>
            </a:pPr>
            <a:r>
              <a:rPr lang="en-US" sz="2400"/>
              <a:t>Highest at MC</a:t>
            </a:r>
          </a:p>
          <a:p>
            <a:pPr lvl="1">
              <a:lnSpc>
                <a:spcPct val="90000"/>
              </a:lnSpc>
            </a:pPr>
            <a:r>
              <a:rPr lang="en-US" sz="2400"/>
              <a:t>Lowest at HC</a:t>
            </a:r>
          </a:p>
          <a:p>
            <a:pPr>
              <a:lnSpc>
                <a:spcPct val="90000"/>
              </a:lnSpc>
            </a:pPr>
            <a:r>
              <a:rPr lang="en-US" sz="2800"/>
              <a:t>Fst= 0.082 among sites, significant</a:t>
            </a:r>
          </a:p>
          <a:p>
            <a:pPr>
              <a:lnSpc>
                <a:spcPct val="90000"/>
              </a:lnSpc>
              <a:buFontTx/>
              <a:buNone/>
            </a:pPr>
            <a:endParaRPr lang="en-US" sz="2800"/>
          </a:p>
        </p:txBody>
      </p:sp>
      <p:pic>
        <p:nvPicPr>
          <p:cNvPr id="92164" name="Picture 4" descr="C:\Documents and Settings\HANNAH\Desktop\normal.img-006.jpg"/>
          <p:cNvPicPr>
            <a:picLocks noChangeAspect="1" noChangeArrowheads="1"/>
          </p:cNvPicPr>
          <p:nvPr/>
        </p:nvPicPr>
        <p:blipFill>
          <a:blip r:embed="rId2"/>
          <a:srcRect/>
          <a:stretch>
            <a:fillRect/>
          </a:stretch>
        </p:blipFill>
        <p:spPr bwMode="auto">
          <a:xfrm>
            <a:off x="457200" y="1295400"/>
            <a:ext cx="4152900" cy="2400300"/>
          </a:xfrm>
          <a:prstGeom prst="rect">
            <a:avLst/>
          </a:prstGeom>
          <a:noFill/>
          <a:ln w="9525">
            <a:noFill/>
            <a:miter lim="800000"/>
            <a:headEnd/>
            <a:tailEnd/>
          </a:ln>
        </p:spPr>
      </p:pic>
      <p:pic>
        <p:nvPicPr>
          <p:cNvPr id="92165" name="Picture 5" descr="C:\Documents and Settings\HANNAH\Desktop\normal.img-027.jpg"/>
          <p:cNvPicPr>
            <a:picLocks noChangeAspect="1" noChangeArrowheads="1"/>
          </p:cNvPicPr>
          <p:nvPr/>
        </p:nvPicPr>
        <p:blipFill>
          <a:blip r:embed="rId3"/>
          <a:srcRect/>
          <a:stretch>
            <a:fillRect/>
          </a:stretch>
        </p:blipFill>
        <p:spPr bwMode="auto">
          <a:xfrm>
            <a:off x="533400" y="3895725"/>
            <a:ext cx="4114800" cy="296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marL="838200" indent="-838200"/>
            <a:r>
              <a:rPr lang="en-US"/>
              <a:t>Discussion</a:t>
            </a:r>
            <a:br>
              <a:rPr lang="en-US"/>
            </a:br>
            <a:r>
              <a:rPr lang="en-US" sz="3200"/>
              <a:t>Effects of host resistance on C. ribicola</a:t>
            </a:r>
            <a:r>
              <a:rPr lang="en-US"/>
              <a:t/>
            </a:r>
            <a:br>
              <a:rPr lang="en-US"/>
            </a:br>
            <a:endParaRPr lang="en-US"/>
          </a:p>
        </p:txBody>
      </p:sp>
      <p:sp>
        <p:nvSpPr>
          <p:cNvPr id="93187" name="Rectangle 3"/>
          <p:cNvSpPr>
            <a:spLocks noGrp="1" noChangeArrowheads="1"/>
          </p:cNvSpPr>
          <p:nvPr>
            <p:ph type="body" idx="1"/>
          </p:nvPr>
        </p:nvSpPr>
        <p:spPr/>
        <p:txBody>
          <a:bodyPr/>
          <a:lstStyle/>
          <a:p>
            <a:pPr>
              <a:buFontTx/>
              <a:buNone/>
            </a:pPr>
            <a:r>
              <a:rPr lang="en-US"/>
              <a:t>Merry Creek (multigenic resistant trees):  had highest heterozygosity</a:t>
            </a:r>
          </a:p>
          <a:p>
            <a:pPr>
              <a:buFontTx/>
              <a:buNone/>
            </a:pPr>
            <a:r>
              <a:rPr lang="en-US"/>
              <a:t>Happy Camp (major gene resistant trees):  had</a:t>
            </a:r>
          </a:p>
          <a:p>
            <a:pPr>
              <a:buFontTx/>
              <a:buNone/>
            </a:pPr>
            <a:r>
              <a:rPr lang="en-US"/>
              <a:t>	lower heterozygosity</a:t>
            </a:r>
          </a:p>
          <a:p>
            <a:pPr>
              <a:buFontTx/>
              <a:buNone/>
            </a:pPr>
            <a:r>
              <a:rPr lang="en-US"/>
              <a:t>	-  Selection for rust isolates carrying vc1 because all trees have cr1.</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152400"/>
            <a:ext cx="7772400" cy="1143000"/>
          </a:xfrm>
        </p:spPr>
        <p:txBody>
          <a:bodyPr/>
          <a:lstStyle/>
          <a:p>
            <a:r>
              <a:rPr lang="en-US"/>
              <a:t>Results</a:t>
            </a:r>
          </a:p>
        </p:txBody>
      </p:sp>
      <p:sp>
        <p:nvSpPr>
          <p:cNvPr id="95235" name="Rectangle 3"/>
          <p:cNvSpPr>
            <a:spLocks noGrp="1" noChangeArrowheads="1"/>
          </p:cNvSpPr>
          <p:nvPr>
            <p:ph type="body" idx="1"/>
          </p:nvPr>
        </p:nvSpPr>
        <p:spPr>
          <a:xfrm>
            <a:off x="685800" y="1143000"/>
            <a:ext cx="7772400" cy="4114800"/>
          </a:xfrm>
        </p:spPr>
        <p:txBody>
          <a:bodyPr/>
          <a:lstStyle/>
          <a:p>
            <a:pPr>
              <a:lnSpc>
                <a:spcPct val="90000"/>
              </a:lnSpc>
            </a:pPr>
            <a:r>
              <a:rPr lang="en-US" sz="2800"/>
              <a:t>Possibly 3 populations of C. Ribicola in Western US</a:t>
            </a:r>
          </a:p>
          <a:p>
            <a:pPr>
              <a:lnSpc>
                <a:spcPct val="90000"/>
              </a:lnSpc>
              <a:buFontTx/>
              <a:buNone/>
            </a:pPr>
            <a:endParaRPr lang="en-US" sz="2800"/>
          </a:p>
          <a:p>
            <a:pPr>
              <a:lnSpc>
                <a:spcPct val="90000"/>
              </a:lnSpc>
              <a:buFontTx/>
              <a:buNone/>
            </a:pPr>
            <a:endParaRPr lang="en-US" sz="2800"/>
          </a:p>
          <a:p>
            <a:pPr>
              <a:lnSpc>
                <a:spcPct val="90000"/>
              </a:lnSpc>
              <a:buFontTx/>
              <a:buNone/>
            </a:pPr>
            <a:endParaRPr lang="en-US" sz="2800"/>
          </a:p>
          <a:p>
            <a:pPr>
              <a:lnSpc>
                <a:spcPct val="90000"/>
              </a:lnSpc>
              <a:buFontTx/>
              <a:buNone/>
            </a:pPr>
            <a:endParaRPr lang="en-US" sz="2800"/>
          </a:p>
          <a:p>
            <a:pPr>
              <a:lnSpc>
                <a:spcPct val="90000"/>
              </a:lnSpc>
              <a:buFontTx/>
              <a:buNone/>
            </a:pPr>
            <a:endParaRPr lang="en-US" sz="2800"/>
          </a:p>
          <a:p>
            <a:pPr>
              <a:lnSpc>
                <a:spcPct val="90000"/>
              </a:lnSpc>
            </a:pPr>
            <a:endParaRPr lang="en-US" sz="2800"/>
          </a:p>
          <a:p>
            <a:pPr>
              <a:lnSpc>
                <a:spcPct val="90000"/>
              </a:lnSpc>
            </a:pPr>
            <a:r>
              <a:rPr lang="en-US" sz="2800"/>
              <a:t>Loci GFAC57B had very high Fst among different sites.</a:t>
            </a:r>
          </a:p>
        </p:txBody>
      </p:sp>
      <p:pic>
        <p:nvPicPr>
          <p:cNvPr id="95236" name="Picture 4" descr="C:\Documents and Settings\HANNAH\Desktop\master.img-031.jpg"/>
          <p:cNvPicPr>
            <a:picLocks noChangeAspect="1" noChangeArrowheads="1"/>
          </p:cNvPicPr>
          <p:nvPr/>
        </p:nvPicPr>
        <p:blipFill>
          <a:blip r:embed="rId3"/>
          <a:srcRect/>
          <a:stretch>
            <a:fillRect/>
          </a:stretch>
        </p:blipFill>
        <p:spPr bwMode="auto">
          <a:xfrm>
            <a:off x="1676400" y="1981200"/>
            <a:ext cx="6807200" cy="250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t>Discussion</a:t>
            </a:r>
            <a:br>
              <a:rPr lang="en-US"/>
            </a:br>
            <a:r>
              <a:rPr lang="en-US" sz="2400"/>
              <a:t>Identify loci undergoing environmental selection</a:t>
            </a:r>
            <a:br>
              <a:rPr lang="en-US" sz="2400"/>
            </a:br>
            <a:r>
              <a:rPr lang="en-US"/>
              <a:t>	</a:t>
            </a:r>
          </a:p>
        </p:txBody>
      </p:sp>
      <p:sp>
        <p:nvSpPr>
          <p:cNvPr id="97283" name="Rectangle 3"/>
          <p:cNvSpPr>
            <a:spLocks noGrp="1" noChangeArrowheads="1"/>
          </p:cNvSpPr>
          <p:nvPr>
            <p:ph type="body" idx="1"/>
          </p:nvPr>
        </p:nvSpPr>
        <p:spPr/>
        <p:txBody>
          <a:bodyPr/>
          <a:lstStyle/>
          <a:p>
            <a:r>
              <a:rPr lang="en-US"/>
              <a:t>GTAC57B could be linked to genes under selection. </a:t>
            </a:r>
          </a:p>
          <a:p>
            <a:endParaRPr lang="en-US"/>
          </a:p>
        </p:txBody>
      </p:sp>
      <p:pic>
        <p:nvPicPr>
          <p:cNvPr id="97284" name="Picture 4" descr="C:\Documents and Settings\HANNAH\Desktop\normal.img-023.jpg"/>
          <p:cNvPicPr>
            <a:picLocks noChangeAspect="1" noChangeArrowheads="1"/>
          </p:cNvPicPr>
          <p:nvPr/>
        </p:nvPicPr>
        <p:blipFill>
          <a:blip r:embed="rId2"/>
          <a:srcRect/>
          <a:stretch>
            <a:fillRect/>
          </a:stretch>
        </p:blipFill>
        <p:spPr bwMode="auto">
          <a:xfrm>
            <a:off x="3886200" y="3200400"/>
            <a:ext cx="3536950" cy="3236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smtClean="0"/>
              <a:t>Mortality and decline of white pine not only due to WPBR</a:t>
            </a:r>
          </a:p>
        </p:txBody>
      </p:sp>
      <p:sp>
        <p:nvSpPr>
          <p:cNvPr id="3" name="Content Placeholder 2"/>
          <p:cNvSpPr>
            <a:spLocks noGrp="1"/>
          </p:cNvSpPr>
          <p:nvPr>
            <p:ph idx="1"/>
          </p:nvPr>
        </p:nvSpPr>
        <p:spPr/>
        <p:txBody>
          <a:bodyPr>
            <a:normAutofit fontScale="77500" lnSpcReduction="20000"/>
          </a:bodyPr>
          <a:lstStyle/>
          <a:p>
            <a:pPr>
              <a:defRPr/>
            </a:pPr>
            <a:r>
              <a:rPr lang="en-US" dirty="0" smtClean="0"/>
              <a:t>Fire suppression: most </a:t>
            </a:r>
            <a:r>
              <a:rPr lang="en-US" dirty="0" err="1" smtClean="0"/>
              <a:t>wp</a:t>
            </a:r>
            <a:r>
              <a:rPr lang="en-US" dirty="0" smtClean="0"/>
              <a:t> species like open spaces created by fire and are fire-adapted. With lack of fire, site are encroached by shade tolerant species and white pine regeneration is limited</a:t>
            </a:r>
          </a:p>
          <a:p>
            <a:pPr>
              <a:defRPr/>
            </a:pPr>
            <a:r>
              <a:rPr lang="en-US" dirty="0" smtClean="0"/>
              <a:t>Insect (mountain pine beetle ) outbreaks. When populations of this insect become large they attack healthy trees as well. Effect of WPBT and mountain pine beetle is more than the sum of the two</a:t>
            </a:r>
          </a:p>
          <a:p>
            <a:pPr>
              <a:defRPr/>
            </a:pPr>
            <a:r>
              <a:rPr lang="en-US" dirty="0" err="1" smtClean="0"/>
              <a:t>Dothistroma</a:t>
            </a:r>
            <a:r>
              <a:rPr lang="en-US" dirty="0" smtClean="0"/>
              <a:t> needle blight can cause outbreaks, however both </a:t>
            </a:r>
            <a:r>
              <a:rPr lang="en-US" dirty="0" err="1" smtClean="0"/>
              <a:t>Dothistroma</a:t>
            </a:r>
            <a:r>
              <a:rPr lang="en-US" dirty="0" smtClean="0"/>
              <a:t> and insect  outbreaks may be cyclical and natural</a:t>
            </a:r>
          </a:p>
          <a:p>
            <a:pPr>
              <a:defRPr/>
            </a:pPr>
            <a:r>
              <a:rPr lang="en-US" dirty="0" smtClean="0"/>
              <a:t>Global warming</a:t>
            </a:r>
          </a:p>
          <a:p>
            <a:pPr>
              <a:defRPr/>
            </a:pP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Title 1"/>
          <p:cNvSpPr>
            <a:spLocks noGrp="1"/>
          </p:cNvSpPr>
          <p:nvPr>
            <p:ph type="title"/>
          </p:nvPr>
        </p:nvSpPr>
        <p:spPr>
          <a:xfrm>
            <a:off x="609600" y="0"/>
            <a:ext cx="7772400" cy="1143000"/>
          </a:xfrm>
        </p:spPr>
        <p:txBody>
          <a:bodyPr/>
          <a:lstStyle/>
          <a:p>
            <a:r>
              <a:rPr lang="en-US" smtClean="0"/>
              <a:t>Consequences of wp mortality</a:t>
            </a:r>
          </a:p>
        </p:txBody>
      </p:sp>
      <p:sp>
        <p:nvSpPr>
          <p:cNvPr id="3" name="Content Placeholder 2"/>
          <p:cNvSpPr>
            <a:spLocks noGrp="1"/>
          </p:cNvSpPr>
          <p:nvPr>
            <p:ph idx="1"/>
          </p:nvPr>
        </p:nvSpPr>
        <p:spPr>
          <a:xfrm>
            <a:off x="609600" y="1981200"/>
            <a:ext cx="7772400" cy="4114800"/>
          </a:xfrm>
        </p:spPr>
        <p:txBody>
          <a:bodyPr>
            <a:normAutofit fontScale="62500" lnSpcReduction="20000"/>
          </a:bodyPr>
          <a:lstStyle/>
          <a:p>
            <a:pPr>
              <a:defRPr/>
            </a:pPr>
            <a:r>
              <a:rPr lang="en-US" dirty="0" smtClean="0"/>
              <a:t>Group of species that is extremely adaptable, and that in western North America, depending on latitude, goes from sea level to tree-line</a:t>
            </a:r>
          </a:p>
          <a:p>
            <a:pPr>
              <a:buFontTx/>
              <a:buNone/>
              <a:defRPr/>
            </a:pPr>
            <a:endParaRPr lang="en-US" dirty="0" smtClean="0"/>
          </a:p>
          <a:p>
            <a:pPr>
              <a:defRPr/>
            </a:pPr>
            <a:r>
              <a:rPr lang="en-US" dirty="0" smtClean="0"/>
              <a:t>High market value: white pines timber is king. In past times it was the best timber to build ships’ masts. One of the reasons for the secession of American territories</a:t>
            </a:r>
          </a:p>
          <a:p>
            <a:pPr>
              <a:buFontTx/>
              <a:buNone/>
              <a:defRPr/>
            </a:pPr>
            <a:r>
              <a:rPr lang="en-US" dirty="0" smtClean="0"/>
              <a:t> </a:t>
            </a:r>
          </a:p>
          <a:p>
            <a:pPr>
              <a:defRPr/>
            </a:pPr>
            <a:r>
              <a:rPr lang="en-US" dirty="0" smtClean="0"/>
              <a:t>It includes the oldest living organism on earth (Bristlecone pine)</a:t>
            </a:r>
          </a:p>
          <a:p>
            <a:pPr>
              <a:buFontTx/>
              <a:buNone/>
              <a:defRPr/>
            </a:pPr>
            <a:endParaRPr lang="en-US" dirty="0" smtClean="0"/>
          </a:p>
          <a:p>
            <a:pPr>
              <a:defRPr/>
            </a:pPr>
            <a:r>
              <a:rPr lang="en-US" dirty="0" smtClean="0"/>
              <a:t>In the Rockies it is essential for survival of Clark’s nutcracker and Grizzly bears. In the West, white pines are diversity hotspots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600200" y="762000"/>
            <a:ext cx="6781800" cy="4524375"/>
          </a:xfrm>
          <a:prstGeom prst="rect">
            <a:avLst/>
          </a:prstGeom>
          <a:noFill/>
          <a:ln w="9525">
            <a:noFill/>
            <a:miter lim="800000"/>
            <a:headEnd/>
            <a:tailEnd/>
          </a:ln>
        </p:spPr>
        <p:txBody>
          <a:bodyPr>
            <a:prstTxWarp prst="textNoShape">
              <a:avLst/>
            </a:prstTxWarp>
            <a:spAutoFit/>
          </a:bodyPr>
          <a:lstStyle/>
          <a:p>
            <a:r>
              <a:rPr lang="en-US">
                <a:latin typeface="Gill Sans MT" charset="0"/>
              </a:rPr>
              <a:t>"In North America, white pine blister rust has caused more damage and costs more to control than any other conifer disease. Since the 1920's, millions of dollars have been spent on the eradication of the alternate host, </a:t>
            </a:r>
            <a:r>
              <a:rPr lang="en-US" i="1">
                <a:latin typeface="Gill Sans MT" charset="0"/>
              </a:rPr>
              <a:t>Ribes</a:t>
            </a:r>
            <a:r>
              <a:rPr lang="en-US">
                <a:latin typeface="Gill Sans MT" charset="0"/>
              </a:rPr>
              <a:t>, and thousands of white pine stands have been severely damaged. In the western United States and Canada, some stands have been completely destroyed. When the main stem of a tree is invaded, death is only a question of time.“</a:t>
            </a:r>
          </a:p>
          <a:p>
            <a:endParaRPr lang="en-US">
              <a:latin typeface="Gill Sans MT" charset="0"/>
            </a:endParaRPr>
          </a:p>
          <a:p>
            <a:r>
              <a:rPr lang="en-US">
                <a:latin typeface="Gill Sans MT" charset="0"/>
              </a:rPr>
              <a:t>Robert F. Sharpf, U.S. Department of Agriculture Handbook 521 (p.85)</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a:xfrm>
            <a:off x="685800" y="304800"/>
            <a:ext cx="7772400" cy="1143000"/>
          </a:xfrm>
        </p:spPr>
        <p:txBody>
          <a:bodyPr/>
          <a:lstStyle/>
          <a:p>
            <a:r>
              <a:rPr lang="en-US" smtClean="0"/>
              <a:t>In Western North America</a:t>
            </a:r>
          </a:p>
        </p:txBody>
      </p:sp>
      <p:sp>
        <p:nvSpPr>
          <p:cNvPr id="49155" name="Content Placeholder 2"/>
          <p:cNvSpPr>
            <a:spLocks noGrp="1"/>
          </p:cNvSpPr>
          <p:nvPr>
            <p:ph idx="1"/>
          </p:nvPr>
        </p:nvSpPr>
        <p:spPr>
          <a:xfrm>
            <a:off x="685800" y="1295400"/>
            <a:ext cx="7772400" cy="4114800"/>
          </a:xfrm>
        </p:spPr>
        <p:txBody>
          <a:bodyPr/>
          <a:lstStyle/>
          <a:p>
            <a:r>
              <a:rPr lang="en-US" smtClean="0"/>
              <a:t>Nine species of white pines</a:t>
            </a:r>
          </a:p>
          <a:p>
            <a:r>
              <a:rPr lang="en-US" smtClean="0"/>
              <a:t>Eight are infected (</a:t>
            </a:r>
            <a:r>
              <a:rPr lang="en-US" i="1" smtClean="0"/>
              <a:t>P. longaeva </a:t>
            </a:r>
            <a:r>
              <a:rPr lang="en-US" smtClean="0"/>
              <a:t>is the only one without a report)</a:t>
            </a:r>
          </a:p>
          <a:p>
            <a:r>
              <a:rPr lang="en-US" smtClean="0"/>
              <a:t>Incidence of disease is not same across all species. E. g.: western white pine less resistant than Sugar pine. SP require wave years for infection to occur, that is years where Fall conditions have mild temperatures and rainfall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381000"/>
            <a:ext cx="7772400" cy="1143000"/>
          </a:xfrm>
        </p:spPr>
        <p:txBody>
          <a:bodyPr/>
          <a:lstStyle/>
          <a:p>
            <a:r>
              <a:rPr lang="en-US" smtClean="0"/>
              <a:t>Dutch Elm Disease</a:t>
            </a:r>
          </a:p>
        </p:txBody>
      </p:sp>
      <p:pic>
        <p:nvPicPr>
          <p:cNvPr id="60419"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2133600"/>
            <a:ext cx="5105400" cy="3251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0420" name="Picture 4" descr="Classic DED symptoms"/>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943600" y="1676400"/>
            <a:ext cx="2752725" cy="419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381000"/>
            <a:ext cx="7772400" cy="1143000"/>
          </a:xfrm>
        </p:spPr>
        <p:txBody>
          <a:bodyPr/>
          <a:lstStyle/>
          <a:p>
            <a:r>
              <a:rPr lang="en-US" smtClean="0"/>
              <a:t>Host: the Elms (genus </a:t>
            </a:r>
            <a:r>
              <a:rPr lang="en-US" i="1" smtClean="0"/>
              <a:t>Ulmus</a:t>
            </a:r>
            <a:r>
              <a:rPr lang="en-US" smtClean="0"/>
              <a:t>)</a:t>
            </a:r>
          </a:p>
        </p:txBody>
      </p:sp>
      <p:sp>
        <p:nvSpPr>
          <p:cNvPr id="62467" name="Rectangle 3"/>
          <p:cNvSpPr>
            <a:spLocks noGrp="1" noChangeArrowheads="1"/>
          </p:cNvSpPr>
          <p:nvPr>
            <p:ph type="body" sz="half" idx="1"/>
          </p:nvPr>
        </p:nvSpPr>
        <p:spPr>
          <a:xfrm>
            <a:off x="0" y="1828800"/>
            <a:ext cx="3276600" cy="4267200"/>
          </a:xfrm>
        </p:spPr>
        <p:txBody>
          <a:bodyPr/>
          <a:lstStyle/>
          <a:p>
            <a:pPr>
              <a:lnSpc>
                <a:spcPct val="90000"/>
              </a:lnSpc>
            </a:pPr>
            <a:r>
              <a:rPr lang="en-US" sz="2000" smtClean="0"/>
              <a:t>&gt;30 species in genus.  Europe has 5; N. America 8; Asia has 23 or more</a:t>
            </a:r>
          </a:p>
          <a:p>
            <a:pPr>
              <a:lnSpc>
                <a:spcPct val="90000"/>
              </a:lnSpc>
            </a:pPr>
            <a:r>
              <a:rPr lang="en-US" sz="2000" smtClean="0"/>
              <a:t>6 species native to the northeastern U.S., including </a:t>
            </a:r>
            <a:r>
              <a:rPr lang="en-US" sz="2000" i="1" smtClean="0"/>
              <a:t>Ulmus</a:t>
            </a:r>
            <a:r>
              <a:rPr lang="en-US" sz="2000" smtClean="0"/>
              <a:t> </a:t>
            </a:r>
            <a:r>
              <a:rPr lang="en-US" sz="2000" i="1" smtClean="0"/>
              <a:t>americana</a:t>
            </a:r>
            <a:r>
              <a:rPr lang="en-US" sz="2000" smtClean="0"/>
              <a:t>, the American elm </a:t>
            </a:r>
          </a:p>
          <a:p>
            <a:pPr>
              <a:lnSpc>
                <a:spcPct val="90000"/>
              </a:lnSpc>
            </a:pPr>
            <a:r>
              <a:rPr lang="en-US" sz="2000" smtClean="0"/>
              <a:t>New species are still being found in China, the center of diversity </a:t>
            </a:r>
          </a:p>
        </p:txBody>
      </p:sp>
      <p:pic>
        <p:nvPicPr>
          <p:cNvPr id="62468" name="Picture 4"/>
          <p:cNvPicPr>
            <a:picLocks noGrp="1" noChangeAspect="1" noChangeArrowheads="1"/>
          </p:cNvPicPr>
          <p:nvPr>
            <p:ph type="clipArt" sz="half" idx="2"/>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3276600" y="1828800"/>
            <a:ext cx="5621338" cy="4179888"/>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52400" y="304800"/>
            <a:ext cx="8610600" cy="1143000"/>
          </a:xfrm>
        </p:spPr>
        <p:txBody>
          <a:bodyPr/>
          <a:lstStyle/>
          <a:p>
            <a:r>
              <a:rPr lang="en-US" smtClean="0"/>
              <a:t>Elms: the perfect shade tree</a:t>
            </a:r>
          </a:p>
        </p:txBody>
      </p:sp>
      <p:sp>
        <p:nvSpPr>
          <p:cNvPr id="64515" name="Rectangle 3"/>
          <p:cNvSpPr>
            <a:spLocks noGrp="1" noChangeArrowheads="1"/>
          </p:cNvSpPr>
          <p:nvPr>
            <p:ph type="body" sz="half" idx="1"/>
          </p:nvPr>
        </p:nvSpPr>
        <p:spPr>
          <a:xfrm>
            <a:off x="0" y="1295400"/>
            <a:ext cx="7772400" cy="5562600"/>
          </a:xfrm>
        </p:spPr>
        <p:txBody>
          <a:bodyPr/>
          <a:lstStyle/>
          <a:p>
            <a:pPr>
              <a:lnSpc>
                <a:spcPct val="90000"/>
              </a:lnSpc>
            </a:pPr>
            <a:r>
              <a:rPr lang="en-US" sz="2000" smtClean="0"/>
              <a:t>Used as street-liners</a:t>
            </a:r>
          </a:p>
          <a:p>
            <a:pPr>
              <a:lnSpc>
                <a:spcPct val="90000"/>
              </a:lnSpc>
              <a:buFontTx/>
              <a:buNone/>
            </a:pPr>
            <a:endParaRPr lang="en-US" sz="2000" smtClean="0"/>
          </a:p>
          <a:p>
            <a:pPr>
              <a:lnSpc>
                <a:spcPct val="90000"/>
              </a:lnSpc>
            </a:pPr>
            <a:r>
              <a:rPr lang="en-US" sz="2000" smtClean="0"/>
              <a:t>Fast-growing, </a:t>
            </a:r>
          </a:p>
          <a:p>
            <a:pPr>
              <a:lnSpc>
                <a:spcPct val="90000"/>
              </a:lnSpc>
              <a:buFontTx/>
              <a:buNone/>
            </a:pPr>
            <a:r>
              <a:rPr lang="en-US" sz="2000" smtClean="0"/>
              <a:t>    easily transported, tolerant </a:t>
            </a:r>
          </a:p>
          <a:p>
            <a:pPr>
              <a:lnSpc>
                <a:spcPct val="90000"/>
              </a:lnSpc>
              <a:buFontTx/>
              <a:buNone/>
            </a:pPr>
            <a:r>
              <a:rPr lang="en-US" sz="2000" smtClean="0"/>
              <a:t>    of soil compaction and </a:t>
            </a:r>
          </a:p>
          <a:p>
            <a:pPr>
              <a:lnSpc>
                <a:spcPct val="90000"/>
              </a:lnSpc>
              <a:buFontTx/>
              <a:buNone/>
            </a:pPr>
            <a:r>
              <a:rPr lang="en-US" sz="2000" smtClean="0"/>
              <a:t>    different soil types</a:t>
            </a:r>
          </a:p>
          <a:p>
            <a:pPr>
              <a:lnSpc>
                <a:spcPct val="90000"/>
              </a:lnSpc>
              <a:buFontTx/>
              <a:buNone/>
            </a:pPr>
            <a:endParaRPr lang="en-US" sz="2000" smtClean="0"/>
          </a:p>
          <a:p>
            <a:pPr>
              <a:lnSpc>
                <a:spcPct val="90000"/>
              </a:lnSpc>
            </a:pPr>
            <a:r>
              <a:rPr lang="en-US" sz="2000" smtClean="0"/>
              <a:t>Shade trees, with branches                                             borne high above ground.  When </a:t>
            </a:r>
          </a:p>
          <a:p>
            <a:pPr>
              <a:lnSpc>
                <a:spcPct val="90000"/>
              </a:lnSpc>
              <a:buFontTx/>
              <a:buNone/>
            </a:pPr>
            <a:r>
              <a:rPr lang="en-US" sz="2000" smtClean="0"/>
              <a:t>    planted in rows, they </a:t>
            </a:r>
          </a:p>
          <a:p>
            <a:pPr>
              <a:lnSpc>
                <a:spcPct val="90000"/>
              </a:lnSpc>
              <a:buFontTx/>
              <a:buNone/>
            </a:pPr>
            <a:r>
              <a:rPr lang="en-US" sz="2000" smtClean="0"/>
              <a:t>    overhang the street </a:t>
            </a:r>
          </a:p>
          <a:p>
            <a:pPr>
              <a:lnSpc>
                <a:spcPct val="90000"/>
              </a:lnSpc>
              <a:buFontTx/>
              <a:buNone/>
            </a:pPr>
            <a:r>
              <a:rPr lang="en-US" sz="2000" smtClean="0"/>
              <a:t>    forming a Gothic-style arch.  Good for windbreaks</a:t>
            </a:r>
          </a:p>
          <a:p>
            <a:pPr>
              <a:lnSpc>
                <a:spcPct val="90000"/>
              </a:lnSpc>
              <a:buFontTx/>
              <a:buNone/>
            </a:pPr>
            <a:endParaRPr lang="en-US" sz="2000" smtClean="0"/>
          </a:p>
          <a:p>
            <a:pPr>
              <a:lnSpc>
                <a:spcPct val="90000"/>
              </a:lnSpc>
            </a:pPr>
            <a:r>
              <a:rPr lang="en-US" sz="2000" smtClean="0"/>
              <a:t>#1 urban tree in U.S east of the Rockies, and in large parts of Europe and Asia (Heybroek, 1993)</a:t>
            </a:r>
          </a:p>
          <a:p>
            <a:pPr>
              <a:lnSpc>
                <a:spcPct val="90000"/>
              </a:lnSpc>
            </a:pPr>
            <a:endParaRPr lang="en-US" sz="2000" smtClean="0"/>
          </a:p>
          <a:p>
            <a:pPr>
              <a:lnSpc>
                <a:spcPct val="90000"/>
              </a:lnSpc>
              <a:buFontTx/>
              <a:buNone/>
            </a:pPr>
            <a:endParaRPr lang="en-US" sz="2000" smtClean="0"/>
          </a:p>
        </p:txBody>
      </p:sp>
      <p:pic>
        <p:nvPicPr>
          <p:cNvPr id="64516" name="Picture 4"/>
          <p:cNvPicPr>
            <a:picLocks noGrp="1" noChangeAspect="1" noChangeArrowheads="1"/>
          </p:cNvPicPr>
          <p:nvPr>
            <p:ph type="clipArt" sz="half" idx="2"/>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3795713" y="1219200"/>
            <a:ext cx="5348287" cy="3643313"/>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533400"/>
            <a:ext cx="7772400" cy="1143000"/>
          </a:xfrm>
        </p:spPr>
        <p:txBody>
          <a:bodyPr/>
          <a:lstStyle/>
          <a:p>
            <a:r>
              <a:rPr lang="en-US" smtClean="0"/>
              <a:t>Elms:  rural and natural Settings</a:t>
            </a:r>
            <a:br>
              <a:rPr lang="en-US" smtClean="0"/>
            </a:br>
            <a:endParaRPr lang="en-US" smtClean="0"/>
          </a:p>
        </p:txBody>
      </p:sp>
      <p:sp>
        <p:nvSpPr>
          <p:cNvPr id="66563" name="Rectangle 3"/>
          <p:cNvSpPr>
            <a:spLocks noGrp="1" noChangeArrowheads="1"/>
          </p:cNvSpPr>
          <p:nvPr>
            <p:ph type="body" sz="half" idx="1"/>
          </p:nvPr>
        </p:nvSpPr>
        <p:spPr>
          <a:xfrm>
            <a:off x="76200" y="1289050"/>
            <a:ext cx="2590800" cy="5410200"/>
          </a:xfrm>
        </p:spPr>
        <p:txBody>
          <a:bodyPr/>
          <a:lstStyle/>
          <a:p>
            <a:pPr>
              <a:buFontTx/>
              <a:buNone/>
            </a:pPr>
            <a:r>
              <a:rPr lang="en-US" sz="2000" smtClean="0"/>
              <a:t>In rural settings: </a:t>
            </a:r>
          </a:p>
          <a:p>
            <a:r>
              <a:rPr lang="en-US" sz="2000" smtClean="0"/>
              <a:t>In coastal western Europe, used as windbreaks</a:t>
            </a:r>
          </a:p>
          <a:p>
            <a:r>
              <a:rPr lang="en-US" sz="2000" smtClean="0"/>
              <a:t>The Siberian Elm was planted  as “shelterbelts”  to prevent erosion during the Dustbowl in the 30’s in the U.S.</a:t>
            </a:r>
          </a:p>
          <a:p>
            <a:pPr>
              <a:buFontTx/>
              <a:buNone/>
            </a:pPr>
            <a:endParaRPr lang="en-US" sz="2000" smtClean="0"/>
          </a:p>
        </p:txBody>
      </p:sp>
      <p:pic>
        <p:nvPicPr>
          <p:cNvPr id="66564" name="Picture 4"/>
          <p:cNvPicPr>
            <a:picLocks noGrp="1" noChangeAspect="1" noChangeArrowheads="1"/>
          </p:cNvPicPr>
          <p:nvPr>
            <p:ph type="clipArt" sz="half" idx="2"/>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2574925" y="1670050"/>
            <a:ext cx="3292475" cy="3657600"/>
          </a:xfrm>
        </p:spPr>
      </p:pic>
      <p:sp>
        <p:nvSpPr>
          <p:cNvPr id="66565" name="Rectangle 5"/>
          <p:cNvSpPr>
            <a:spLocks noChangeArrowheads="1"/>
          </p:cNvSpPr>
          <p:nvPr/>
        </p:nvSpPr>
        <p:spPr bwMode="auto">
          <a:xfrm>
            <a:off x="5943600" y="1365250"/>
            <a:ext cx="3200400" cy="30130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eaLnBrk="1" hangingPunct="1"/>
            <a:r>
              <a:rPr lang="en-US">
                <a:latin typeface="Times New Roman" charset="0"/>
              </a:rPr>
              <a:t>In Natural Settings: </a:t>
            </a:r>
          </a:p>
          <a:p>
            <a:pPr eaLnBrk="1" hangingPunct="1">
              <a:buFontTx/>
              <a:buChar char="•"/>
            </a:pPr>
            <a:r>
              <a:rPr lang="en-US">
                <a:latin typeface="Times New Roman" charset="0"/>
              </a:rPr>
              <a:t>A generally riparian, river bottom group that can survive periods of anoxia, explaining tolerance to over-watering and soil compaction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304800"/>
            <a:ext cx="7772400" cy="1143000"/>
          </a:xfrm>
        </p:spPr>
        <p:txBody>
          <a:bodyPr/>
          <a:lstStyle/>
          <a:p>
            <a:r>
              <a:rPr lang="en-US" smtClean="0"/>
              <a:t>Overview: Dutch Elm Disease  </a:t>
            </a:r>
          </a:p>
        </p:txBody>
      </p:sp>
      <p:sp>
        <p:nvSpPr>
          <p:cNvPr id="68611" name="Rectangle 3"/>
          <p:cNvSpPr>
            <a:spLocks noGrp="1" noChangeArrowheads="1"/>
          </p:cNvSpPr>
          <p:nvPr>
            <p:ph type="body" idx="1"/>
          </p:nvPr>
        </p:nvSpPr>
        <p:spPr>
          <a:xfrm>
            <a:off x="0" y="1295400"/>
            <a:ext cx="5181600" cy="4114800"/>
          </a:xfrm>
        </p:spPr>
        <p:txBody>
          <a:bodyPr/>
          <a:lstStyle/>
          <a:p>
            <a:pPr>
              <a:lnSpc>
                <a:spcPct val="80000"/>
              </a:lnSpc>
            </a:pPr>
            <a:r>
              <a:rPr lang="en-US" sz="2800" smtClean="0"/>
              <a:t>Why “Dutch”?  First isolated in 1920 by a Dr. Schwarz in the Netherlands</a:t>
            </a:r>
          </a:p>
          <a:p>
            <a:pPr>
              <a:lnSpc>
                <a:spcPct val="80000"/>
              </a:lnSpc>
            </a:pPr>
            <a:endParaRPr lang="en-US" sz="2800" smtClean="0"/>
          </a:p>
          <a:p>
            <a:pPr>
              <a:lnSpc>
                <a:spcPct val="80000"/>
              </a:lnSpc>
            </a:pPr>
            <a:r>
              <a:rPr lang="en-US" sz="2800" smtClean="0"/>
              <a:t>Wilt disease that attacks elm (</a:t>
            </a:r>
            <a:r>
              <a:rPr lang="en-US" sz="2800" i="1" smtClean="0"/>
              <a:t>Ulmus</a:t>
            </a:r>
            <a:r>
              <a:rPr lang="en-US" sz="2800" smtClean="0"/>
              <a:t> ssp) and spreads through the vascular system</a:t>
            </a:r>
          </a:p>
          <a:p>
            <a:pPr>
              <a:lnSpc>
                <a:spcPct val="80000"/>
              </a:lnSpc>
            </a:pPr>
            <a:r>
              <a:rPr lang="en-US" sz="2800" smtClean="0"/>
              <a:t> </a:t>
            </a:r>
          </a:p>
          <a:p>
            <a:pPr>
              <a:lnSpc>
                <a:spcPct val="80000"/>
              </a:lnSpc>
            </a:pPr>
            <a:r>
              <a:rPr lang="en-US" sz="2800" smtClean="0"/>
              <a:t>Caused by ascomycete fungi (genus </a:t>
            </a:r>
            <a:r>
              <a:rPr lang="en-US" sz="2800" i="1" smtClean="0"/>
              <a:t>Ophiostoma)</a:t>
            </a:r>
          </a:p>
          <a:p>
            <a:pPr>
              <a:lnSpc>
                <a:spcPct val="80000"/>
              </a:lnSpc>
            </a:pPr>
            <a:endParaRPr lang="en-US" sz="2800" i="1" smtClean="0"/>
          </a:p>
          <a:p>
            <a:pPr>
              <a:lnSpc>
                <a:spcPct val="80000"/>
              </a:lnSpc>
            </a:pPr>
            <a:r>
              <a:rPr lang="en-US" sz="2800" smtClean="0"/>
              <a:t>Vectored by</a:t>
            </a:r>
            <a:r>
              <a:rPr lang="en-US" sz="2800" i="1" smtClean="0"/>
              <a:t> </a:t>
            </a:r>
            <a:r>
              <a:rPr lang="en-US" sz="2800" smtClean="0"/>
              <a:t>beetles (family</a:t>
            </a:r>
            <a:r>
              <a:rPr lang="en-US" sz="2800" i="1" smtClean="0"/>
              <a:t> Scolytidae</a:t>
            </a:r>
            <a:r>
              <a:rPr lang="en-US" sz="2800" smtClean="0"/>
              <a:t>) and root graft</a:t>
            </a:r>
          </a:p>
          <a:p>
            <a:pPr>
              <a:lnSpc>
                <a:spcPct val="80000"/>
              </a:lnSpc>
              <a:buFontTx/>
              <a:buNone/>
            </a:pPr>
            <a:r>
              <a:rPr lang="en-US" sz="2800" smtClean="0"/>
              <a:t>  </a:t>
            </a:r>
          </a:p>
        </p:txBody>
      </p:sp>
      <p:pic>
        <p:nvPicPr>
          <p:cNvPr id="68612"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41900" y="1524000"/>
            <a:ext cx="3949700" cy="42846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0"/>
            <a:ext cx="7772400" cy="1295400"/>
          </a:xfrm>
        </p:spPr>
        <p:txBody>
          <a:bodyPr/>
          <a:lstStyle/>
          <a:p>
            <a:r>
              <a:rPr lang="en-US" smtClean="0"/>
              <a:t>Life Cycle of </a:t>
            </a:r>
            <a:r>
              <a:rPr lang="en-US" i="1" smtClean="0"/>
              <a:t>Ophiostoma ulmi</a:t>
            </a:r>
          </a:p>
        </p:txBody>
      </p:sp>
      <p:pic>
        <p:nvPicPr>
          <p:cNvPr id="70659" name="Picture 3" descr="DED Lifecycle"/>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962025"/>
            <a:ext cx="8610600" cy="5895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304800"/>
            <a:ext cx="7772400" cy="1143000"/>
          </a:xfrm>
        </p:spPr>
        <p:txBody>
          <a:bodyPr/>
          <a:lstStyle/>
          <a:p>
            <a:r>
              <a:rPr lang="en-US" smtClean="0"/>
              <a:t>Vectors of disease</a:t>
            </a:r>
          </a:p>
        </p:txBody>
      </p:sp>
      <p:sp>
        <p:nvSpPr>
          <p:cNvPr id="72707" name="Rectangle 3"/>
          <p:cNvSpPr>
            <a:spLocks noGrp="1" noChangeArrowheads="1"/>
          </p:cNvSpPr>
          <p:nvPr>
            <p:ph type="body" idx="1"/>
          </p:nvPr>
        </p:nvSpPr>
        <p:spPr>
          <a:xfrm>
            <a:off x="685800" y="1752600"/>
            <a:ext cx="7772400" cy="5105400"/>
          </a:xfrm>
        </p:spPr>
        <p:txBody>
          <a:bodyPr/>
          <a:lstStyle/>
          <a:p>
            <a:r>
              <a:rPr lang="en-US" sz="2600" u="sng" smtClean="0"/>
              <a:t>Insects</a:t>
            </a:r>
            <a:r>
              <a:rPr lang="en-US" sz="2600" smtClean="0"/>
              <a:t>: 1) the native elm beetle 2) the smaller European elm beetle. The beetles can fly for several miles, allowing the disease to spread over a wide area</a:t>
            </a:r>
          </a:p>
          <a:p>
            <a:pPr>
              <a:buFontTx/>
              <a:buNone/>
            </a:pPr>
            <a:r>
              <a:rPr lang="en-US" sz="2600" smtClean="0"/>
              <a:t> </a:t>
            </a:r>
          </a:p>
          <a:p>
            <a:r>
              <a:rPr lang="en-US" sz="2600" u="sng" smtClean="0"/>
              <a:t>Root grafts</a:t>
            </a:r>
            <a:r>
              <a:rPr lang="en-US" sz="2600" smtClean="0"/>
              <a:t>: when elms are within 50 feet of one another, their roots can grow together and disease passes easily along. Important in urban settings</a:t>
            </a:r>
          </a:p>
          <a:p>
            <a:pPr>
              <a:buFontTx/>
              <a:buNone/>
            </a:pPr>
            <a:endParaRPr lang="en-US" sz="2600" smtClean="0"/>
          </a:p>
          <a:p>
            <a:r>
              <a:rPr lang="en-US" sz="2600" u="sng" smtClean="0"/>
              <a:t>Infected logs</a:t>
            </a:r>
            <a:r>
              <a:rPr lang="en-US" sz="2600" smtClean="0"/>
              <a:t>: Often transferred long distances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descr="fig4Beetleart"/>
          <p:cNvPicPr>
            <a:picLocks noGrp="1" noChangeAspect="1" noChangeArrowheads="1"/>
          </p:cNvPicPr>
          <p:nvPr>
            <p:ph type="clipArt" sz="half" idx="2"/>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3805238" y="1168400"/>
            <a:ext cx="5338762" cy="4899025"/>
          </a:xfrm>
        </p:spPr>
      </p:pic>
      <p:sp>
        <p:nvSpPr>
          <p:cNvPr id="74755" name="Rectangle 3"/>
          <p:cNvSpPr>
            <a:spLocks noChangeArrowheads="1"/>
          </p:cNvSpPr>
          <p:nvPr/>
        </p:nvSpPr>
        <p:spPr bwMode="auto">
          <a:xfrm>
            <a:off x="0" y="1168400"/>
            <a:ext cx="3657600" cy="6299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eaLnBrk="1" hangingPunct="1">
              <a:spcBef>
                <a:spcPct val="50000"/>
              </a:spcBef>
            </a:pPr>
            <a:r>
              <a:rPr lang="en-US">
                <a:latin typeface="Times New Roman" charset="0"/>
              </a:rPr>
              <a:t>1) Native elm bark beetle </a:t>
            </a:r>
            <a:r>
              <a:rPr lang="en-US">
                <a:solidFill>
                  <a:schemeClr val="tx2"/>
                </a:solidFill>
                <a:latin typeface="Times New Roman" charset="0"/>
              </a:rPr>
              <a:t>(</a:t>
            </a:r>
            <a:r>
              <a:rPr lang="en-US" i="1">
                <a:solidFill>
                  <a:schemeClr val="tx2"/>
                </a:solidFill>
                <a:latin typeface="Times New Roman" charset="0"/>
              </a:rPr>
              <a:t>Hylurgopinus rufipes</a:t>
            </a:r>
            <a:r>
              <a:rPr lang="en-US">
                <a:solidFill>
                  <a:schemeClr val="tx2"/>
                </a:solidFill>
                <a:latin typeface="Times New Roman" charset="0"/>
              </a:rPr>
              <a:t>) (above)</a:t>
            </a:r>
            <a:r>
              <a:rPr lang="en-US">
                <a:latin typeface="Times New Roman" charset="0"/>
              </a:rPr>
              <a:t> is the primary vector in parts of the northern United States, New England, and all of Canada.</a:t>
            </a:r>
          </a:p>
          <a:p>
            <a:pPr eaLnBrk="1" hangingPunct="1">
              <a:spcBef>
                <a:spcPct val="50000"/>
              </a:spcBef>
            </a:pPr>
            <a:r>
              <a:rPr lang="en-US">
                <a:latin typeface="Times New Roman" charset="0"/>
              </a:rPr>
              <a:t>However,  temperatures below -6F kill the larvae. </a:t>
            </a:r>
          </a:p>
          <a:p>
            <a:pPr eaLnBrk="1" hangingPunct="1">
              <a:spcBef>
                <a:spcPct val="50000"/>
              </a:spcBef>
            </a:pPr>
            <a:r>
              <a:rPr lang="en-US">
                <a:latin typeface="Times New Roman" charset="0"/>
              </a:rPr>
              <a:t>2)  European elm bark beetle </a:t>
            </a:r>
            <a:r>
              <a:rPr lang="en-US">
                <a:solidFill>
                  <a:schemeClr val="tx2"/>
                </a:solidFill>
                <a:latin typeface="Times New Roman" charset="0"/>
              </a:rPr>
              <a:t>(</a:t>
            </a:r>
            <a:r>
              <a:rPr lang="en-US" i="1">
                <a:solidFill>
                  <a:schemeClr val="tx2"/>
                </a:solidFill>
                <a:latin typeface="Times New Roman" charset="0"/>
              </a:rPr>
              <a:t>Scolytus multistriatus</a:t>
            </a:r>
            <a:r>
              <a:rPr lang="en-US">
                <a:solidFill>
                  <a:schemeClr val="tx2"/>
                </a:solidFill>
                <a:latin typeface="Times New Roman" charset="0"/>
              </a:rPr>
              <a:t> Marsh.) (below)</a:t>
            </a:r>
            <a:r>
              <a:rPr lang="en-US">
                <a:latin typeface="Times New Roman" charset="0"/>
              </a:rPr>
              <a:t> is the major vector of the disease. </a:t>
            </a:r>
          </a:p>
          <a:p>
            <a:pPr eaLnBrk="1" hangingPunct="1">
              <a:spcBef>
                <a:spcPct val="50000"/>
              </a:spcBef>
            </a:pPr>
            <a:endParaRPr lang="en-US">
              <a:latin typeface="Times New Roman" charset="0"/>
            </a:endParaRPr>
          </a:p>
          <a:p>
            <a:pPr eaLnBrk="1" hangingPunct="1">
              <a:spcBef>
                <a:spcPct val="50000"/>
              </a:spcBef>
            </a:pPr>
            <a:endParaRPr lang="en-US">
              <a:latin typeface="Times New Roman" charset="0"/>
            </a:endParaRPr>
          </a:p>
        </p:txBody>
      </p:sp>
      <p:sp>
        <p:nvSpPr>
          <p:cNvPr id="74756" name="Text Box 4"/>
          <p:cNvSpPr txBox="1">
            <a:spLocks noChangeArrowheads="1"/>
          </p:cNvSpPr>
          <p:nvPr/>
        </p:nvSpPr>
        <p:spPr bwMode="auto">
          <a:xfrm>
            <a:off x="685800" y="304800"/>
            <a:ext cx="8077200" cy="762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4400">
                <a:latin typeface="Times New Roman" charset="0"/>
              </a:rPr>
              <a:t>Beetles: key disease vector</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2" name="Picture 2" descr="elm tree"/>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81200" y="0"/>
            <a:ext cx="5588000" cy="8382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6" name="Picture 2" descr="IMG0015"/>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09600"/>
            <a:ext cx="9144000" cy="609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7827" name="Text Box 3"/>
          <p:cNvSpPr txBox="1">
            <a:spLocks noChangeArrowheads="1"/>
          </p:cNvSpPr>
          <p:nvPr/>
        </p:nvSpPr>
        <p:spPr bwMode="auto">
          <a:xfrm>
            <a:off x="288925" y="115888"/>
            <a:ext cx="5705475"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Dutch elm disease – crown symptoms</a:t>
            </a:r>
          </a:p>
        </p:txBody>
      </p:sp>
      <p:sp>
        <p:nvSpPr>
          <p:cNvPr id="77828" name="Rectangle 4"/>
          <p:cNvSpPr>
            <a:spLocks noChangeArrowheads="1"/>
          </p:cNvSpPr>
          <p:nvPr/>
        </p:nvSpPr>
        <p:spPr bwMode="auto">
          <a:xfrm>
            <a:off x="0" y="6324600"/>
            <a:ext cx="9144000" cy="5334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atin typeface="festus!" pitchFamily="2" charset="0"/>
              </a:rPr>
              <a:t>Some details on </a:t>
            </a:r>
            <a:r>
              <a:rPr lang="en-US" i="1">
                <a:latin typeface="festus!" pitchFamily="2" charset="0"/>
              </a:rPr>
              <a:t>Pinus</a:t>
            </a:r>
          </a:p>
        </p:txBody>
      </p:sp>
      <p:pic>
        <p:nvPicPr>
          <p:cNvPr id="50179" name="Picture 3" descr="C:\My Documents\classification-diagram.gif"/>
          <p:cNvPicPr>
            <a:picLocks noChangeAspect="1" noChangeArrowheads="1"/>
          </p:cNvPicPr>
          <p:nvPr/>
        </p:nvPicPr>
        <p:blipFill>
          <a:blip r:embed="rId2"/>
          <a:srcRect/>
          <a:stretch>
            <a:fillRect/>
          </a:stretch>
        </p:blipFill>
        <p:spPr bwMode="auto">
          <a:xfrm>
            <a:off x="1219200" y="2057400"/>
            <a:ext cx="7086600" cy="417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50" name="Picture 2" descr="dedstemsymptoms"/>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85800"/>
            <a:ext cx="9144000" cy="5975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8851" name="Text Box 3"/>
          <p:cNvSpPr txBox="1">
            <a:spLocks noChangeArrowheads="1"/>
          </p:cNvSpPr>
          <p:nvPr/>
        </p:nvSpPr>
        <p:spPr bwMode="auto">
          <a:xfrm>
            <a:off x="212725" y="115888"/>
            <a:ext cx="643255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Dutch elm disease – vascular discoloration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elmgrafts"/>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896938"/>
            <a:ext cx="9144000" cy="59610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9875" name="Text Box 3"/>
          <p:cNvSpPr txBox="1">
            <a:spLocks noChangeArrowheads="1"/>
          </p:cNvSpPr>
          <p:nvPr/>
        </p:nvSpPr>
        <p:spPr bwMode="auto">
          <a:xfrm>
            <a:off x="288925" y="192088"/>
            <a:ext cx="2351088"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Elm root grafts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3" descr="elmbeetle"/>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24200" y="2928938"/>
            <a:ext cx="6019800" cy="39290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0899" name="Picture 2" descr="elmbeetlegallaries"/>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350"/>
            <a:ext cx="5257800" cy="3422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0900" name="Text Box 4"/>
          <p:cNvSpPr txBox="1">
            <a:spLocks noChangeArrowheads="1"/>
          </p:cNvSpPr>
          <p:nvPr/>
        </p:nvSpPr>
        <p:spPr bwMode="auto">
          <a:xfrm>
            <a:off x="5394325" y="192088"/>
            <a:ext cx="3757613"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Elm bark beetle galleries</a:t>
            </a:r>
          </a:p>
        </p:txBody>
      </p:sp>
      <p:sp>
        <p:nvSpPr>
          <p:cNvPr id="80901" name="Text Box 5"/>
          <p:cNvSpPr txBox="1">
            <a:spLocks noChangeArrowheads="1"/>
          </p:cNvSpPr>
          <p:nvPr/>
        </p:nvSpPr>
        <p:spPr bwMode="auto">
          <a:xfrm>
            <a:off x="0" y="3962400"/>
            <a:ext cx="29083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Maturation feeding</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descr="DED St Paul Healthy"/>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9175" y="0"/>
            <a:ext cx="456565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1923" name="Text Box 3"/>
          <p:cNvSpPr txBox="1">
            <a:spLocks noChangeArrowheads="1"/>
          </p:cNvSpPr>
          <p:nvPr/>
        </p:nvSpPr>
        <p:spPr bwMode="auto">
          <a:xfrm>
            <a:off x="1066800" y="457200"/>
            <a:ext cx="895350" cy="5191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2800" b="1">
                <a:solidFill>
                  <a:srgbClr val="FFFF00"/>
                </a:solidFill>
              </a:rPr>
              <a:t>1970</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6" name="Picture 2" descr="DED St Paul 1976"/>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38400" y="0"/>
            <a:ext cx="4611688"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2947" name="Rectangle 3"/>
          <p:cNvSpPr>
            <a:spLocks noChangeArrowheads="1"/>
          </p:cNvSpPr>
          <p:nvPr/>
        </p:nvSpPr>
        <p:spPr bwMode="auto">
          <a:xfrm>
            <a:off x="1143000" y="762000"/>
            <a:ext cx="895350" cy="5191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sz="2800" b="1">
                <a:solidFill>
                  <a:srgbClr val="FFFF00"/>
                </a:solidFill>
              </a:rPr>
              <a:t>1976</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0" name="Picture 2" descr="DED St Paul 1977"/>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85800"/>
            <a:ext cx="9144000" cy="59356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3971" name="Rectangle 3"/>
          <p:cNvSpPr>
            <a:spLocks noChangeArrowheads="1"/>
          </p:cNvSpPr>
          <p:nvPr/>
        </p:nvSpPr>
        <p:spPr bwMode="auto">
          <a:xfrm>
            <a:off x="1219200" y="152400"/>
            <a:ext cx="895350" cy="5191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sz="2800" b="1">
                <a:solidFill>
                  <a:srgbClr val="FFFF00"/>
                </a:solidFill>
              </a:rPr>
              <a:t>1977</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2" descr="DED St Paul 1978"/>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09600"/>
            <a:ext cx="9144000" cy="60690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4995" name="Rectangle 3"/>
          <p:cNvSpPr>
            <a:spLocks noChangeArrowheads="1"/>
          </p:cNvSpPr>
          <p:nvPr/>
        </p:nvSpPr>
        <p:spPr bwMode="auto">
          <a:xfrm>
            <a:off x="1143000" y="152400"/>
            <a:ext cx="895350" cy="5191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sz="2800" b="1">
                <a:solidFill>
                  <a:srgbClr val="FFFF00"/>
                </a:solidFill>
              </a:rPr>
              <a:t>1978</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2" descr="DED St Paul 1991"/>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709613"/>
            <a:ext cx="9144000" cy="61483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6019" name="Rectangle 3"/>
          <p:cNvSpPr>
            <a:spLocks noChangeArrowheads="1"/>
          </p:cNvSpPr>
          <p:nvPr/>
        </p:nvSpPr>
        <p:spPr bwMode="auto">
          <a:xfrm>
            <a:off x="685800" y="152400"/>
            <a:ext cx="895350" cy="5191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sz="2800" b="1">
                <a:solidFill>
                  <a:srgbClr val="FFFF00"/>
                </a:solidFill>
              </a:rPr>
              <a:t>1991</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04800" y="381000"/>
            <a:ext cx="8534400" cy="1143000"/>
          </a:xfrm>
        </p:spPr>
        <p:txBody>
          <a:bodyPr/>
          <a:lstStyle/>
          <a:p>
            <a:r>
              <a:rPr lang="en-US" sz="4000" smtClean="0"/>
              <a:t>History of the Disease</a:t>
            </a:r>
            <a:endParaRPr lang="en-US" smtClean="0"/>
          </a:p>
        </p:txBody>
      </p:sp>
      <p:sp>
        <p:nvSpPr>
          <p:cNvPr id="87043" name="Rectangle 3"/>
          <p:cNvSpPr>
            <a:spLocks noGrp="1" noChangeArrowheads="1"/>
          </p:cNvSpPr>
          <p:nvPr>
            <p:ph type="body" idx="1"/>
          </p:nvPr>
        </p:nvSpPr>
        <p:spPr>
          <a:xfrm>
            <a:off x="2362200" y="1524000"/>
            <a:ext cx="4572000" cy="4343400"/>
          </a:xfrm>
        </p:spPr>
        <p:txBody>
          <a:bodyPr/>
          <a:lstStyle/>
          <a:p>
            <a:pPr>
              <a:lnSpc>
                <a:spcPct val="90000"/>
              </a:lnSpc>
            </a:pPr>
            <a:r>
              <a:rPr lang="en-US" sz="2400" smtClean="0"/>
              <a:t>Disease was unknown in Europe and N. America before 1900</a:t>
            </a:r>
          </a:p>
          <a:p>
            <a:pPr>
              <a:lnSpc>
                <a:spcPct val="90000"/>
              </a:lnSpc>
              <a:buFontTx/>
              <a:buNone/>
            </a:pPr>
            <a:endParaRPr lang="en-US" sz="2400" smtClean="0"/>
          </a:p>
          <a:p>
            <a:pPr>
              <a:lnSpc>
                <a:spcPct val="90000"/>
              </a:lnSpc>
            </a:pPr>
            <a:r>
              <a:rPr lang="en-US" sz="2400" smtClean="0"/>
              <a:t>Since 1910, two pandemics </a:t>
            </a:r>
          </a:p>
          <a:p>
            <a:pPr>
              <a:lnSpc>
                <a:spcPct val="90000"/>
              </a:lnSpc>
            </a:pPr>
            <a:r>
              <a:rPr lang="en-US" sz="2400" smtClean="0"/>
              <a:t>Pandemics caused by two different species:</a:t>
            </a:r>
          </a:p>
          <a:p>
            <a:pPr lvl="1">
              <a:lnSpc>
                <a:spcPct val="90000"/>
              </a:lnSpc>
            </a:pPr>
            <a:r>
              <a:rPr lang="en-US" sz="2400" smtClean="0"/>
              <a:t>1) </a:t>
            </a:r>
            <a:r>
              <a:rPr lang="en-US" sz="2400" i="1" smtClean="0"/>
              <a:t>Ophiostoma ulm</a:t>
            </a:r>
          </a:p>
          <a:p>
            <a:pPr lvl="1">
              <a:lnSpc>
                <a:spcPct val="90000"/>
              </a:lnSpc>
            </a:pPr>
            <a:r>
              <a:rPr lang="en-US" sz="2400" smtClean="0"/>
              <a:t>2) </a:t>
            </a:r>
            <a:r>
              <a:rPr lang="en-US" sz="2400" i="1" smtClean="0"/>
              <a:t>Ophiostoma novo-ulmi</a:t>
            </a:r>
          </a:p>
          <a:p>
            <a:pPr lvl="1">
              <a:lnSpc>
                <a:spcPct val="90000"/>
              </a:lnSpc>
              <a:buFontTx/>
              <a:buNone/>
            </a:pPr>
            <a:r>
              <a:rPr lang="en-US" sz="2400" smtClean="0"/>
              <a:t> </a:t>
            </a:r>
          </a:p>
          <a:p>
            <a:pPr>
              <a:lnSpc>
                <a:spcPct val="90000"/>
              </a:lnSpc>
            </a:pPr>
            <a:r>
              <a:rPr lang="en-US" sz="2400" smtClean="0"/>
              <a:t>In both cases, geographic origins are still unknown (probably Asia)</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457200"/>
            <a:ext cx="7772400" cy="1143000"/>
          </a:xfrm>
        </p:spPr>
        <p:txBody>
          <a:bodyPr/>
          <a:lstStyle/>
          <a:p>
            <a:r>
              <a:rPr lang="en-US" smtClean="0"/>
              <a:t>Management: Sanitation</a:t>
            </a:r>
          </a:p>
        </p:txBody>
      </p:sp>
      <p:sp>
        <p:nvSpPr>
          <p:cNvPr id="89091" name="Rectangle 3"/>
          <p:cNvSpPr>
            <a:spLocks noGrp="1" noChangeArrowheads="1"/>
          </p:cNvSpPr>
          <p:nvPr>
            <p:ph type="body" idx="1"/>
          </p:nvPr>
        </p:nvSpPr>
        <p:spPr>
          <a:xfrm>
            <a:off x="685800" y="1752600"/>
            <a:ext cx="7772400" cy="4114800"/>
          </a:xfrm>
        </p:spPr>
        <p:txBody>
          <a:bodyPr/>
          <a:lstStyle/>
          <a:p>
            <a:r>
              <a:rPr lang="en-US" sz="2400" smtClean="0"/>
              <a:t>Includes removing bark from elm logs which are being stored for use as fuel and/or covering or burning all downed wood (so that beetles can’t get in it).  AND, removing dead or diseased branches of standing trees (again because of the beetles).</a:t>
            </a:r>
          </a:p>
          <a:p>
            <a:pPr>
              <a:buFontTx/>
              <a:buNone/>
            </a:pPr>
            <a:endParaRPr lang="en-US" sz="2400" smtClean="0"/>
          </a:p>
          <a:p>
            <a:r>
              <a:rPr lang="en-US" sz="2400" smtClean="0"/>
              <a:t>Needs to be community-wide, and coupled w/fungicide use.</a:t>
            </a:r>
          </a:p>
          <a:p>
            <a:pPr>
              <a:buFontTx/>
              <a:buNone/>
            </a:pPr>
            <a:r>
              <a:rPr lang="en-US" sz="2400" smtClean="0"/>
              <a:t> </a:t>
            </a:r>
          </a:p>
          <a:p>
            <a:r>
              <a:rPr lang="en-US" sz="2400" smtClean="0"/>
              <a:t>Thought of as the most effective way of curbing DED.</a:t>
            </a:r>
          </a:p>
          <a:p>
            <a:endParaRPr lang="en-US" sz="2400" smtClean="0"/>
          </a:p>
          <a:p>
            <a:endParaRPr lang="en-US" sz="24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62000" y="685800"/>
            <a:ext cx="8077200" cy="990600"/>
          </a:xfrm>
        </p:spPr>
        <p:txBody>
          <a:bodyPr/>
          <a:lstStyle/>
          <a:p>
            <a:r>
              <a:rPr lang="en-US">
                <a:latin typeface="festus!" pitchFamily="2" charset="0"/>
              </a:rPr>
              <a:t>Blister rust cankers: </a:t>
            </a:r>
            <a:br>
              <a:rPr lang="en-US">
                <a:latin typeface="festus!" pitchFamily="2" charset="0"/>
              </a:rPr>
            </a:br>
            <a:r>
              <a:rPr lang="en-US">
                <a:latin typeface="festus!" pitchFamily="2" charset="0"/>
              </a:rPr>
              <a:t>sugar pine 		whitebark pine</a:t>
            </a:r>
          </a:p>
        </p:txBody>
      </p:sp>
      <p:pic>
        <p:nvPicPr>
          <p:cNvPr id="51203" name="Picture 3" descr="C:\Kristen\classes\pathology\canker.GIF"/>
          <p:cNvPicPr>
            <a:picLocks noChangeAspect="1" noChangeArrowheads="1"/>
          </p:cNvPicPr>
          <p:nvPr/>
        </p:nvPicPr>
        <p:blipFill>
          <a:blip r:embed="rId2"/>
          <a:srcRect/>
          <a:stretch>
            <a:fillRect/>
          </a:stretch>
        </p:blipFill>
        <p:spPr bwMode="auto">
          <a:xfrm>
            <a:off x="838200" y="2133600"/>
            <a:ext cx="3733800" cy="4357688"/>
          </a:xfrm>
          <a:prstGeom prst="rect">
            <a:avLst/>
          </a:prstGeom>
          <a:noFill/>
          <a:ln w="9525">
            <a:noFill/>
            <a:miter lim="800000"/>
            <a:headEnd/>
            <a:tailEnd/>
          </a:ln>
        </p:spPr>
      </p:pic>
      <p:pic>
        <p:nvPicPr>
          <p:cNvPr id="51204" name="Picture 4" descr="C:\Kristen\wbp canker.JPG"/>
          <p:cNvPicPr>
            <a:picLocks noChangeAspect="1" noChangeArrowheads="1"/>
          </p:cNvPicPr>
          <p:nvPr/>
        </p:nvPicPr>
        <p:blipFill>
          <a:blip r:embed="rId3"/>
          <a:srcRect/>
          <a:stretch>
            <a:fillRect/>
          </a:stretch>
        </p:blipFill>
        <p:spPr bwMode="auto">
          <a:xfrm>
            <a:off x="4953000" y="2133600"/>
            <a:ext cx="38100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mtClean="0"/>
              <a:t>Management: injections</a:t>
            </a:r>
          </a:p>
        </p:txBody>
      </p:sp>
      <p:sp>
        <p:nvSpPr>
          <p:cNvPr id="91139" name="Rectangle 3"/>
          <p:cNvSpPr>
            <a:spLocks noGrp="1" noChangeArrowheads="1"/>
          </p:cNvSpPr>
          <p:nvPr>
            <p:ph type="body" idx="1"/>
          </p:nvPr>
        </p:nvSpPr>
        <p:spPr/>
        <p:txBody>
          <a:bodyPr/>
          <a:lstStyle/>
          <a:p>
            <a:r>
              <a:rPr lang="en-US" smtClean="0"/>
              <a:t>Systemic fungicides labeled for preventative control, injected into root flares. Effective on trees showing &lt; 5-10% crown symptoms. </a:t>
            </a:r>
          </a:p>
          <a:p>
            <a:pPr>
              <a:buFontTx/>
              <a:buNone/>
            </a:pPr>
            <a:endParaRPr lang="en-US" smtClean="0"/>
          </a:p>
          <a:p>
            <a:r>
              <a:rPr lang="en-US" smtClean="0"/>
              <a:t>Need new injections every 3 years, expensive.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smtClean="0"/>
              <a:t>Management: Spraying</a:t>
            </a:r>
          </a:p>
        </p:txBody>
      </p:sp>
      <p:sp>
        <p:nvSpPr>
          <p:cNvPr id="92163" name="Rectangle 3"/>
          <p:cNvSpPr>
            <a:spLocks noGrp="1" noChangeArrowheads="1"/>
          </p:cNvSpPr>
          <p:nvPr>
            <p:ph type="body" idx="1"/>
          </p:nvPr>
        </p:nvSpPr>
        <p:spPr/>
        <p:txBody>
          <a:bodyPr/>
          <a:lstStyle/>
          <a:p>
            <a:r>
              <a:rPr lang="en-US" smtClean="0"/>
              <a:t>Best when coupled w/sanitation methods.</a:t>
            </a:r>
          </a:p>
          <a:p>
            <a:pPr>
              <a:buFontTx/>
              <a:buNone/>
            </a:pPr>
            <a:r>
              <a:rPr lang="en-US" smtClean="0"/>
              <a:t> </a:t>
            </a:r>
          </a:p>
          <a:p>
            <a:r>
              <a:rPr lang="en-US" smtClean="0"/>
              <a:t>Timing of spraying is important</a:t>
            </a:r>
          </a:p>
          <a:p>
            <a:endParaRPr lang="en-US" smtClean="0"/>
          </a:p>
          <a:p>
            <a:endParaRPr lang="en-US" smtClean="0"/>
          </a:p>
        </p:txBody>
      </p:sp>
      <p:sp>
        <p:nvSpPr>
          <p:cNvPr id="92164" name="Rectangle 4"/>
          <p:cNvSpPr>
            <a:spLocks noChangeArrowheads="1"/>
          </p:cNvSpPr>
          <p:nvPr/>
        </p:nvSpPr>
        <p:spPr bwMode="auto">
          <a:xfrm>
            <a:off x="381000" y="2667000"/>
            <a:ext cx="7924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eaLnBrk="1" hangingPunct="1">
              <a:spcBef>
                <a:spcPct val="50000"/>
              </a:spcBef>
            </a:pPr>
            <a:r>
              <a:rPr lang="en-US">
                <a:latin typeface="Times New Roman" charset="0"/>
              </a:rPr>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t>Other Management Methods</a:t>
            </a:r>
          </a:p>
        </p:txBody>
      </p:sp>
      <p:sp>
        <p:nvSpPr>
          <p:cNvPr id="93187" name="Rectangle 3"/>
          <p:cNvSpPr>
            <a:spLocks noGrp="1" noChangeArrowheads="1"/>
          </p:cNvSpPr>
          <p:nvPr>
            <p:ph type="body" idx="1"/>
          </p:nvPr>
        </p:nvSpPr>
        <p:spPr/>
        <p:txBody>
          <a:bodyPr/>
          <a:lstStyle/>
          <a:p>
            <a:pPr>
              <a:lnSpc>
                <a:spcPct val="90000"/>
              </a:lnSpc>
            </a:pPr>
            <a:r>
              <a:rPr lang="en-US" sz="2800" smtClean="0"/>
              <a:t>Development of resistant hybrid elms</a:t>
            </a:r>
          </a:p>
          <a:p>
            <a:pPr>
              <a:lnSpc>
                <a:spcPct val="90000"/>
              </a:lnSpc>
            </a:pPr>
            <a:r>
              <a:rPr lang="en-US" sz="2800" smtClean="0"/>
              <a:t>Additional treatments:  breaking up root grafts is commonly used and efffective. </a:t>
            </a:r>
          </a:p>
          <a:p>
            <a:pPr>
              <a:lnSpc>
                <a:spcPct val="90000"/>
              </a:lnSpc>
            </a:pPr>
            <a:r>
              <a:rPr lang="en-US" sz="2800" smtClean="0"/>
              <a:t>Timing of pruning: wounded trees attract the bark beetle vectors of DED  (Byers et al., 1980), so routine pruning should be done in the dormant season or during periods of beetle inactivity.</a:t>
            </a:r>
          </a:p>
          <a:p>
            <a:pPr>
              <a:lnSpc>
                <a:spcPct val="90000"/>
              </a:lnSpc>
            </a:pPr>
            <a:endParaRPr lang="en-US" sz="280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381000"/>
            <a:ext cx="8229600" cy="1066800"/>
          </a:xfrm>
        </p:spPr>
        <p:txBody>
          <a:bodyPr/>
          <a:lstStyle/>
          <a:p>
            <a:r>
              <a:rPr lang="en-US" smtClean="0"/>
              <a:t>Dutch Elm Disease</a:t>
            </a:r>
          </a:p>
        </p:txBody>
      </p:sp>
      <p:sp>
        <p:nvSpPr>
          <p:cNvPr id="94211" name="Rectangle 3"/>
          <p:cNvSpPr>
            <a:spLocks noGrp="1" noChangeArrowheads="1"/>
          </p:cNvSpPr>
          <p:nvPr>
            <p:ph type="body" idx="1"/>
          </p:nvPr>
        </p:nvSpPr>
        <p:spPr>
          <a:xfrm>
            <a:off x="457200" y="1524000"/>
            <a:ext cx="8229600" cy="2057400"/>
          </a:xfrm>
        </p:spPr>
        <p:txBody>
          <a:bodyPr/>
          <a:lstStyle/>
          <a:p>
            <a:r>
              <a:rPr lang="en-US" smtClean="0"/>
              <a:t>Wilt disease caused by ascomycete fungus in the genus </a:t>
            </a:r>
            <a:r>
              <a:rPr lang="en-US" i="1" smtClean="0"/>
              <a:t>Ophiostoma</a:t>
            </a:r>
          </a:p>
          <a:p>
            <a:pPr>
              <a:buFont typeface="Wingdings" charset="2"/>
              <a:buNone/>
            </a:pPr>
            <a:endParaRPr lang="en-US" smtClean="0"/>
          </a:p>
          <a:p>
            <a:pPr>
              <a:buFont typeface="Wingdings" charset="2"/>
              <a:buNone/>
            </a:pPr>
            <a:endParaRPr lang="en-US" smtClean="0"/>
          </a:p>
        </p:txBody>
      </p:sp>
      <p:pic>
        <p:nvPicPr>
          <p:cNvPr id="94212"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2000" y="2971800"/>
            <a:ext cx="4286250" cy="2857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94213" name="Picture 5"/>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019800" y="2667000"/>
            <a:ext cx="2752725" cy="419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457200" y="533400"/>
            <a:ext cx="8229600" cy="5943600"/>
          </a:xfrm>
        </p:spPr>
        <p:txBody>
          <a:bodyPr/>
          <a:lstStyle/>
          <a:p>
            <a:r>
              <a:rPr lang="en-US" smtClean="0"/>
              <a:t>Transmitted by </a:t>
            </a:r>
            <a:r>
              <a:rPr lang="en-US" i="1" smtClean="0"/>
              <a:t>Scolytus </a:t>
            </a:r>
            <a:r>
              <a:rPr lang="en-US" smtClean="0"/>
              <a:t>bark beetle</a:t>
            </a:r>
          </a:p>
          <a:p>
            <a:pPr lvl="1"/>
            <a:r>
              <a:rPr lang="en-US" smtClean="0"/>
              <a:t>Beetle carves larval galleries in sapwood and carries fungus from tree to tree</a:t>
            </a:r>
          </a:p>
          <a:p>
            <a:endParaRPr lang="en-US" smtClean="0"/>
          </a:p>
        </p:txBody>
      </p:sp>
      <p:pic>
        <p:nvPicPr>
          <p:cNvPr id="96259"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14600" y="2286000"/>
            <a:ext cx="3962400" cy="297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96260" name="Picture 5"/>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05600" y="3200400"/>
            <a:ext cx="2438400" cy="3200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96261" name="Picture 6"/>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3048000"/>
            <a:ext cx="2381250" cy="32400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3"/>
          <p:cNvSpPr>
            <a:spLocks noGrp="1" noChangeArrowheads="1"/>
          </p:cNvSpPr>
          <p:nvPr>
            <p:ph type="body" idx="1"/>
          </p:nvPr>
        </p:nvSpPr>
        <p:spPr>
          <a:xfrm>
            <a:off x="457200" y="304800"/>
            <a:ext cx="8229600" cy="2362200"/>
          </a:xfrm>
        </p:spPr>
        <p:txBody>
          <a:bodyPr/>
          <a:lstStyle/>
          <a:p>
            <a:r>
              <a:rPr lang="en-US" smtClean="0"/>
              <a:t>Spreads through trees vascular system</a:t>
            </a:r>
          </a:p>
          <a:p>
            <a:r>
              <a:rPr lang="en-US" smtClean="0"/>
              <a:t>Tree tries to slow fungus by plugging its own xylem tissue with tyloses</a:t>
            </a:r>
          </a:p>
          <a:p>
            <a:r>
              <a:rPr lang="en-US" smtClean="0"/>
              <a:t>Plugged xylem causes branch dieback</a:t>
            </a:r>
          </a:p>
        </p:txBody>
      </p:sp>
      <p:pic>
        <p:nvPicPr>
          <p:cNvPr id="98307" name="Picture 6"/>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1000" y="2667000"/>
            <a:ext cx="4191000" cy="35353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98308" name="Picture 8"/>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24400" y="2895600"/>
            <a:ext cx="4191000" cy="3581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3"/>
          <p:cNvSpPr>
            <a:spLocks noGrp="1" noChangeArrowheads="1"/>
          </p:cNvSpPr>
          <p:nvPr>
            <p:ph type="body" idx="1"/>
          </p:nvPr>
        </p:nvSpPr>
        <p:spPr>
          <a:xfrm>
            <a:off x="609600" y="457200"/>
            <a:ext cx="5562600" cy="2286000"/>
          </a:xfrm>
        </p:spPr>
        <p:txBody>
          <a:bodyPr/>
          <a:lstStyle/>
          <a:p>
            <a:r>
              <a:rPr lang="en-US" sz="2800" smtClean="0"/>
              <a:t>Toxins force stomata to open</a:t>
            </a:r>
          </a:p>
          <a:p>
            <a:r>
              <a:rPr lang="en-US" sz="2800" smtClean="0"/>
              <a:t>Increased evapotranspiration causes desiccation and rapid death of tree</a:t>
            </a:r>
          </a:p>
          <a:p>
            <a:pPr>
              <a:buFont typeface="Wingdings" charset="2"/>
              <a:buNone/>
            </a:pPr>
            <a:endParaRPr lang="en-US" sz="2800" smtClean="0"/>
          </a:p>
          <a:p>
            <a:endParaRPr lang="en-US" sz="2800" smtClean="0"/>
          </a:p>
        </p:txBody>
      </p:sp>
      <p:pic>
        <p:nvPicPr>
          <p:cNvPr id="100355" name="Picture 5"/>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486400" y="2057400"/>
            <a:ext cx="3505200"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00356" name="Picture 6"/>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90600" y="2743200"/>
            <a:ext cx="2838450" cy="37242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28600"/>
            <a:ext cx="8229600" cy="838200"/>
          </a:xfrm>
        </p:spPr>
        <p:txBody>
          <a:bodyPr/>
          <a:lstStyle/>
          <a:p>
            <a:r>
              <a:rPr lang="en-US" smtClean="0"/>
              <a:t>Life cycle with beetle vector</a:t>
            </a:r>
          </a:p>
        </p:txBody>
      </p:sp>
      <p:pic>
        <p:nvPicPr>
          <p:cNvPr id="102403" name="Picture 3"/>
          <p:cNvPicPr>
            <a:picLocks noGrp="1" noChangeAspect="1" noChangeArrowheads="1"/>
          </p:cNvPicPr>
          <p:nvPr>
            <p:ph type="body"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533400" y="1219200"/>
            <a:ext cx="8001000" cy="5257800"/>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endParaRPr lang="en-US" smtClean="0"/>
          </a:p>
        </p:txBody>
      </p:sp>
      <p:pic>
        <p:nvPicPr>
          <p:cNvPr id="104451" name="Picture 3"/>
          <p:cNvPicPr>
            <a:picLocks noGrp="1" noChangeAspect="1" noChangeArrowheads="1"/>
          </p:cNvPicPr>
          <p:nvPr>
            <p:ph type="body"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457200" y="457200"/>
            <a:ext cx="8229600" cy="5562600"/>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flipV="1">
            <a:off x="457200" y="228600"/>
            <a:ext cx="8229600" cy="152400"/>
          </a:xfrm>
        </p:spPr>
        <p:txBody>
          <a:bodyPr/>
          <a:lstStyle/>
          <a:p>
            <a:endParaRPr lang="en-US" sz="1400" smtClean="0"/>
          </a:p>
        </p:txBody>
      </p:sp>
      <p:sp>
        <p:nvSpPr>
          <p:cNvPr id="106499" name="Rectangle 3"/>
          <p:cNvSpPr>
            <a:spLocks noGrp="1" noChangeArrowheads="1"/>
          </p:cNvSpPr>
          <p:nvPr>
            <p:ph type="body" idx="1"/>
          </p:nvPr>
        </p:nvSpPr>
        <p:spPr>
          <a:xfrm>
            <a:off x="228600" y="152400"/>
            <a:ext cx="8305800" cy="2895600"/>
          </a:xfrm>
        </p:spPr>
        <p:txBody>
          <a:bodyPr/>
          <a:lstStyle/>
          <a:p>
            <a:r>
              <a:rPr lang="en-US" smtClean="0"/>
              <a:t>Two separate pandemics caused by two different species </a:t>
            </a:r>
          </a:p>
          <a:p>
            <a:r>
              <a:rPr lang="en-US" i="1" smtClean="0"/>
              <a:t>Ophiostomata ulmi</a:t>
            </a:r>
          </a:p>
          <a:p>
            <a:r>
              <a:rPr lang="en-US" i="1" smtClean="0"/>
              <a:t>Ophiostomata nova-ulmi</a:t>
            </a:r>
          </a:p>
          <a:p>
            <a:r>
              <a:rPr lang="en-US" smtClean="0"/>
              <a:t>Origins still unknown</a:t>
            </a:r>
          </a:p>
        </p:txBody>
      </p:sp>
      <p:pic>
        <p:nvPicPr>
          <p:cNvPr id="106500"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90600" y="3048000"/>
            <a:ext cx="4572000" cy="3810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06501" name="Picture 5"/>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62600" y="1524000"/>
            <a:ext cx="3308350" cy="533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atin typeface="festus!" pitchFamily="2" charset="0"/>
              </a:rPr>
              <a:t>Top kill in whitebark pine</a:t>
            </a:r>
          </a:p>
        </p:txBody>
      </p:sp>
      <p:pic>
        <p:nvPicPr>
          <p:cNvPr id="52227" name="Picture 3" descr="C:\Kristen\wbp dead top.JPG"/>
          <p:cNvPicPr>
            <a:picLocks noChangeAspect="1" noChangeArrowheads="1"/>
          </p:cNvPicPr>
          <p:nvPr/>
        </p:nvPicPr>
        <p:blipFill>
          <a:blip r:embed="rId2"/>
          <a:srcRect/>
          <a:stretch>
            <a:fillRect/>
          </a:stretch>
        </p:blipFill>
        <p:spPr bwMode="auto">
          <a:xfrm>
            <a:off x="2590800" y="1905000"/>
            <a:ext cx="41910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0"/>
            <a:ext cx="8229600" cy="1066800"/>
          </a:xfrm>
        </p:spPr>
        <p:txBody>
          <a:bodyPr/>
          <a:lstStyle/>
          <a:p>
            <a:r>
              <a:rPr lang="en-US" sz="3600" smtClean="0"/>
              <a:t>Two Pandemics </a:t>
            </a:r>
          </a:p>
        </p:txBody>
      </p:sp>
      <p:sp>
        <p:nvSpPr>
          <p:cNvPr id="108547" name="Rectangle 8"/>
          <p:cNvSpPr>
            <a:spLocks noGrp="1" noChangeArrowheads="1"/>
          </p:cNvSpPr>
          <p:nvPr>
            <p:ph type="body" sz="half" idx="1"/>
          </p:nvPr>
        </p:nvSpPr>
        <p:spPr>
          <a:xfrm>
            <a:off x="762000" y="3657600"/>
            <a:ext cx="7467600" cy="2895600"/>
          </a:xfrm>
        </p:spPr>
        <p:txBody>
          <a:bodyPr/>
          <a:lstStyle/>
          <a:p>
            <a:r>
              <a:rPr lang="en-US" i="1" smtClean="0"/>
              <a:t>O. ulmi</a:t>
            </a:r>
            <a:r>
              <a:rPr lang="en-US" smtClean="0"/>
              <a:t> arrives in Europe and expands outward on infected timber, kills 10-40% elms then stops…Virus!</a:t>
            </a:r>
          </a:p>
          <a:p>
            <a:r>
              <a:rPr lang="en-US" i="1" smtClean="0"/>
              <a:t>O. novo-ulmi</a:t>
            </a:r>
            <a:r>
              <a:rPr lang="en-US" smtClean="0"/>
              <a:t> strains introduced in both Europe and N. America-radiates further</a:t>
            </a:r>
          </a:p>
          <a:p>
            <a:r>
              <a:rPr lang="en-US" smtClean="0"/>
              <a:t>Now both species overlap in Europe</a:t>
            </a:r>
          </a:p>
        </p:txBody>
      </p:sp>
      <p:pic>
        <p:nvPicPr>
          <p:cNvPr id="108548" name="Picture 4"/>
          <p:cNvPicPr>
            <a:picLocks noGrp="1" noChangeAspect="1" noChangeArrowheads="1"/>
          </p:cNvPicPr>
          <p:nvPr>
            <p:ph idx="4294967295"/>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1752600" y="838200"/>
            <a:ext cx="5275263" cy="2633663"/>
          </a:xfrm>
          <a:noFill/>
        </p:spPr>
      </p:pic>
      <p:sp>
        <p:nvSpPr>
          <p:cNvPr id="108549" name="Text Box 6"/>
          <p:cNvSpPr txBox="1">
            <a:spLocks noChangeArrowheads="1"/>
          </p:cNvSpPr>
          <p:nvPr/>
        </p:nvSpPr>
        <p:spPr bwMode="auto">
          <a:xfrm>
            <a:off x="1736725" y="4049713"/>
            <a:ext cx="5578475" cy="3968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sz="2000">
              <a:solidFill>
                <a:srgbClr val="FFFF0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endParaRPr lang="en-US" smtClean="0"/>
          </a:p>
        </p:txBody>
      </p:sp>
      <p:pic>
        <p:nvPicPr>
          <p:cNvPr id="110595" name="Picture 4"/>
          <p:cNvPicPr>
            <a:picLocks noGrp="1" noChangeAspect="1" noChangeArrowheads="1"/>
          </p:cNvPicPr>
          <p:nvPr>
            <p:ph type="body"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609600" y="838200"/>
            <a:ext cx="7620000" cy="5410200"/>
          </a:xfr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4800" smtClean="0"/>
              <a:t>Two species differ in…</a:t>
            </a:r>
          </a:p>
        </p:txBody>
      </p:sp>
      <p:sp>
        <p:nvSpPr>
          <p:cNvPr id="112643" name="Rectangle 3"/>
          <p:cNvSpPr>
            <a:spLocks noGrp="1" noChangeArrowheads="1"/>
          </p:cNvSpPr>
          <p:nvPr>
            <p:ph type="body" idx="1"/>
          </p:nvPr>
        </p:nvSpPr>
        <p:spPr>
          <a:xfrm>
            <a:off x="152400" y="1447800"/>
            <a:ext cx="5334000" cy="4876800"/>
          </a:xfrm>
        </p:spPr>
        <p:txBody>
          <a:bodyPr/>
          <a:lstStyle/>
          <a:p>
            <a:pPr>
              <a:buFont typeface="Wingdings" charset="2"/>
              <a:buNone/>
            </a:pPr>
            <a:endParaRPr lang="en-US" sz="2000" smtClean="0"/>
          </a:p>
          <a:p>
            <a:r>
              <a:rPr lang="en-US" sz="2800" smtClean="0"/>
              <a:t>Optimal growing temp</a:t>
            </a:r>
            <a:r>
              <a:rPr lang="en-US" sz="2400" smtClean="0"/>
              <a:t>	</a:t>
            </a:r>
          </a:p>
          <a:p>
            <a:pPr lvl="1"/>
            <a:r>
              <a:rPr lang="en-US" sz="2400" i="1" smtClean="0"/>
              <a:t>O. ulmi</a:t>
            </a:r>
            <a:r>
              <a:rPr lang="en-US" sz="2400" smtClean="0"/>
              <a:t> 28 C subtropical origins</a:t>
            </a:r>
          </a:p>
          <a:p>
            <a:pPr lvl="1"/>
            <a:r>
              <a:rPr lang="en-US" sz="2400" i="1" smtClean="0"/>
              <a:t>O. novo-ulmi</a:t>
            </a:r>
            <a:r>
              <a:rPr lang="en-US" sz="2400" smtClean="0"/>
              <a:t> 22 C temperate origins</a:t>
            </a:r>
          </a:p>
          <a:p>
            <a:r>
              <a:rPr lang="en-US" sz="2800" smtClean="0"/>
              <a:t>Colony morphology</a:t>
            </a:r>
          </a:p>
          <a:p>
            <a:r>
              <a:rPr lang="en-US" sz="2800" smtClean="0"/>
              <a:t>Molecular fingerprint</a:t>
            </a:r>
          </a:p>
          <a:p>
            <a:r>
              <a:rPr lang="en-US" sz="2800" smtClean="0"/>
              <a:t>Pathogenicity to elms</a:t>
            </a:r>
          </a:p>
          <a:p>
            <a:pPr lvl="1"/>
            <a:r>
              <a:rPr lang="en-US" sz="2400" i="1" smtClean="0"/>
              <a:t>O. ulmi</a:t>
            </a:r>
            <a:r>
              <a:rPr lang="en-US" sz="2400" smtClean="0"/>
              <a:t> moderately aggressive </a:t>
            </a:r>
          </a:p>
          <a:p>
            <a:pPr lvl="1"/>
            <a:r>
              <a:rPr lang="en-US" sz="2400" i="1" smtClean="0"/>
              <a:t>O. novo-ulmi</a:t>
            </a:r>
            <a:r>
              <a:rPr lang="en-US" sz="2400" smtClean="0"/>
              <a:t> highly aggressive</a:t>
            </a:r>
          </a:p>
          <a:p>
            <a:pPr lvl="1"/>
            <a:endParaRPr lang="en-US" sz="2000" smtClean="0"/>
          </a:p>
        </p:txBody>
      </p:sp>
      <p:pic>
        <p:nvPicPr>
          <p:cNvPr id="112644"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81600" y="2743200"/>
            <a:ext cx="3733800" cy="297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533400" y="304800"/>
            <a:ext cx="8229600" cy="228600"/>
          </a:xfrm>
        </p:spPr>
        <p:txBody>
          <a:bodyPr/>
          <a:lstStyle/>
          <a:p>
            <a:r>
              <a:rPr lang="en-US" sz="4000" smtClean="0"/>
              <a:t>Reproductively Isolated?</a:t>
            </a:r>
          </a:p>
        </p:txBody>
      </p:sp>
      <p:sp>
        <p:nvSpPr>
          <p:cNvPr id="114691" name="Rectangle 3"/>
          <p:cNvSpPr>
            <a:spLocks noGrp="1" noChangeArrowheads="1"/>
          </p:cNvSpPr>
          <p:nvPr>
            <p:ph type="body" idx="1"/>
          </p:nvPr>
        </p:nvSpPr>
        <p:spPr>
          <a:xfrm>
            <a:off x="457200" y="762000"/>
            <a:ext cx="8229600" cy="5562600"/>
          </a:xfrm>
        </p:spPr>
        <p:txBody>
          <a:bodyPr/>
          <a:lstStyle/>
          <a:p>
            <a:r>
              <a:rPr lang="en-US" sz="2800" smtClean="0"/>
              <a:t>Not completely…</a:t>
            </a:r>
          </a:p>
          <a:p>
            <a:r>
              <a:rPr lang="en-US" sz="2800" smtClean="0"/>
              <a:t>Both species have two mating types and crosses within species are fertile</a:t>
            </a:r>
          </a:p>
          <a:p>
            <a:r>
              <a:rPr lang="en-US" smtClean="0"/>
              <a:t>Between species…</a:t>
            </a:r>
          </a:p>
          <a:p>
            <a:pPr lvl="1"/>
            <a:r>
              <a:rPr lang="en-US" smtClean="0"/>
              <a:t>O. ulmi can not fertilize O. novo-ulmi</a:t>
            </a:r>
          </a:p>
          <a:p>
            <a:pPr lvl="1"/>
            <a:r>
              <a:rPr lang="en-US" smtClean="0"/>
              <a:t>O. novo-ulmi CAN fertilize O.ulmi</a:t>
            </a:r>
          </a:p>
          <a:p>
            <a:r>
              <a:rPr lang="en-US" smtClean="0"/>
              <a:t>Progeny include</a:t>
            </a:r>
          </a:p>
          <a:p>
            <a:pPr lvl="1"/>
            <a:r>
              <a:rPr lang="en-US" smtClean="0"/>
              <a:t>Sterile females</a:t>
            </a:r>
          </a:p>
          <a:p>
            <a:pPr lvl="1"/>
            <a:r>
              <a:rPr lang="en-US" smtClean="0"/>
              <a:t>Offspring with low vigor and fitness</a:t>
            </a:r>
          </a:p>
          <a:p>
            <a:pPr lvl="2"/>
            <a:r>
              <a:rPr lang="en-US" smtClean="0"/>
              <a:t>Basically out-competed by stronger parent species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457200" y="1219200"/>
            <a:ext cx="8229600" cy="4876800"/>
          </a:xfrm>
        </p:spPr>
        <p:txBody>
          <a:bodyPr/>
          <a:lstStyle/>
          <a:p>
            <a:r>
              <a:rPr lang="en-US" smtClean="0"/>
              <a:t>O. ulmi usually present when O. novo-ulmi</a:t>
            </a:r>
          </a:p>
          <a:p>
            <a:pPr>
              <a:buFont typeface="Wingdings" charset="2"/>
              <a:buNone/>
            </a:pPr>
            <a:r>
              <a:rPr lang="en-US" smtClean="0"/>
              <a:t>arrives and is quickly replaced </a:t>
            </a:r>
          </a:p>
          <a:p>
            <a:r>
              <a:rPr lang="en-US" smtClean="0"/>
              <a:t>Two species meet in bark surrounding beetle galleries</a:t>
            </a:r>
          </a:p>
          <a:p>
            <a:r>
              <a:rPr lang="en-US" smtClean="0"/>
              <a:t>Chance for interspecific genetic exchange</a:t>
            </a:r>
          </a:p>
          <a:p>
            <a:r>
              <a:rPr lang="en-US" smtClean="0"/>
              <a:t>Hybrids don’t survive or are transient BUT…</a:t>
            </a:r>
          </a:p>
          <a:p>
            <a:r>
              <a:rPr lang="en-US" smtClean="0"/>
              <a:t>Act as GENETIC BRIDGE </a:t>
            </a:r>
          </a:p>
          <a:p>
            <a:pPr>
              <a:buFont typeface="Wingdings" charset="2"/>
              <a:buNone/>
            </a:pPr>
            <a:endParaRPr lang="en-US" smtClean="0"/>
          </a:p>
        </p:txBody>
      </p:sp>
      <p:sp>
        <p:nvSpPr>
          <p:cNvPr id="116739" name="Rectangle 4"/>
          <p:cNvSpPr>
            <a:spLocks noGrp="1" noChangeArrowheads="1"/>
          </p:cNvSpPr>
          <p:nvPr>
            <p:ph type="title"/>
          </p:nvPr>
        </p:nvSpPr>
        <p:spPr/>
        <p:txBody>
          <a:bodyPr/>
          <a:lstStyle/>
          <a:p>
            <a:r>
              <a:rPr lang="en-US" sz="4000" smtClean="0"/>
              <a:t>When the two species meet…</a:t>
            </a:r>
            <a:br>
              <a:rPr lang="en-US" sz="4000" smtClean="0"/>
            </a:br>
            <a:endParaRPr lang="en-US" sz="400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z="4000" smtClean="0"/>
              <a:t>Definitions</a:t>
            </a:r>
            <a:br>
              <a:rPr lang="en-US" sz="4000" smtClean="0"/>
            </a:br>
            <a:endParaRPr lang="en-US" sz="4000" smtClean="0"/>
          </a:p>
        </p:txBody>
      </p:sp>
      <p:sp>
        <p:nvSpPr>
          <p:cNvPr id="118787" name="Rectangle 3"/>
          <p:cNvSpPr>
            <a:spLocks noGrp="1" noChangeArrowheads="1"/>
          </p:cNvSpPr>
          <p:nvPr>
            <p:ph type="body" idx="1"/>
          </p:nvPr>
        </p:nvSpPr>
        <p:spPr>
          <a:xfrm>
            <a:off x="457200" y="1447800"/>
            <a:ext cx="8229600" cy="4648200"/>
          </a:xfrm>
        </p:spPr>
        <p:txBody>
          <a:bodyPr/>
          <a:lstStyle/>
          <a:p>
            <a:r>
              <a:rPr lang="en-US" smtClean="0"/>
              <a:t>Interspecific hybrid</a:t>
            </a:r>
          </a:p>
          <a:p>
            <a:pPr lvl="1"/>
            <a:r>
              <a:rPr lang="en-US" smtClean="0"/>
              <a:t>Mating between two species of same genus produces a sterile or transient progeny to prevent movement of genes and thus keeps species separate</a:t>
            </a:r>
          </a:p>
          <a:p>
            <a:pPr lvl="1">
              <a:buFontTx/>
              <a:buNone/>
            </a:pPr>
            <a:endParaRPr lang="en-US" smtClean="0"/>
          </a:p>
          <a:p>
            <a:r>
              <a:rPr lang="en-US" smtClean="0"/>
              <a:t>Introgression</a:t>
            </a:r>
          </a:p>
          <a:p>
            <a:pPr lvl="1"/>
            <a:r>
              <a:rPr lang="en-US" smtClean="0"/>
              <a:t>Backcrossing of an interspecific hybrid with one of it’s parents leading to movement of genes in between species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381000"/>
            <a:ext cx="8229600" cy="685800"/>
          </a:xfrm>
        </p:spPr>
        <p:txBody>
          <a:bodyPr/>
          <a:lstStyle/>
          <a:p>
            <a:r>
              <a:rPr lang="en-US" sz="4000" smtClean="0"/>
              <a:t>Methods of Detecting Gene Flow</a:t>
            </a:r>
            <a:br>
              <a:rPr lang="en-US" sz="4000" smtClean="0"/>
            </a:br>
            <a:endParaRPr lang="en-US" sz="4000" smtClean="0"/>
          </a:p>
        </p:txBody>
      </p:sp>
      <p:sp>
        <p:nvSpPr>
          <p:cNvPr id="120835" name="Rectangle 3"/>
          <p:cNvSpPr>
            <a:spLocks noGrp="1" noChangeArrowheads="1"/>
          </p:cNvSpPr>
          <p:nvPr>
            <p:ph type="body" idx="1"/>
          </p:nvPr>
        </p:nvSpPr>
        <p:spPr>
          <a:xfrm>
            <a:off x="457200" y="914400"/>
            <a:ext cx="8229600" cy="5181600"/>
          </a:xfrm>
        </p:spPr>
        <p:txBody>
          <a:bodyPr/>
          <a:lstStyle/>
          <a:p>
            <a:pPr>
              <a:lnSpc>
                <a:spcPct val="90000"/>
              </a:lnSpc>
            </a:pPr>
            <a:r>
              <a:rPr lang="en-US" smtClean="0"/>
              <a:t>DNA Fingerprinting</a:t>
            </a:r>
          </a:p>
          <a:p>
            <a:pPr lvl="1">
              <a:lnSpc>
                <a:spcPct val="90000"/>
              </a:lnSpc>
            </a:pPr>
            <a:r>
              <a:rPr lang="en-US" smtClean="0"/>
              <a:t>Probed with cloned dna fragments to distinguish between two species</a:t>
            </a:r>
          </a:p>
          <a:p>
            <a:pPr lvl="1">
              <a:lnSpc>
                <a:spcPct val="90000"/>
              </a:lnSpc>
            </a:pPr>
            <a:r>
              <a:rPr lang="en-US" smtClean="0"/>
              <a:t>Some </a:t>
            </a:r>
            <a:r>
              <a:rPr lang="en-US" i="1" smtClean="0"/>
              <a:t>O. novo-ulmi</a:t>
            </a:r>
            <a:r>
              <a:rPr lang="en-US" smtClean="0"/>
              <a:t> isolates had rare </a:t>
            </a:r>
            <a:r>
              <a:rPr lang="en-US" i="1" smtClean="0"/>
              <a:t>O. ulmi</a:t>
            </a:r>
            <a:r>
              <a:rPr lang="en-US" smtClean="0"/>
              <a:t> like polymorphisms </a:t>
            </a:r>
          </a:p>
          <a:p>
            <a:pPr lvl="2">
              <a:lnSpc>
                <a:spcPct val="90000"/>
              </a:lnSpc>
            </a:pPr>
            <a:r>
              <a:rPr lang="en-US" smtClean="0"/>
              <a:t>Acquired through introgression </a:t>
            </a:r>
          </a:p>
          <a:p>
            <a:pPr lvl="1">
              <a:lnSpc>
                <a:spcPct val="90000"/>
              </a:lnSpc>
            </a:pPr>
            <a:r>
              <a:rPr lang="en-US" smtClean="0"/>
              <a:t>15 of 50 O. novo-ulmi isolates had </a:t>
            </a:r>
            <a:r>
              <a:rPr lang="en-US" i="1" smtClean="0"/>
              <a:t>O. ulmi</a:t>
            </a:r>
            <a:r>
              <a:rPr lang="en-US" smtClean="0"/>
              <a:t> gene</a:t>
            </a:r>
          </a:p>
          <a:p>
            <a:pPr lvl="1">
              <a:lnSpc>
                <a:spcPct val="90000"/>
              </a:lnSpc>
            </a:pPr>
            <a:r>
              <a:rPr lang="en-US" smtClean="0"/>
              <a:t>1 had altered phenotype</a:t>
            </a:r>
          </a:p>
          <a:p>
            <a:pPr lvl="2">
              <a:lnSpc>
                <a:spcPct val="90000"/>
              </a:lnSpc>
            </a:pPr>
            <a:r>
              <a:rPr lang="en-US" smtClean="0"/>
              <a:t>Less aggressive</a:t>
            </a:r>
          </a:p>
          <a:p>
            <a:pPr lvl="2">
              <a:lnSpc>
                <a:spcPct val="90000"/>
              </a:lnSpc>
            </a:pPr>
            <a:r>
              <a:rPr lang="en-US" smtClean="0"/>
              <a:t>AFLP showed gene was involved with pathogenicity</a:t>
            </a:r>
          </a:p>
          <a:p>
            <a:pPr lvl="1">
              <a:lnSpc>
                <a:spcPct val="90000"/>
              </a:lnSpc>
            </a:pPr>
            <a:endParaRPr 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381000"/>
            <a:ext cx="8229600" cy="457200"/>
          </a:xfrm>
        </p:spPr>
        <p:txBody>
          <a:bodyPr/>
          <a:lstStyle/>
          <a:p>
            <a:r>
              <a:rPr lang="en-US" sz="4000" smtClean="0"/>
              <a:t>Gene flow? More clues…</a:t>
            </a:r>
          </a:p>
        </p:txBody>
      </p:sp>
      <p:sp>
        <p:nvSpPr>
          <p:cNvPr id="122883" name="Rectangle 3"/>
          <p:cNvSpPr>
            <a:spLocks noGrp="1" noChangeArrowheads="1"/>
          </p:cNvSpPr>
          <p:nvPr>
            <p:ph type="body" idx="1"/>
          </p:nvPr>
        </p:nvSpPr>
        <p:spPr>
          <a:xfrm>
            <a:off x="457200" y="1143000"/>
            <a:ext cx="8229600" cy="4953000"/>
          </a:xfrm>
        </p:spPr>
        <p:txBody>
          <a:bodyPr/>
          <a:lstStyle/>
          <a:p>
            <a:r>
              <a:rPr lang="en-US" smtClean="0"/>
              <a:t>Sudden increases of Vegetative Compatibiliy  (VC) types </a:t>
            </a:r>
          </a:p>
          <a:p>
            <a:pPr lvl="1"/>
            <a:r>
              <a:rPr lang="en-US" smtClean="0"/>
              <a:t>Necessary to prevent spread of “cooties” (viral factors)  between adjacent colonies </a:t>
            </a:r>
          </a:p>
          <a:p>
            <a:pPr lvl="1"/>
            <a:r>
              <a:rPr lang="en-US" smtClean="0"/>
              <a:t>Controlled by many genes with many alleles; only isolates that have the same alleles at all VC genes fuse their hyphae because they recognize each other as selves </a:t>
            </a:r>
          </a:p>
          <a:p>
            <a:pPr lvl="1"/>
            <a:r>
              <a:rPr lang="en-US" smtClean="0"/>
              <a:t>Viruses will spread through fused cells of same VC types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381000"/>
            <a:ext cx="8229600" cy="457200"/>
          </a:xfrm>
        </p:spPr>
        <p:txBody>
          <a:bodyPr/>
          <a:lstStyle/>
          <a:p>
            <a:r>
              <a:rPr lang="en-US" sz="4000" smtClean="0"/>
              <a:t>Europe</a:t>
            </a:r>
          </a:p>
        </p:txBody>
      </p:sp>
      <p:sp>
        <p:nvSpPr>
          <p:cNvPr id="124931" name="Rectangle 3"/>
          <p:cNvSpPr>
            <a:spLocks noGrp="1" noChangeArrowheads="1"/>
          </p:cNvSpPr>
          <p:nvPr>
            <p:ph type="body" sz="half" idx="1"/>
          </p:nvPr>
        </p:nvSpPr>
        <p:spPr>
          <a:xfrm>
            <a:off x="533400" y="990600"/>
            <a:ext cx="8229600" cy="2895600"/>
          </a:xfrm>
        </p:spPr>
        <p:txBody>
          <a:bodyPr/>
          <a:lstStyle/>
          <a:p>
            <a:r>
              <a:rPr lang="en-US" smtClean="0"/>
              <a:t>Single clones of VC types with single mating type introduced and spread through Europe</a:t>
            </a:r>
          </a:p>
          <a:p>
            <a:pPr lvl="1"/>
            <a:r>
              <a:rPr lang="en-US" smtClean="0"/>
              <a:t>High rate of viral spread through pop</a:t>
            </a:r>
          </a:p>
          <a:p>
            <a:r>
              <a:rPr lang="en-US" smtClean="0"/>
              <a:t>After a few years population diversifies in VC type and mating type</a:t>
            </a:r>
          </a:p>
          <a:p>
            <a:pPr lvl="1"/>
            <a:r>
              <a:rPr lang="en-US" smtClean="0"/>
              <a:t>Spread of viruses declines</a:t>
            </a:r>
          </a:p>
        </p:txBody>
      </p:sp>
      <p:sp>
        <p:nvSpPr>
          <p:cNvPr id="124932" name="Rectangle 5"/>
          <p:cNvSpPr>
            <a:spLocks noGrp="1" noChangeArrowheads="1"/>
          </p:cNvSpPr>
          <p:nvPr>
            <p:ph type="body" sz="half" idx="2"/>
          </p:nvPr>
        </p:nvSpPr>
        <p:spPr>
          <a:xfrm>
            <a:off x="457200" y="4038600"/>
            <a:ext cx="3962400" cy="1981200"/>
          </a:xfrm>
        </p:spPr>
        <p:txBody>
          <a:bodyPr/>
          <a:lstStyle/>
          <a:p>
            <a:pPr lvl="2"/>
            <a:r>
              <a:rPr lang="en-US" sz="2800" smtClean="0"/>
              <a:t>Effect slower in North America due to less pressure from virus</a:t>
            </a:r>
          </a:p>
          <a:p>
            <a:endParaRPr lang="en-US" sz="2400" smtClean="0"/>
          </a:p>
        </p:txBody>
      </p:sp>
      <p:pic>
        <p:nvPicPr>
          <p:cNvPr id="124933"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29200" y="3276600"/>
            <a:ext cx="3962400" cy="3429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sz="4000" smtClean="0"/>
              <a:t>Conclusions</a:t>
            </a:r>
            <a:br>
              <a:rPr lang="en-US" sz="4000" smtClean="0"/>
            </a:br>
            <a:endParaRPr lang="en-US" sz="4000" smtClean="0"/>
          </a:p>
        </p:txBody>
      </p:sp>
      <p:sp>
        <p:nvSpPr>
          <p:cNvPr id="126979" name="Rectangle 3"/>
          <p:cNvSpPr>
            <a:spLocks noGrp="1" noChangeArrowheads="1"/>
          </p:cNvSpPr>
          <p:nvPr>
            <p:ph type="body" idx="1"/>
          </p:nvPr>
        </p:nvSpPr>
        <p:spPr>
          <a:xfrm>
            <a:off x="457200" y="1371600"/>
            <a:ext cx="8229600" cy="5029200"/>
          </a:xfrm>
        </p:spPr>
        <p:txBody>
          <a:bodyPr/>
          <a:lstStyle/>
          <a:p>
            <a:r>
              <a:rPr lang="en-US" i="1" smtClean="0"/>
              <a:t>O. novo-ulmi</a:t>
            </a:r>
            <a:r>
              <a:rPr lang="en-US" smtClean="0"/>
              <a:t> VC clones diversify only where </a:t>
            </a:r>
            <a:r>
              <a:rPr lang="en-US" i="1" smtClean="0"/>
              <a:t>O. ulmi</a:t>
            </a:r>
            <a:r>
              <a:rPr lang="en-US" smtClean="0"/>
              <a:t> was already present</a:t>
            </a:r>
          </a:p>
          <a:p>
            <a:r>
              <a:rPr lang="en-US" smtClean="0"/>
              <a:t>Only when virus activity is high will clones diversify rapidly</a:t>
            </a:r>
          </a:p>
          <a:p>
            <a:r>
              <a:rPr lang="en-US" smtClean="0"/>
              <a:t>Novel VC genes are acquired by </a:t>
            </a:r>
            <a:r>
              <a:rPr lang="en-US" i="1" smtClean="0"/>
              <a:t>O. novo-ulmi </a:t>
            </a:r>
            <a:r>
              <a:rPr lang="en-US" smtClean="0"/>
              <a:t>from </a:t>
            </a:r>
            <a:r>
              <a:rPr lang="en-US" i="1" smtClean="0"/>
              <a:t>O.ulmi </a:t>
            </a:r>
          </a:p>
          <a:p>
            <a:r>
              <a:rPr lang="en-US" smtClean="0"/>
              <a:t>Selection pressure from viruses favors novel VC types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533400"/>
            <a:ext cx="7772400" cy="1143000"/>
          </a:xfrm>
        </p:spPr>
        <p:txBody>
          <a:bodyPr/>
          <a:lstStyle/>
          <a:p>
            <a:r>
              <a:rPr lang="en-US" i="1">
                <a:latin typeface="festus!" pitchFamily="2" charset="0"/>
              </a:rPr>
              <a:t>Cronartium  ribicola:</a:t>
            </a:r>
            <a:br>
              <a:rPr lang="en-US" i="1">
                <a:latin typeface="festus!" pitchFamily="2" charset="0"/>
              </a:rPr>
            </a:br>
            <a:r>
              <a:rPr lang="en-US">
                <a:latin typeface="festus!" pitchFamily="2" charset="0"/>
              </a:rPr>
              <a:t>the causal agent</a:t>
            </a:r>
          </a:p>
        </p:txBody>
      </p:sp>
      <p:sp>
        <p:nvSpPr>
          <p:cNvPr id="53251" name="Rectangle 3"/>
          <p:cNvSpPr>
            <a:spLocks noGrp="1" noChangeArrowheads="1"/>
          </p:cNvSpPr>
          <p:nvPr>
            <p:ph type="body" idx="1"/>
          </p:nvPr>
        </p:nvSpPr>
        <p:spPr>
          <a:xfrm>
            <a:off x="914400" y="2133600"/>
            <a:ext cx="7772400" cy="4114800"/>
          </a:xfrm>
          <a:solidFill>
            <a:srgbClr val="FFFFFF"/>
          </a:solidFill>
          <a:ln>
            <a:solidFill>
              <a:srgbClr val="000000"/>
            </a:solidFill>
          </a:ln>
        </p:spPr>
        <p:txBody>
          <a:bodyPr/>
          <a:lstStyle/>
          <a:p>
            <a:pPr>
              <a:lnSpc>
                <a:spcPct val="90000"/>
              </a:lnSpc>
            </a:pPr>
            <a:r>
              <a:rPr lang="en-US">
                <a:latin typeface="festus!" pitchFamily="2" charset="0"/>
              </a:rPr>
              <a:t>Complex system involving 5 spore stages and two hosts</a:t>
            </a:r>
          </a:p>
          <a:p>
            <a:pPr lvl="1">
              <a:lnSpc>
                <a:spcPct val="90000"/>
              </a:lnSpc>
            </a:pPr>
            <a:r>
              <a:rPr lang="en-US" i="1">
                <a:latin typeface="festus!" pitchFamily="2" charset="0"/>
              </a:rPr>
              <a:t>Pinus</a:t>
            </a:r>
            <a:r>
              <a:rPr lang="en-US">
                <a:latin typeface="festus!" pitchFamily="2" charset="0"/>
              </a:rPr>
              <a:t> and </a:t>
            </a:r>
            <a:r>
              <a:rPr lang="en-US" i="1">
                <a:latin typeface="festus!" pitchFamily="2" charset="0"/>
              </a:rPr>
              <a:t>Ribes</a:t>
            </a:r>
          </a:p>
          <a:p>
            <a:pPr>
              <a:lnSpc>
                <a:spcPct val="90000"/>
              </a:lnSpc>
            </a:pPr>
            <a:r>
              <a:rPr lang="en-US">
                <a:latin typeface="festus!" pitchFamily="2" charset="0"/>
              </a:rPr>
              <a:t>Introduced into North America around 1900 on infected eastern white pine stock; separate introductions on east and west coasts </a:t>
            </a:r>
          </a:p>
          <a:p>
            <a:pPr>
              <a:lnSpc>
                <a:spcPct val="90000"/>
              </a:lnSpc>
            </a:pPr>
            <a:r>
              <a:rPr lang="en-US">
                <a:latin typeface="festus!" pitchFamily="2" charset="0"/>
              </a:rPr>
              <a:t>Native to Asia</a:t>
            </a:r>
          </a:p>
          <a:p>
            <a:pPr>
              <a:lnSpc>
                <a:spcPct val="90000"/>
              </a:lnSpc>
            </a:pPr>
            <a:endParaRPr lang="en-US">
              <a:latin typeface="festus!" pitchFamily="2"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381000"/>
            <a:ext cx="8229600" cy="228600"/>
          </a:xfrm>
        </p:spPr>
        <p:txBody>
          <a:bodyPr/>
          <a:lstStyle/>
          <a:p>
            <a:endParaRPr lang="en-US" sz="4000" smtClean="0"/>
          </a:p>
        </p:txBody>
      </p:sp>
      <p:sp>
        <p:nvSpPr>
          <p:cNvPr id="129027" name="Rectangle 3"/>
          <p:cNvSpPr>
            <a:spLocks noGrp="1" noChangeArrowheads="1"/>
          </p:cNvSpPr>
          <p:nvPr>
            <p:ph type="body" idx="1"/>
          </p:nvPr>
        </p:nvSpPr>
        <p:spPr>
          <a:xfrm>
            <a:off x="457200" y="5257800"/>
            <a:ext cx="8229600" cy="838200"/>
          </a:xfrm>
        </p:spPr>
        <p:txBody>
          <a:bodyPr/>
          <a:lstStyle/>
          <a:p>
            <a:pPr>
              <a:lnSpc>
                <a:spcPct val="90000"/>
              </a:lnSpc>
              <a:buFont typeface="Wingdings" charset="2"/>
              <a:buNone/>
            </a:pPr>
            <a:r>
              <a:rPr lang="en-US" sz="2400" i="1" smtClean="0"/>
              <a:t>O. novo-ulmi</a:t>
            </a:r>
            <a:r>
              <a:rPr lang="en-US" sz="2400" smtClean="0"/>
              <a:t> with single VC type-black</a:t>
            </a:r>
          </a:p>
          <a:p>
            <a:pPr>
              <a:lnSpc>
                <a:spcPct val="90000"/>
              </a:lnSpc>
              <a:buFont typeface="Wingdings" charset="2"/>
              <a:buNone/>
            </a:pPr>
            <a:r>
              <a:rPr lang="en-US" sz="2400" smtClean="0"/>
              <a:t>As it changes to many VC types in grey</a:t>
            </a:r>
          </a:p>
        </p:txBody>
      </p:sp>
      <p:pic>
        <p:nvPicPr>
          <p:cNvPr id="129028"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228600"/>
            <a:ext cx="7772400" cy="46545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381000"/>
            <a:ext cx="8229600" cy="990600"/>
          </a:xfrm>
        </p:spPr>
        <p:txBody>
          <a:bodyPr/>
          <a:lstStyle/>
          <a:p>
            <a:r>
              <a:rPr lang="en-US" sz="4800" smtClean="0"/>
              <a:t>WOW!!!</a:t>
            </a:r>
          </a:p>
        </p:txBody>
      </p:sp>
      <p:sp>
        <p:nvSpPr>
          <p:cNvPr id="131075" name="Rectangle 3"/>
          <p:cNvSpPr>
            <a:spLocks noGrp="1" noChangeArrowheads="1"/>
          </p:cNvSpPr>
          <p:nvPr>
            <p:ph type="body" idx="1"/>
          </p:nvPr>
        </p:nvSpPr>
        <p:spPr>
          <a:xfrm>
            <a:off x="533400" y="1600200"/>
            <a:ext cx="8229600" cy="4191000"/>
          </a:xfrm>
        </p:spPr>
        <p:txBody>
          <a:bodyPr/>
          <a:lstStyle/>
          <a:p>
            <a:r>
              <a:rPr lang="en-US" i="1" smtClean="0"/>
              <a:t>O. novo-ulmi</a:t>
            </a:r>
            <a:r>
              <a:rPr lang="en-US" smtClean="0"/>
              <a:t> outcompeted </a:t>
            </a:r>
            <a:r>
              <a:rPr lang="en-US" i="1" smtClean="0"/>
              <a:t>O. ulmi</a:t>
            </a:r>
            <a:r>
              <a:rPr lang="en-US" smtClean="0"/>
              <a:t> in Europe</a:t>
            </a:r>
          </a:p>
          <a:p>
            <a:r>
              <a:rPr lang="en-US" i="1" smtClean="0"/>
              <a:t>O. novo-ulmi</a:t>
            </a:r>
            <a:r>
              <a:rPr lang="en-US" smtClean="0"/>
              <a:t> caught virus from </a:t>
            </a:r>
            <a:r>
              <a:rPr lang="en-US" i="1" smtClean="0"/>
              <a:t>O. ulmi</a:t>
            </a:r>
            <a:r>
              <a:rPr lang="en-US" smtClean="0"/>
              <a:t> that would have killed it off BUT….</a:t>
            </a:r>
          </a:p>
          <a:p>
            <a:r>
              <a:rPr lang="en-US" smtClean="0"/>
              <a:t>At the same time </a:t>
            </a:r>
            <a:r>
              <a:rPr lang="en-US" i="1" smtClean="0"/>
              <a:t>O. novo-ulmi</a:t>
            </a:r>
            <a:r>
              <a:rPr lang="en-US" smtClean="0"/>
              <a:t> acquired VC genes from </a:t>
            </a:r>
            <a:r>
              <a:rPr lang="en-US" i="1" smtClean="0"/>
              <a:t>O. ulmi</a:t>
            </a:r>
            <a:r>
              <a:rPr lang="en-US" smtClean="0"/>
              <a:t> that made it less susceptible to virus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152400"/>
            <a:ext cx="8229600" cy="685800"/>
          </a:xfrm>
        </p:spPr>
        <p:txBody>
          <a:bodyPr/>
          <a:lstStyle/>
          <a:p>
            <a:r>
              <a:rPr lang="en-US" sz="4000" i="1" smtClean="0"/>
              <a:t>O. Himal-ulmi</a:t>
            </a:r>
          </a:p>
        </p:txBody>
      </p:sp>
      <p:sp>
        <p:nvSpPr>
          <p:cNvPr id="133123" name="Rectangle 4"/>
          <p:cNvSpPr>
            <a:spLocks noGrp="1" noChangeArrowheads="1"/>
          </p:cNvSpPr>
          <p:nvPr>
            <p:ph type="body" idx="1"/>
          </p:nvPr>
        </p:nvSpPr>
        <p:spPr>
          <a:xfrm>
            <a:off x="457200" y="838200"/>
            <a:ext cx="8229600" cy="3962400"/>
          </a:xfrm>
        </p:spPr>
        <p:txBody>
          <a:bodyPr/>
          <a:lstStyle/>
          <a:p>
            <a:r>
              <a:rPr lang="en-US" smtClean="0"/>
              <a:t>Found in Himalayas while searching for origins of pathogens in Asia</a:t>
            </a:r>
          </a:p>
          <a:p>
            <a:r>
              <a:rPr lang="en-US" smtClean="0"/>
              <a:t>Appears to be in natural balance with elms and bark beetles</a:t>
            </a:r>
          </a:p>
          <a:p>
            <a:r>
              <a:rPr lang="en-US" smtClean="0"/>
              <a:t>Very aggressive on European Elms</a:t>
            </a:r>
          </a:p>
          <a:p>
            <a:r>
              <a:rPr lang="en-US" smtClean="0"/>
              <a:t>Importance of regulating timber trade</a:t>
            </a:r>
          </a:p>
          <a:p>
            <a:pPr>
              <a:buFont typeface="Wingdings" charset="2"/>
              <a:buNone/>
            </a:pPr>
            <a:endParaRPr lang="en-US" smtClean="0"/>
          </a:p>
          <a:p>
            <a:pPr>
              <a:buFont typeface="Wingdings" charset="2"/>
              <a:buNone/>
            </a:pPr>
            <a:endParaRPr lang="en-US" smtClean="0"/>
          </a:p>
          <a:p>
            <a:endParaRPr lang="en-US" smtClean="0"/>
          </a:p>
        </p:txBody>
      </p:sp>
      <p:pic>
        <p:nvPicPr>
          <p:cNvPr id="133124" name="Picture 5"/>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1000" y="4191000"/>
            <a:ext cx="4114800" cy="25050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125" name="Picture 6"/>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29200" y="4114800"/>
            <a:ext cx="3500438" cy="25860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5"/>
          <p:cNvSpPr>
            <a:spLocks noGrp="1" noChangeArrowheads="1"/>
          </p:cNvSpPr>
          <p:nvPr>
            <p:ph type="title"/>
          </p:nvPr>
        </p:nvSpPr>
        <p:spPr/>
        <p:txBody>
          <a:bodyPr/>
          <a:lstStyle/>
          <a:p>
            <a:r>
              <a:rPr lang="en-US" smtClean="0"/>
              <a:t>The End</a:t>
            </a:r>
          </a:p>
        </p:txBody>
      </p:sp>
      <p:pic>
        <p:nvPicPr>
          <p:cNvPr id="135171" name="Picture 4"/>
          <p:cNvPicPr>
            <a:picLocks noGrp="1" noChangeAspect="1" noChangeArrowheads="1"/>
          </p:cNvPicPr>
          <p:nvPr>
            <p:ph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457200" y="1752600"/>
            <a:ext cx="8223250" cy="4114800"/>
          </a:xfr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228600"/>
            <a:ext cx="5791200" cy="457200"/>
          </a:xfrm>
        </p:spPr>
        <p:txBody>
          <a:bodyPr lIns="92075" tIns="46038" rIns="92075" bIns="46038"/>
          <a:lstStyle/>
          <a:p>
            <a:r>
              <a:rPr lang="en-US" sz="3200">
                <a:solidFill>
                  <a:srgbClr val="FFEA18"/>
                </a:solidFill>
                <a:effectLst>
                  <a:outerShdw blurRad="38100" dist="38100" dir="2700000" algn="tl">
                    <a:srgbClr val="000000"/>
                  </a:outerShdw>
                </a:effectLst>
              </a:rPr>
              <a:t>Pitch canker disease of pines</a:t>
            </a:r>
            <a:endParaRPr lang="en-US">
              <a:effectLst>
                <a:outerShdw blurRad="38100" dist="38100" dir="2700000" algn="tl">
                  <a:srgbClr val="FFFFFF"/>
                </a:outerShdw>
              </a:effectLst>
            </a:endParaRPr>
          </a:p>
        </p:txBody>
      </p:sp>
      <p:sp>
        <p:nvSpPr>
          <p:cNvPr id="13315" name="Rectangle 3"/>
          <p:cNvSpPr>
            <a:spLocks noGrp="1" noChangeArrowheads="1"/>
          </p:cNvSpPr>
          <p:nvPr>
            <p:ph type="body" idx="1"/>
          </p:nvPr>
        </p:nvSpPr>
        <p:spPr>
          <a:xfrm>
            <a:off x="304800" y="990600"/>
            <a:ext cx="7772400" cy="1143000"/>
          </a:xfrm>
        </p:spPr>
        <p:txBody>
          <a:bodyPr/>
          <a:lstStyle/>
          <a:p>
            <a:pPr>
              <a:lnSpc>
                <a:spcPct val="90000"/>
              </a:lnSpc>
            </a:pPr>
            <a:r>
              <a:rPr lang="en-US" sz="2000" b="1">
                <a:solidFill>
                  <a:schemeClr val="bg1"/>
                </a:solidFill>
                <a:effectLst>
                  <a:outerShdw blurRad="38100" dist="38100" dir="2700000" algn="tl">
                    <a:srgbClr val="000000"/>
                  </a:outerShdw>
                </a:effectLst>
              </a:rPr>
              <a:t>Threat to native populations of Monterey pine</a:t>
            </a:r>
          </a:p>
          <a:p>
            <a:pPr>
              <a:lnSpc>
                <a:spcPct val="90000"/>
              </a:lnSpc>
            </a:pPr>
            <a:r>
              <a:rPr lang="en-US" sz="2000" b="1">
                <a:solidFill>
                  <a:schemeClr val="bg1"/>
                </a:solidFill>
                <a:effectLst>
                  <a:outerShdw blurRad="38100" dist="38100" dir="2700000" algn="tl">
                    <a:srgbClr val="000000"/>
                  </a:outerShdw>
                </a:effectLst>
              </a:rPr>
              <a:t>Threat to exotic plantations overseas</a:t>
            </a:r>
          </a:p>
          <a:p>
            <a:pPr>
              <a:lnSpc>
                <a:spcPct val="90000"/>
              </a:lnSpc>
              <a:buFontTx/>
              <a:buNone/>
            </a:pPr>
            <a:endParaRPr lang="en-US" sz="2000" b="1">
              <a:effectLst>
                <a:outerShdw blurRad="38100" dist="38100" dir="2700000" algn="tl">
                  <a:srgbClr val="FFFFFF"/>
                </a:outerShdw>
              </a:effectLst>
            </a:endParaRPr>
          </a:p>
        </p:txBody>
      </p:sp>
      <p:pic>
        <p:nvPicPr>
          <p:cNvPr id="48132" name="Picture 4"/>
          <p:cNvPicPr>
            <a:picLocks noChangeAspect="1" noChangeArrowheads="1"/>
          </p:cNvPicPr>
          <p:nvPr/>
        </p:nvPicPr>
        <p:blipFill>
          <a:blip r:embed="rId2"/>
          <a:srcRect/>
          <a:stretch>
            <a:fillRect/>
          </a:stretch>
        </p:blipFill>
        <p:spPr bwMode="auto">
          <a:xfrm>
            <a:off x="1371600" y="2362200"/>
            <a:ext cx="3732213" cy="2382838"/>
          </a:xfrm>
          <a:prstGeom prst="rect">
            <a:avLst/>
          </a:prstGeom>
          <a:noFill/>
          <a:ln w="9525">
            <a:noFill/>
            <a:miter lim="800000"/>
            <a:headEnd/>
            <a:tailEnd/>
          </a:ln>
        </p:spPr>
      </p:pic>
      <p:pic>
        <p:nvPicPr>
          <p:cNvPr id="48133" name="Picture 5"/>
          <p:cNvPicPr>
            <a:picLocks noChangeAspect="1" noChangeArrowheads="1"/>
          </p:cNvPicPr>
          <p:nvPr/>
        </p:nvPicPr>
        <p:blipFill>
          <a:blip r:embed="rId3"/>
          <a:srcRect/>
          <a:stretch>
            <a:fillRect/>
          </a:stretch>
        </p:blipFill>
        <p:spPr bwMode="auto">
          <a:xfrm>
            <a:off x="5562600" y="2362200"/>
            <a:ext cx="2943225"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2" descr="Symptoms large tree in Monterey"/>
          <p:cNvPicPr>
            <a:picLocks noChangeAspect="1" noChangeArrowheads="1"/>
          </p:cNvPicPr>
          <p:nvPr/>
        </p:nvPicPr>
        <p:blipFill>
          <a:blip r:embed="rId3"/>
          <a:srcRect l="15750" r="17999"/>
          <a:stretch>
            <a:fillRect/>
          </a:stretch>
        </p:blipFill>
        <p:spPr bwMode="auto">
          <a:xfrm>
            <a:off x="2636838" y="1700213"/>
            <a:ext cx="3633787" cy="4167187"/>
          </a:xfrm>
          <a:prstGeom prst="rect">
            <a:avLst/>
          </a:prstGeom>
          <a:noFill/>
          <a:ln w="9525">
            <a:noFill/>
            <a:miter lim="800000"/>
            <a:headEnd/>
            <a:tailEnd/>
          </a:ln>
        </p:spPr>
      </p:pic>
      <p:sp>
        <p:nvSpPr>
          <p:cNvPr id="49155" name="Text Box 3"/>
          <p:cNvSpPr txBox="1">
            <a:spLocks noChangeArrowheads="1"/>
          </p:cNvSpPr>
          <p:nvPr/>
        </p:nvSpPr>
        <p:spPr bwMode="auto">
          <a:xfrm>
            <a:off x="1333500" y="320675"/>
            <a:ext cx="6392863" cy="1431925"/>
          </a:xfrm>
          <a:prstGeom prst="rect">
            <a:avLst/>
          </a:prstGeom>
          <a:noFill/>
          <a:ln w="9525">
            <a:noFill/>
            <a:miter lim="800000"/>
            <a:headEnd/>
            <a:tailEnd/>
          </a:ln>
        </p:spPr>
        <p:txBody>
          <a:bodyPr wrap="none">
            <a:prstTxWarp prst="textNoShape">
              <a:avLst/>
            </a:prstTxWarp>
            <a:spAutoFit/>
          </a:bodyPr>
          <a:lstStyle/>
          <a:p>
            <a:pPr algn="ctr" eaLnBrk="1" hangingPunct="1"/>
            <a:r>
              <a:rPr lang="en-US" sz="3200" b="1">
                <a:solidFill>
                  <a:srgbClr val="FFFF00"/>
                </a:solidFill>
              </a:rPr>
              <a:t>THE PRINCIPAL HOST TO </a:t>
            </a:r>
          </a:p>
          <a:p>
            <a:pPr algn="ctr" eaLnBrk="1" hangingPunct="1"/>
            <a:r>
              <a:rPr lang="en-US" sz="3200" b="1">
                <a:solidFill>
                  <a:srgbClr val="FFFF00"/>
                </a:solidFill>
              </a:rPr>
              <a:t>PITCH CANKER IN CALIFORNIA</a:t>
            </a:r>
            <a:endParaRPr lang="en-US" sz="3200" b="1" i="1">
              <a:solidFill>
                <a:srgbClr val="FFFF00"/>
              </a:solidFill>
            </a:endParaRPr>
          </a:p>
          <a:p>
            <a:pPr algn="ctr" eaLnBrk="1" hangingPunct="1"/>
            <a:r>
              <a:rPr lang="en-US" b="1">
                <a:solidFill>
                  <a:srgbClr val="FFFF00"/>
                </a:solidFill>
              </a:rPr>
              <a:t> </a:t>
            </a:r>
          </a:p>
        </p:txBody>
      </p:sp>
      <p:sp>
        <p:nvSpPr>
          <p:cNvPr id="49156" name="Text Box 4"/>
          <p:cNvSpPr txBox="1">
            <a:spLocks noChangeArrowheads="1"/>
          </p:cNvSpPr>
          <p:nvPr/>
        </p:nvSpPr>
        <p:spPr bwMode="auto">
          <a:xfrm>
            <a:off x="1706563" y="5999163"/>
            <a:ext cx="5383212" cy="457200"/>
          </a:xfrm>
          <a:prstGeom prst="rect">
            <a:avLst/>
          </a:prstGeom>
          <a:noFill/>
          <a:ln w="9525">
            <a:noFill/>
            <a:miter lim="800000"/>
            <a:headEnd/>
            <a:tailEnd/>
          </a:ln>
        </p:spPr>
        <p:txBody>
          <a:bodyPr wrap="none">
            <a:prstTxWarp prst="textNoShape">
              <a:avLst/>
            </a:prstTxWarp>
            <a:spAutoFit/>
          </a:bodyPr>
          <a:lstStyle/>
          <a:p>
            <a:pPr eaLnBrk="1" hangingPunct="1"/>
            <a:r>
              <a:rPr lang="en-US" b="1" i="1">
                <a:solidFill>
                  <a:srgbClr val="FFFF00"/>
                </a:solidFill>
              </a:rPr>
              <a:t>PINUS RADIATA </a:t>
            </a:r>
            <a:r>
              <a:rPr lang="en-US" b="1">
                <a:solidFill>
                  <a:srgbClr val="FFFF00"/>
                </a:solidFill>
              </a:rPr>
              <a:t>(MONTEREY PINE)</a:t>
            </a:r>
            <a:endParaRPr lang="en-US" b="1" i="1">
              <a:solidFill>
                <a:srgbClr val="FFFF00"/>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2261" y="635038"/>
            <a:ext cx="3687139" cy="5862781"/>
          </a:xfrm>
          <a:prstGeom prst="rect">
            <a:avLst/>
          </a:prstGeom>
        </p:spPr>
      </p:pic>
      <p:pic>
        <p:nvPicPr>
          <p:cNvPr id="3" name="Picture 2"/>
          <p:cNvPicPr>
            <a:picLocks noChangeAspect="1"/>
          </p:cNvPicPr>
          <p:nvPr/>
        </p:nvPicPr>
        <p:blipFill>
          <a:blip r:embed="rId3"/>
          <a:stretch>
            <a:fillRect/>
          </a:stretch>
        </p:blipFill>
        <p:spPr>
          <a:xfrm>
            <a:off x="4523072" y="3125059"/>
            <a:ext cx="4497013" cy="3372760"/>
          </a:xfrm>
          <a:prstGeom prst="rect">
            <a:avLst/>
          </a:prstGeom>
        </p:spPr>
      </p:pic>
      <p:sp>
        <p:nvSpPr>
          <p:cNvPr id="4" name="TextBox 3"/>
          <p:cNvSpPr txBox="1"/>
          <p:nvPr/>
        </p:nvSpPr>
        <p:spPr>
          <a:xfrm>
            <a:off x="4523072" y="1554174"/>
            <a:ext cx="4291438" cy="646331"/>
          </a:xfrm>
          <a:prstGeom prst="rect">
            <a:avLst/>
          </a:prstGeom>
          <a:noFill/>
        </p:spPr>
        <p:txBody>
          <a:bodyPr wrap="square" rtlCol="0">
            <a:spAutoFit/>
          </a:bodyPr>
          <a:lstStyle/>
          <a:p>
            <a:r>
              <a:rPr lang="en-US" dirty="0" smtClean="0"/>
              <a:t>Just in case you were wondering why it is called pine pitch canker…</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it come from?</a:t>
            </a:r>
            <a:endParaRPr lang="en-US" dirty="0"/>
          </a:p>
        </p:txBody>
      </p:sp>
      <p:sp>
        <p:nvSpPr>
          <p:cNvPr id="3" name="Content Placeholder 2"/>
          <p:cNvSpPr>
            <a:spLocks noGrp="1"/>
          </p:cNvSpPr>
          <p:nvPr>
            <p:ph idx="1"/>
          </p:nvPr>
        </p:nvSpPr>
        <p:spPr/>
        <p:txBody>
          <a:bodyPr/>
          <a:lstStyle/>
          <a:p>
            <a:r>
              <a:rPr lang="en-US" dirty="0" smtClean="0"/>
              <a:t>Maximum genetic diversity found in Mexico</a:t>
            </a:r>
          </a:p>
          <a:p>
            <a:r>
              <a:rPr lang="en-US" dirty="0" smtClean="0"/>
              <a:t>East Coast of US has relatively high diversity, suggesting longer exposure</a:t>
            </a:r>
          </a:p>
          <a:p>
            <a:r>
              <a:rPr lang="en-US" dirty="0" smtClean="0"/>
              <a:t>South Africa, California and Japan have very low diversity, with California and Japan being quite similar presumably because infestations have the same source</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7519"/>
            <a:ext cx="7772400" cy="1143000"/>
          </a:xfrm>
        </p:spPr>
        <p:txBody>
          <a:bodyPr/>
          <a:lstStyle/>
          <a:p>
            <a:r>
              <a:rPr lang="en-US" dirty="0" smtClean="0"/>
              <a:t>Careful when interpreting data:</a:t>
            </a:r>
            <a:endParaRPr lang="en-US" dirty="0"/>
          </a:p>
        </p:txBody>
      </p:sp>
      <p:sp>
        <p:nvSpPr>
          <p:cNvPr id="3" name="Content Placeholder 2"/>
          <p:cNvSpPr>
            <a:spLocks noGrp="1"/>
          </p:cNvSpPr>
          <p:nvPr>
            <p:ph idx="1"/>
          </p:nvPr>
        </p:nvSpPr>
        <p:spPr>
          <a:xfrm>
            <a:off x="685800" y="1671154"/>
            <a:ext cx="7772400" cy="4114800"/>
          </a:xfrm>
        </p:spPr>
        <p:txBody>
          <a:bodyPr/>
          <a:lstStyle/>
          <a:p>
            <a:r>
              <a:rPr lang="en-US" sz="2400" dirty="0" smtClean="0"/>
              <a:t>Genetic similarity between two sites does not necessarily imply a source-sink relationship, but can indicate a third location was the source for both</a:t>
            </a:r>
            <a:br>
              <a:rPr lang="en-US" sz="2400" dirty="0" smtClean="0"/>
            </a:br>
            <a:endParaRPr lang="en-US" sz="2400" dirty="0" smtClean="0"/>
          </a:p>
          <a:p>
            <a:r>
              <a:rPr lang="en-US" sz="2400" dirty="0" smtClean="0"/>
              <a:t>Observational correlations, especially in new systems (like new host-pathogen combinations) may be misleading. The pathogen was found on many insect species but this was an accidental not a causal correlation, meaning that insects were not vectoring the disease, but rather they were accidentally contaminated in correlation with the significant outbreaks due to the novelty of the association between Monterey pine and </a:t>
            </a:r>
            <a:r>
              <a:rPr lang="en-US" sz="2400" i="1" dirty="0" err="1" smtClean="0"/>
              <a:t>Fusarium</a:t>
            </a:r>
            <a:r>
              <a:rPr lang="en-US" sz="2400" i="1" dirty="0" smtClean="0"/>
              <a:t> </a:t>
            </a:r>
            <a:r>
              <a:rPr lang="en-US" sz="2400" i="1" dirty="0" err="1" smtClean="0"/>
              <a:t>circinatum</a:t>
            </a:r>
            <a:r>
              <a:rPr lang="en-US" sz="2400" i="1" dirty="0" smtClean="0"/>
              <a:t> </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90600" y="577850"/>
            <a:ext cx="7248525" cy="488950"/>
          </a:xfrm>
          <a:prstGeom prst="rect">
            <a:avLst/>
          </a:prstGeom>
          <a:noFill/>
          <a:ln w="9525">
            <a:noFill/>
            <a:miter lim="800000"/>
            <a:headEnd/>
            <a:tailEnd/>
          </a:ln>
        </p:spPr>
        <p:txBody>
          <a:bodyPr wrap="none">
            <a:prstTxWarp prst="textNoShape">
              <a:avLst/>
            </a:prstTxWarp>
            <a:spAutoFit/>
          </a:bodyPr>
          <a:lstStyle/>
          <a:p>
            <a:pPr eaLnBrk="1" hangingPunct="1"/>
            <a:r>
              <a:rPr lang="en-US" sz="2600" b="1">
                <a:solidFill>
                  <a:srgbClr val="FFFF00"/>
                </a:solidFill>
              </a:rPr>
              <a:t>DISEASE PROGRESS BY LANDSCAPE TYPE</a:t>
            </a:r>
          </a:p>
        </p:txBody>
      </p:sp>
      <p:graphicFrame>
        <p:nvGraphicFramePr>
          <p:cNvPr id="51203" name="Object 2"/>
          <p:cNvGraphicFramePr>
            <a:graphicFrameLocks noChangeAspect="1"/>
          </p:cNvGraphicFramePr>
          <p:nvPr/>
        </p:nvGraphicFramePr>
        <p:xfrm>
          <a:off x="762000" y="990600"/>
          <a:ext cx="7581900" cy="4791075"/>
        </p:xfrm>
        <a:graphic>
          <a:graphicData uri="http://schemas.openxmlformats.org/presentationml/2006/ole">
            <p:oleObj spid="_x0000_s165890" name="Chart" r:id="rId4" imgW="11391900" imgH="7200900" progId="Excel.Sheet.8">
              <p:embed/>
            </p:oleObj>
          </a:graphicData>
        </a:graphic>
      </p:graphicFrame>
      <p:sp>
        <p:nvSpPr>
          <p:cNvPr id="51204" name="Text Box 4"/>
          <p:cNvSpPr txBox="1">
            <a:spLocks noChangeArrowheads="1"/>
          </p:cNvSpPr>
          <p:nvPr/>
        </p:nvSpPr>
        <p:spPr bwMode="auto">
          <a:xfrm rot="-5400000">
            <a:off x="-657225" y="3359150"/>
            <a:ext cx="2625725" cy="396875"/>
          </a:xfrm>
          <a:prstGeom prst="rect">
            <a:avLst/>
          </a:prstGeom>
          <a:noFill/>
          <a:ln w="9525">
            <a:noFill/>
            <a:miter lim="800000"/>
            <a:headEnd/>
            <a:tailEnd/>
          </a:ln>
        </p:spPr>
        <p:txBody>
          <a:bodyPr wrap="none">
            <a:prstTxWarp prst="textNoShape">
              <a:avLst/>
            </a:prstTxWarp>
            <a:spAutoFit/>
          </a:bodyPr>
          <a:lstStyle/>
          <a:p>
            <a:pPr eaLnBrk="1" hangingPunct="1"/>
            <a:r>
              <a:rPr lang="en-US" sz="2000" b="1">
                <a:solidFill>
                  <a:srgbClr val="FFFF00"/>
                </a:solidFill>
              </a:rPr>
              <a:t>DISEASE SEVERITY</a:t>
            </a:r>
          </a:p>
        </p:txBody>
      </p:sp>
      <p:sp>
        <p:nvSpPr>
          <p:cNvPr id="51205" name="Line 5"/>
          <p:cNvSpPr>
            <a:spLocks noChangeShapeType="1"/>
          </p:cNvSpPr>
          <p:nvPr/>
        </p:nvSpPr>
        <p:spPr bwMode="auto">
          <a:xfrm flipV="1">
            <a:off x="1552575" y="541020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06" name="Line 6"/>
          <p:cNvSpPr>
            <a:spLocks noChangeShapeType="1"/>
          </p:cNvSpPr>
          <p:nvPr/>
        </p:nvSpPr>
        <p:spPr bwMode="auto">
          <a:xfrm flipV="1">
            <a:off x="5334000" y="541020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07" name="Text Box 7"/>
          <p:cNvSpPr txBox="1">
            <a:spLocks noChangeArrowheads="1"/>
          </p:cNvSpPr>
          <p:nvPr/>
        </p:nvSpPr>
        <p:spPr bwMode="auto">
          <a:xfrm>
            <a:off x="1271588" y="5776913"/>
            <a:ext cx="579437"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1996</a:t>
            </a:r>
          </a:p>
        </p:txBody>
      </p:sp>
      <p:sp>
        <p:nvSpPr>
          <p:cNvPr id="51208" name="Line 8"/>
          <p:cNvSpPr>
            <a:spLocks noChangeShapeType="1"/>
          </p:cNvSpPr>
          <p:nvPr/>
        </p:nvSpPr>
        <p:spPr bwMode="auto">
          <a:xfrm flipV="1">
            <a:off x="6934200" y="541020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09" name="Line 9"/>
          <p:cNvSpPr>
            <a:spLocks noChangeShapeType="1"/>
          </p:cNvSpPr>
          <p:nvPr/>
        </p:nvSpPr>
        <p:spPr bwMode="auto">
          <a:xfrm flipV="1">
            <a:off x="6248400" y="541020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10" name="Text Box 10"/>
          <p:cNvSpPr txBox="1">
            <a:spLocks noChangeArrowheads="1"/>
          </p:cNvSpPr>
          <p:nvPr/>
        </p:nvSpPr>
        <p:spPr bwMode="auto">
          <a:xfrm>
            <a:off x="5029200" y="5789613"/>
            <a:ext cx="579438"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2000</a:t>
            </a:r>
          </a:p>
        </p:txBody>
      </p:sp>
      <p:sp>
        <p:nvSpPr>
          <p:cNvPr id="51211" name="Text Box 11"/>
          <p:cNvSpPr txBox="1">
            <a:spLocks noChangeArrowheads="1"/>
          </p:cNvSpPr>
          <p:nvPr/>
        </p:nvSpPr>
        <p:spPr bwMode="auto">
          <a:xfrm>
            <a:off x="5943600" y="5791200"/>
            <a:ext cx="579438"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2001</a:t>
            </a:r>
          </a:p>
        </p:txBody>
      </p:sp>
      <p:sp>
        <p:nvSpPr>
          <p:cNvPr id="51212" name="Text Box 12"/>
          <p:cNvSpPr txBox="1">
            <a:spLocks noChangeArrowheads="1"/>
          </p:cNvSpPr>
          <p:nvPr/>
        </p:nvSpPr>
        <p:spPr bwMode="auto">
          <a:xfrm>
            <a:off x="6629400" y="5788025"/>
            <a:ext cx="579438"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2002</a:t>
            </a:r>
          </a:p>
        </p:txBody>
      </p:sp>
      <p:sp>
        <p:nvSpPr>
          <p:cNvPr id="51213" name="Line 13"/>
          <p:cNvSpPr>
            <a:spLocks noChangeShapeType="1"/>
          </p:cNvSpPr>
          <p:nvPr/>
        </p:nvSpPr>
        <p:spPr bwMode="auto">
          <a:xfrm flipV="1">
            <a:off x="4343400" y="541020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14" name="Text Box 14"/>
          <p:cNvSpPr txBox="1">
            <a:spLocks noChangeArrowheads="1"/>
          </p:cNvSpPr>
          <p:nvPr/>
        </p:nvSpPr>
        <p:spPr bwMode="auto">
          <a:xfrm>
            <a:off x="4052888" y="5791200"/>
            <a:ext cx="579437"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1999</a:t>
            </a:r>
          </a:p>
        </p:txBody>
      </p:sp>
      <p:sp>
        <p:nvSpPr>
          <p:cNvPr id="51215" name="Line 15"/>
          <p:cNvSpPr>
            <a:spLocks noChangeShapeType="1"/>
          </p:cNvSpPr>
          <p:nvPr/>
        </p:nvSpPr>
        <p:spPr bwMode="auto">
          <a:xfrm flipV="1">
            <a:off x="3657600" y="5419725"/>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16" name="Text Box 16"/>
          <p:cNvSpPr txBox="1">
            <a:spLocks noChangeArrowheads="1"/>
          </p:cNvSpPr>
          <p:nvPr/>
        </p:nvSpPr>
        <p:spPr bwMode="auto">
          <a:xfrm>
            <a:off x="3352800" y="5791200"/>
            <a:ext cx="579438"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1998</a:t>
            </a:r>
          </a:p>
        </p:txBody>
      </p:sp>
      <p:sp>
        <p:nvSpPr>
          <p:cNvPr id="51217" name="Line 17"/>
          <p:cNvSpPr>
            <a:spLocks noChangeShapeType="1"/>
          </p:cNvSpPr>
          <p:nvPr/>
        </p:nvSpPr>
        <p:spPr bwMode="auto">
          <a:xfrm flipV="1">
            <a:off x="2743200" y="5419725"/>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18" name="Text Box 18"/>
          <p:cNvSpPr txBox="1">
            <a:spLocks noChangeArrowheads="1"/>
          </p:cNvSpPr>
          <p:nvPr/>
        </p:nvSpPr>
        <p:spPr bwMode="auto">
          <a:xfrm>
            <a:off x="2438400" y="5791200"/>
            <a:ext cx="579438"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1997</a:t>
            </a:r>
          </a:p>
        </p:txBody>
      </p:sp>
      <p:sp>
        <p:nvSpPr>
          <p:cNvPr id="51219" name="AutoShape 19"/>
          <p:cNvSpPr>
            <a:spLocks noChangeArrowheads="1"/>
          </p:cNvSpPr>
          <p:nvPr/>
        </p:nvSpPr>
        <p:spPr bwMode="auto">
          <a:xfrm>
            <a:off x="7410450" y="2514600"/>
            <a:ext cx="228600" cy="228600"/>
          </a:xfrm>
          <a:prstGeom prst="triangle">
            <a:avLst>
              <a:gd name="adj" fmla="val 50000"/>
            </a:avLst>
          </a:prstGeom>
          <a:solidFill>
            <a:srgbClr val="F04508"/>
          </a:solidFill>
          <a:ln w="9525">
            <a:solidFill>
              <a:schemeClr val="tx1"/>
            </a:solidFill>
            <a:miter lim="800000"/>
            <a:headEnd/>
            <a:tailEnd/>
          </a:ln>
        </p:spPr>
        <p:txBody>
          <a:bodyPr wrap="none" anchor="ctr">
            <a:prstTxWarp prst="textNoShape">
              <a:avLst/>
            </a:prstTxWarp>
          </a:bodyPr>
          <a:lstStyle/>
          <a:p>
            <a:endParaRPr lang="en-US"/>
          </a:p>
        </p:txBody>
      </p:sp>
      <p:sp>
        <p:nvSpPr>
          <p:cNvPr id="51220" name="Text Box 20"/>
          <p:cNvSpPr txBox="1">
            <a:spLocks noChangeArrowheads="1"/>
          </p:cNvSpPr>
          <p:nvPr/>
        </p:nvSpPr>
        <p:spPr bwMode="auto">
          <a:xfrm>
            <a:off x="7620000" y="2465388"/>
            <a:ext cx="923925"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 GOLF</a:t>
            </a:r>
          </a:p>
        </p:txBody>
      </p:sp>
      <p:sp>
        <p:nvSpPr>
          <p:cNvPr id="51221" name="Oval 21"/>
          <p:cNvSpPr>
            <a:spLocks noChangeArrowheads="1"/>
          </p:cNvSpPr>
          <p:nvPr/>
        </p:nvSpPr>
        <p:spPr bwMode="auto">
          <a:xfrm>
            <a:off x="7410450" y="2895600"/>
            <a:ext cx="228600" cy="2286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51222" name="Text Box 22"/>
          <p:cNvSpPr txBox="1">
            <a:spLocks noChangeArrowheads="1"/>
          </p:cNvSpPr>
          <p:nvPr/>
        </p:nvSpPr>
        <p:spPr bwMode="auto">
          <a:xfrm>
            <a:off x="7620000" y="2820988"/>
            <a:ext cx="1454150"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 LT. URBAN</a:t>
            </a:r>
          </a:p>
        </p:txBody>
      </p:sp>
      <p:sp>
        <p:nvSpPr>
          <p:cNvPr id="51223" name="Rectangle 23"/>
          <p:cNvSpPr>
            <a:spLocks noChangeArrowheads="1"/>
          </p:cNvSpPr>
          <p:nvPr/>
        </p:nvSpPr>
        <p:spPr bwMode="auto">
          <a:xfrm>
            <a:off x="7391400" y="3262313"/>
            <a:ext cx="228600" cy="228600"/>
          </a:xfrm>
          <a:prstGeom prst="rect">
            <a:avLst/>
          </a:prstGeom>
          <a:solidFill>
            <a:srgbClr val="E8A572"/>
          </a:solidFill>
          <a:ln w="9525">
            <a:solidFill>
              <a:schemeClr val="tx1"/>
            </a:solidFill>
            <a:miter lim="800000"/>
            <a:headEnd/>
            <a:tailEnd/>
          </a:ln>
        </p:spPr>
        <p:txBody>
          <a:bodyPr wrap="none" anchor="ctr">
            <a:prstTxWarp prst="textNoShape">
              <a:avLst/>
            </a:prstTxWarp>
          </a:bodyPr>
          <a:lstStyle/>
          <a:p>
            <a:endParaRPr lang="en-US"/>
          </a:p>
        </p:txBody>
      </p:sp>
      <p:sp>
        <p:nvSpPr>
          <p:cNvPr id="51224" name="Text Box 24"/>
          <p:cNvSpPr txBox="1">
            <a:spLocks noChangeArrowheads="1"/>
          </p:cNvSpPr>
          <p:nvPr/>
        </p:nvSpPr>
        <p:spPr bwMode="auto">
          <a:xfrm>
            <a:off x="7620000" y="3187700"/>
            <a:ext cx="10937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 URBAN</a:t>
            </a:r>
          </a:p>
        </p:txBody>
      </p:sp>
      <p:sp>
        <p:nvSpPr>
          <p:cNvPr id="51225" name="AutoShape 25"/>
          <p:cNvSpPr>
            <a:spLocks noChangeArrowheads="1"/>
          </p:cNvSpPr>
          <p:nvPr/>
        </p:nvSpPr>
        <p:spPr bwMode="auto">
          <a:xfrm>
            <a:off x="7391400" y="3624263"/>
            <a:ext cx="228600" cy="261937"/>
          </a:xfrm>
          <a:prstGeom prst="diamond">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51226" name="Text Box 26"/>
          <p:cNvSpPr txBox="1">
            <a:spLocks noChangeArrowheads="1"/>
          </p:cNvSpPr>
          <p:nvPr/>
        </p:nvSpPr>
        <p:spPr bwMode="auto">
          <a:xfrm>
            <a:off x="7620000" y="3578225"/>
            <a:ext cx="144303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 WILDLAND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FFFC2B"/>
    </a:dk1>
    <a:lt1>
      <a:srgbClr val="FFFFFF"/>
    </a:lt1>
    <a:dk2>
      <a:srgbClr val="000000"/>
    </a:dk2>
    <a:lt2>
      <a:srgbClr val="808080"/>
    </a:lt2>
    <a:accent1>
      <a:srgbClr val="BBE0E3"/>
    </a:accent1>
    <a:accent2>
      <a:srgbClr val="333399"/>
    </a:accent2>
    <a:accent3>
      <a:srgbClr val="FFFFFF"/>
    </a:accent3>
    <a:accent4>
      <a:srgbClr val="DAD723"/>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285</TotalTime>
  <Words>7074</Words>
  <Application>Microsoft Macintosh PowerPoint</Application>
  <PresentationFormat>On-screen Show (4:3)</PresentationFormat>
  <Paragraphs>713</Paragraphs>
  <Slides>155</Slides>
  <Notes>56</Notes>
  <HiddenSlides>0</HiddenSlides>
  <MMClips>0</MMClips>
  <ScaleCrop>false</ScaleCrop>
  <HeadingPairs>
    <vt:vector size="6" baseType="variant">
      <vt:variant>
        <vt:lpstr>Design Template</vt:lpstr>
      </vt:variant>
      <vt:variant>
        <vt:i4>2</vt:i4>
      </vt:variant>
      <vt:variant>
        <vt:lpstr>Embedded OLE Servers</vt:lpstr>
      </vt:variant>
      <vt:variant>
        <vt:i4>3</vt:i4>
      </vt:variant>
      <vt:variant>
        <vt:lpstr>Slide Titles</vt:lpstr>
      </vt:variant>
      <vt:variant>
        <vt:i4>155</vt:i4>
      </vt:variant>
    </vt:vector>
  </HeadingPairs>
  <TitlesOfParts>
    <vt:vector size="160" baseType="lpstr">
      <vt:lpstr>Office Theme</vt:lpstr>
      <vt:lpstr>Blank Presentation</vt:lpstr>
      <vt:lpstr>Document</vt:lpstr>
      <vt:lpstr>Chart</vt:lpstr>
      <vt:lpstr>Worksheet</vt:lpstr>
      <vt:lpstr>California invaded: 1849 A.D.</vt:lpstr>
      <vt:lpstr>Slide 2</vt:lpstr>
      <vt:lpstr>White pine blister rust: </vt:lpstr>
      <vt:lpstr>The tree host: white pines</vt:lpstr>
      <vt:lpstr>In Western North America</vt:lpstr>
      <vt:lpstr>Some details on Pinus</vt:lpstr>
      <vt:lpstr>Blister rust cankers:  sugar pine   whitebark pine</vt:lpstr>
      <vt:lpstr>Top kill in whitebark pine</vt:lpstr>
      <vt:lpstr>Cronartium  ribicola: the causal agent</vt:lpstr>
      <vt:lpstr>Slide 10</vt:lpstr>
      <vt:lpstr>Some details about introduction</vt:lpstr>
      <vt:lpstr>Methods</vt:lpstr>
      <vt:lpstr>Results</vt:lpstr>
      <vt:lpstr>Shelter Bay = interior BC  Manning Park = interior BC Smallwood = coastal BC </vt:lpstr>
      <vt:lpstr>New Mexico Revisted</vt:lpstr>
      <vt:lpstr>Conclusions</vt:lpstr>
      <vt:lpstr>Factors affecting spread</vt:lpstr>
      <vt:lpstr>Slide 18</vt:lpstr>
      <vt:lpstr>C. ribicola life cycle</vt:lpstr>
      <vt:lpstr>Slide 20</vt:lpstr>
      <vt:lpstr>Cronartium ribicola—Causal Agent of White Pine Blister Rust</vt:lpstr>
      <vt:lpstr>A Few Pathogen Details</vt:lpstr>
      <vt:lpstr>Attempts to control WPBR</vt:lpstr>
      <vt:lpstr>Slide 24</vt:lpstr>
      <vt:lpstr>Civilian Conservation Camps  during the Depression,</vt:lpstr>
      <vt:lpstr>Widespread mortality in western white pine</vt:lpstr>
      <vt:lpstr>Why mortality appears in clusters if pine to pine infection does not occur ? </vt:lpstr>
      <vt:lpstr>Pruning research in sugar pine</vt:lpstr>
      <vt:lpstr>Pruning research in sugar pine</vt:lpstr>
      <vt:lpstr>Eastern white pine (P. strobus)</vt:lpstr>
      <vt:lpstr>Whitebark pine (P. albicaulis)</vt:lpstr>
      <vt:lpstr>Western white pine (P. monticola)</vt:lpstr>
      <vt:lpstr>Sugar pine (P. lambertiana)</vt:lpstr>
      <vt:lpstr>Tree resistance</vt:lpstr>
      <vt:lpstr>A quick review of gene-for-gene resistance</vt:lpstr>
      <vt:lpstr>Lesion types: sugar pine</vt:lpstr>
      <vt:lpstr>Additional types of tree resistance </vt:lpstr>
      <vt:lpstr>Additional types of tree resistance, cont’d </vt:lpstr>
      <vt:lpstr>Evaluation of longevity of control practices</vt:lpstr>
      <vt:lpstr>Slide 40</vt:lpstr>
      <vt:lpstr>Purpose</vt:lpstr>
      <vt:lpstr>Material + Methods</vt:lpstr>
      <vt:lpstr>Results</vt:lpstr>
      <vt:lpstr>Discussion Effects of host resistance on C. ribicola </vt:lpstr>
      <vt:lpstr>Results</vt:lpstr>
      <vt:lpstr>Discussion Identify loci undergoing environmental selection  </vt:lpstr>
      <vt:lpstr>Mortality and decline of white pine not only due to WPBR</vt:lpstr>
      <vt:lpstr>Consequences of wp mortality</vt:lpstr>
      <vt:lpstr>Slide 49</vt:lpstr>
      <vt:lpstr>Dutch Elm Disease</vt:lpstr>
      <vt:lpstr>Host: the Elms (genus Ulmus)</vt:lpstr>
      <vt:lpstr>Elms: the perfect shade tree</vt:lpstr>
      <vt:lpstr>Elms:  rural and natural Settings </vt:lpstr>
      <vt:lpstr>Overview: Dutch Elm Disease  </vt:lpstr>
      <vt:lpstr>Life Cycle of Ophiostoma ulmi</vt:lpstr>
      <vt:lpstr>Vectors of disease</vt:lpstr>
      <vt:lpstr>Slide 57</vt:lpstr>
      <vt:lpstr>Slide 58</vt:lpstr>
      <vt:lpstr>Slide 59</vt:lpstr>
      <vt:lpstr>Slide 60</vt:lpstr>
      <vt:lpstr>Slide 61</vt:lpstr>
      <vt:lpstr>Slide 62</vt:lpstr>
      <vt:lpstr>Slide 63</vt:lpstr>
      <vt:lpstr>Slide 64</vt:lpstr>
      <vt:lpstr>Slide 65</vt:lpstr>
      <vt:lpstr>Slide 66</vt:lpstr>
      <vt:lpstr>Slide 67</vt:lpstr>
      <vt:lpstr>History of the Disease</vt:lpstr>
      <vt:lpstr>Management: Sanitation</vt:lpstr>
      <vt:lpstr>Management: injections</vt:lpstr>
      <vt:lpstr>Management: Spraying</vt:lpstr>
      <vt:lpstr>Other Management Methods</vt:lpstr>
      <vt:lpstr>Dutch Elm Disease</vt:lpstr>
      <vt:lpstr>Slide 74</vt:lpstr>
      <vt:lpstr>Slide 75</vt:lpstr>
      <vt:lpstr>Slide 76</vt:lpstr>
      <vt:lpstr>Life cycle with beetle vector</vt:lpstr>
      <vt:lpstr>Slide 78</vt:lpstr>
      <vt:lpstr>Slide 79</vt:lpstr>
      <vt:lpstr>Two Pandemics </vt:lpstr>
      <vt:lpstr>Slide 81</vt:lpstr>
      <vt:lpstr>Two species differ in…</vt:lpstr>
      <vt:lpstr>Reproductively Isolated?</vt:lpstr>
      <vt:lpstr>When the two species meet… </vt:lpstr>
      <vt:lpstr>Definitions </vt:lpstr>
      <vt:lpstr>Methods of Detecting Gene Flow </vt:lpstr>
      <vt:lpstr>Gene flow? More clues…</vt:lpstr>
      <vt:lpstr>Europe</vt:lpstr>
      <vt:lpstr>Conclusions </vt:lpstr>
      <vt:lpstr>Slide 90</vt:lpstr>
      <vt:lpstr>WOW!!!</vt:lpstr>
      <vt:lpstr>O. Himal-ulmi</vt:lpstr>
      <vt:lpstr>The End</vt:lpstr>
      <vt:lpstr>Pitch canker disease of pines</vt:lpstr>
      <vt:lpstr>Slide 95</vt:lpstr>
      <vt:lpstr>Slide 96</vt:lpstr>
      <vt:lpstr>Where does it come from?</vt:lpstr>
      <vt:lpstr>Careful when interpreting data:</vt:lpstr>
      <vt:lpstr>Slide 99</vt:lpstr>
      <vt:lpstr>Slide 100</vt:lpstr>
      <vt:lpstr>Slide 101</vt:lpstr>
      <vt:lpstr>Slide 102</vt:lpstr>
      <vt:lpstr>Slide 103</vt:lpstr>
      <vt:lpstr>Slide 104</vt:lpstr>
      <vt:lpstr>Slide 105</vt:lpstr>
      <vt:lpstr>Slide 106</vt:lpstr>
      <vt:lpstr>Slide 107</vt:lpstr>
      <vt:lpstr>Slide 108</vt:lpstr>
      <vt:lpstr>Pitch canker disease of pines</vt:lpstr>
      <vt:lpstr>Slide 110</vt:lpstr>
      <vt:lpstr>Spreading of the disease </vt:lpstr>
      <vt:lpstr>Fusarium sampling,</vt:lpstr>
      <vt:lpstr>Slide 113</vt:lpstr>
      <vt:lpstr>Seasonal differences  </vt:lpstr>
      <vt:lpstr>What do trapping results tell us:</vt:lpstr>
      <vt:lpstr>Correlation between symptoms level and inoculum load</vt:lpstr>
      <vt:lpstr>Epidemiology</vt:lpstr>
      <vt:lpstr>Slide 118</vt:lpstr>
      <vt:lpstr>Inoculum dilution analysis</vt:lpstr>
      <vt:lpstr>Surprising “late” findings:</vt:lpstr>
      <vt:lpstr>Canker stain of sycamore </vt:lpstr>
      <vt:lpstr>Visible symptoms: die-back</vt:lpstr>
      <vt:lpstr>Sunken lesions</vt:lpstr>
      <vt:lpstr>Wood staining</vt:lpstr>
      <vt:lpstr>Epidemiology and control</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Thousand canker disease of walnuts</vt:lpstr>
      <vt:lpstr>Some facts about TCD</vt:lpstr>
      <vt:lpstr>Walnut twig beetle</vt:lpstr>
      <vt:lpstr>Distribution of TCD as of 2009</vt:lpstr>
      <vt:lpstr>Distribution of TCD as of 2013</vt:lpstr>
      <vt:lpstr>Distribution of Jn in Eastern US</vt:lpstr>
      <vt:lpstr>Hypotheses on spread</vt:lpstr>
      <vt:lpstr>Symptoms from a distance</vt:lpstr>
      <vt:lpstr>Close-up symptoms</vt:lpstr>
      <vt:lpstr>Close-up symptoms</vt:lpstr>
      <vt:lpstr>Close-up symptoms</vt:lpstr>
      <vt:lpstr>Colonies of Gm on both sides</vt:lpstr>
      <vt:lpstr>Fungus sporulating on beetle and in beetle gallery</vt:lpstr>
      <vt:lpstr>Slide 154</vt:lpstr>
      <vt:lpstr>Control?</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invaded: 1849 A.D.</dc:title>
  <dc:creator>Matteo Garbelotto</dc:creator>
  <cp:lastModifiedBy>Matteo Garbelotto</cp:lastModifiedBy>
  <cp:revision>8</cp:revision>
  <dcterms:created xsi:type="dcterms:W3CDTF">2013-10-22T18:17:19Z</dcterms:created>
  <dcterms:modified xsi:type="dcterms:W3CDTF">2013-10-22T18:35:14Z</dcterms:modified>
</cp:coreProperties>
</file>