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712" r:id="rId2"/>
    <p:sldMasterId id="2147483724" r:id="rId3"/>
    <p:sldMasterId id="2147483736" r:id="rId4"/>
  </p:sldMasterIdLst>
  <p:notesMasterIdLst>
    <p:notesMasterId r:id="rId46"/>
  </p:notesMasterIdLst>
  <p:handoutMasterIdLst>
    <p:handoutMasterId r:id="rId47"/>
  </p:handoutMasterIdLst>
  <p:sldIdLst>
    <p:sldId id="545" r:id="rId5"/>
    <p:sldId id="256" r:id="rId6"/>
    <p:sldId id="543" r:id="rId7"/>
    <p:sldId id="541" r:id="rId8"/>
    <p:sldId id="350" r:id="rId9"/>
    <p:sldId id="549" r:id="rId10"/>
    <p:sldId id="544" r:id="rId11"/>
    <p:sldId id="310" r:id="rId12"/>
    <p:sldId id="542" r:id="rId13"/>
    <p:sldId id="278" r:id="rId14"/>
    <p:sldId id="274" r:id="rId15"/>
    <p:sldId id="276" r:id="rId16"/>
    <p:sldId id="370" r:id="rId17"/>
    <p:sldId id="344" r:id="rId18"/>
    <p:sldId id="539" r:id="rId19"/>
    <p:sldId id="538" r:id="rId20"/>
    <p:sldId id="546" r:id="rId21"/>
    <p:sldId id="395" r:id="rId22"/>
    <p:sldId id="399" r:id="rId23"/>
    <p:sldId id="427" r:id="rId24"/>
    <p:sldId id="414" r:id="rId25"/>
    <p:sldId id="524" r:id="rId26"/>
    <p:sldId id="408" r:id="rId27"/>
    <p:sldId id="522" r:id="rId28"/>
    <p:sldId id="548" r:id="rId29"/>
    <p:sldId id="525" r:id="rId30"/>
    <p:sldId id="523" r:id="rId31"/>
    <p:sldId id="550" r:id="rId32"/>
    <p:sldId id="526" r:id="rId33"/>
    <p:sldId id="537" r:id="rId34"/>
    <p:sldId id="547" r:id="rId35"/>
    <p:sldId id="529" r:id="rId36"/>
    <p:sldId id="534" r:id="rId37"/>
    <p:sldId id="551" r:id="rId38"/>
    <p:sldId id="533" r:id="rId39"/>
    <p:sldId id="469" r:id="rId40"/>
    <p:sldId id="478" r:id="rId41"/>
    <p:sldId id="505" r:id="rId42"/>
    <p:sldId id="535" r:id="rId43"/>
    <p:sldId id="532" r:id="rId44"/>
    <p:sldId id="540" r:id="rId45"/>
  </p:sldIdLst>
  <p:sldSz cx="9144000" cy="6858000" type="screen4x3"/>
  <p:notesSz cx="9363075" cy="7077075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4125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orient="horz" pos="628">
          <p15:clr>
            <a:srgbClr val="A4A3A4"/>
          </p15:clr>
        </p15:guide>
        <p15:guide id="6" orient="horz" pos="1738">
          <p15:clr>
            <a:srgbClr val="A4A3A4"/>
          </p15:clr>
        </p15:guide>
        <p15:guide id="7" pos="410">
          <p15:clr>
            <a:srgbClr val="A4A3A4"/>
          </p15:clr>
        </p15:guide>
        <p15:guide id="8" pos="540">
          <p15:clr>
            <a:srgbClr val="A4A3A4"/>
          </p15:clr>
        </p15:guide>
        <p15:guide id="9" pos="189">
          <p15:clr>
            <a:srgbClr val="A4A3A4"/>
          </p15:clr>
        </p15:guide>
        <p15:guide id="10" pos="998">
          <p15:clr>
            <a:srgbClr val="A4A3A4"/>
          </p15:clr>
        </p15:guide>
        <p15:guide id="11" pos="4747">
          <p15:clr>
            <a:srgbClr val="A4A3A4"/>
          </p15:clr>
        </p15:guide>
        <p15:guide id="1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9">
          <p15:clr>
            <a:srgbClr val="A4A3A4"/>
          </p15:clr>
        </p15:guide>
        <p15:guide id="2" pos="29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0060AF"/>
    <a:srgbClr val="004A37"/>
    <a:srgbClr val="00417E"/>
    <a:srgbClr val="9D0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597" autoAdjust="0"/>
  </p:normalViewPr>
  <p:slideViewPr>
    <p:cSldViewPr snapToGrid="0">
      <p:cViewPr>
        <p:scale>
          <a:sx n="130" d="100"/>
          <a:sy n="130" d="100"/>
        </p:scale>
        <p:origin x="1182" y="228"/>
      </p:cViewPr>
      <p:guideLst>
        <p:guide orient="horz" pos="271"/>
        <p:guide orient="horz" pos="4125"/>
        <p:guide orient="horz" pos="936"/>
        <p:guide orient="horz" pos="368"/>
        <p:guide orient="horz" pos="628"/>
        <p:guide orient="horz" pos="1738"/>
        <p:guide pos="410"/>
        <p:guide pos="540"/>
        <p:guide pos="189"/>
        <p:guide pos="998"/>
        <p:guide pos="4747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98"/>
    </p:cViewPr>
  </p:sorterViewPr>
  <p:notesViewPr>
    <p:cSldViewPr snapToGrid="0">
      <p:cViewPr varScale="1">
        <p:scale>
          <a:sx n="91" d="100"/>
          <a:sy n="91" d="100"/>
        </p:scale>
        <p:origin x="-2288" y="-120"/>
      </p:cViewPr>
      <p:guideLst>
        <p:guide orient="horz" pos="2229"/>
        <p:guide pos="29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7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t" anchorCtr="0" compatLnSpc="1">
            <a:prstTxWarp prst="textNoShape">
              <a:avLst/>
            </a:prstTxWarp>
          </a:bodyPr>
          <a:lstStyle>
            <a:lvl1pPr algn="l" defTabSz="93919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3838" y="0"/>
            <a:ext cx="40560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t" anchorCtr="0" compatLnSpc="1">
            <a:prstTxWarp prst="textNoShape">
              <a:avLst/>
            </a:prstTxWarp>
          </a:bodyPr>
          <a:lstStyle>
            <a:lvl1pPr algn="r" defTabSz="93919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5"/>
            <a:ext cx="4057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b" anchorCtr="0" compatLnSpc="1">
            <a:prstTxWarp prst="textNoShape">
              <a:avLst/>
            </a:prstTxWarp>
          </a:bodyPr>
          <a:lstStyle>
            <a:lvl1pPr algn="l" defTabSz="93919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3838" y="6721475"/>
            <a:ext cx="40560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b" anchorCtr="0" compatLnSpc="1">
            <a:prstTxWarp prst="textNoShape">
              <a:avLst/>
            </a:prstTxWarp>
          </a:bodyPr>
          <a:lstStyle>
            <a:lvl1pPr algn="r" defTabSz="93919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17FDFB-71AC-43DA-844D-29CA5620C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82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7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t" anchorCtr="0" compatLnSpc="1">
            <a:prstTxWarp prst="textNoShape">
              <a:avLst/>
            </a:prstTxWarp>
          </a:bodyPr>
          <a:lstStyle>
            <a:lvl1pPr algn="l" defTabSz="93919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5425" y="0"/>
            <a:ext cx="4057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t" anchorCtr="0" compatLnSpc="1">
            <a:prstTxWarp prst="textNoShape">
              <a:avLst/>
            </a:prstTxWarp>
          </a:bodyPr>
          <a:lstStyle>
            <a:lvl1pPr algn="r" defTabSz="93919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3063" y="530225"/>
            <a:ext cx="3536950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1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9363" y="3360738"/>
            <a:ext cx="6864350" cy="318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1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3063"/>
            <a:ext cx="40576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b" anchorCtr="0" compatLnSpc="1">
            <a:prstTxWarp prst="textNoShape">
              <a:avLst/>
            </a:prstTxWarp>
          </a:bodyPr>
          <a:lstStyle>
            <a:lvl1pPr algn="l" defTabSz="93919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1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5425" y="6723063"/>
            <a:ext cx="40576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4" tIns="46962" rIns="93924" bIns="46962" numCol="1" anchor="b" anchorCtr="0" compatLnSpc="1">
            <a:prstTxWarp prst="textNoShape">
              <a:avLst/>
            </a:prstTxWarp>
          </a:bodyPr>
          <a:lstStyle>
            <a:lvl1pPr algn="r" defTabSz="939190">
              <a:defRPr sz="1200"/>
            </a:lvl1pPr>
          </a:lstStyle>
          <a:p>
            <a:pPr>
              <a:defRPr/>
            </a:pPr>
            <a:fld id="{B6156C92-7385-4227-BC0D-A5158B91D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824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A342BF-88BB-46F4-8B16-4453570BB11A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689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D1AEF4-C12F-4378-999F-9B8F10475E0E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8.11a Pairs of homologous chromosomes in a male karyotype.</a:t>
            </a:r>
          </a:p>
        </p:txBody>
      </p:sp>
    </p:spTree>
    <p:extLst>
      <p:ext uri="{BB962C8B-B14F-4D97-AF65-F5344CB8AC3E}">
        <p14:creationId xmlns:p14="http://schemas.microsoft.com/office/powerpoint/2010/main" val="420948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297B26-F020-4D7F-B8D6-036CA0DEB876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8.23 Maternal age and Down syndrome.</a:t>
            </a:r>
          </a:p>
        </p:txBody>
      </p:sp>
    </p:spTree>
    <p:extLst>
      <p:ext uri="{BB962C8B-B14F-4D97-AF65-F5344CB8AC3E}">
        <p14:creationId xmlns:p14="http://schemas.microsoft.com/office/powerpoint/2010/main" val="88606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A019E3-2941-44DE-A376-248D218A5D4F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8.11a Pairs of homologous chromosomes in a male karyotype.</a:t>
            </a:r>
          </a:p>
        </p:txBody>
      </p:sp>
    </p:spTree>
    <p:extLst>
      <p:ext uri="{BB962C8B-B14F-4D97-AF65-F5344CB8AC3E}">
        <p14:creationId xmlns:p14="http://schemas.microsoft.com/office/powerpoint/2010/main" val="5914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A190B3-6BCC-4665-8EB3-31FAD7C18A8D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53187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7F98E1-CB30-4666-983C-5D6BC3C5E3EA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2288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2FECAB-FBAF-4FDE-B3CE-2A782E1A9B5B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9.1 Gregor Mendel.</a:t>
            </a:r>
          </a:p>
        </p:txBody>
      </p:sp>
    </p:spTree>
    <p:extLst>
      <p:ext uri="{BB962C8B-B14F-4D97-AF65-F5344CB8AC3E}">
        <p14:creationId xmlns:p14="http://schemas.microsoft.com/office/powerpoint/2010/main" val="183783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85EAFE-5F03-41BD-9CDB-84BA7D32B76A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9.8 Photo of peas</a:t>
            </a:r>
          </a:p>
        </p:txBody>
      </p:sp>
    </p:spTree>
    <p:extLst>
      <p:ext uri="{BB962C8B-B14F-4D97-AF65-F5344CB8AC3E}">
        <p14:creationId xmlns:p14="http://schemas.microsoft.com/office/powerpoint/2010/main" val="3965258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15479-F919-4A5E-BCF8-998E86C4733D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9.5 Photo of Mendel in garden.</a:t>
            </a:r>
          </a:p>
        </p:txBody>
      </p:sp>
    </p:spTree>
    <p:extLst>
      <p:ext uri="{BB962C8B-B14F-4D97-AF65-F5344CB8AC3E}">
        <p14:creationId xmlns:p14="http://schemas.microsoft.com/office/powerpoint/2010/main" val="1464635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2BA738-96B9-4D21-9F06-B11DE90EE3B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3770047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C10762-F9BC-4621-96C2-4896A95A0296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9.4 The seven characters of pea plants studied by Mendel. </a:t>
            </a:r>
          </a:p>
        </p:txBody>
      </p:sp>
    </p:spTree>
    <p:extLst>
      <p:ext uri="{BB962C8B-B14F-4D97-AF65-F5344CB8AC3E}">
        <p14:creationId xmlns:p14="http://schemas.microsoft.com/office/powerpoint/2010/main" val="26083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B1E8A2-1A5C-481E-AFEA-BD90CA110EB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4250792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83757E-D28F-420F-8ACA-D0117B809ABB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382676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46A083-B32C-4F84-80C5-C90334DA4DD3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3915208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46A083-B32C-4F84-80C5-C90334DA4DD3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3523913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AD11EF-83A8-4F87-AB48-479DC722EF4C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1470793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46A083-B32C-4F84-80C5-C90334DA4DD3}" type="slidenum">
              <a:rPr lang="en-US" altLang="en-US" sz="1200" smtClean="0">
                <a:solidFill>
                  <a:prstClr val="black"/>
                </a:solidFill>
              </a:rPr>
              <a:pPr/>
              <a:t>28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494628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B5A88-BBBD-4789-8988-976AF61358EB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2433023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D61857-BB78-40AE-93C1-3975FED19B76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1642088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D72838-081B-4153-812F-D0AE80C7962E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4324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8F66C8-80F3-4063-B515-FBE2C58560DF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1659854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AD11EF-83A8-4F87-AB48-479DC722EF4C}" type="slidenum">
              <a:rPr lang="en-US" altLang="en-US" sz="1200" smtClean="0">
                <a:solidFill>
                  <a:srgbClr val="000000"/>
                </a:solidFill>
              </a:rPr>
              <a:pPr/>
              <a:t>34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9645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8FE29E-DCA9-4A79-BF09-EB145C8809EB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2979166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3D2ADF-C117-4D43-A244-1DE97FB2D6E8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1574787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2435E8-EDEA-4668-B80A-F085B3F4D849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9.20 Multiple alleles for the ABO blood groups.</a:t>
            </a:r>
          </a:p>
        </p:txBody>
      </p:sp>
    </p:spTree>
    <p:extLst>
      <p:ext uri="{BB962C8B-B14F-4D97-AF65-F5344CB8AC3E}">
        <p14:creationId xmlns:p14="http://schemas.microsoft.com/office/powerpoint/2010/main" val="3978399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9EA63E-71F6-4025-A9DC-87075D5CC5B5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9.22 A model for polygenic inheritance of skin color.</a:t>
            </a:r>
          </a:p>
        </p:txBody>
      </p:sp>
    </p:spTree>
    <p:extLst>
      <p:ext uri="{BB962C8B-B14F-4D97-AF65-F5344CB8AC3E}">
        <p14:creationId xmlns:p14="http://schemas.microsoft.com/office/powerpoint/2010/main" val="1452143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CA9BFF-755E-45C9-9462-175850A78272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9.30 A test for red-green colorblindness.</a:t>
            </a:r>
          </a:p>
        </p:txBody>
      </p:sp>
    </p:spTree>
    <p:extLst>
      <p:ext uri="{BB962C8B-B14F-4D97-AF65-F5344CB8AC3E}">
        <p14:creationId xmlns:p14="http://schemas.microsoft.com/office/powerpoint/2010/main" val="621911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82A8FB-E3E2-4BF8-AED2-5C142FE8635C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3306047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3C270-93A5-4D56-B912-92ED4C8DB3E2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2577147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A73FA8-D4AC-44C2-B287-215F34E1B4C5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151925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ADD3C2-6DC6-4C4F-8826-59080A245C75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8.1a Three functions of cell division. (Part 1)</a:t>
            </a:r>
          </a:p>
        </p:txBody>
      </p:sp>
    </p:spTree>
    <p:extLst>
      <p:ext uri="{BB962C8B-B14F-4D97-AF65-F5344CB8AC3E}">
        <p14:creationId xmlns:p14="http://schemas.microsoft.com/office/powerpoint/2010/main" val="12195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B9C759-DF81-403A-9F0E-C97F0830C4C7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8.11 Pairs of homologous chromosomes in a male karyotype.</a:t>
            </a:r>
          </a:p>
        </p:txBody>
      </p:sp>
    </p:spTree>
    <p:extLst>
      <p:ext uri="{BB962C8B-B14F-4D97-AF65-F5344CB8AC3E}">
        <p14:creationId xmlns:p14="http://schemas.microsoft.com/office/powerpoint/2010/main" val="24801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1DD7EF-15DC-4145-846E-D24FD547EEDD}" type="slidenum">
              <a:rPr lang="en-US" altLang="en-US" sz="6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9</a:t>
            </a:fld>
            <a:endParaRPr lang="en-US" altLang="en-US" sz="600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Figure 16.7 </a:t>
            </a:r>
            <a:r>
              <a:rPr lang="en-US" altLang="en-US" smtClean="0">
                <a:solidFill>
                  <a:srgbClr val="000000"/>
                </a:solidFill>
                <a:cs typeface="Times New Roman" panose="02020603050405020304" pitchFamily="18" charset="0"/>
              </a:rPr>
              <a:t>The structure of the double helix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2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872637-E421-4C31-9333-E9E282C963E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8.4 DNA packing in a eukaryotic chromosome.</a:t>
            </a:r>
          </a:p>
        </p:txBody>
      </p:sp>
    </p:spTree>
    <p:extLst>
      <p:ext uri="{BB962C8B-B14F-4D97-AF65-F5344CB8AC3E}">
        <p14:creationId xmlns:p14="http://schemas.microsoft.com/office/powerpoint/2010/main" val="33658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C53370-FB6F-40BF-8618-9DBD14AB096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8.2 The number of chromosomes in the cells of selected mammals.</a:t>
            </a:r>
          </a:p>
        </p:txBody>
      </p:sp>
    </p:spTree>
    <p:extLst>
      <p:ext uri="{BB962C8B-B14F-4D97-AF65-F5344CB8AC3E}">
        <p14:creationId xmlns:p14="http://schemas.microsoft.com/office/powerpoint/2010/main" val="389397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113" indent="-150813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32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7438" indent="-1206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446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018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590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6238" indent="-12065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5A2F7E-1AFA-48AF-B6B9-2F24065AB7A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Figure 8.3 A plant cell just before division (colored by stains).</a:t>
            </a:r>
          </a:p>
        </p:txBody>
      </p:sp>
    </p:spTree>
    <p:extLst>
      <p:ext uri="{BB962C8B-B14F-4D97-AF65-F5344CB8AC3E}">
        <p14:creationId xmlns:p14="http://schemas.microsoft.com/office/powerpoint/2010/main" val="3766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EB_BC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r="11977"/>
          <a:stretch>
            <a:fillRect/>
          </a:stretch>
        </p:blipFill>
        <p:spPr bwMode="auto">
          <a:xfrm>
            <a:off x="4763" y="2555875"/>
            <a:ext cx="27749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B7DA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pic>
        <p:nvPicPr>
          <p:cNvPr id="6" name="Picture 29" descr="CEBP_CB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31686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71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" name="Text Box 34"/>
          <p:cNvSpPr txBox="1">
            <a:spLocks noChangeArrowheads="1"/>
          </p:cNvSpPr>
          <p:nvPr userDrawn="1"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latin typeface="Times New Roman" pitchFamily="18" charset="0"/>
              </a:rPr>
              <a:t>© 2010 Pearson Education, Inc.</a:t>
            </a:r>
          </a:p>
        </p:txBody>
      </p:sp>
      <p:sp>
        <p:nvSpPr>
          <p:cNvPr id="9" name="Rectangle 36"/>
          <p:cNvSpPr>
            <a:spLocks noChangeArrowheads="1"/>
          </p:cNvSpPr>
          <p:nvPr userDrawn="1"/>
        </p:nvSpPr>
        <p:spPr bwMode="auto">
          <a:xfrm>
            <a:off x="236538" y="6096000"/>
            <a:ext cx="612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en-US" sz="1800" b="1" smtClean="0">
                <a:latin typeface="Times New Roman" panose="02020603050405020304" pitchFamily="18" charset="0"/>
              </a:rPr>
              <a:t>Lectures by Chris C. Romero, updated by Edward J. Zalisko</a:t>
            </a:r>
          </a:p>
        </p:txBody>
      </p:sp>
      <p:sp>
        <p:nvSpPr>
          <p:cNvPr id="10" name="Text Box 39"/>
          <p:cNvSpPr txBox="1">
            <a:spLocks noChangeArrowheads="1"/>
          </p:cNvSpPr>
          <p:nvPr userDrawn="1"/>
        </p:nvSpPr>
        <p:spPr bwMode="auto">
          <a:xfrm>
            <a:off x="2032000" y="4572000"/>
            <a:ext cx="58928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600" b="1" smtClean="0">
                <a:ea typeface="ＭＳ Ｐゴシック" pitchFamily="34" charset="-128"/>
              </a:rPr>
              <a:t>PowerPoint</a:t>
            </a:r>
            <a:r>
              <a:rPr lang="en-US" sz="1600" b="1" baseline="30000" smtClean="0">
                <a:ea typeface="ＭＳ Ｐゴシック" pitchFamily="34" charset="-128"/>
              </a:rPr>
              <a:t>®</a:t>
            </a:r>
            <a:r>
              <a:rPr lang="en-US" sz="1600" b="1" smtClean="0">
                <a:ea typeface="ＭＳ Ｐゴシック" pitchFamily="34" charset="-128"/>
              </a:rPr>
              <a:t> Lectures for</a:t>
            </a:r>
          </a:p>
          <a:p>
            <a:pPr>
              <a:defRPr/>
            </a:pPr>
            <a:r>
              <a:rPr lang="en-US" sz="1600" b="1" i="1" smtClean="0">
                <a:ea typeface="ＭＳ Ｐゴシック" pitchFamily="34" charset="-128"/>
              </a:rPr>
              <a:t>Campbell Essential Biology, </a:t>
            </a:r>
            <a:r>
              <a:rPr lang="en-US" sz="1600" b="1" smtClean="0">
                <a:ea typeface="ＭＳ Ｐゴシック" pitchFamily="34" charset="-128"/>
              </a:rPr>
              <a:t>Fourth Edition</a:t>
            </a:r>
            <a:endParaRPr lang="en-US" sz="1600" b="1" i="1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1600" b="1" i="1" smtClean="0">
                <a:latin typeface="Times New Roman" pitchFamily="18" charset="0"/>
                <a:ea typeface="ＭＳ Ｐゴシック" pitchFamily="34" charset="-128"/>
              </a:rPr>
              <a:t>   – </a:t>
            </a:r>
            <a:r>
              <a:rPr lang="en-US" sz="1600" b="1" smtClean="0">
                <a:latin typeface="Times New Roman" pitchFamily="18" charset="0"/>
                <a:ea typeface="ＭＳ Ｐゴシック" pitchFamily="34" charset="-128"/>
              </a:rPr>
              <a:t>Eric Simon, Jane Reece, and Jean Dickey</a:t>
            </a:r>
          </a:p>
          <a:p>
            <a:pPr>
              <a:defRPr/>
            </a:pPr>
            <a:r>
              <a:rPr lang="en-US" sz="1600" b="1" i="1" smtClean="0">
                <a:ea typeface="ＭＳ Ｐゴシック" pitchFamily="34" charset="-128"/>
              </a:rPr>
              <a:t>Campbell Essential Biology with Physiology, </a:t>
            </a:r>
            <a:r>
              <a:rPr lang="en-US" sz="1600" b="1" smtClean="0">
                <a:ea typeface="ＭＳ Ｐゴシック" pitchFamily="34" charset="-128"/>
              </a:rPr>
              <a:t>Third Edition</a:t>
            </a:r>
            <a:endParaRPr lang="en-US" sz="1600" b="1" i="1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1600" b="1" i="1" smtClean="0">
                <a:latin typeface="Times New Roman" pitchFamily="18" charset="0"/>
                <a:ea typeface="ＭＳ Ｐゴシック" pitchFamily="34" charset="-128"/>
              </a:rPr>
              <a:t>   – </a:t>
            </a:r>
            <a:r>
              <a:rPr lang="en-US" sz="1600" b="1" smtClean="0">
                <a:latin typeface="Times New Roman" pitchFamily="18" charset="0"/>
                <a:ea typeface="ＭＳ Ｐゴシック" pitchFamily="34" charset="-128"/>
              </a:rPr>
              <a:t>Eric Simon, Jane Reece, and Jean Dickey</a:t>
            </a:r>
          </a:p>
          <a:p>
            <a:pPr>
              <a:defRPr/>
            </a:pPr>
            <a:endParaRPr lang="en-US" sz="1600" b="1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7571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77576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>
              <a:buFont typeface="Wingdings" pitchFamily="48" charset="2"/>
              <a:buNone/>
              <a:defRPr sz="4000" b="1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41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13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13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2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2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6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0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2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2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09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2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7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30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07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9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554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31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87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94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4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29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67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38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35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75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73100"/>
            <a:ext cx="4229100" cy="253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73100"/>
            <a:ext cx="4229100" cy="253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4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0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22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89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34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3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5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95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7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latin typeface="Times New Roman" pitchFamily="18" charset="0"/>
              </a:rPr>
              <a:t>© 2010 Pearson Education, Inc.</a:t>
            </a:r>
          </a:p>
        </p:txBody>
      </p:sp>
      <p:sp>
        <p:nvSpPr>
          <p:cNvPr id="1028" name="Line 14"/>
          <p:cNvSpPr>
            <a:spLocks noChangeShapeType="1"/>
          </p:cNvSpPr>
          <p:nvPr userDrawn="1"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A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73100"/>
            <a:ext cx="8610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33375" indent="-331788" algn="l" rtl="0" eaLnBrk="0" fontAlgn="base" hangingPunct="0">
        <a:spcBef>
          <a:spcPct val="45000"/>
        </a:spcBef>
        <a:spcAft>
          <a:spcPct val="20000"/>
        </a:spcAft>
        <a:buClr>
          <a:schemeClr val="tx1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j-lt"/>
          <a:cs typeface="+mn-cs"/>
        </a:defRPr>
      </a:lvl2pPr>
      <a:lvl3pPr marL="895350" indent="-365125" algn="l" rtl="0" eaLnBrk="0" fontAlgn="base" hangingPunct="0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cs typeface="+mn-cs"/>
        </a:defRPr>
      </a:lvl3pPr>
      <a:lvl4pPr marL="1717675" indent="-395288" algn="l" rtl="0" eaLnBrk="0" fontAlgn="base" hangingPunct="0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508250" indent="-363538" algn="l" rtl="0" eaLnBrk="0" fontAlgn="base" hangingPunct="0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cs typeface="+mn-cs"/>
        </a:defRPr>
      </a:lvl5pPr>
      <a:lvl6pPr marL="29654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cs typeface="+mn-cs"/>
        </a:defRPr>
      </a:lvl6pPr>
      <a:lvl7pPr marL="34226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cs typeface="+mn-cs"/>
        </a:defRPr>
      </a:lvl7pPr>
      <a:lvl8pPr marL="38798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cs typeface="+mn-cs"/>
        </a:defRPr>
      </a:lvl8pPr>
      <a:lvl9pPr marL="43370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09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DC7EE70-1856-4AC8-A74A-637D47D63A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2C564AC-B9EE-4D4D-97A7-0FED325D68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20_02SeaLion_SV.m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20_02SeaLion_SV.m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20_02SeaLion_SV.m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5121" y="1769516"/>
            <a:ext cx="52838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BCC Bio 10 - Spring 2020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Section #4 – Lecture #4.1</a:t>
            </a:r>
          </a:p>
        </p:txBody>
      </p:sp>
    </p:spTree>
    <p:extLst>
      <p:ext uri="{BB962C8B-B14F-4D97-AF65-F5344CB8AC3E}">
        <p14:creationId xmlns:p14="http://schemas.microsoft.com/office/powerpoint/2010/main" val="245822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8_04_DNApack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808163" y="5800725"/>
            <a:ext cx="278288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Duplicated chromosomes</a:t>
            </a:r>
          </a:p>
          <a:p>
            <a:r>
              <a:rPr lang="en-US" altLang="en-US" sz="1800" b="1"/>
              <a:t>(sister chromatids)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 rot="-5400000">
            <a:off x="6883400" y="6111875"/>
            <a:ext cx="2857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1">
                <a:ea typeface="ヒラギノ角ゴ Pro W3"/>
                <a:cs typeface="ヒラギノ角ゴ Pro W3"/>
              </a:rPr>
              <a:t>TEM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355850" y="4321175"/>
            <a:ext cx="211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Tight helical fiber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826000" y="5121275"/>
            <a:ext cx="20415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Looped domains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 rot="-5400000">
            <a:off x="3651250" y="2794000"/>
            <a:ext cx="2857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1">
                <a:ea typeface="ヒラギノ角ゴ Pro W3"/>
                <a:cs typeface="ヒラギノ角ゴ Pro W3"/>
              </a:rPr>
              <a:t>TEM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592763" y="6315075"/>
            <a:ext cx="13049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Centromere</a:t>
            </a: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 flipV="1">
            <a:off x="5676900" y="6102350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5757863" y="2900363"/>
            <a:ext cx="15287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Nucleosome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4438650" y="1627188"/>
            <a:ext cx="1266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“Beads on</a:t>
            </a:r>
          </a:p>
          <a:p>
            <a:r>
              <a:rPr lang="en-US" altLang="en-US" sz="2000" b="1"/>
              <a:t>a string”</a:t>
            </a: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5378450" y="1208088"/>
            <a:ext cx="11398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Histones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1862138" y="261938"/>
            <a:ext cx="2128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DNA double helix</a:t>
            </a:r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 flipV="1">
            <a:off x="5972175" y="4611688"/>
            <a:ext cx="20320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 flipV="1">
            <a:off x="4495800" y="4446588"/>
            <a:ext cx="622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>
            <a:off x="4579938" y="2278063"/>
            <a:ext cx="835025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 flipH="1" flipV="1">
            <a:off x="4125913" y="2278063"/>
            <a:ext cx="4603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>
            <a:off x="5891213" y="1528763"/>
            <a:ext cx="403225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>
            <a:off x="5900738" y="1531938"/>
            <a:ext cx="85725" cy="352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0" name="Group 22"/>
          <p:cNvGrpSpPr>
            <a:grpSpLocks/>
          </p:cNvGrpSpPr>
          <p:nvPr/>
        </p:nvGrpSpPr>
        <p:grpSpPr bwMode="auto">
          <a:xfrm>
            <a:off x="5524500" y="2717800"/>
            <a:ext cx="314325" cy="238125"/>
            <a:chOff x="3480" y="1712"/>
            <a:chExt cx="198" cy="150"/>
          </a:xfrm>
        </p:grpSpPr>
        <p:sp>
          <p:nvSpPr>
            <p:cNvPr id="20509" name="Line 23"/>
            <p:cNvSpPr>
              <a:spLocks noChangeShapeType="1"/>
            </p:cNvSpPr>
            <p:nvPr/>
          </p:nvSpPr>
          <p:spPr bwMode="auto">
            <a:xfrm>
              <a:off x="3592" y="1800"/>
              <a:ext cx="32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Line 24"/>
            <p:cNvSpPr>
              <a:spLocks noChangeShapeType="1"/>
            </p:cNvSpPr>
            <p:nvPr/>
          </p:nvSpPr>
          <p:spPr bwMode="auto">
            <a:xfrm flipH="1">
              <a:off x="3502" y="1744"/>
              <a:ext cx="176" cy="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25"/>
            <p:cNvSpPr>
              <a:spLocks noChangeShapeType="1"/>
            </p:cNvSpPr>
            <p:nvPr/>
          </p:nvSpPr>
          <p:spPr bwMode="auto">
            <a:xfrm flipH="1" flipV="1">
              <a:off x="3480" y="1818"/>
              <a:ext cx="30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26"/>
            <p:cNvSpPr>
              <a:spLocks noChangeShapeType="1"/>
            </p:cNvSpPr>
            <p:nvPr/>
          </p:nvSpPr>
          <p:spPr bwMode="auto">
            <a:xfrm flipH="1" flipV="1">
              <a:off x="3646" y="1712"/>
              <a:ext cx="30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7"/>
          <p:cNvGrpSpPr>
            <a:grpSpLocks/>
          </p:cNvGrpSpPr>
          <p:nvPr/>
        </p:nvGrpSpPr>
        <p:grpSpPr bwMode="auto">
          <a:xfrm>
            <a:off x="4635500" y="5740400"/>
            <a:ext cx="193675" cy="739775"/>
            <a:chOff x="2920" y="3616"/>
            <a:chExt cx="122" cy="466"/>
          </a:xfrm>
        </p:grpSpPr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2920" y="3854"/>
              <a:ext cx="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Line 29"/>
            <p:cNvSpPr>
              <a:spLocks noChangeShapeType="1"/>
            </p:cNvSpPr>
            <p:nvPr/>
          </p:nvSpPr>
          <p:spPr bwMode="auto">
            <a:xfrm>
              <a:off x="2980" y="3616"/>
              <a:ext cx="0" cy="4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30"/>
            <p:cNvSpPr>
              <a:spLocks noChangeShapeType="1"/>
            </p:cNvSpPr>
            <p:nvPr/>
          </p:nvSpPr>
          <p:spPr bwMode="auto">
            <a:xfrm>
              <a:off x="2978" y="3624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31"/>
            <p:cNvSpPr>
              <a:spLocks noChangeShapeType="1"/>
            </p:cNvSpPr>
            <p:nvPr/>
          </p:nvSpPr>
          <p:spPr bwMode="auto">
            <a:xfrm>
              <a:off x="2974" y="4074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2" name="Rectangle 3"/>
          <p:cNvSpPr>
            <a:spLocks noChangeArrowheads="1"/>
          </p:cNvSpPr>
          <p:nvPr/>
        </p:nvSpPr>
        <p:spPr bwMode="auto">
          <a:xfrm>
            <a:off x="7532688" y="6472238"/>
            <a:ext cx="152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500"/>
              <a:t>Figure 8.4</a:t>
            </a:r>
            <a:endParaRPr lang="en-US" altLang="en-US"/>
          </a:p>
        </p:txBody>
      </p:sp>
      <p:pic>
        <p:nvPicPr>
          <p:cNvPr id="2050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1"/>
          <a:stretch/>
        </p:blipFill>
        <p:spPr bwMode="auto">
          <a:xfrm>
            <a:off x="236538" y="1214438"/>
            <a:ext cx="3059112" cy="25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04" name="Straight Arrow Connector 3"/>
          <p:cNvCxnSpPr>
            <a:cxnSpLocks noChangeShapeType="1"/>
          </p:cNvCxnSpPr>
          <p:nvPr/>
        </p:nvCxnSpPr>
        <p:spPr bwMode="auto">
          <a:xfrm flipH="1" flipV="1">
            <a:off x="1390650" y="4162425"/>
            <a:ext cx="1905000" cy="14493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08_02MammalChromosom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852988" y="276225"/>
            <a:ext cx="30702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Number of chromosomes</a:t>
            </a:r>
          </a:p>
          <a:p>
            <a:pPr>
              <a:lnSpc>
                <a:spcPct val="70000"/>
              </a:lnSpc>
            </a:pPr>
            <a:r>
              <a:rPr lang="en-US" altLang="en-US" sz="2000" b="1"/>
              <a:t>in body cells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851025" y="1047750"/>
            <a:ext cx="24352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Indian muntjac deer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758950" y="469900"/>
            <a:ext cx="9747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Species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849438" y="2139950"/>
            <a:ext cx="11731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Opossum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847850" y="1593850"/>
            <a:ext cx="7000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Koala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1851025" y="3781425"/>
            <a:ext cx="8905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Human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1847850" y="3238500"/>
            <a:ext cx="817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Mouse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849438" y="2687638"/>
            <a:ext cx="847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Giraffe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1854200" y="4876800"/>
            <a:ext cx="8905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Buffalo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851025" y="5416550"/>
            <a:ext cx="4937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Dog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1849438" y="5969000"/>
            <a:ext cx="20637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Red viscacha rat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1849438" y="4330700"/>
            <a:ext cx="25415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Duck-billed platypus</a:t>
            </a: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7364413" y="5965825"/>
            <a:ext cx="4302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102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6786563" y="5422900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78</a:t>
            </a: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6310313" y="4873625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60</a:t>
            </a: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6122988" y="4330700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54</a:t>
            </a: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5995988" y="3778250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46</a:t>
            </a: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5799138" y="3235325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40</a:t>
            </a: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5513388" y="2692400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30</a:t>
            </a:r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>
            <a:off x="5300663" y="2139950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22</a:t>
            </a:r>
          </a:p>
        </p:txBody>
      </p:sp>
      <p:sp>
        <p:nvSpPr>
          <p:cNvPr id="22551" name="Text Box 25"/>
          <p:cNvSpPr txBox="1">
            <a:spLocks noChangeArrowheads="1"/>
          </p:cNvSpPr>
          <p:nvPr/>
        </p:nvSpPr>
        <p:spPr bwMode="auto">
          <a:xfrm>
            <a:off x="5141913" y="1593850"/>
            <a:ext cx="290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16</a:t>
            </a:r>
          </a:p>
        </p:txBody>
      </p:sp>
      <p:sp>
        <p:nvSpPr>
          <p:cNvPr id="22552" name="Text Box 26"/>
          <p:cNvSpPr txBox="1">
            <a:spLocks noChangeArrowheads="1"/>
          </p:cNvSpPr>
          <p:nvPr/>
        </p:nvSpPr>
        <p:spPr bwMode="auto">
          <a:xfrm>
            <a:off x="4878388" y="1050925"/>
            <a:ext cx="1571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8_03DividingPlant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54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856038" y="6375400"/>
            <a:ext cx="1765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Chromosomes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 rot="-5400000">
            <a:off x="274637" y="5502276"/>
            <a:ext cx="2000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1">
                <a:ea typeface="ヒラギノ角ゴ Pro W3"/>
                <a:cs typeface="ヒラギノ角ゴ Pro W3"/>
              </a:rPr>
              <a:t>LM</a:t>
            </a: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4364038" y="3657600"/>
            <a:ext cx="377825" cy="269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>
            <a:off x="4741863" y="3771900"/>
            <a:ext cx="469900" cy="2586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7532688" y="6472238"/>
            <a:ext cx="152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500"/>
              <a:t>Figure 8.3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08_11aKaryotype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r="13647"/>
          <a:stretch>
            <a:fillRect/>
          </a:stretch>
        </p:blipFill>
        <p:spPr bwMode="auto">
          <a:xfrm>
            <a:off x="285750" y="136525"/>
            <a:ext cx="41624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 rot="-5400000">
            <a:off x="7525544" y="194469"/>
            <a:ext cx="19843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1"/>
              <a:t>LM</a:t>
            </a:r>
          </a:p>
        </p:txBody>
      </p:sp>
      <p:pic>
        <p:nvPicPr>
          <p:cNvPr id="38916" name="Picture 3" descr="08_22aTrisomy21Karyo-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13266"/>
          <a:stretch>
            <a:fillRect/>
          </a:stretch>
        </p:blipFill>
        <p:spPr bwMode="auto">
          <a:xfrm>
            <a:off x="4724400" y="128588"/>
            <a:ext cx="412432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08_22bTrisomy21Girl-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r="15749"/>
          <a:stretch>
            <a:fillRect/>
          </a:stretch>
        </p:blipFill>
        <p:spPr bwMode="auto">
          <a:xfrm>
            <a:off x="5654675" y="4222750"/>
            <a:ext cx="23368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1004888" y="4956175"/>
            <a:ext cx="432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Chromosome non-disjunction</a:t>
            </a:r>
          </a:p>
          <a:p>
            <a:pPr algn="ctr"/>
            <a:r>
              <a:rPr lang="en-US" altLang="en-US"/>
              <a:t>Down Syndrome – Trisome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/>
          <p:cNvGrpSpPr>
            <a:grpSpLocks/>
          </p:cNvGrpSpPr>
          <p:nvPr/>
        </p:nvGrpSpPr>
        <p:grpSpPr bwMode="auto">
          <a:xfrm>
            <a:off x="296863" y="136525"/>
            <a:ext cx="8548687" cy="6584950"/>
            <a:chOff x="296863" y="136525"/>
            <a:chExt cx="8548687" cy="6584950"/>
          </a:xfrm>
        </p:grpSpPr>
        <p:pic>
          <p:nvPicPr>
            <p:cNvPr id="40963" name="Picture 4" descr="08_23MaternalAgeDown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3" y="136525"/>
              <a:ext cx="8548687" cy="6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4" name="Text Box 5"/>
            <p:cNvSpPr txBox="1">
              <a:spLocks noChangeArrowheads="1"/>
            </p:cNvSpPr>
            <p:nvPr/>
          </p:nvSpPr>
          <p:spPr bwMode="auto">
            <a:xfrm>
              <a:off x="4527550" y="5637213"/>
              <a:ext cx="1731963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Age of mother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65" name="Text Box 6"/>
            <p:cNvSpPr txBox="1">
              <a:spLocks noChangeArrowheads="1"/>
            </p:cNvSpPr>
            <p:nvPr/>
          </p:nvSpPr>
          <p:spPr bwMode="auto">
            <a:xfrm>
              <a:off x="3535363" y="5256213"/>
              <a:ext cx="3397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25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66" name="Text Box 7"/>
            <p:cNvSpPr txBox="1">
              <a:spLocks noChangeArrowheads="1"/>
            </p:cNvSpPr>
            <p:nvPr/>
          </p:nvSpPr>
          <p:spPr bwMode="auto">
            <a:xfrm>
              <a:off x="5243513" y="525462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35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6953250" y="5256213"/>
              <a:ext cx="3397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45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68" name="Text Box 9"/>
            <p:cNvSpPr txBox="1">
              <a:spLocks noChangeArrowheads="1"/>
            </p:cNvSpPr>
            <p:nvPr/>
          </p:nvSpPr>
          <p:spPr bwMode="auto">
            <a:xfrm>
              <a:off x="2686050" y="525462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20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69" name="Text Box 10"/>
            <p:cNvSpPr txBox="1">
              <a:spLocks noChangeArrowheads="1"/>
            </p:cNvSpPr>
            <p:nvPr/>
          </p:nvSpPr>
          <p:spPr bwMode="auto">
            <a:xfrm>
              <a:off x="4395788" y="5253038"/>
              <a:ext cx="3397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30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0" name="Text Box 11"/>
            <p:cNvSpPr txBox="1">
              <a:spLocks noChangeArrowheads="1"/>
            </p:cNvSpPr>
            <p:nvPr/>
          </p:nvSpPr>
          <p:spPr bwMode="auto">
            <a:xfrm>
              <a:off x="6105525" y="525462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40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1" name="Text Box 12"/>
            <p:cNvSpPr txBox="1">
              <a:spLocks noChangeArrowheads="1"/>
            </p:cNvSpPr>
            <p:nvPr/>
          </p:nvSpPr>
          <p:spPr bwMode="auto">
            <a:xfrm>
              <a:off x="7815263" y="5256213"/>
              <a:ext cx="3397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50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2" name="Text Box 13"/>
            <p:cNvSpPr txBox="1">
              <a:spLocks noChangeArrowheads="1"/>
            </p:cNvSpPr>
            <p:nvPr/>
          </p:nvSpPr>
          <p:spPr bwMode="auto">
            <a:xfrm>
              <a:off x="1438275" y="44354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10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3" name="Text Box 14"/>
            <p:cNvSpPr txBox="1">
              <a:spLocks noChangeArrowheads="1"/>
            </p:cNvSpPr>
            <p:nvPr/>
          </p:nvSpPr>
          <p:spPr bwMode="auto">
            <a:xfrm>
              <a:off x="1584325" y="4892675"/>
              <a:ext cx="215900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4" name="Text Box 15"/>
            <p:cNvSpPr txBox="1">
              <a:spLocks noChangeArrowheads="1"/>
            </p:cNvSpPr>
            <p:nvPr/>
          </p:nvSpPr>
          <p:spPr bwMode="auto">
            <a:xfrm>
              <a:off x="1443038" y="39782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20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5" name="Text Box 16"/>
            <p:cNvSpPr txBox="1">
              <a:spLocks noChangeArrowheads="1"/>
            </p:cNvSpPr>
            <p:nvPr/>
          </p:nvSpPr>
          <p:spPr bwMode="auto">
            <a:xfrm>
              <a:off x="1438275" y="35210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30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6" name="Text Box 17"/>
            <p:cNvSpPr txBox="1">
              <a:spLocks noChangeArrowheads="1"/>
            </p:cNvSpPr>
            <p:nvPr/>
          </p:nvSpPr>
          <p:spPr bwMode="auto">
            <a:xfrm>
              <a:off x="1441450" y="30638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40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7" name="Text Box 18"/>
            <p:cNvSpPr txBox="1">
              <a:spLocks noChangeArrowheads="1"/>
            </p:cNvSpPr>
            <p:nvPr/>
          </p:nvSpPr>
          <p:spPr bwMode="auto">
            <a:xfrm>
              <a:off x="1446213" y="26066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50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8" name="Text Box 19"/>
            <p:cNvSpPr txBox="1">
              <a:spLocks noChangeArrowheads="1"/>
            </p:cNvSpPr>
            <p:nvPr/>
          </p:nvSpPr>
          <p:spPr bwMode="auto">
            <a:xfrm>
              <a:off x="1441450" y="21494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60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79" name="Text Box 20"/>
            <p:cNvSpPr txBox="1">
              <a:spLocks noChangeArrowheads="1"/>
            </p:cNvSpPr>
            <p:nvPr/>
          </p:nvSpPr>
          <p:spPr bwMode="auto">
            <a:xfrm>
              <a:off x="1439863" y="16922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70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80" name="Text Box 21"/>
            <p:cNvSpPr txBox="1">
              <a:spLocks noChangeArrowheads="1"/>
            </p:cNvSpPr>
            <p:nvPr/>
          </p:nvSpPr>
          <p:spPr bwMode="auto">
            <a:xfrm>
              <a:off x="1444625" y="123507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80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81" name="Text Box 22"/>
            <p:cNvSpPr txBox="1">
              <a:spLocks noChangeArrowheads="1"/>
            </p:cNvSpPr>
            <p:nvPr/>
          </p:nvSpPr>
          <p:spPr bwMode="auto">
            <a:xfrm>
              <a:off x="1444625" y="784225"/>
              <a:ext cx="339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ea typeface="ヒラギノ角ゴ Pro W3"/>
                  <a:cs typeface="ヒラギノ角ゴ Pro W3"/>
                </a:rPr>
                <a:t>90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  <p:sp>
          <p:nvSpPr>
            <p:cNvPr id="40982" name="Text Box 23"/>
            <p:cNvSpPr txBox="1">
              <a:spLocks noChangeArrowheads="1"/>
            </p:cNvSpPr>
            <p:nvPr/>
          </p:nvSpPr>
          <p:spPr bwMode="auto">
            <a:xfrm rot="-5400000">
              <a:off x="-812799" y="2525712"/>
              <a:ext cx="3638550" cy="631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>
                  <a:ea typeface="ヒラギノ角ゴ Pro W3"/>
                  <a:cs typeface="ヒラギノ角ゴ Pro W3"/>
                </a:rPr>
                <a:t>Infants with Down syndrome</a:t>
              </a:r>
            </a:p>
            <a:p>
              <a:pPr algn="ctr"/>
              <a:r>
                <a:rPr lang="en-US" altLang="en-US" sz="2000" b="1">
                  <a:ea typeface="ヒラギノ角ゴ Pro W3"/>
                  <a:cs typeface="ヒラギノ角ゴ Pro W3"/>
                </a:rPr>
                <a:t>(per 1,000 births)</a:t>
              </a:r>
              <a:endParaRPr lang="en-US" altLang="en-US" sz="2000" b="1" i="1">
                <a:ea typeface="ヒラギノ角ゴ Pro W3"/>
                <a:cs typeface="ヒラギノ角ゴ Pro W3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08_T01AbnormalSexChrom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7" b="33076"/>
          <a:stretch>
            <a:fillRect/>
          </a:stretch>
        </p:blipFill>
        <p:spPr bwMode="auto">
          <a:xfrm>
            <a:off x="476250" y="865188"/>
            <a:ext cx="80597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277813" y="219075"/>
            <a:ext cx="8494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600"/>
              <a:t>Non-disjunction in the sex chromosomes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316288"/>
            <a:ext cx="180022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324225"/>
            <a:ext cx="3048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78238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504825" y="6242050"/>
            <a:ext cx="305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Klinefelter - XXY</a:t>
            </a: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5915025" y="6056313"/>
            <a:ext cx="305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Turner - X0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5121" y="1769516"/>
            <a:ext cx="52838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BCC Bio 10 - Spring 2020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Section #4 – Lecture #4.2</a:t>
            </a:r>
          </a:p>
        </p:txBody>
      </p:sp>
    </p:spTree>
    <p:extLst>
      <p:ext uri="{BB962C8B-B14F-4D97-AF65-F5344CB8AC3E}">
        <p14:creationId xmlns:p14="http://schemas.microsoft.com/office/powerpoint/2010/main" val="46915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675" y="147638"/>
            <a:ext cx="8709025" cy="1143000"/>
          </a:xfrm>
          <a:effectLst>
            <a:outerShdw dist="38099" dir="2700000" algn="ctr" rotWithShape="0">
              <a:srgbClr val="7F7F7F"/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Chapter 9</a:t>
            </a:r>
          </a:p>
        </p:txBody>
      </p:sp>
      <p:sp>
        <p:nvSpPr>
          <p:cNvPr id="4608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" y="1963738"/>
            <a:ext cx="8677275" cy="708025"/>
          </a:xfrm>
          <a:noFill/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Inheritance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09_01GregorMendel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6525"/>
            <a:ext cx="85359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03213" y="246063"/>
            <a:ext cx="2239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Gregor Mendel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675" y="147638"/>
            <a:ext cx="8709025" cy="1143000"/>
          </a:xfrm>
          <a:effectLst>
            <a:outerShdw dist="38099" dir="2700000" algn="ctr" rotWithShape="0">
              <a:srgbClr val="7F7F7F"/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Chapter 8</a:t>
            </a:r>
          </a:p>
        </p:txBody>
      </p:sp>
      <p:sp>
        <p:nvSpPr>
          <p:cNvPr id="512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" y="1608138"/>
            <a:ext cx="7483475" cy="601662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Cellular Reproduction:</a:t>
            </a:r>
          </a:p>
          <a:p>
            <a:pPr marL="0" indent="0" eaLnBrk="1" hangingPunct="1">
              <a:lnSpc>
                <a:spcPct val="2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Cells from Cells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3" descr="09_08Pea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3025"/>
            <a:ext cx="85359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22"/>
          <p:cNvSpPr>
            <a:spLocks noChangeArrowheads="1"/>
          </p:cNvSpPr>
          <p:nvPr/>
        </p:nvSpPr>
        <p:spPr bwMode="auto">
          <a:xfrm>
            <a:off x="5473700" y="6488113"/>
            <a:ext cx="3340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/>
              <a:t>Figure 9.8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1" descr="09_05MendelInGarden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6525"/>
            <a:ext cx="85359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0"/>
          <p:cNvSpPr>
            <a:spLocks noChangeArrowheads="1"/>
          </p:cNvSpPr>
          <p:nvPr/>
        </p:nvSpPr>
        <p:spPr bwMode="auto">
          <a:xfrm>
            <a:off x="5473700" y="6488113"/>
            <a:ext cx="3340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/>
              <a:t>Figure 9.5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025775" y="619125"/>
            <a:ext cx="298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Mendel’s Pea Plants</a:t>
            </a: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2" b="4448"/>
          <a:stretch>
            <a:fillRect/>
          </a:stretch>
        </p:blipFill>
        <p:spPr bwMode="auto">
          <a:xfrm>
            <a:off x="15875" y="1228725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09_04_PeaCharacter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3409950" y="2514600"/>
            <a:ext cx="6508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White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1962150" y="2516188"/>
            <a:ext cx="762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Purple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122613" y="1590675"/>
            <a:ext cx="11509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Recessive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1843088" y="1589088"/>
            <a:ext cx="10969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Dominant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3384550" y="4389438"/>
            <a:ext cx="6508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Green 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1958975" y="4391025"/>
            <a:ext cx="7620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Yellow</a:t>
            </a: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3240088" y="3783013"/>
            <a:ext cx="963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Terminal </a:t>
            </a: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2039938" y="3781425"/>
            <a:ext cx="571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Axial</a:t>
            </a:r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3224213" y="5100638"/>
            <a:ext cx="9810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Wrinkled </a:t>
            </a:r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958975" y="5110163"/>
            <a:ext cx="762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Round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6275388" y="3082925"/>
            <a:ext cx="6508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Green </a:t>
            </a:r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7667625" y="3086100"/>
            <a:ext cx="7620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Yellow</a:t>
            </a:r>
          </a:p>
        </p:txBody>
      </p:sp>
      <p:sp>
        <p:nvSpPr>
          <p:cNvPr id="56335" name="Text Box 17"/>
          <p:cNvSpPr txBox="1">
            <a:spLocks noChangeArrowheads="1"/>
          </p:cNvSpPr>
          <p:nvPr/>
        </p:nvSpPr>
        <p:spPr bwMode="auto">
          <a:xfrm>
            <a:off x="327025" y="4732338"/>
            <a:ext cx="12604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Seed shape </a:t>
            </a:r>
          </a:p>
        </p:txBody>
      </p:sp>
      <p:sp>
        <p:nvSpPr>
          <p:cNvPr id="56336" name="Text Box 18"/>
          <p:cNvSpPr txBox="1">
            <a:spLocks noChangeArrowheads="1"/>
          </p:cNvSpPr>
          <p:nvPr/>
        </p:nvSpPr>
        <p:spPr bwMode="auto">
          <a:xfrm>
            <a:off x="325438" y="4127500"/>
            <a:ext cx="11588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Seed color </a:t>
            </a:r>
          </a:p>
        </p:txBody>
      </p:sp>
      <p:sp>
        <p:nvSpPr>
          <p:cNvPr id="56337" name="Text Box 19"/>
          <p:cNvSpPr txBox="1">
            <a:spLocks noChangeArrowheads="1"/>
          </p:cNvSpPr>
          <p:nvPr/>
        </p:nvSpPr>
        <p:spPr bwMode="auto">
          <a:xfrm>
            <a:off x="331788" y="2860675"/>
            <a:ext cx="16795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Flower position </a:t>
            </a:r>
          </a:p>
        </p:txBody>
      </p:sp>
      <p:sp>
        <p:nvSpPr>
          <p:cNvPr id="56338" name="Text Box 20"/>
          <p:cNvSpPr txBox="1">
            <a:spLocks noChangeArrowheads="1"/>
          </p:cNvSpPr>
          <p:nvPr/>
        </p:nvSpPr>
        <p:spPr bwMode="auto">
          <a:xfrm>
            <a:off x="331788" y="1973263"/>
            <a:ext cx="13700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Flower color </a:t>
            </a:r>
          </a:p>
        </p:txBody>
      </p:sp>
      <p:sp>
        <p:nvSpPr>
          <p:cNvPr id="56339" name="Text Box 21"/>
          <p:cNvSpPr txBox="1">
            <a:spLocks noChangeArrowheads="1"/>
          </p:cNvSpPr>
          <p:nvPr/>
        </p:nvSpPr>
        <p:spPr bwMode="auto">
          <a:xfrm>
            <a:off x="4624388" y="2693988"/>
            <a:ext cx="10826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Pod color </a:t>
            </a:r>
          </a:p>
        </p:txBody>
      </p:sp>
      <p:sp>
        <p:nvSpPr>
          <p:cNvPr id="56340" name="Text Box 22"/>
          <p:cNvSpPr txBox="1">
            <a:spLocks noChangeArrowheads="1"/>
          </p:cNvSpPr>
          <p:nvPr/>
        </p:nvSpPr>
        <p:spPr bwMode="auto">
          <a:xfrm>
            <a:off x="7412038" y="1590675"/>
            <a:ext cx="11509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Recessive</a:t>
            </a:r>
          </a:p>
        </p:txBody>
      </p:sp>
      <p:sp>
        <p:nvSpPr>
          <p:cNvPr id="56341" name="Text Box 23"/>
          <p:cNvSpPr txBox="1">
            <a:spLocks noChangeArrowheads="1"/>
          </p:cNvSpPr>
          <p:nvPr/>
        </p:nvSpPr>
        <p:spPr bwMode="auto">
          <a:xfrm>
            <a:off x="6132513" y="1589088"/>
            <a:ext cx="10969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Dominant</a:t>
            </a:r>
          </a:p>
        </p:txBody>
      </p:sp>
      <p:sp>
        <p:nvSpPr>
          <p:cNvPr id="56342" name="Text Box 24"/>
          <p:cNvSpPr txBox="1">
            <a:spLocks noChangeArrowheads="1"/>
          </p:cNvSpPr>
          <p:nvPr/>
        </p:nvSpPr>
        <p:spPr bwMode="auto">
          <a:xfrm>
            <a:off x="4616450" y="1981200"/>
            <a:ext cx="11842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Pod shape </a:t>
            </a:r>
          </a:p>
        </p:txBody>
      </p:sp>
      <p:sp>
        <p:nvSpPr>
          <p:cNvPr id="56343" name="Text Box 25"/>
          <p:cNvSpPr txBox="1">
            <a:spLocks noChangeArrowheads="1"/>
          </p:cNvSpPr>
          <p:nvPr/>
        </p:nvSpPr>
        <p:spPr bwMode="auto">
          <a:xfrm>
            <a:off x="4619625" y="3476625"/>
            <a:ext cx="1308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Stem length </a:t>
            </a:r>
          </a:p>
        </p:txBody>
      </p:sp>
      <p:sp>
        <p:nvSpPr>
          <p:cNvPr id="56344" name="Text Box 26"/>
          <p:cNvSpPr txBox="1">
            <a:spLocks noChangeArrowheads="1"/>
          </p:cNvSpPr>
          <p:nvPr/>
        </p:nvSpPr>
        <p:spPr bwMode="auto">
          <a:xfrm>
            <a:off x="6257925" y="2328863"/>
            <a:ext cx="811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Inflated </a:t>
            </a:r>
          </a:p>
        </p:txBody>
      </p:sp>
      <p:sp>
        <p:nvSpPr>
          <p:cNvPr id="56345" name="Text Box 27"/>
          <p:cNvSpPr txBox="1">
            <a:spLocks noChangeArrowheads="1"/>
          </p:cNvSpPr>
          <p:nvPr/>
        </p:nvSpPr>
        <p:spPr bwMode="auto">
          <a:xfrm>
            <a:off x="7505700" y="2327275"/>
            <a:ext cx="130333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Constricted</a:t>
            </a:r>
          </a:p>
        </p:txBody>
      </p:sp>
      <p:sp>
        <p:nvSpPr>
          <p:cNvPr id="56346" name="Text Box 28"/>
          <p:cNvSpPr txBox="1">
            <a:spLocks noChangeArrowheads="1"/>
          </p:cNvSpPr>
          <p:nvPr/>
        </p:nvSpPr>
        <p:spPr bwMode="auto">
          <a:xfrm>
            <a:off x="6410325" y="4606925"/>
            <a:ext cx="4095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Tall </a:t>
            </a:r>
          </a:p>
        </p:txBody>
      </p:sp>
      <p:sp>
        <p:nvSpPr>
          <p:cNvPr id="56347" name="Text Box 29"/>
          <p:cNvSpPr txBox="1">
            <a:spLocks noChangeArrowheads="1"/>
          </p:cNvSpPr>
          <p:nvPr/>
        </p:nvSpPr>
        <p:spPr bwMode="auto">
          <a:xfrm>
            <a:off x="7696200" y="4610100"/>
            <a:ext cx="644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/>
              <a:t>Dwarf</a:t>
            </a:r>
          </a:p>
        </p:txBody>
      </p:sp>
      <p:sp>
        <p:nvSpPr>
          <p:cNvPr id="56348" name="Rectangle 2"/>
          <p:cNvSpPr>
            <a:spLocks noChangeArrowheads="1"/>
          </p:cNvSpPr>
          <p:nvPr/>
        </p:nvSpPr>
        <p:spPr bwMode="auto">
          <a:xfrm>
            <a:off x="5473700" y="6488113"/>
            <a:ext cx="3340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/>
              <a:t>Figure 9.4</a:t>
            </a:r>
          </a:p>
        </p:txBody>
      </p:sp>
      <p:sp>
        <p:nvSpPr>
          <p:cNvPr id="56349" name="TextBox 1"/>
          <p:cNvSpPr txBox="1">
            <a:spLocks noChangeArrowheads="1"/>
          </p:cNvSpPr>
          <p:nvPr/>
        </p:nvSpPr>
        <p:spPr bwMode="auto">
          <a:xfrm>
            <a:off x="2058988" y="550863"/>
            <a:ext cx="544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200"/>
              <a:t>Characteristics of Pea Plants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23875"/>
            <a:ext cx="43719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705100"/>
            <a:ext cx="36385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3705225" y="319088"/>
            <a:ext cx="5172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/>
              <a:t>Test Crossing Experiments </a:t>
            </a:r>
          </a:p>
          <a:p>
            <a:pPr algn="ctr"/>
            <a:r>
              <a:rPr lang="en-US" altLang="en-US" sz="3200"/>
              <a:t>in Pea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75" y="339725"/>
            <a:ext cx="8829675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00250" indent="-2000250">
              <a:defRPr/>
            </a:pPr>
            <a:r>
              <a:rPr lang="en-US" sz="2000" dirty="0">
                <a:latin typeface="Arial" charset="0"/>
                <a:cs typeface="Arial" charset="0"/>
              </a:rPr>
              <a:t>Dominant traits: phenotypic effect of allele is the same for both homologous and heterologous genotypes (TT and </a:t>
            </a:r>
            <a:r>
              <a:rPr lang="en-US" sz="2000" dirty="0" err="1">
                <a:latin typeface="Arial" charset="0"/>
                <a:cs typeface="Arial" charset="0"/>
              </a:rPr>
              <a:t>Tt</a:t>
            </a:r>
            <a:r>
              <a:rPr lang="en-US" sz="2000" dirty="0">
                <a:latin typeface="Arial" charset="0"/>
                <a:cs typeface="Arial" charset="0"/>
              </a:rPr>
              <a:t> are both tall)</a:t>
            </a:r>
          </a:p>
          <a:p>
            <a:pPr marL="2000250" indent="-2000250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2000250" indent="-2000250">
              <a:defRPr/>
            </a:pPr>
            <a:r>
              <a:rPr lang="en-US" sz="2000" dirty="0">
                <a:latin typeface="Arial" charset="0"/>
                <a:cs typeface="Arial" charset="0"/>
              </a:rPr>
              <a:t>Recessive traits: phenotypic effect of allele is masked by the dominant heterologous genotype (only </a:t>
            </a:r>
            <a:r>
              <a:rPr lang="en-US" sz="2000" dirty="0" err="1">
                <a:latin typeface="Arial" charset="0"/>
                <a:cs typeface="Arial" charset="0"/>
              </a:rPr>
              <a:t>tt</a:t>
            </a:r>
            <a:r>
              <a:rPr lang="en-US" sz="2000" dirty="0">
                <a:latin typeface="Arial" charset="0"/>
                <a:cs typeface="Arial" charset="0"/>
              </a:rPr>
              <a:t> is short)</a:t>
            </a:r>
          </a:p>
          <a:p>
            <a:pPr marL="2000250" indent="-2000250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Generations</a:t>
            </a:r>
          </a:p>
          <a:p>
            <a:pPr marL="857250">
              <a:defRPr/>
            </a:pPr>
            <a:r>
              <a:rPr lang="en-US" sz="2000" dirty="0">
                <a:latin typeface="Arial" charset="0"/>
                <a:cs typeface="Arial" charset="0"/>
              </a:rPr>
              <a:t>P - parental generation</a:t>
            </a:r>
          </a:p>
          <a:p>
            <a:pPr marL="857250">
              <a:defRPr/>
            </a:pPr>
            <a:r>
              <a:rPr lang="en-US" sz="2000" dirty="0">
                <a:latin typeface="Arial" charset="0"/>
                <a:cs typeface="Arial" charset="0"/>
              </a:rPr>
              <a:t>F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 - first generation of offspring</a:t>
            </a:r>
          </a:p>
          <a:p>
            <a:pPr marL="857250">
              <a:defRPr/>
            </a:pPr>
            <a:r>
              <a:rPr lang="en-US" sz="2000" dirty="0">
                <a:latin typeface="Arial" charset="0"/>
                <a:cs typeface="Arial" charset="0"/>
              </a:rPr>
              <a:t>F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 - second generation of offspring</a:t>
            </a:r>
          </a:p>
          <a:p>
            <a:pPr marL="857250">
              <a:defRPr/>
            </a:pPr>
            <a:r>
              <a:rPr lang="en-US" sz="2000" dirty="0" err="1">
                <a:latin typeface="Arial" charset="0"/>
                <a:cs typeface="Arial" charset="0"/>
              </a:rPr>
              <a:t>F</a:t>
            </a:r>
            <a:r>
              <a:rPr lang="en-US" sz="2000" baseline="-25000" dirty="0" err="1">
                <a:latin typeface="Arial" charset="0"/>
                <a:cs typeface="Arial" charset="0"/>
              </a:rPr>
              <a:t>n</a:t>
            </a:r>
            <a:r>
              <a:rPr lang="en-US" sz="2000" dirty="0">
                <a:latin typeface="Arial" charset="0"/>
                <a:cs typeface="Arial" charset="0"/>
              </a:rPr>
              <a:t> - subsequent generations of offspring</a:t>
            </a:r>
          </a:p>
          <a:p>
            <a:pPr marL="228600">
              <a:defRPr/>
            </a:pPr>
            <a:r>
              <a:rPr lang="en-US" sz="2000" dirty="0">
                <a:latin typeface="Arial" charset="0"/>
                <a:cs typeface="Arial" charset="0"/>
              </a:rPr>
              <a:t>Alleles: two forms of a gene</a:t>
            </a:r>
          </a:p>
          <a:p>
            <a:pPr marL="228600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800100">
              <a:defRPr/>
            </a:pPr>
            <a:r>
              <a:rPr lang="en-US" sz="2000" dirty="0">
                <a:latin typeface="Arial" charset="0"/>
                <a:cs typeface="Arial" charset="0"/>
              </a:rPr>
              <a:t>homozygous: two alleles are the same for a trait (YY or </a:t>
            </a:r>
            <a:r>
              <a:rPr lang="en-US" sz="2000" dirty="0" err="1">
                <a:latin typeface="Arial" charset="0"/>
                <a:cs typeface="Arial" charset="0"/>
              </a:rPr>
              <a:t>yy</a:t>
            </a:r>
            <a:r>
              <a:rPr lang="en-US" sz="2000" dirty="0">
                <a:latin typeface="Arial" charset="0"/>
                <a:cs typeface="Arial" charset="0"/>
              </a:rPr>
              <a:t>)</a:t>
            </a:r>
          </a:p>
          <a:p>
            <a:pPr marL="800100">
              <a:defRPr/>
            </a:pPr>
            <a:r>
              <a:rPr lang="en-US" sz="2000" dirty="0">
                <a:latin typeface="Arial" charset="0"/>
                <a:cs typeface="Arial" charset="0"/>
              </a:rPr>
              <a:t>heterozygous: two alleles are not the same for a trait (</a:t>
            </a:r>
            <a:r>
              <a:rPr lang="en-US" sz="2000" dirty="0" err="1">
                <a:latin typeface="Arial" charset="0"/>
                <a:cs typeface="Arial" charset="0"/>
              </a:rPr>
              <a:t>Yy</a:t>
            </a:r>
            <a:r>
              <a:rPr lang="en-US" sz="2000" dirty="0">
                <a:latin typeface="Arial" charset="0"/>
                <a:cs typeface="Arial" charset="0"/>
              </a:rPr>
              <a:t>)</a:t>
            </a:r>
          </a:p>
          <a:p>
            <a:pPr marL="800100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1600200" indent="-1600200">
              <a:defRPr/>
            </a:pPr>
            <a:r>
              <a:rPr lang="en-US" sz="2000" dirty="0">
                <a:latin typeface="Arial" charset="0"/>
                <a:cs typeface="Arial" charset="0"/>
              </a:rPr>
              <a:t>Phenotype: outward appearance and observable characteristics of an organism</a:t>
            </a:r>
          </a:p>
          <a:p>
            <a:pPr marL="1600200" indent="-1600200">
              <a:defRPr/>
            </a:pPr>
            <a:r>
              <a:rPr lang="en-US" sz="2000" dirty="0">
                <a:latin typeface="Arial" charset="0"/>
                <a:cs typeface="Arial" charset="0"/>
              </a:rPr>
              <a:t>Genotype: the actual genetic makeup of an organism</a:t>
            </a:r>
          </a:p>
        </p:txBody>
      </p:sp>
    </p:spTree>
    <p:extLst>
      <p:ext uri="{BB962C8B-B14F-4D97-AF65-F5344CB8AC3E}">
        <p14:creationId xmlns:p14="http://schemas.microsoft.com/office/powerpoint/2010/main" val="20350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2979" y="428214"/>
            <a:ext cx="2470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Flower color</a:t>
            </a:r>
          </a:p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 = purple</a:t>
            </a:r>
          </a:p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 = white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278" y="3595552"/>
            <a:ext cx="2470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Height of pea plants</a:t>
            </a:r>
          </a:p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 = tall</a:t>
            </a:r>
          </a:p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 = short</a:t>
            </a:r>
          </a:p>
          <a:p>
            <a:pPr marL="2000250" indent="-2000250"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6374" y="1156360"/>
            <a:ext cx="247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Phenotype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6326" y="1226642"/>
            <a:ext cx="247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Genotype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8294" y="1771589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WW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5017" y="1769746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smtClean="0">
                <a:latin typeface="Arial" charset="0"/>
                <a:cs typeface="Arial" charset="0"/>
              </a:rPr>
              <a:t>Purple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8293" y="2116481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Ww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5017" y="2116481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smtClean="0">
                <a:latin typeface="Arial" charset="0"/>
                <a:cs typeface="Arial" charset="0"/>
              </a:rPr>
              <a:t>Purple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5017" y="2464255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smtClean="0">
                <a:latin typeface="Arial" charset="0"/>
                <a:cs typeface="Arial" charset="0"/>
              </a:rPr>
              <a:t>White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292" y="2461373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ww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6374" y="4133076"/>
            <a:ext cx="247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Phenotype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6326" y="4203358"/>
            <a:ext cx="247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Genotype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8294" y="4748305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TT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5017" y="4746462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Tall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8293" y="5093197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Tt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5017" y="5093197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Tall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15017" y="5440971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>
                <a:latin typeface="Arial" charset="0"/>
                <a:cs typeface="Arial" charset="0"/>
              </a:rPr>
              <a:t>S</a:t>
            </a:r>
            <a:r>
              <a:rPr lang="en-US" sz="2000" smtClean="0">
                <a:latin typeface="Arial" charset="0"/>
                <a:cs typeface="Arial" charset="0"/>
              </a:rPr>
              <a:t>hort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4969" y="5438089"/>
            <a:ext cx="926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tt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"/>
          <a:stretch>
            <a:fillRect/>
          </a:stretch>
        </p:blipFill>
        <p:spPr bwMode="auto">
          <a:xfrm>
            <a:off x="1828800" y="796925"/>
            <a:ext cx="54387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1454150" y="141288"/>
            <a:ext cx="618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/>
              <a:t>Mendel’s First Law: Principle of Segregation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790700"/>
            <a:ext cx="620713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WW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6925" y="1790700"/>
            <a:ext cx="517525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/>
              <a:t>ww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844925" y="3035300"/>
            <a:ext cx="569913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/>
              <a:t>Ww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414838" y="4930775"/>
            <a:ext cx="568325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/>
              <a:t>Ww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51200" y="6226175"/>
            <a:ext cx="569913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/>
              <a:t>Ww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962525"/>
            <a:ext cx="620713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WW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5163" y="6226175"/>
            <a:ext cx="519112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/>
              <a:t>ww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9300" y="3709988"/>
            <a:ext cx="350838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0950" y="5767388"/>
            <a:ext cx="350838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0950" y="4545013"/>
            <a:ext cx="401638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3750" y="3717925"/>
            <a:ext cx="403225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04" y="340752"/>
            <a:ext cx="1753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 generation</a:t>
            </a:r>
          </a:p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WW = Purple</a:t>
            </a:r>
          </a:p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ww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= White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09748" y="1873246"/>
          <a:ext cx="1419226" cy="124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613"/>
                <a:gridCol w="709613"/>
              </a:tblGrid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879970" y="191522"/>
            <a:ext cx="3991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Mendelian Genetics - Punnett Squares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75914" y="1503721"/>
            <a:ext cx="1796845" cy="1516126"/>
            <a:chOff x="1190164" y="1027471"/>
            <a:chExt cx="1796845" cy="1516126"/>
          </a:xfrm>
        </p:grpSpPr>
        <p:sp>
          <p:nvSpPr>
            <p:cNvPr id="24" name="Rectangle 23"/>
            <p:cNvSpPr/>
            <p:nvPr/>
          </p:nvSpPr>
          <p:spPr>
            <a:xfrm>
              <a:off x="1689767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90164" y="1519914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8388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99687" y="2205043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475453" y="1408894"/>
            <a:ext cx="175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  <a:endParaRPr lang="en-US" sz="1600" baseline="-25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113505" y="1169067"/>
            <a:ext cx="410495" cy="3156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085303" y="2751444"/>
          <a:ext cx="1419226" cy="124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613"/>
                <a:gridCol w="709613"/>
              </a:tblGrid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751469" y="2381919"/>
            <a:ext cx="1796845" cy="1516126"/>
            <a:chOff x="1190164" y="1027471"/>
            <a:chExt cx="1796845" cy="1516126"/>
          </a:xfrm>
        </p:grpSpPr>
        <p:sp>
          <p:nvSpPr>
            <p:cNvPr id="36" name="Rectangle 35"/>
            <p:cNvSpPr/>
            <p:nvPr/>
          </p:nvSpPr>
          <p:spPr>
            <a:xfrm>
              <a:off x="1689767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90164" y="1519914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38388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99687" y="2205043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751008" y="2287092"/>
            <a:ext cx="175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</a:t>
            </a:r>
            <a:r>
              <a:rPr lang="en-US" sz="16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6860922" y="2751444"/>
          <a:ext cx="1419226" cy="124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613"/>
                <a:gridCol w="709613"/>
              </a:tblGrid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527088" y="2381919"/>
            <a:ext cx="1796845" cy="1516126"/>
            <a:chOff x="1190164" y="1027471"/>
            <a:chExt cx="1796845" cy="1516126"/>
          </a:xfrm>
        </p:grpSpPr>
        <p:sp>
          <p:nvSpPr>
            <p:cNvPr id="43" name="Rectangle 42"/>
            <p:cNvSpPr/>
            <p:nvPr/>
          </p:nvSpPr>
          <p:spPr>
            <a:xfrm>
              <a:off x="1689767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90164" y="1519914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38388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99687" y="2205043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526627" y="2287092"/>
            <a:ext cx="175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</a:t>
            </a:r>
            <a:r>
              <a:rPr lang="en-US" sz="16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341430" y="2140765"/>
            <a:ext cx="410495" cy="3156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47405" y="4102767"/>
            <a:ext cx="610520" cy="4271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102052" y="5008869"/>
          <a:ext cx="1419226" cy="124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613"/>
                <a:gridCol w="709613"/>
              </a:tblGrid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3768218" y="4639344"/>
            <a:ext cx="1796845" cy="1516126"/>
            <a:chOff x="1190164" y="1027471"/>
            <a:chExt cx="1796845" cy="1516126"/>
          </a:xfrm>
        </p:grpSpPr>
        <p:sp>
          <p:nvSpPr>
            <p:cNvPr id="53" name="Rectangle 52"/>
            <p:cNvSpPr/>
            <p:nvPr/>
          </p:nvSpPr>
          <p:spPr>
            <a:xfrm>
              <a:off x="1689767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90164" y="1519914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8388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99687" y="2205043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767757" y="4544517"/>
            <a:ext cx="175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</a:t>
            </a:r>
            <a:r>
              <a:rPr lang="en-US" sz="16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874287" y="4989467"/>
          <a:ext cx="1419226" cy="124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613"/>
                <a:gridCol w="709613"/>
              </a:tblGrid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  <a:tr h="62071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ww</a:t>
                      </a:r>
                      <a:endParaRPr lang="en-US" baseline="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6540453" y="4619942"/>
            <a:ext cx="1796845" cy="1516126"/>
            <a:chOff x="1190164" y="1027471"/>
            <a:chExt cx="1796845" cy="1516126"/>
          </a:xfrm>
        </p:grpSpPr>
        <p:sp>
          <p:nvSpPr>
            <p:cNvPr id="60" name="Rectangle 59"/>
            <p:cNvSpPr/>
            <p:nvPr/>
          </p:nvSpPr>
          <p:spPr>
            <a:xfrm>
              <a:off x="1689767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90164" y="1519914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38388" y="1027471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99687" y="2205043"/>
              <a:ext cx="648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0" indent="-20002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539992" y="4525115"/>
            <a:ext cx="1753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  <a:endParaRPr lang="en-US" sz="1600" baseline="-25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94986" y="3202881"/>
            <a:ext cx="125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All Purple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87557" y="4077613"/>
            <a:ext cx="125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All Purple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292934" y="6368561"/>
            <a:ext cx="125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All White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41518" y="3976307"/>
            <a:ext cx="145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3:1</a:t>
            </a:r>
          </a:p>
          <a:p>
            <a:pPr marL="2000250" indent="-20002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Purple:White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01647" y="6187223"/>
            <a:ext cx="145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0" indent="-20002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3:1</a:t>
            </a:r>
          </a:p>
          <a:p>
            <a:pPr marL="2000250" indent="-20002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Purple:White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00088"/>
            <a:ext cx="4191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367741" y="238125"/>
            <a:ext cx="7923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Walter Sutton – Figured out the </a:t>
            </a:r>
            <a:r>
              <a:rPr lang="en-US" altLang="en-US" dirty="0" smtClean="0"/>
              <a:t>role </a:t>
            </a:r>
            <a:r>
              <a:rPr lang="en-US" altLang="en-US" dirty="0"/>
              <a:t>of the chromosomes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806450" y="5819775"/>
            <a:ext cx="748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800"/>
              <a:t>“Mendel said traits come in pairs and chromosomes come in pairs,  </a:t>
            </a:r>
          </a:p>
          <a:p>
            <a:pPr algn="r"/>
            <a:r>
              <a:rPr lang="en-US" altLang="en-US" sz="1800"/>
              <a:t>So maybe the traits are on the chromosomes….no wait that’s too easy.”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66700" y="376238"/>
            <a:ext cx="85915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800"/>
              <a:t>Inheritance</a:t>
            </a:r>
          </a:p>
          <a:p>
            <a:pPr algn="ctr"/>
            <a:r>
              <a:rPr lang="en-US" altLang="en-US" sz="2800"/>
              <a:t>vs</a:t>
            </a:r>
          </a:p>
          <a:p>
            <a:pPr algn="ctr"/>
            <a:r>
              <a:rPr lang="en-US" altLang="en-US" sz="8800"/>
              <a:t>Genetics</a:t>
            </a:r>
          </a:p>
        </p:txBody>
      </p:sp>
      <p:pic>
        <p:nvPicPr>
          <p:cNvPr id="7171" name="Picture 3" descr="09_01GregorMendel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r="17984"/>
          <a:stretch>
            <a:fillRect/>
          </a:stretch>
        </p:blipFill>
        <p:spPr bwMode="auto">
          <a:xfrm>
            <a:off x="1400175" y="3608388"/>
            <a:ext cx="20177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charles-darwin_87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3000" r="4199"/>
          <a:stretch>
            <a:fillRect/>
          </a:stretch>
        </p:blipFill>
        <p:spPr bwMode="auto">
          <a:xfrm>
            <a:off x="6238875" y="3608388"/>
            <a:ext cx="18383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-1885950" y="5897563"/>
            <a:ext cx="8591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Gregor Mendel</a:t>
            </a:r>
          </a:p>
          <a:p>
            <a:pPr algn="ctr"/>
            <a:r>
              <a:rPr lang="en-US" altLang="en-US" sz="1600"/>
              <a:t>“It’s Medeltastic!”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009900" y="5884863"/>
            <a:ext cx="8591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Charles Darwin</a:t>
            </a:r>
          </a:p>
          <a:p>
            <a:pPr algn="ctr"/>
            <a:r>
              <a:rPr lang="en-US" altLang="en-US" sz="1600"/>
              <a:t>aka “Chucky 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5121" y="1769516"/>
            <a:ext cx="52838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BCC Bio 10 - Spring 2020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Section #4 – Lecture #4.3</a:t>
            </a:r>
          </a:p>
        </p:txBody>
      </p:sp>
    </p:spTree>
    <p:extLst>
      <p:ext uri="{BB962C8B-B14F-4D97-AF65-F5344CB8AC3E}">
        <p14:creationId xmlns:p14="http://schemas.microsoft.com/office/powerpoint/2010/main" val="1663714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675" y="147638"/>
            <a:ext cx="8709025" cy="1143000"/>
          </a:xfrm>
          <a:effectLst>
            <a:outerShdw dist="38099" dir="2700000" algn="ctr" rotWithShape="0">
              <a:srgbClr val="7F7F7F"/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Chapter 9</a:t>
            </a:r>
          </a:p>
        </p:txBody>
      </p:sp>
      <p:sp>
        <p:nvSpPr>
          <p:cNvPr id="7168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" y="1963738"/>
            <a:ext cx="8677275" cy="708025"/>
          </a:xfrm>
          <a:noFill/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Genetics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2928938" y="1136650"/>
            <a:ext cx="633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What is a Mutation?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5104" r="3806" b="3642"/>
          <a:stretch>
            <a:fillRect/>
          </a:stretch>
        </p:blipFill>
        <p:spPr bwMode="auto">
          <a:xfrm>
            <a:off x="2571750" y="1628775"/>
            <a:ext cx="42672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"/>
          <a:stretch>
            <a:fillRect/>
          </a:stretch>
        </p:blipFill>
        <p:spPr bwMode="auto">
          <a:xfrm>
            <a:off x="1828800" y="796925"/>
            <a:ext cx="54387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1454150" y="141288"/>
            <a:ext cx="618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rgbClr val="000000"/>
                </a:solidFill>
              </a:rPr>
              <a:t>Mendel’s First Law: Principle of Segregation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790700"/>
            <a:ext cx="620713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WW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6925" y="1790700"/>
            <a:ext cx="517525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</a:rPr>
              <a:t>ww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925" y="3035300"/>
            <a:ext cx="569913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</a:rPr>
              <a:t>Ww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4838" y="4930775"/>
            <a:ext cx="568325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</a:rPr>
              <a:t>Ww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1200" y="6226175"/>
            <a:ext cx="569913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</a:rPr>
              <a:t>Ww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962525"/>
            <a:ext cx="620713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WW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5163" y="6226175"/>
            <a:ext cx="519112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</a:rPr>
              <a:t>ww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300" y="3709988"/>
            <a:ext cx="350838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0950" y="5767388"/>
            <a:ext cx="350838" cy="36830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0950" y="4545013"/>
            <a:ext cx="401638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3750" y="3717925"/>
            <a:ext cx="403225" cy="369888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6248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"/>
          <a:stretch>
            <a:fillRect/>
          </a:stretch>
        </p:blipFill>
        <p:spPr bwMode="auto">
          <a:xfrm>
            <a:off x="2209800" y="681038"/>
            <a:ext cx="4543425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161925" y="168275"/>
            <a:ext cx="854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600"/>
              <a:t>Incomplete dominance – Snap dragons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09_20_ABOBloodGroup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363538" y="1330325"/>
            <a:ext cx="103505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Blood</a:t>
            </a:r>
          </a:p>
          <a:p>
            <a:r>
              <a:rPr lang="en-US" altLang="en-US" sz="1400" b="1"/>
              <a:t>Group</a:t>
            </a:r>
          </a:p>
          <a:p>
            <a:r>
              <a:rPr lang="en-US" altLang="en-US" sz="1400" b="1"/>
              <a:t>(Phenotype)</a:t>
            </a:r>
          </a:p>
        </p:txBody>
      </p:sp>
      <p:sp>
        <p:nvSpPr>
          <p:cNvPr id="77828" name="Line 6"/>
          <p:cNvSpPr>
            <a:spLocks noChangeShapeType="1"/>
          </p:cNvSpPr>
          <p:nvPr/>
        </p:nvSpPr>
        <p:spPr bwMode="auto">
          <a:xfrm flipH="1">
            <a:off x="2916238" y="3060700"/>
            <a:ext cx="325437" cy="122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 flipH="1">
            <a:off x="3065463" y="2236788"/>
            <a:ext cx="188912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5329238" y="1801813"/>
            <a:ext cx="17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O</a:t>
            </a:r>
            <a:endParaRPr lang="en-US" altLang="en-US" sz="2000" b="1"/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1450975" y="1577975"/>
            <a:ext cx="1000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Genotypes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3913188" y="1341438"/>
            <a:ext cx="938212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Antibodies</a:t>
            </a:r>
          </a:p>
          <a:p>
            <a:r>
              <a:rPr lang="en-US" altLang="en-US" sz="1400" b="1"/>
              <a:t>Present in</a:t>
            </a:r>
          </a:p>
          <a:p>
            <a:r>
              <a:rPr lang="en-US" altLang="en-US" sz="1400" b="1"/>
              <a:t>Blood</a:t>
            </a: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>
            <a:off x="2441575" y="1552575"/>
            <a:ext cx="13684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Red Blood Cells</a:t>
            </a:r>
          </a:p>
        </p:txBody>
      </p:sp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4927600" y="1355725"/>
            <a:ext cx="3860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Reactions When Blood from Groups Below Is</a:t>
            </a:r>
          </a:p>
          <a:p>
            <a:r>
              <a:rPr lang="en-US" altLang="en-US" sz="1400" b="1"/>
              <a:t>Mixed with Antibodies from Groups at Left 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6307138" y="1797050"/>
            <a:ext cx="17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</a:t>
            </a:r>
            <a:endParaRPr lang="en-US" altLang="en-US" sz="2000" b="1"/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7245350" y="1797050"/>
            <a:ext cx="17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B</a:t>
            </a:r>
            <a:endParaRPr lang="en-US" altLang="en-US" sz="2000" b="1"/>
          </a:p>
        </p:txBody>
      </p:sp>
      <p:sp>
        <p:nvSpPr>
          <p:cNvPr id="77837" name="Text Box 15"/>
          <p:cNvSpPr txBox="1">
            <a:spLocks noChangeArrowheads="1"/>
          </p:cNvSpPr>
          <p:nvPr/>
        </p:nvSpPr>
        <p:spPr bwMode="auto">
          <a:xfrm>
            <a:off x="8151813" y="1800225"/>
            <a:ext cx="2540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AB</a:t>
            </a:r>
            <a:endParaRPr lang="en-US" altLang="en-US" sz="2000" b="1"/>
          </a:p>
        </p:txBody>
      </p:sp>
      <p:sp>
        <p:nvSpPr>
          <p:cNvPr id="77838" name="Text Box 16"/>
          <p:cNvSpPr txBox="1">
            <a:spLocks noChangeArrowheads="1"/>
          </p:cNvSpPr>
          <p:nvPr/>
        </p:nvSpPr>
        <p:spPr bwMode="auto">
          <a:xfrm>
            <a:off x="798513" y="4854575"/>
            <a:ext cx="17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O</a:t>
            </a:r>
            <a:endParaRPr lang="en-US" altLang="en-US" sz="2000" b="1"/>
          </a:p>
        </p:txBody>
      </p:sp>
      <p:sp>
        <p:nvSpPr>
          <p:cNvPr id="77839" name="Text Box 17"/>
          <p:cNvSpPr txBox="1">
            <a:spLocks noChangeArrowheads="1"/>
          </p:cNvSpPr>
          <p:nvPr/>
        </p:nvSpPr>
        <p:spPr bwMode="auto">
          <a:xfrm>
            <a:off x="809625" y="2319338"/>
            <a:ext cx="17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</a:t>
            </a:r>
            <a:endParaRPr lang="en-US" altLang="en-US" sz="2000" b="1"/>
          </a:p>
        </p:txBody>
      </p:sp>
      <p:sp>
        <p:nvSpPr>
          <p:cNvPr id="77840" name="Text Box 18"/>
          <p:cNvSpPr txBox="1">
            <a:spLocks noChangeArrowheads="1"/>
          </p:cNvSpPr>
          <p:nvPr/>
        </p:nvSpPr>
        <p:spPr bwMode="auto">
          <a:xfrm>
            <a:off x="806450" y="3160713"/>
            <a:ext cx="17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B</a:t>
            </a:r>
            <a:endParaRPr lang="en-US" altLang="en-US" sz="2000" b="1"/>
          </a:p>
        </p:txBody>
      </p:sp>
      <p:sp>
        <p:nvSpPr>
          <p:cNvPr id="77841" name="Text Box 19"/>
          <p:cNvSpPr txBox="1">
            <a:spLocks noChangeArrowheads="1"/>
          </p:cNvSpPr>
          <p:nvPr/>
        </p:nvSpPr>
        <p:spPr bwMode="auto">
          <a:xfrm>
            <a:off x="744538" y="3992563"/>
            <a:ext cx="2540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AB</a:t>
            </a:r>
            <a:endParaRPr lang="en-US" altLang="en-US" sz="2000" b="1"/>
          </a:p>
        </p:txBody>
      </p:sp>
      <p:sp>
        <p:nvSpPr>
          <p:cNvPr id="77842" name="Text Box 20"/>
          <p:cNvSpPr txBox="1">
            <a:spLocks noChangeArrowheads="1"/>
          </p:cNvSpPr>
          <p:nvPr/>
        </p:nvSpPr>
        <p:spPr bwMode="auto">
          <a:xfrm>
            <a:off x="1855788" y="4849813"/>
            <a:ext cx="17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 i="1"/>
              <a:t>ii</a:t>
            </a:r>
            <a:endParaRPr lang="en-US" altLang="en-US" sz="2000" b="1" i="1"/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1797050" y="4002088"/>
            <a:ext cx="3429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 i="1"/>
              <a:t>I</a:t>
            </a:r>
            <a:r>
              <a:rPr lang="en-US" altLang="en-US" sz="1400" b="1" i="1" baseline="30000"/>
              <a:t>A</a:t>
            </a:r>
            <a:r>
              <a:rPr lang="en-US" altLang="en-US" sz="1400" b="1" i="1"/>
              <a:t>I</a:t>
            </a:r>
            <a:r>
              <a:rPr lang="en-US" altLang="en-US" sz="1400" b="1" i="1" baseline="30000"/>
              <a:t>B</a:t>
            </a:r>
            <a:endParaRPr lang="en-US" altLang="en-US" sz="2000" b="1" i="1"/>
          </a:p>
        </p:txBody>
      </p:sp>
      <p:sp>
        <p:nvSpPr>
          <p:cNvPr id="77844" name="Text Box 22"/>
          <p:cNvSpPr txBox="1">
            <a:spLocks noChangeArrowheads="1"/>
          </p:cNvSpPr>
          <p:nvPr/>
        </p:nvSpPr>
        <p:spPr bwMode="auto">
          <a:xfrm>
            <a:off x="1781175" y="3019425"/>
            <a:ext cx="284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i="1"/>
              <a:t>I</a:t>
            </a:r>
            <a:r>
              <a:rPr lang="en-US" altLang="en-US" sz="1400" b="1" i="1" baseline="30000"/>
              <a:t>B</a:t>
            </a:r>
            <a:r>
              <a:rPr lang="en-US" altLang="en-US" sz="1400" b="1" i="1"/>
              <a:t>I</a:t>
            </a:r>
            <a:r>
              <a:rPr lang="en-US" altLang="en-US" sz="1400" b="1" i="1" baseline="30000"/>
              <a:t>B</a:t>
            </a:r>
          </a:p>
          <a:p>
            <a:pPr algn="ctr"/>
            <a:r>
              <a:rPr lang="en-US" altLang="en-US" sz="1400" b="1"/>
              <a:t>or</a:t>
            </a:r>
            <a:endParaRPr lang="en-US" altLang="en-US" sz="1400" b="1" i="1"/>
          </a:p>
          <a:p>
            <a:pPr algn="ctr"/>
            <a:r>
              <a:rPr lang="en-US" altLang="en-US" sz="1400" b="1" i="1"/>
              <a:t>I</a:t>
            </a:r>
            <a:r>
              <a:rPr lang="en-US" altLang="en-US" sz="1400" b="1" i="1" baseline="30000"/>
              <a:t>B</a:t>
            </a:r>
            <a:r>
              <a:rPr lang="en-US" altLang="en-US" sz="1400" b="1" i="1"/>
              <a:t>i </a:t>
            </a:r>
          </a:p>
        </p:txBody>
      </p:sp>
      <p:sp>
        <p:nvSpPr>
          <p:cNvPr id="77845" name="Text Box 23"/>
          <p:cNvSpPr txBox="1">
            <a:spLocks noChangeArrowheads="1"/>
          </p:cNvSpPr>
          <p:nvPr/>
        </p:nvSpPr>
        <p:spPr bwMode="auto">
          <a:xfrm>
            <a:off x="1779588" y="2157413"/>
            <a:ext cx="2841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i="1"/>
              <a:t>I</a:t>
            </a:r>
            <a:r>
              <a:rPr lang="en-US" altLang="en-US" sz="1400" b="1" i="1" baseline="30000"/>
              <a:t>A</a:t>
            </a:r>
            <a:r>
              <a:rPr lang="en-US" altLang="en-US" sz="1400" b="1" i="1"/>
              <a:t>I</a:t>
            </a:r>
            <a:r>
              <a:rPr lang="en-US" altLang="en-US" sz="1400" b="1" i="1" baseline="30000"/>
              <a:t>A</a:t>
            </a:r>
          </a:p>
          <a:p>
            <a:pPr algn="ctr"/>
            <a:r>
              <a:rPr lang="en-US" altLang="en-US" sz="1400" b="1"/>
              <a:t>or</a:t>
            </a:r>
            <a:endParaRPr lang="en-US" altLang="en-US" sz="1400" b="1" i="1"/>
          </a:p>
          <a:p>
            <a:pPr algn="ctr"/>
            <a:r>
              <a:rPr lang="en-US" altLang="en-US" sz="1400" b="1" i="1"/>
              <a:t> I</a:t>
            </a:r>
            <a:r>
              <a:rPr lang="en-US" altLang="en-US" sz="1400" b="1" i="1" baseline="30000"/>
              <a:t>A</a:t>
            </a:r>
            <a:r>
              <a:rPr lang="en-US" altLang="en-US" sz="1400" b="1" i="1"/>
              <a:t>i </a:t>
            </a:r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2470150" y="2028825"/>
            <a:ext cx="1338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Carbohydrate A</a:t>
            </a:r>
          </a:p>
        </p:txBody>
      </p: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2474913" y="2835275"/>
            <a:ext cx="1338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Carbohydrate B</a:t>
            </a:r>
          </a:p>
        </p:txBody>
      </p:sp>
      <p:sp>
        <p:nvSpPr>
          <p:cNvPr id="77848" name="Text Box 26"/>
          <p:cNvSpPr txBox="1">
            <a:spLocks noChangeArrowheads="1"/>
          </p:cNvSpPr>
          <p:nvPr/>
        </p:nvSpPr>
        <p:spPr bwMode="auto">
          <a:xfrm>
            <a:off x="4097338" y="3163888"/>
            <a:ext cx="56356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Anti-A</a:t>
            </a: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4095750" y="2312988"/>
            <a:ext cx="56356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Anti-B</a:t>
            </a:r>
          </a:p>
        </p:txBody>
      </p:sp>
      <p:sp>
        <p:nvSpPr>
          <p:cNvPr id="77850" name="Text Box 28"/>
          <p:cNvSpPr txBox="1">
            <a:spLocks noChangeArrowheads="1"/>
          </p:cNvSpPr>
          <p:nvPr/>
        </p:nvSpPr>
        <p:spPr bwMode="auto">
          <a:xfrm>
            <a:off x="4097338" y="4781550"/>
            <a:ext cx="5508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Anti-A</a:t>
            </a:r>
          </a:p>
          <a:p>
            <a:r>
              <a:rPr lang="en-US" altLang="en-US" sz="1400" b="1"/>
              <a:t>Anti-B</a:t>
            </a:r>
          </a:p>
        </p:txBody>
      </p:sp>
      <p:sp>
        <p:nvSpPr>
          <p:cNvPr id="77851" name="Text Box 29"/>
          <p:cNvSpPr txBox="1">
            <a:spLocks noChangeArrowheads="1"/>
          </p:cNvSpPr>
          <p:nvPr/>
        </p:nvSpPr>
        <p:spPr bwMode="auto">
          <a:xfrm>
            <a:off x="4219575" y="3990975"/>
            <a:ext cx="271463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 —</a:t>
            </a:r>
          </a:p>
        </p:txBody>
      </p:sp>
      <p:sp>
        <p:nvSpPr>
          <p:cNvPr id="77852" name="Rectangle 2"/>
          <p:cNvSpPr>
            <a:spLocks noChangeArrowheads="1"/>
          </p:cNvSpPr>
          <p:nvPr/>
        </p:nvSpPr>
        <p:spPr bwMode="auto">
          <a:xfrm>
            <a:off x="5753100" y="6486525"/>
            <a:ext cx="3170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/>
              <a:t>Figure 9.20</a:t>
            </a:r>
          </a:p>
        </p:txBody>
      </p:sp>
      <p:sp>
        <p:nvSpPr>
          <p:cNvPr id="77853" name="TextBox 28"/>
          <p:cNvSpPr txBox="1">
            <a:spLocks noChangeArrowheads="1"/>
          </p:cNvSpPr>
          <p:nvPr/>
        </p:nvSpPr>
        <p:spPr bwMode="auto">
          <a:xfrm>
            <a:off x="1398588" y="292100"/>
            <a:ext cx="6334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600"/>
              <a:t>Codominance – Blood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09_22_PolygenicInheri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54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344488" y="1136650"/>
            <a:ext cx="11985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F</a:t>
            </a:r>
            <a:r>
              <a:rPr lang="en-US" altLang="en-US" sz="1900" b="1" baseline="-17000"/>
              <a:t>1</a:t>
            </a:r>
            <a:r>
              <a:rPr lang="en-US" altLang="en-US" sz="1400" b="1"/>
              <a:t> Generation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6373813" y="5902325"/>
            <a:ext cx="16240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Skin pigmentation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336550" y="314325"/>
            <a:ext cx="1111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P Generation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349250" y="1835150"/>
            <a:ext cx="1198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F</a:t>
            </a:r>
            <a:r>
              <a:rPr lang="en-US" altLang="en-US" sz="1900" b="1" baseline="-17000"/>
              <a:t>2</a:t>
            </a:r>
            <a:r>
              <a:rPr lang="en-US" altLang="en-US" sz="1400" b="1"/>
              <a:t> Generation</a:t>
            </a: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787650" y="1819275"/>
            <a:ext cx="5810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Sperm</a:t>
            </a: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3241675" y="665163"/>
            <a:ext cx="9175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i="1"/>
              <a:t>AABBCC</a:t>
            </a:r>
          </a:p>
          <a:p>
            <a:pPr algn="ctr">
              <a:lnSpc>
                <a:spcPct val="70000"/>
              </a:lnSpc>
            </a:pPr>
            <a:r>
              <a:rPr lang="en-US" altLang="en-US" sz="1400" b="1"/>
              <a:t>(very dark)</a:t>
            </a:r>
            <a:endParaRPr lang="en-US" altLang="en-US" sz="1400" b="1" i="1"/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47663" y="4035425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Eggs</a:t>
            </a: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1987550" y="657225"/>
            <a:ext cx="9175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i="1"/>
              <a:t>aabbcc</a:t>
            </a:r>
          </a:p>
          <a:p>
            <a:pPr algn="ctr">
              <a:lnSpc>
                <a:spcPct val="70000"/>
              </a:lnSpc>
            </a:pPr>
            <a:r>
              <a:rPr lang="en-US" altLang="en-US" sz="1400" b="1"/>
              <a:t>(very light)</a:t>
            </a:r>
            <a:endParaRPr lang="en-US" altLang="en-US" sz="1400" b="1" i="1"/>
          </a:p>
        </p:txBody>
      </p:sp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3335338" y="1508125"/>
            <a:ext cx="7429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 i="1"/>
              <a:t>AaBbCc</a:t>
            </a:r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2122488" y="1508125"/>
            <a:ext cx="7429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 i="1"/>
              <a:t>AaBbCc</a:t>
            </a:r>
          </a:p>
        </p:txBody>
      </p:sp>
      <p:sp>
        <p:nvSpPr>
          <p:cNvPr id="79885" name="Text Box 15"/>
          <p:cNvSpPr txBox="1">
            <a:spLocks noChangeArrowheads="1"/>
          </p:cNvSpPr>
          <p:nvPr/>
        </p:nvSpPr>
        <p:spPr bwMode="auto">
          <a:xfrm rot="-5400000">
            <a:off x="4110832" y="4525169"/>
            <a:ext cx="18859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/>
              <a:t>Fraction of population</a:t>
            </a:r>
          </a:p>
        </p:txBody>
      </p:sp>
      <p:grpSp>
        <p:nvGrpSpPr>
          <p:cNvPr id="79886" name="Group 16"/>
          <p:cNvGrpSpPr>
            <a:grpSpLocks/>
          </p:cNvGrpSpPr>
          <p:nvPr/>
        </p:nvGrpSpPr>
        <p:grpSpPr bwMode="auto">
          <a:xfrm>
            <a:off x="4465638" y="2047875"/>
            <a:ext cx="122237" cy="412750"/>
            <a:chOff x="2813" y="1234"/>
            <a:chExt cx="77" cy="260"/>
          </a:xfrm>
        </p:grpSpPr>
        <p:sp>
          <p:nvSpPr>
            <p:cNvPr id="79993" name="Text Box 17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94" name="Text Box 18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95" name="Line 19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87" name="Group 20"/>
          <p:cNvGrpSpPr>
            <a:grpSpLocks/>
          </p:cNvGrpSpPr>
          <p:nvPr/>
        </p:nvGrpSpPr>
        <p:grpSpPr bwMode="auto">
          <a:xfrm>
            <a:off x="2400300" y="2046288"/>
            <a:ext cx="122238" cy="412750"/>
            <a:chOff x="2813" y="1234"/>
            <a:chExt cx="77" cy="260"/>
          </a:xfrm>
        </p:grpSpPr>
        <p:sp>
          <p:nvSpPr>
            <p:cNvPr id="79990" name="Text Box 21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91" name="Text Box 22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92" name="Line 23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88" name="Group 24"/>
          <p:cNvGrpSpPr>
            <a:grpSpLocks/>
          </p:cNvGrpSpPr>
          <p:nvPr/>
        </p:nvGrpSpPr>
        <p:grpSpPr bwMode="auto">
          <a:xfrm>
            <a:off x="2809875" y="2047875"/>
            <a:ext cx="122238" cy="412750"/>
            <a:chOff x="2813" y="1234"/>
            <a:chExt cx="77" cy="260"/>
          </a:xfrm>
        </p:grpSpPr>
        <p:sp>
          <p:nvSpPr>
            <p:cNvPr id="79987" name="Text Box 25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88" name="Text Box 26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89" name="Line 27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89" name="Group 28"/>
          <p:cNvGrpSpPr>
            <a:grpSpLocks/>
          </p:cNvGrpSpPr>
          <p:nvPr/>
        </p:nvGrpSpPr>
        <p:grpSpPr bwMode="auto">
          <a:xfrm>
            <a:off x="3225800" y="2046288"/>
            <a:ext cx="122238" cy="412750"/>
            <a:chOff x="2813" y="1234"/>
            <a:chExt cx="77" cy="260"/>
          </a:xfrm>
        </p:grpSpPr>
        <p:sp>
          <p:nvSpPr>
            <p:cNvPr id="79984" name="Text Box 29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85" name="Text Box 30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86" name="Line 31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0" name="Group 32"/>
          <p:cNvGrpSpPr>
            <a:grpSpLocks/>
          </p:cNvGrpSpPr>
          <p:nvPr/>
        </p:nvGrpSpPr>
        <p:grpSpPr bwMode="auto">
          <a:xfrm>
            <a:off x="3641725" y="2049463"/>
            <a:ext cx="122238" cy="412750"/>
            <a:chOff x="2813" y="1234"/>
            <a:chExt cx="77" cy="260"/>
          </a:xfrm>
        </p:grpSpPr>
        <p:sp>
          <p:nvSpPr>
            <p:cNvPr id="79981" name="Text Box 33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82" name="Text Box 34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83" name="Line 35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1" name="Group 36"/>
          <p:cNvGrpSpPr>
            <a:grpSpLocks/>
          </p:cNvGrpSpPr>
          <p:nvPr/>
        </p:nvGrpSpPr>
        <p:grpSpPr bwMode="auto">
          <a:xfrm>
            <a:off x="4051300" y="2047875"/>
            <a:ext cx="122238" cy="412750"/>
            <a:chOff x="2813" y="1234"/>
            <a:chExt cx="77" cy="260"/>
          </a:xfrm>
        </p:grpSpPr>
        <p:sp>
          <p:nvSpPr>
            <p:cNvPr id="79978" name="Text Box 37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79" name="Text Box 38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80" name="Line 39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2" name="Group 40"/>
          <p:cNvGrpSpPr>
            <a:grpSpLocks/>
          </p:cNvGrpSpPr>
          <p:nvPr/>
        </p:nvGrpSpPr>
        <p:grpSpPr bwMode="auto">
          <a:xfrm>
            <a:off x="1581150" y="2043113"/>
            <a:ext cx="122238" cy="412750"/>
            <a:chOff x="2813" y="1234"/>
            <a:chExt cx="77" cy="260"/>
          </a:xfrm>
        </p:grpSpPr>
        <p:sp>
          <p:nvSpPr>
            <p:cNvPr id="79975" name="Text Box 41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76" name="Text Box 42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77" name="Line 43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3" name="Group 44"/>
          <p:cNvGrpSpPr>
            <a:grpSpLocks/>
          </p:cNvGrpSpPr>
          <p:nvPr/>
        </p:nvGrpSpPr>
        <p:grpSpPr bwMode="auto">
          <a:xfrm>
            <a:off x="1990725" y="2044700"/>
            <a:ext cx="122238" cy="412750"/>
            <a:chOff x="2813" y="1234"/>
            <a:chExt cx="77" cy="260"/>
          </a:xfrm>
        </p:grpSpPr>
        <p:sp>
          <p:nvSpPr>
            <p:cNvPr id="79972" name="Text Box 45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73" name="Text Box 46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74" name="Line 47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4" name="Group 48"/>
          <p:cNvGrpSpPr>
            <a:grpSpLocks/>
          </p:cNvGrpSpPr>
          <p:nvPr/>
        </p:nvGrpSpPr>
        <p:grpSpPr bwMode="auto">
          <a:xfrm>
            <a:off x="884238" y="2533650"/>
            <a:ext cx="122237" cy="412750"/>
            <a:chOff x="2813" y="1234"/>
            <a:chExt cx="77" cy="260"/>
          </a:xfrm>
        </p:grpSpPr>
        <p:sp>
          <p:nvSpPr>
            <p:cNvPr id="79969" name="Text Box 49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70" name="Text Box 50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71" name="Line 51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5" name="Group 52"/>
          <p:cNvGrpSpPr>
            <a:grpSpLocks/>
          </p:cNvGrpSpPr>
          <p:nvPr/>
        </p:nvGrpSpPr>
        <p:grpSpPr bwMode="auto">
          <a:xfrm>
            <a:off x="884238" y="2963863"/>
            <a:ext cx="122237" cy="412750"/>
            <a:chOff x="2813" y="1234"/>
            <a:chExt cx="77" cy="260"/>
          </a:xfrm>
        </p:grpSpPr>
        <p:sp>
          <p:nvSpPr>
            <p:cNvPr id="79966" name="Text Box 53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67" name="Text Box 54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68" name="Line 55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6" name="Group 56"/>
          <p:cNvGrpSpPr>
            <a:grpSpLocks/>
          </p:cNvGrpSpPr>
          <p:nvPr/>
        </p:nvGrpSpPr>
        <p:grpSpPr bwMode="auto">
          <a:xfrm>
            <a:off x="879475" y="3390900"/>
            <a:ext cx="122238" cy="412750"/>
            <a:chOff x="2813" y="1234"/>
            <a:chExt cx="77" cy="260"/>
          </a:xfrm>
        </p:grpSpPr>
        <p:sp>
          <p:nvSpPr>
            <p:cNvPr id="79963" name="Text Box 57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64" name="Text Box 58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65" name="Line 59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7" name="Group 60"/>
          <p:cNvGrpSpPr>
            <a:grpSpLocks/>
          </p:cNvGrpSpPr>
          <p:nvPr/>
        </p:nvGrpSpPr>
        <p:grpSpPr bwMode="auto">
          <a:xfrm>
            <a:off x="879475" y="3821113"/>
            <a:ext cx="122238" cy="412750"/>
            <a:chOff x="2813" y="1234"/>
            <a:chExt cx="77" cy="260"/>
          </a:xfrm>
        </p:grpSpPr>
        <p:sp>
          <p:nvSpPr>
            <p:cNvPr id="79960" name="Text Box 61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61" name="Text Box 62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62" name="Line 63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8" name="Group 64"/>
          <p:cNvGrpSpPr>
            <a:grpSpLocks/>
          </p:cNvGrpSpPr>
          <p:nvPr/>
        </p:nvGrpSpPr>
        <p:grpSpPr bwMode="auto">
          <a:xfrm>
            <a:off x="884238" y="4254500"/>
            <a:ext cx="122237" cy="412750"/>
            <a:chOff x="2813" y="1234"/>
            <a:chExt cx="77" cy="260"/>
          </a:xfrm>
        </p:grpSpPr>
        <p:sp>
          <p:nvSpPr>
            <p:cNvPr id="79957" name="Text Box 65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58" name="Text Box 66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59" name="Line 67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9" name="Group 68"/>
          <p:cNvGrpSpPr>
            <a:grpSpLocks/>
          </p:cNvGrpSpPr>
          <p:nvPr/>
        </p:nvGrpSpPr>
        <p:grpSpPr bwMode="auto">
          <a:xfrm>
            <a:off x="884238" y="4684713"/>
            <a:ext cx="122237" cy="412750"/>
            <a:chOff x="2813" y="1234"/>
            <a:chExt cx="77" cy="260"/>
          </a:xfrm>
        </p:grpSpPr>
        <p:sp>
          <p:nvSpPr>
            <p:cNvPr id="79954" name="Text Box 69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55" name="Text Box 70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56" name="Line 71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00" name="Group 72"/>
          <p:cNvGrpSpPr>
            <a:grpSpLocks/>
          </p:cNvGrpSpPr>
          <p:nvPr/>
        </p:nvGrpSpPr>
        <p:grpSpPr bwMode="auto">
          <a:xfrm>
            <a:off x="879475" y="5113338"/>
            <a:ext cx="122238" cy="412750"/>
            <a:chOff x="2813" y="1234"/>
            <a:chExt cx="77" cy="260"/>
          </a:xfrm>
        </p:grpSpPr>
        <p:sp>
          <p:nvSpPr>
            <p:cNvPr id="79951" name="Text Box 73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52" name="Text Box 74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53" name="Line 75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01" name="Group 76"/>
          <p:cNvGrpSpPr>
            <a:grpSpLocks/>
          </p:cNvGrpSpPr>
          <p:nvPr/>
        </p:nvGrpSpPr>
        <p:grpSpPr bwMode="auto">
          <a:xfrm>
            <a:off x="879475" y="5543550"/>
            <a:ext cx="122238" cy="412750"/>
            <a:chOff x="2813" y="1234"/>
            <a:chExt cx="77" cy="260"/>
          </a:xfrm>
        </p:grpSpPr>
        <p:sp>
          <p:nvSpPr>
            <p:cNvPr id="79948" name="Text Box 77"/>
            <p:cNvSpPr txBox="1">
              <a:spLocks noChangeArrowheads="1"/>
            </p:cNvSpPr>
            <p:nvPr/>
          </p:nvSpPr>
          <p:spPr bwMode="auto">
            <a:xfrm>
              <a:off x="2815" y="123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49" name="Text Box 78"/>
            <p:cNvSpPr txBox="1">
              <a:spLocks noChangeArrowheads="1"/>
            </p:cNvSpPr>
            <p:nvPr/>
          </p:nvSpPr>
          <p:spPr bwMode="auto">
            <a:xfrm>
              <a:off x="2818" y="136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</a:p>
          </p:txBody>
        </p:sp>
        <p:sp>
          <p:nvSpPr>
            <p:cNvPr id="79950" name="Line 79"/>
            <p:cNvSpPr>
              <a:spLocks noChangeShapeType="1"/>
            </p:cNvSpPr>
            <p:nvPr/>
          </p:nvSpPr>
          <p:spPr bwMode="auto">
            <a:xfrm>
              <a:off x="2813" y="1368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02" name="Group 80"/>
          <p:cNvGrpSpPr>
            <a:grpSpLocks/>
          </p:cNvGrpSpPr>
          <p:nvPr/>
        </p:nvGrpSpPr>
        <p:grpSpPr bwMode="auto">
          <a:xfrm>
            <a:off x="1538288" y="6238875"/>
            <a:ext cx="193675" cy="420688"/>
            <a:chOff x="969" y="3874"/>
            <a:chExt cx="122" cy="265"/>
          </a:xfrm>
        </p:grpSpPr>
        <p:sp>
          <p:nvSpPr>
            <p:cNvPr id="79945" name="Text Box 81"/>
            <p:cNvSpPr txBox="1">
              <a:spLocks noChangeArrowheads="1"/>
            </p:cNvSpPr>
            <p:nvPr/>
          </p:nvSpPr>
          <p:spPr bwMode="auto">
            <a:xfrm>
              <a:off x="996" y="387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46" name="Text Box 82"/>
            <p:cNvSpPr txBox="1">
              <a:spLocks noChangeArrowheads="1"/>
            </p:cNvSpPr>
            <p:nvPr/>
          </p:nvSpPr>
          <p:spPr bwMode="auto">
            <a:xfrm>
              <a:off x="969" y="4004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47" name="Line 83"/>
            <p:cNvSpPr>
              <a:spLocks noChangeShapeType="1"/>
            </p:cNvSpPr>
            <p:nvPr/>
          </p:nvSpPr>
          <p:spPr bwMode="auto">
            <a:xfrm>
              <a:off x="979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03" name="Group 84"/>
          <p:cNvGrpSpPr>
            <a:grpSpLocks/>
          </p:cNvGrpSpPr>
          <p:nvPr/>
        </p:nvGrpSpPr>
        <p:grpSpPr bwMode="auto">
          <a:xfrm>
            <a:off x="2019300" y="6249988"/>
            <a:ext cx="193675" cy="412750"/>
            <a:chOff x="1272" y="3881"/>
            <a:chExt cx="122" cy="260"/>
          </a:xfrm>
        </p:grpSpPr>
        <p:sp>
          <p:nvSpPr>
            <p:cNvPr id="79942" name="Text Box 85"/>
            <p:cNvSpPr txBox="1">
              <a:spLocks noChangeArrowheads="1"/>
            </p:cNvSpPr>
            <p:nvPr/>
          </p:nvSpPr>
          <p:spPr bwMode="auto">
            <a:xfrm>
              <a:off x="1272" y="4006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43" name="Line 86"/>
            <p:cNvSpPr>
              <a:spLocks noChangeShapeType="1"/>
            </p:cNvSpPr>
            <p:nvPr/>
          </p:nvSpPr>
          <p:spPr bwMode="auto">
            <a:xfrm>
              <a:off x="1288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4" name="Text Box 87"/>
            <p:cNvSpPr txBox="1">
              <a:spLocks noChangeArrowheads="1"/>
            </p:cNvSpPr>
            <p:nvPr/>
          </p:nvSpPr>
          <p:spPr bwMode="auto">
            <a:xfrm>
              <a:off x="1303" y="3881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</a:t>
              </a:r>
            </a:p>
          </p:txBody>
        </p:sp>
      </p:grpSp>
      <p:grpSp>
        <p:nvGrpSpPr>
          <p:cNvPr id="79904" name="Group 88"/>
          <p:cNvGrpSpPr>
            <a:grpSpLocks/>
          </p:cNvGrpSpPr>
          <p:nvPr/>
        </p:nvGrpSpPr>
        <p:grpSpPr bwMode="auto">
          <a:xfrm>
            <a:off x="2503488" y="6243638"/>
            <a:ext cx="193675" cy="419100"/>
            <a:chOff x="1577" y="3877"/>
            <a:chExt cx="122" cy="264"/>
          </a:xfrm>
        </p:grpSpPr>
        <p:sp>
          <p:nvSpPr>
            <p:cNvPr id="79939" name="Text Box 89"/>
            <p:cNvSpPr txBox="1">
              <a:spLocks noChangeArrowheads="1"/>
            </p:cNvSpPr>
            <p:nvPr/>
          </p:nvSpPr>
          <p:spPr bwMode="auto">
            <a:xfrm>
              <a:off x="1577" y="4006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40" name="Line 90"/>
            <p:cNvSpPr>
              <a:spLocks noChangeShapeType="1"/>
            </p:cNvSpPr>
            <p:nvPr/>
          </p:nvSpPr>
          <p:spPr bwMode="auto">
            <a:xfrm>
              <a:off x="1592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1" name="Text Box 91"/>
            <p:cNvSpPr txBox="1">
              <a:spLocks noChangeArrowheads="1"/>
            </p:cNvSpPr>
            <p:nvPr/>
          </p:nvSpPr>
          <p:spPr bwMode="auto">
            <a:xfrm>
              <a:off x="1577" y="3877"/>
              <a:ext cx="12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15</a:t>
              </a:r>
            </a:p>
          </p:txBody>
        </p:sp>
      </p:grpSp>
      <p:grpSp>
        <p:nvGrpSpPr>
          <p:cNvPr id="79905" name="Group 92"/>
          <p:cNvGrpSpPr>
            <a:grpSpLocks/>
          </p:cNvGrpSpPr>
          <p:nvPr/>
        </p:nvGrpSpPr>
        <p:grpSpPr bwMode="auto">
          <a:xfrm>
            <a:off x="2990850" y="6242050"/>
            <a:ext cx="193675" cy="417513"/>
            <a:chOff x="1884" y="3876"/>
            <a:chExt cx="122" cy="263"/>
          </a:xfrm>
        </p:grpSpPr>
        <p:sp>
          <p:nvSpPr>
            <p:cNvPr id="79936" name="Text Box 93"/>
            <p:cNvSpPr txBox="1">
              <a:spLocks noChangeArrowheads="1"/>
            </p:cNvSpPr>
            <p:nvPr/>
          </p:nvSpPr>
          <p:spPr bwMode="auto">
            <a:xfrm>
              <a:off x="1884" y="4004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37" name="Line 94"/>
            <p:cNvSpPr>
              <a:spLocks noChangeShapeType="1"/>
            </p:cNvSpPr>
            <p:nvPr/>
          </p:nvSpPr>
          <p:spPr bwMode="auto">
            <a:xfrm>
              <a:off x="1892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8" name="Text Box 95"/>
            <p:cNvSpPr txBox="1">
              <a:spLocks noChangeArrowheads="1"/>
            </p:cNvSpPr>
            <p:nvPr/>
          </p:nvSpPr>
          <p:spPr bwMode="auto">
            <a:xfrm>
              <a:off x="1884" y="3876"/>
              <a:ext cx="12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20</a:t>
              </a:r>
            </a:p>
          </p:txBody>
        </p:sp>
      </p:grpSp>
      <p:grpSp>
        <p:nvGrpSpPr>
          <p:cNvPr id="79906" name="Group 96"/>
          <p:cNvGrpSpPr>
            <a:grpSpLocks/>
          </p:cNvGrpSpPr>
          <p:nvPr/>
        </p:nvGrpSpPr>
        <p:grpSpPr bwMode="auto">
          <a:xfrm>
            <a:off x="3471863" y="6243638"/>
            <a:ext cx="193675" cy="419100"/>
            <a:chOff x="2187" y="3877"/>
            <a:chExt cx="122" cy="264"/>
          </a:xfrm>
        </p:grpSpPr>
        <p:sp>
          <p:nvSpPr>
            <p:cNvPr id="79933" name="Text Box 97"/>
            <p:cNvSpPr txBox="1">
              <a:spLocks noChangeArrowheads="1"/>
            </p:cNvSpPr>
            <p:nvPr/>
          </p:nvSpPr>
          <p:spPr bwMode="auto">
            <a:xfrm>
              <a:off x="2187" y="4006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34" name="Line 98"/>
            <p:cNvSpPr>
              <a:spLocks noChangeShapeType="1"/>
            </p:cNvSpPr>
            <p:nvPr/>
          </p:nvSpPr>
          <p:spPr bwMode="auto">
            <a:xfrm>
              <a:off x="2200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5" name="Text Box 99"/>
            <p:cNvSpPr txBox="1">
              <a:spLocks noChangeArrowheads="1"/>
            </p:cNvSpPr>
            <p:nvPr/>
          </p:nvSpPr>
          <p:spPr bwMode="auto">
            <a:xfrm>
              <a:off x="2187" y="3877"/>
              <a:ext cx="12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15</a:t>
              </a:r>
            </a:p>
          </p:txBody>
        </p:sp>
      </p:grpSp>
      <p:grpSp>
        <p:nvGrpSpPr>
          <p:cNvPr id="79907" name="Group 100"/>
          <p:cNvGrpSpPr>
            <a:grpSpLocks/>
          </p:cNvGrpSpPr>
          <p:nvPr/>
        </p:nvGrpSpPr>
        <p:grpSpPr bwMode="auto">
          <a:xfrm>
            <a:off x="3952875" y="6245225"/>
            <a:ext cx="193675" cy="412750"/>
            <a:chOff x="1272" y="3881"/>
            <a:chExt cx="122" cy="260"/>
          </a:xfrm>
        </p:grpSpPr>
        <p:sp>
          <p:nvSpPr>
            <p:cNvPr id="79930" name="Text Box 101"/>
            <p:cNvSpPr txBox="1">
              <a:spLocks noChangeArrowheads="1"/>
            </p:cNvSpPr>
            <p:nvPr/>
          </p:nvSpPr>
          <p:spPr bwMode="auto">
            <a:xfrm>
              <a:off x="1272" y="4006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31" name="Line 102"/>
            <p:cNvSpPr>
              <a:spLocks noChangeShapeType="1"/>
            </p:cNvSpPr>
            <p:nvPr/>
          </p:nvSpPr>
          <p:spPr bwMode="auto">
            <a:xfrm>
              <a:off x="1288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Text Box 103"/>
            <p:cNvSpPr txBox="1">
              <a:spLocks noChangeArrowheads="1"/>
            </p:cNvSpPr>
            <p:nvPr/>
          </p:nvSpPr>
          <p:spPr bwMode="auto">
            <a:xfrm>
              <a:off x="1303" y="3881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</a:t>
              </a:r>
            </a:p>
          </p:txBody>
        </p:sp>
      </p:grpSp>
      <p:grpSp>
        <p:nvGrpSpPr>
          <p:cNvPr id="79908" name="Group 104"/>
          <p:cNvGrpSpPr>
            <a:grpSpLocks/>
          </p:cNvGrpSpPr>
          <p:nvPr/>
        </p:nvGrpSpPr>
        <p:grpSpPr bwMode="auto">
          <a:xfrm>
            <a:off x="4438650" y="6238875"/>
            <a:ext cx="193675" cy="420688"/>
            <a:chOff x="969" y="3874"/>
            <a:chExt cx="122" cy="265"/>
          </a:xfrm>
        </p:grpSpPr>
        <p:sp>
          <p:nvSpPr>
            <p:cNvPr id="79927" name="Text Box 105"/>
            <p:cNvSpPr txBox="1">
              <a:spLocks noChangeArrowheads="1"/>
            </p:cNvSpPr>
            <p:nvPr/>
          </p:nvSpPr>
          <p:spPr bwMode="auto">
            <a:xfrm>
              <a:off x="996" y="387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28" name="Text Box 106"/>
            <p:cNvSpPr txBox="1">
              <a:spLocks noChangeArrowheads="1"/>
            </p:cNvSpPr>
            <p:nvPr/>
          </p:nvSpPr>
          <p:spPr bwMode="auto">
            <a:xfrm>
              <a:off x="969" y="4004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29" name="Line 107"/>
            <p:cNvSpPr>
              <a:spLocks noChangeShapeType="1"/>
            </p:cNvSpPr>
            <p:nvPr/>
          </p:nvSpPr>
          <p:spPr bwMode="auto">
            <a:xfrm>
              <a:off x="979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09" name="Group 108"/>
          <p:cNvGrpSpPr>
            <a:grpSpLocks/>
          </p:cNvGrpSpPr>
          <p:nvPr/>
        </p:nvGrpSpPr>
        <p:grpSpPr bwMode="auto">
          <a:xfrm>
            <a:off x="5216525" y="3300413"/>
            <a:ext cx="193675" cy="417512"/>
            <a:chOff x="1884" y="3876"/>
            <a:chExt cx="122" cy="263"/>
          </a:xfrm>
        </p:grpSpPr>
        <p:sp>
          <p:nvSpPr>
            <p:cNvPr id="79924" name="Text Box 109"/>
            <p:cNvSpPr txBox="1">
              <a:spLocks noChangeArrowheads="1"/>
            </p:cNvSpPr>
            <p:nvPr/>
          </p:nvSpPr>
          <p:spPr bwMode="auto">
            <a:xfrm>
              <a:off x="1884" y="4004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25" name="Line 110"/>
            <p:cNvSpPr>
              <a:spLocks noChangeShapeType="1"/>
            </p:cNvSpPr>
            <p:nvPr/>
          </p:nvSpPr>
          <p:spPr bwMode="auto">
            <a:xfrm>
              <a:off x="1892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Text Box 111"/>
            <p:cNvSpPr txBox="1">
              <a:spLocks noChangeArrowheads="1"/>
            </p:cNvSpPr>
            <p:nvPr/>
          </p:nvSpPr>
          <p:spPr bwMode="auto">
            <a:xfrm>
              <a:off x="1884" y="3876"/>
              <a:ext cx="12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20</a:t>
              </a:r>
            </a:p>
          </p:txBody>
        </p:sp>
      </p:grpSp>
      <p:grpSp>
        <p:nvGrpSpPr>
          <p:cNvPr id="79910" name="Group 112"/>
          <p:cNvGrpSpPr>
            <a:grpSpLocks/>
          </p:cNvGrpSpPr>
          <p:nvPr/>
        </p:nvGrpSpPr>
        <p:grpSpPr bwMode="auto">
          <a:xfrm>
            <a:off x="5210175" y="3886200"/>
            <a:ext cx="193675" cy="419100"/>
            <a:chOff x="2187" y="3877"/>
            <a:chExt cx="122" cy="264"/>
          </a:xfrm>
        </p:grpSpPr>
        <p:sp>
          <p:nvSpPr>
            <p:cNvPr id="79921" name="Text Box 113"/>
            <p:cNvSpPr txBox="1">
              <a:spLocks noChangeArrowheads="1"/>
            </p:cNvSpPr>
            <p:nvPr/>
          </p:nvSpPr>
          <p:spPr bwMode="auto">
            <a:xfrm>
              <a:off x="2187" y="4006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22" name="Line 114"/>
            <p:cNvSpPr>
              <a:spLocks noChangeShapeType="1"/>
            </p:cNvSpPr>
            <p:nvPr/>
          </p:nvSpPr>
          <p:spPr bwMode="auto">
            <a:xfrm>
              <a:off x="2200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3" name="Text Box 115"/>
            <p:cNvSpPr txBox="1">
              <a:spLocks noChangeArrowheads="1"/>
            </p:cNvSpPr>
            <p:nvPr/>
          </p:nvSpPr>
          <p:spPr bwMode="auto">
            <a:xfrm>
              <a:off x="2187" y="3877"/>
              <a:ext cx="12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15</a:t>
              </a:r>
            </a:p>
          </p:txBody>
        </p:sp>
      </p:grpSp>
      <p:grpSp>
        <p:nvGrpSpPr>
          <p:cNvPr id="79911" name="Group 116"/>
          <p:cNvGrpSpPr>
            <a:grpSpLocks/>
          </p:cNvGrpSpPr>
          <p:nvPr/>
        </p:nvGrpSpPr>
        <p:grpSpPr bwMode="auto">
          <a:xfrm>
            <a:off x="5210175" y="4953000"/>
            <a:ext cx="193675" cy="412750"/>
            <a:chOff x="1272" y="3881"/>
            <a:chExt cx="122" cy="260"/>
          </a:xfrm>
        </p:grpSpPr>
        <p:sp>
          <p:nvSpPr>
            <p:cNvPr id="79918" name="Text Box 117"/>
            <p:cNvSpPr txBox="1">
              <a:spLocks noChangeArrowheads="1"/>
            </p:cNvSpPr>
            <p:nvPr/>
          </p:nvSpPr>
          <p:spPr bwMode="auto">
            <a:xfrm>
              <a:off x="1272" y="4006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19" name="Line 118"/>
            <p:cNvSpPr>
              <a:spLocks noChangeShapeType="1"/>
            </p:cNvSpPr>
            <p:nvPr/>
          </p:nvSpPr>
          <p:spPr bwMode="auto">
            <a:xfrm>
              <a:off x="1288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0" name="Text Box 119"/>
            <p:cNvSpPr txBox="1">
              <a:spLocks noChangeArrowheads="1"/>
            </p:cNvSpPr>
            <p:nvPr/>
          </p:nvSpPr>
          <p:spPr bwMode="auto">
            <a:xfrm>
              <a:off x="1303" y="3881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</a:t>
              </a:r>
            </a:p>
          </p:txBody>
        </p:sp>
      </p:grpSp>
      <p:grpSp>
        <p:nvGrpSpPr>
          <p:cNvPr id="79912" name="Group 120"/>
          <p:cNvGrpSpPr>
            <a:grpSpLocks/>
          </p:cNvGrpSpPr>
          <p:nvPr/>
        </p:nvGrpSpPr>
        <p:grpSpPr bwMode="auto">
          <a:xfrm>
            <a:off x="5213350" y="5529263"/>
            <a:ext cx="193675" cy="420687"/>
            <a:chOff x="969" y="3874"/>
            <a:chExt cx="122" cy="265"/>
          </a:xfrm>
        </p:grpSpPr>
        <p:sp>
          <p:nvSpPr>
            <p:cNvPr id="79915" name="Text Box 121"/>
            <p:cNvSpPr txBox="1">
              <a:spLocks noChangeArrowheads="1"/>
            </p:cNvSpPr>
            <p:nvPr/>
          </p:nvSpPr>
          <p:spPr bwMode="auto">
            <a:xfrm>
              <a:off x="996" y="3874"/>
              <a:ext cx="7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</a:t>
              </a:r>
            </a:p>
          </p:txBody>
        </p:sp>
        <p:sp>
          <p:nvSpPr>
            <p:cNvPr id="79916" name="Text Box 122"/>
            <p:cNvSpPr txBox="1">
              <a:spLocks noChangeArrowheads="1"/>
            </p:cNvSpPr>
            <p:nvPr/>
          </p:nvSpPr>
          <p:spPr bwMode="auto">
            <a:xfrm>
              <a:off x="969" y="4004"/>
              <a:ext cx="1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64</a:t>
              </a:r>
            </a:p>
          </p:txBody>
        </p:sp>
        <p:sp>
          <p:nvSpPr>
            <p:cNvPr id="79917" name="Line 123"/>
            <p:cNvSpPr>
              <a:spLocks noChangeShapeType="1"/>
            </p:cNvSpPr>
            <p:nvPr/>
          </p:nvSpPr>
          <p:spPr bwMode="auto">
            <a:xfrm>
              <a:off x="979" y="400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13" name="Rectangle 2"/>
          <p:cNvSpPr>
            <a:spLocks noChangeArrowheads="1"/>
          </p:cNvSpPr>
          <p:nvPr/>
        </p:nvSpPr>
        <p:spPr bwMode="auto">
          <a:xfrm>
            <a:off x="5753100" y="6489700"/>
            <a:ext cx="3170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/>
              <a:t>Figure 9.22</a:t>
            </a:r>
          </a:p>
        </p:txBody>
      </p:sp>
      <p:sp>
        <p:nvSpPr>
          <p:cNvPr id="79914" name="TextBox 122"/>
          <p:cNvSpPr txBox="1">
            <a:spLocks noChangeArrowheads="1"/>
          </p:cNvSpPr>
          <p:nvPr/>
        </p:nvSpPr>
        <p:spPr bwMode="auto">
          <a:xfrm>
            <a:off x="4138613" y="420688"/>
            <a:ext cx="6334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/>
              <a:t>Polygenic</a:t>
            </a:r>
          </a:p>
          <a:p>
            <a:pPr algn="ctr"/>
            <a:r>
              <a:rPr lang="en-US" altLang="en-US" sz="3600"/>
              <a:t>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09_30ColorblindnessTes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r="11440"/>
          <a:stretch>
            <a:fillRect/>
          </a:stretch>
        </p:blipFill>
        <p:spPr bwMode="auto">
          <a:xfrm>
            <a:off x="2628900" y="82550"/>
            <a:ext cx="65151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195263" y="4851400"/>
            <a:ext cx="6334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Sex Linked</a:t>
            </a:r>
          </a:p>
          <a:p>
            <a:r>
              <a:rPr lang="en-US" altLang="en-US" sz="3200"/>
              <a:t>Characteristics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6525"/>
            <a:ext cx="2497137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1462088" y="1104900"/>
            <a:ext cx="73818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7859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TextBox 5"/>
          <p:cNvSpPr txBox="1">
            <a:spLocks noChangeArrowheads="1"/>
          </p:cNvSpPr>
          <p:nvPr/>
        </p:nvSpPr>
        <p:spPr bwMode="auto">
          <a:xfrm>
            <a:off x="2928938" y="212725"/>
            <a:ext cx="633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Sex Linked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 bwMode="auto">
          <a:xfrm>
            <a:off x="1219200" y="658814"/>
            <a:ext cx="6705600" cy="54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371600" y="0"/>
            <a:ext cx="6224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4400">
                <a:latin typeface="Arial Rounded MT Bold" panose="020F0704030504030204" pitchFamily="34" charset="0"/>
              </a:rPr>
              <a:t>Human Chromosomes</a:t>
            </a:r>
          </a:p>
        </p:txBody>
      </p:sp>
      <p:pic>
        <p:nvPicPr>
          <p:cNvPr id="1027" name="Picture 3" descr="C:\Linda Photo 2012\chelsea soccer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41" y="4068712"/>
            <a:ext cx="1655506" cy="24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2166938" y="184150"/>
            <a:ext cx="633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Genes and the Environment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38225"/>
            <a:ext cx="2095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271588"/>
            <a:ext cx="35734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r="22871" b="32903"/>
          <a:stretch>
            <a:fillRect/>
          </a:stretch>
        </p:blipFill>
        <p:spPr bwMode="auto">
          <a:xfrm>
            <a:off x="3200400" y="1533525"/>
            <a:ext cx="157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86" y="4619625"/>
            <a:ext cx="31908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2" b="8908"/>
          <a:stretch>
            <a:fillRect/>
          </a:stretch>
        </p:blipFill>
        <p:spPr bwMode="auto">
          <a:xfrm>
            <a:off x="2328862" y="4181475"/>
            <a:ext cx="17430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8_01a_CellDivFun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09675" y="1720850"/>
            <a:ext cx="21224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Cell Replacement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773613" y="1722438"/>
            <a:ext cx="29273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Growth via Cell Division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659063" y="1344613"/>
            <a:ext cx="3930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FUNCTIONS OF CELL DIVISION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233488" y="5129213"/>
            <a:ext cx="2235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Human kidney cell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167313" y="5132388"/>
            <a:ext cx="250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Early human embryo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 rot="-5400000">
            <a:off x="7654925" y="4852988"/>
            <a:ext cx="2000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1">
                <a:ea typeface="ヒラギノ角ゴ Pro W3"/>
                <a:cs typeface="ヒラギノ角ゴ Pro W3"/>
              </a:rPr>
              <a:t>LM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 rot="-5400000">
            <a:off x="2851150" y="4449763"/>
            <a:ext cx="898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b="1">
                <a:ea typeface="ヒラギノ角ゴ Pro W3"/>
                <a:cs typeface="ヒラギノ角ゴ Pro W3"/>
              </a:rPr>
              <a:t>Colorized TEM</a:t>
            </a:r>
          </a:p>
        </p:txBody>
      </p:sp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7007225" y="6473825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/>
              <a:t>Figure 8.1a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923925" y="285750"/>
            <a:ext cx="6724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5400"/>
              <a:t>Mitosis   vs    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41469" y="1797335"/>
            <a:ext cx="1402422" cy="13870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77503" y="4024259"/>
            <a:ext cx="1118599" cy="10852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78988" y="4024259"/>
            <a:ext cx="1118599" cy="10852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18987" y="3457254"/>
            <a:ext cx="1402422" cy="13870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87877" y="3276814"/>
            <a:ext cx="308225" cy="7474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66316" y="3230580"/>
            <a:ext cx="308225" cy="7474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49636" y="2643668"/>
            <a:ext cx="308225" cy="7474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13184" y="2643668"/>
            <a:ext cx="308225" cy="7474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5105" y="957422"/>
            <a:ext cx="18838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Mitosis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Asexual Reproduction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9974" y="2024588"/>
            <a:ext cx="9412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27810" y="2024587"/>
            <a:ext cx="7441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0823" y="4844266"/>
            <a:ext cx="8738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Baby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2447" y="973292"/>
            <a:ext cx="17860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Meiosis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Sexual Reproduction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2470" y="5155702"/>
            <a:ext cx="15404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“Cloning”</a:t>
            </a:r>
            <a:endParaRPr lang="en-US" sz="15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4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09563" y="328613"/>
            <a:ext cx="859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/>
              <a:t>Discussion Questions: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0125" y="1785938"/>
            <a:ext cx="72104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defRPr/>
            </a:pPr>
            <a:r>
              <a:rPr lang="en-US" sz="3600" dirty="0">
                <a:latin typeface="Arial" charset="0"/>
                <a:cs typeface="Arial" charset="0"/>
              </a:rPr>
              <a:t>1. Which will probably have a bigger impact on an organism: a mistake made in mitosis or meiosis?</a:t>
            </a:r>
          </a:p>
          <a:p>
            <a:pPr>
              <a:defRPr/>
            </a:pPr>
            <a:endParaRPr lang="en-US" sz="3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>
                <a:latin typeface="Arial" charset="0"/>
                <a:cs typeface="Arial" charset="0"/>
              </a:rPr>
              <a:t>2. Are all “mutations” bad?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513" y="346586"/>
            <a:ext cx="8548687" cy="5954559"/>
            <a:chOff x="258763" y="759541"/>
            <a:chExt cx="8548687" cy="5954559"/>
          </a:xfrm>
        </p:grpSpPr>
        <p:pic>
          <p:nvPicPr>
            <p:cNvPr id="16386" name="Picture 4" descr="08_11_HomologousChromo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3"/>
            <a:stretch/>
          </p:blipFill>
          <p:spPr bwMode="auto">
            <a:xfrm>
              <a:off x="258763" y="759541"/>
              <a:ext cx="8548687" cy="595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Text Box 5"/>
            <p:cNvSpPr txBox="1">
              <a:spLocks noChangeArrowheads="1"/>
            </p:cNvSpPr>
            <p:nvPr/>
          </p:nvSpPr>
          <p:spPr bwMode="auto">
            <a:xfrm>
              <a:off x="501650" y="1028700"/>
              <a:ext cx="2401888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/>
                <a:t>Pair of homologous</a:t>
              </a:r>
            </a:p>
            <a:p>
              <a:pPr>
                <a:lnSpc>
                  <a:spcPct val="70000"/>
                </a:lnSpc>
              </a:pPr>
              <a:r>
                <a:rPr lang="en-US" altLang="en-US" sz="2000" b="1"/>
                <a:t>chromosomes</a:t>
              </a:r>
            </a:p>
          </p:txBody>
        </p:sp>
        <p:sp>
          <p:nvSpPr>
            <p:cNvPr id="16388" name="Text Box 6"/>
            <p:cNvSpPr txBox="1">
              <a:spLocks noChangeArrowheads="1"/>
            </p:cNvSpPr>
            <p:nvPr/>
          </p:nvSpPr>
          <p:spPr bwMode="auto">
            <a:xfrm rot="16200000">
              <a:off x="8636794" y="1026319"/>
              <a:ext cx="198437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000" b="1"/>
                <a:t>LM</a:t>
              </a:r>
            </a:p>
          </p:txBody>
        </p:sp>
        <p:sp>
          <p:nvSpPr>
            <p:cNvPr id="16389" name="Text Box 7"/>
            <p:cNvSpPr txBox="1">
              <a:spLocks noChangeArrowheads="1"/>
            </p:cNvSpPr>
            <p:nvPr/>
          </p:nvSpPr>
          <p:spPr bwMode="auto">
            <a:xfrm>
              <a:off x="425450" y="4846638"/>
              <a:ext cx="1855788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/>
                <a:t>One duplicated</a:t>
              </a:r>
            </a:p>
            <a:p>
              <a:pPr>
                <a:lnSpc>
                  <a:spcPct val="70000"/>
                </a:lnSpc>
              </a:pPr>
              <a:r>
                <a:rPr lang="en-US" altLang="en-US" sz="2000" b="1"/>
                <a:t>chromosome</a:t>
              </a:r>
            </a:p>
          </p:txBody>
        </p:sp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1882775" y="2833688"/>
              <a:ext cx="14382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/>
                <a:t>Centromere</a:t>
              </a:r>
            </a:p>
          </p:txBody>
        </p:sp>
        <p:sp>
          <p:nvSpPr>
            <p:cNvPr id="16391" name="Line 9"/>
            <p:cNvSpPr>
              <a:spLocks noChangeShapeType="1"/>
            </p:cNvSpPr>
            <p:nvPr/>
          </p:nvSpPr>
          <p:spPr bwMode="auto">
            <a:xfrm flipH="1" flipV="1">
              <a:off x="1790700" y="4029075"/>
              <a:ext cx="63500" cy="314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10"/>
            <p:cNvSpPr>
              <a:spLocks noChangeShapeType="1"/>
            </p:cNvSpPr>
            <p:nvPr/>
          </p:nvSpPr>
          <p:spPr bwMode="auto">
            <a:xfrm flipH="1" flipV="1">
              <a:off x="1892300" y="3970338"/>
              <a:ext cx="71438" cy="352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11"/>
            <p:cNvSpPr txBox="1">
              <a:spLocks noChangeArrowheads="1"/>
            </p:cNvSpPr>
            <p:nvPr/>
          </p:nvSpPr>
          <p:spPr bwMode="auto">
            <a:xfrm>
              <a:off x="1565275" y="4305300"/>
              <a:ext cx="1381125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/>
                <a:t>Sister</a:t>
              </a:r>
            </a:p>
            <a:p>
              <a:pPr>
                <a:lnSpc>
                  <a:spcPct val="70000"/>
                </a:lnSpc>
              </a:pPr>
              <a:r>
                <a:rPr lang="en-US" altLang="en-US" sz="2000" b="1"/>
                <a:t>chromatids</a:t>
              </a:r>
            </a:p>
          </p:txBody>
        </p:sp>
        <p:sp>
          <p:nvSpPr>
            <p:cNvPr id="16394" name="Line 12"/>
            <p:cNvSpPr>
              <a:spLocks noChangeShapeType="1"/>
            </p:cNvSpPr>
            <p:nvPr/>
          </p:nvSpPr>
          <p:spPr bwMode="auto">
            <a:xfrm flipH="1" flipV="1">
              <a:off x="1693863" y="2882900"/>
              <a:ext cx="185737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" name="Group 13"/>
            <p:cNvGrpSpPr>
              <a:grpSpLocks/>
            </p:cNvGrpSpPr>
            <p:nvPr/>
          </p:nvGrpSpPr>
          <p:grpSpPr bwMode="auto">
            <a:xfrm>
              <a:off x="1006475" y="1566863"/>
              <a:ext cx="1196975" cy="407987"/>
              <a:chOff x="634" y="987"/>
              <a:chExt cx="754" cy="257"/>
            </a:xfrm>
          </p:grpSpPr>
          <p:sp>
            <p:nvSpPr>
              <p:cNvPr id="16402" name="Line 14"/>
              <p:cNvSpPr>
                <a:spLocks noChangeShapeType="1"/>
              </p:cNvSpPr>
              <p:nvPr/>
            </p:nvSpPr>
            <p:spPr bwMode="auto">
              <a:xfrm flipV="1">
                <a:off x="1013" y="987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Line 15"/>
              <p:cNvSpPr>
                <a:spLocks noChangeShapeType="1"/>
              </p:cNvSpPr>
              <p:nvPr/>
            </p:nvSpPr>
            <p:spPr bwMode="auto">
              <a:xfrm>
                <a:off x="634" y="1118"/>
                <a:ext cx="7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Line 16"/>
              <p:cNvSpPr>
                <a:spLocks noChangeShapeType="1"/>
              </p:cNvSpPr>
              <p:nvPr/>
            </p:nvSpPr>
            <p:spPr bwMode="auto">
              <a:xfrm>
                <a:off x="642" y="1112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17"/>
              <p:cNvSpPr>
                <a:spLocks noChangeShapeType="1"/>
              </p:cNvSpPr>
              <p:nvPr/>
            </p:nvSpPr>
            <p:spPr bwMode="auto">
              <a:xfrm>
                <a:off x="1380" y="1114"/>
                <a:ext cx="0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6" name="Group 18"/>
            <p:cNvGrpSpPr>
              <a:grpSpLocks/>
            </p:cNvGrpSpPr>
            <p:nvPr/>
          </p:nvGrpSpPr>
          <p:grpSpPr bwMode="auto">
            <a:xfrm>
              <a:off x="942975" y="3981450"/>
              <a:ext cx="349250" cy="827088"/>
              <a:chOff x="594" y="2508"/>
              <a:chExt cx="220" cy="521"/>
            </a:xfrm>
          </p:grpSpPr>
          <p:sp>
            <p:nvSpPr>
              <p:cNvPr id="16398" name="Line 19"/>
              <p:cNvSpPr>
                <a:spLocks noChangeShapeType="1"/>
              </p:cNvSpPr>
              <p:nvPr/>
            </p:nvSpPr>
            <p:spPr bwMode="auto">
              <a:xfrm>
                <a:off x="702" y="2629"/>
                <a:ext cx="0" cy="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Line 20"/>
              <p:cNvSpPr>
                <a:spLocks noChangeShapeType="1"/>
              </p:cNvSpPr>
              <p:nvPr/>
            </p:nvSpPr>
            <p:spPr bwMode="auto">
              <a:xfrm>
                <a:off x="594" y="2630"/>
                <a:ext cx="2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Line 21"/>
              <p:cNvSpPr>
                <a:spLocks noChangeShapeType="1"/>
              </p:cNvSpPr>
              <p:nvPr/>
            </p:nvSpPr>
            <p:spPr bwMode="auto">
              <a:xfrm>
                <a:off x="604" y="2508"/>
                <a:ext cx="0" cy="1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Line 22"/>
              <p:cNvSpPr>
                <a:spLocks noChangeShapeType="1"/>
              </p:cNvSpPr>
              <p:nvPr/>
            </p:nvSpPr>
            <p:spPr bwMode="auto">
              <a:xfrm>
                <a:off x="806" y="2508"/>
                <a:ext cx="0" cy="1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990600" y="5076620"/>
            <a:ext cx="1553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XX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6_07_DoubleHelix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471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8" y="0"/>
            <a:ext cx="5648325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347663" y="5397500"/>
            <a:ext cx="21288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ea typeface="MS PGothic" panose="020B0600070205080204" pitchFamily="34" charset="-128"/>
              </a:rPr>
              <a:t>(a) Key features of</a:t>
            </a:r>
            <a:br>
              <a:rPr lang="en-US" altLang="en-US" sz="1500" b="1">
                <a:ea typeface="MS PGothic" panose="020B0600070205080204" pitchFamily="34" charset="-128"/>
              </a:rPr>
            </a:br>
            <a:r>
              <a:rPr lang="en-US" altLang="en-US" sz="1500" b="1">
                <a:ea typeface="MS PGothic" panose="020B0600070205080204" pitchFamily="34" charset="-128"/>
              </a:rPr>
              <a:t>	DNA structure</a:t>
            </a:r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2903538" y="5397500"/>
            <a:ext cx="26336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ea typeface="MS PGothic" panose="020B0600070205080204" pitchFamily="34" charset="-128"/>
              </a:rPr>
              <a:t>(b) Partial chemical structure</a:t>
            </a:r>
          </a:p>
        </p:txBody>
      </p:sp>
      <p:sp>
        <p:nvSpPr>
          <p:cNvPr id="18438" name="Text Box 31"/>
          <p:cNvSpPr txBox="1">
            <a:spLocks noChangeArrowheads="1"/>
          </p:cNvSpPr>
          <p:nvPr/>
        </p:nvSpPr>
        <p:spPr bwMode="auto">
          <a:xfrm>
            <a:off x="2179638" y="4960938"/>
            <a:ext cx="7397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ea typeface="MS PGothic" panose="020B0600070205080204" pitchFamily="34" charset="-128"/>
              </a:rPr>
              <a:t>0.34 nm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3232150" y="4622800"/>
            <a:ext cx="7985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3</a:t>
            </a:r>
            <a:r>
              <a:rPr lang="en-US" altLang="en-US" sz="1500" b="1">
                <a:solidFill>
                  <a:srgbClr val="D5007F"/>
                </a:solidFill>
                <a:latin typeface="Symbol Std"/>
                <a:ea typeface="MS PGothic" panose="020B0600070205080204" pitchFamily="34" charset="-128"/>
                <a:cs typeface="Symbol Std"/>
              </a:rPr>
              <a:t>′ </a:t>
            </a:r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end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6176963" y="5059363"/>
            <a:ext cx="762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5</a:t>
            </a:r>
            <a:r>
              <a:rPr lang="en-US" altLang="en-US" sz="1500" b="1">
                <a:solidFill>
                  <a:srgbClr val="D5007F"/>
                </a:solidFill>
                <a:latin typeface="Symbol Std"/>
                <a:ea typeface="MS PGothic" panose="020B0600070205080204" pitchFamily="34" charset="-128"/>
                <a:cs typeface="Symbol Std"/>
              </a:rPr>
              <a:t>′</a:t>
            </a:r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 end</a:t>
            </a:r>
          </a:p>
        </p:txBody>
      </p:sp>
      <p:cxnSp>
        <p:nvCxnSpPr>
          <p:cNvPr id="18441" name="Straight Arrow Connector 11"/>
          <p:cNvCxnSpPr>
            <a:cxnSpLocks noChangeShapeType="1"/>
          </p:cNvCxnSpPr>
          <p:nvPr/>
        </p:nvCxnSpPr>
        <p:spPr bwMode="auto">
          <a:xfrm>
            <a:off x="2112963" y="4949825"/>
            <a:ext cx="7937" cy="2540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633413" y="509905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1354138" y="48736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896938" y="46228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1081088" y="50895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46" name="Text Box 31"/>
          <p:cNvSpPr txBox="1">
            <a:spLocks noChangeArrowheads="1"/>
          </p:cNvSpPr>
          <p:nvPr/>
        </p:nvSpPr>
        <p:spPr bwMode="auto">
          <a:xfrm>
            <a:off x="903288" y="48672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47" name="Text Box 31"/>
          <p:cNvSpPr txBox="1">
            <a:spLocks noChangeArrowheads="1"/>
          </p:cNvSpPr>
          <p:nvPr/>
        </p:nvSpPr>
        <p:spPr bwMode="auto">
          <a:xfrm>
            <a:off x="503238" y="46132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48" name="Text Box 31"/>
          <p:cNvSpPr txBox="1">
            <a:spLocks noChangeArrowheads="1"/>
          </p:cNvSpPr>
          <p:nvPr/>
        </p:nvSpPr>
        <p:spPr bwMode="auto">
          <a:xfrm>
            <a:off x="414338" y="41560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49" name="Text Box 31"/>
          <p:cNvSpPr txBox="1">
            <a:spLocks noChangeArrowheads="1"/>
          </p:cNvSpPr>
          <p:nvPr/>
        </p:nvSpPr>
        <p:spPr bwMode="auto">
          <a:xfrm>
            <a:off x="830263" y="36988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1265238" y="39274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51" name="Text Box 31"/>
          <p:cNvSpPr txBox="1">
            <a:spLocks noChangeArrowheads="1"/>
          </p:cNvSpPr>
          <p:nvPr/>
        </p:nvSpPr>
        <p:spPr bwMode="auto">
          <a:xfrm>
            <a:off x="719138" y="41433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874713" y="39338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53" name="Text Box 31"/>
          <p:cNvSpPr txBox="1">
            <a:spLocks noChangeArrowheads="1"/>
          </p:cNvSpPr>
          <p:nvPr/>
        </p:nvSpPr>
        <p:spPr bwMode="auto">
          <a:xfrm>
            <a:off x="1284288" y="370205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54" name="Text Box 31"/>
          <p:cNvSpPr txBox="1">
            <a:spLocks noChangeArrowheads="1"/>
          </p:cNvSpPr>
          <p:nvPr/>
        </p:nvSpPr>
        <p:spPr bwMode="auto">
          <a:xfrm>
            <a:off x="1808163" y="34512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1481138" y="34639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56" name="Text Box 31"/>
          <p:cNvSpPr txBox="1">
            <a:spLocks noChangeArrowheads="1"/>
          </p:cNvSpPr>
          <p:nvPr/>
        </p:nvSpPr>
        <p:spPr bwMode="auto">
          <a:xfrm>
            <a:off x="544513" y="3265488"/>
            <a:ext cx="452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ea typeface="MS PGothic" panose="020B0600070205080204" pitchFamily="34" charset="-128"/>
              </a:rPr>
              <a:t>1 nm</a:t>
            </a:r>
          </a:p>
        </p:txBody>
      </p:sp>
      <p:cxnSp>
        <p:nvCxnSpPr>
          <p:cNvPr id="18457" name="Straight Arrow Connector 34"/>
          <p:cNvCxnSpPr>
            <a:cxnSpLocks noChangeShapeType="1"/>
          </p:cNvCxnSpPr>
          <p:nvPr/>
        </p:nvCxnSpPr>
        <p:spPr bwMode="auto">
          <a:xfrm flipH="1" flipV="1">
            <a:off x="361950" y="3273425"/>
            <a:ext cx="927100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8" name="Text Box 31"/>
          <p:cNvSpPr txBox="1">
            <a:spLocks noChangeArrowheads="1"/>
          </p:cNvSpPr>
          <p:nvPr/>
        </p:nvSpPr>
        <p:spPr bwMode="auto">
          <a:xfrm>
            <a:off x="1681163" y="29591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59" name="Text Box 31"/>
          <p:cNvSpPr txBox="1">
            <a:spLocks noChangeArrowheads="1"/>
          </p:cNvSpPr>
          <p:nvPr/>
        </p:nvSpPr>
        <p:spPr bwMode="auto">
          <a:xfrm>
            <a:off x="1271588" y="29591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60" name="Text Box 31"/>
          <p:cNvSpPr txBox="1">
            <a:spLocks noChangeArrowheads="1"/>
          </p:cNvSpPr>
          <p:nvPr/>
        </p:nvSpPr>
        <p:spPr bwMode="auto">
          <a:xfrm>
            <a:off x="868363" y="269875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61" name="Text Box 31"/>
          <p:cNvSpPr txBox="1">
            <a:spLocks noChangeArrowheads="1"/>
          </p:cNvSpPr>
          <p:nvPr/>
        </p:nvSpPr>
        <p:spPr bwMode="auto">
          <a:xfrm>
            <a:off x="1277938" y="27019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1322388" y="24384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915988" y="24384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64" name="Text Box 31"/>
          <p:cNvSpPr txBox="1">
            <a:spLocks noChangeArrowheads="1"/>
          </p:cNvSpPr>
          <p:nvPr/>
        </p:nvSpPr>
        <p:spPr bwMode="auto">
          <a:xfrm>
            <a:off x="896938" y="21844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515938" y="21875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66" name="Text Box 31"/>
          <p:cNvSpPr txBox="1">
            <a:spLocks noChangeArrowheads="1"/>
          </p:cNvSpPr>
          <p:nvPr/>
        </p:nvSpPr>
        <p:spPr bwMode="auto">
          <a:xfrm>
            <a:off x="2160588" y="1982788"/>
            <a:ext cx="661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ea typeface="MS PGothic" panose="020B0600070205080204" pitchFamily="34" charset="-128"/>
              </a:rPr>
              <a:t>3.4 nm</a:t>
            </a:r>
          </a:p>
        </p:txBody>
      </p:sp>
      <p:cxnSp>
        <p:nvCxnSpPr>
          <p:cNvPr id="18467" name="Straight Arrow Connector 47"/>
          <p:cNvCxnSpPr>
            <a:cxnSpLocks noChangeShapeType="1"/>
          </p:cNvCxnSpPr>
          <p:nvPr/>
        </p:nvCxnSpPr>
        <p:spPr bwMode="auto">
          <a:xfrm>
            <a:off x="2117725" y="939800"/>
            <a:ext cx="0" cy="2355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8" name="Text Box 31"/>
          <p:cNvSpPr txBox="1">
            <a:spLocks noChangeArrowheads="1"/>
          </p:cNvSpPr>
          <p:nvPr/>
        </p:nvSpPr>
        <p:spPr bwMode="auto">
          <a:xfrm>
            <a:off x="712788" y="169227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69" name="Text Box 31"/>
          <p:cNvSpPr txBox="1">
            <a:spLocks noChangeArrowheads="1"/>
          </p:cNvSpPr>
          <p:nvPr/>
        </p:nvSpPr>
        <p:spPr bwMode="auto">
          <a:xfrm>
            <a:off x="401638" y="16986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70" name="Text Box 31"/>
          <p:cNvSpPr txBox="1">
            <a:spLocks noChangeArrowheads="1"/>
          </p:cNvSpPr>
          <p:nvPr/>
        </p:nvSpPr>
        <p:spPr bwMode="auto">
          <a:xfrm>
            <a:off x="1306513" y="14732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71" name="Text Box 31"/>
          <p:cNvSpPr txBox="1">
            <a:spLocks noChangeArrowheads="1"/>
          </p:cNvSpPr>
          <p:nvPr/>
        </p:nvSpPr>
        <p:spPr bwMode="auto">
          <a:xfrm>
            <a:off x="896938" y="14732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72" name="Text Box 31"/>
          <p:cNvSpPr txBox="1">
            <a:spLocks noChangeArrowheads="1"/>
          </p:cNvSpPr>
          <p:nvPr/>
        </p:nvSpPr>
        <p:spPr bwMode="auto">
          <a:xfrm>
            <a:off x="836613" y="123825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73" name="Text Box 31"/>
          <p:cNvSpPr txBox="1">
            <a:spLocks noChangeArrowheads="1"/>
          </p:cNvSpPr>
          <p:nvPr/>
        </p:nvSpPr>
        <p:spPr bwMode="auto">
          <a:xfrm>
            <a:off x="1281113" y="12414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74" name="Text Box 31"/>
          <p:cNvSpPr txBox="1">
            <a:spLocks noChangeArrowheads="1"/>
          </p:cNvSpPr>
          <p:nvPr/>
        </p:nvSpPr>
        <p:spPr bwMode="auto">
          <a:xfrm>
            <a:off x="1417638" y="10128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75" name="Text Box 31"/>
          <p:cNvSpPr txBox="1">
            <a:spLocks noChangeArrowheads="1"/>
          </p:cNvSpPr>
          <p:nvPr/>
        </p:nvSpPr>
        <p:spPr bwMode="auto">
          <a:xfrm>
            <a:off x="1798638" y="10160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76" name="Text Box 31"/>
          <p:cNvSpPr txBox="1">
            <a:spLocks noChangeArrowheads="1"/>
          </p:cNvSpPr>
          <p:nvPr/>
        </p:nvSpPr>
        <p:spPr bwMode="auto">
          <a:xfrm>
            <a:off x="5926138" y="1285875"/>
            <a:ext cx="7985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3</a:t>
            </a:r>
            <a:r>
              <a:rPr lang="en-US" altLang="en-US" sz="1500" b="1">
                <a:solidFill>
                  <a:srgbClr val="D5007F"/>
                </a:solidFill>
                <a:latin typeface="Symbol Std"/>
                <a:ea typeface="MS PGothic" panose="020B0600070205080204" pitchFamily="34" charset="-128"/>
                <a:cs typeface="Symbol Std"/>
              </a:rPr>
              <a:t>′ </a:t>
            </a:r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end</a:t>
            </a:r>
          </a:p>
        </p:txBody>
      </p:sp>
      <p:sp>
        <p:nvSpPr>
          <p:cNvPr id="18477" name="Text Box 31"/>
          <p:cNvSpPr txBox="1">
            <a:spLocks noChangeArrowheads="1"/>
          </p:cNvSpPr>
          <p:nvPr/>
        </p:nvSpPr>
        <p:spPr bwMode="auto">
          <a:xfrm>
            <a:off x="2835275" y="855663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5</a:t>
            </a:r>
            <a:r>
              <a:rPr lang="en-US" altLang="en-US" sz="1500" b="1">
                <a:solidFill>
                  <a:srgbClr val="D5007F"/>
                </a:solidFill>
                <a:latin typeface="Symbol Std"/>
                <a:ea typeface="MS PGothic" panose="020B0600070205080204" pitchFamily="34" charset="-128"/>
                <a:cs typeface="Symbol Std"/>
              </a:rPr>
              <a:t>′</a:t>
            </a:r>
            <a:r>
              <a:rPr lang="en-US" altLang="en-US" sz="1500" b="1">
                <a:solidFill>
                  <a:srgbClr val="D5007F"/>
                </a:solidFill>
                <a:ea typeface="MS PGothic" panose="020B0600070205080204" pitchFamily="34" charset="-128"/>
              </a:rPr>
              <a:t> end</a:t>
            </a:r>
          </a:p>
        </p:txBody>
      </p:sp>
      <p:sp>
        <p:nvSpPr>
          <p:cNvPr id="18478" name="Text Box 31"/>
          <p:cNvSpPr txBox="1">
            <a:spLocks noChangeArrowheads="1"/>
          </p:cNvSpPr>
          <p:nvPr/>
        </p:nvSpPr>
        <p:spPr bwMode="auto">
          <a:xfrm>
            <a:off x="3933825" y="1209675"/>
            <a:ext cx="1611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ea typeface="MS PGothic" panose="020B0600070205080204" pitchFamily="34" charset="-128"/>
              </a:rPr>
              <a:t>Hydrogen bond</a:t>
            </a:r>
          </a:p>
        </p:txBody>
      </p:sp>
      <p:cxnSp>
        <p:nvCxnSpPr>
          <p:cNvPr id="18479" name="Straight Connector 9220"/>
          <p:cNvCxnSpPr>
            <a:cxnSpLocks noChangeShapeType="1"/>
          </p:cNvCxnSpPr>
          <p:nvPr/>
        </p:nvCxnSpPr>
        <p:spPr bwMode="auto">
          <a:xfrm>
            <a:off x="4635500" y="1446213"/>
            <a:ext cx="0" cy="1793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80" name="Text Box 31"/>
          <p:cNvSpPr txBox="1">
            <a:spLocks noChangeArrowheads="1"/>
          </p:cNvSpPr>
          <p:nvPr/>
        </p:nvSpPr>
        <p:spPr bwMode="auto">
          <a:xfrm>
            <a:off x="4254500" y="1693863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81" name="Text Box 31"/>
          <p:cNvSpPr txBox="1">
            <a:spLocks noChangeArrowheads="1"/>
          </p:cNvSpPr>
          <p:nvPr/>
        </p:nvSpPr>
        <p:spPr bwMode="auto">
          <a:xfrm>
            <a:off x="4987925" y="1690688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82" name="Text Box 31"/>
          <p:cNvSpPr txBox="1">
            <a:spLocks noChangeArrowheads="1"/>
          </p:cNvSpPr>
          <p:nvPr/>
        </p:nvSpPr>
        <p:spPr bwMode="auto">
          <a:xfrm>
            <a:off x="4519613" y="2501900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83" name="Text Box 31"/>
          <p:cNvSpPr txBox="1">
            <a:spLocks noChangeArrowheads="1"/>
          </p:cNvSpPr>
          <p:nvPr/>
        </p:nvSpPr>
        <p:spPr bwMode="auto">
          <a:xfrm>
            <a:off x="5267325" y="2498725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84" name="Text Box 31"/>
          <p:cNvSpPr txBox="1">
            <a:spLocks noChangeArrowheads="1"/>
          </p:cNvSpPr>
          <p:nvPr/>
        </p:nvSpPr>
        <p:spPr bwMode="auto">
          <a:xfrm>
            <a:off x="4519613" y="4132263"/>
            <a:ext cx="1381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485" name="Text Box 31"/>
          <p:cNvSpPr txBox="1">
            <a:spLocks noChangeArrowheads="1"/>
          </p:cNvSpPr>
          <p:nvPr/>
        </p:nvSpPr>
        <p:spPr bwMode="auto">
          <a:xfrm>
            <a:off x="5264150" y="4129088"/>
            <a:ext cx="1381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8486" name="Text Box 31"/>
          <p:cNvSpPr txBox="1">
            <a:spLocks noChangeArrowheads="1"/>
          </p:cNvSpPr>
          <p:nvPr/>
        </p:nvSpPr>
        <p:spPr bwMode="auto">
          <a:xfrm>
            <a:off x="4227513" y="3311525"/>
            <a:ext cx="1381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487" name="Text Box 31"/>
          <p:cNvSpPr txBox="1">
            <a:spLocks noChangeArrowheads="1"/>
          </p:cNvSpPr>
          <p:nvPr/>
        </p:nvSpPr>
        <p:spPr bwMode="auto">
          <a:xfrm>
            <a:off x="4965700" y="3308350"/>
            <a:ext cx="138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488" name="Text Box 31"/>
          <p:cNvSpPr txBox="1">
            <a:spLocks noChangeArrowheads="1"/>
          </p:cNvSpPr>
          <p:nvPr/>
        </p:nvSpPr>
        <p:spPr bwMode="auto">
          <a:xfrm>
            <a:off x="7069138" y="5405438"/>
            <a:ext cx="1384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500" b="1">
                <a:ea typeface="MS PGothic" panose="020B0600070205080204" pitchFamily="34" charset="-128"/>
              </a:rPr>
              <a:t>(c) Space-filling</a:t>
            </a:r>
            <a:br>
              <a:rPr lang="en-US" altLang="en-US" sz="1500" b="1">
                <a:ea typeface="MS PGothic" panose="020B0600070205080204" pitchFamily="34" charset="-128"/>
              </a:rPr>
            </a:br>
            <a:r>
              <a:rPr lang="en-US" altLang="en-US" sz="1500" b="1">
                <a:ea typeface="MS PGothic" panose="020B0600070205080204" pitchFamily="34" charset="-128"/>
              </a:rPr>
              <a:t>	model</a:t>
            </a:r>
          </a:p>
        </p:txBody>
      </p:sp>
      <p:sp>
        <p:nvSpPr>
          <p:cNvPr id="18489" name="TextBox 60"/>
          <p:cNvSpPr txBox="1">
            <a:spLocks noChangeArrowheads="1"/>
          </p:cNvSpPr>
          <p:nvPr/>
        </p:nvSpPr>
        <p:spPr bwMode="auto">
          <a:xfrm>
            <a:off x="1828800" y="152400"/>
            <a:ext cx="52244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4400">
                <a:latin typeface="Arial Rounded MT Bold" panose="020F0704030504030204" pitchFamily="34" charset="0"/>
              </a:rPr>
              <a:t>The DNA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11138</TotalTime>
  <Words>1252</Words>
  <Application>Microsoft Office PowerPoint</Application>
  <PresentationFormat>On-screen Show (4:3)</PresentationFormat>
  <Paragraphs>507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MS PGothic</vt:lpstr>
      <vt:lpstr>MS PGothic</vt:lpstr>
      <vt:lpstr>Arial</vt:lpstr>
      <vt:lpstr>Arial Rounded MT Bold</vt:lpstr>
      <vt:lpstr>Calibri</vt:lpstr>
      <vt:lpstr>Calibri Light</vt:lpstr>
      <vt:lpstr>Symbol Std</vt:lpstr>
      <vt:lpstr>Tahoma</vt:lpstr>
      <vt:lpstr>Times</vt:lpstr>
      <vt:lpstr>Times New Roman</vt:lpstr>
      <vt:lpstr>Wingdings</vt:lpstr>
      <vt:lpstr>ヒラギノ角ゴ Pro W3</vt:lpstr>
      <vt:lpstr>1_CC4eActiveLectureQuestions</vt:lpstr>
      <vt:lpstr>Office Theme</vt:lpstr>
      <vt:lpstr>1_Office Theme</vt:lpstr>
      <vt:lpstr>2_Office Theme</vt:lpstr>
      <vt:lpstr>PowerPoint Presentation</vt:lpstr>
      <vt:lpstr>Chapter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dschmidtucb@outlook.com</cp:lastModifiedBy>
  <cp:revision>822</cp:revision>
  <cp:lastPrinted>2015-03-26T17:37:39Z</cp:lastPrinted>
  <dcterms:created xsi:type="dcterms:W3CDTF">2004-07-21T00:54:38Z</dcterms:created>
  <dcterms:modified xsi:type="dcterms:W3CDTF">2020-04-15T00:43:59Z</dcterms:modified>
</cp:coreProperties>
</file>