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3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4.xml" ContentType="application/vnd.openxmlformats-officedocument.presentationml.tag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notesMasterIdLst>
    <p:notesMasterId r:id="rId66"/>
  </p:notesMasterIdLst>
  <p:handoutMasterIdLst>
    <p:handoutMasterId r:id="rId67"/>
  </p:handoutMasterIdLst>
  <p:sldIdLst>
    <p:sldId id="541" r:id="rId2"/>
    <p:sldId id="593" r:id="rId3"/>
    <p:sldId id="550" r:id="rId4"/>
    <p:sldId id="549" r:id="rId5"/>
    <p:sldId id="548" r:id="rId6"/>
    <p:sldId id="605" r:id="rId7"/>
    <p:sldId id="594" r:id="rId8"/>
    <p:sldId id="609" r:id="rId9"/>
    <p:sldId id="581" r:id="rId10"/>
    <p:sldId id="601" r:id="rId11"/>
    <p:sldId id="580" r:id="rId12"/>
    <p:sldId id="603" r:id="rId13"/>
    <p:sldId id="566" r:id="rId14"/>
    <p:sldId id="600" r:id="rId15"/>
    <p:sldId id="602" r:id="rId16"/>
    <p:sldId id="604" r:id="rId17"/>
    <p:sldId id="586" r:id="rId18"/>
    <p:sldId id="585" r:id="rId19"/>
    <p:sldId id="590" r:id="rId20"/>
    <p:sldId id="591" r:id="rId21"/>
    <p:sldId id="597" r:id="rId22"/>
    <p:sldId id="546" r:id="rId23"/>
    <p:sldId id="542" r:id="rId24"/>
    <p:sldId id="545" r:id="rId25"/>
    <p:sldId id="582" r:id="rId26"/>
    <p:sldId id="596" r:id="rId27"/>
    <p:sldId id="576" r:id="rId28"/>
    <p:sldId id="611" r:id="rId29"/>
    <p:sldId id="589" r:id="rId30"/>
    <p:sldId id="616" r:id="rId31"/>
    <p:sldId id="618" r:id="rId32"/>
    <p:sldId id="617" r:id="rId33"/>
    <p:sldId id="615" r:id="rId34"/>
    <p:sldId id="551" r:id="rId35"/>
    <p:sldId id="553" r:id="rId36"/>
    <p:sldId id="598" r:id="rId37"/>
    <p:sldId id="558" r:id="rId38"/>
    <p:sldId id="557" r:id="rId39"/>
    <p:sldId id="556" r:id="rId40"/>
    <p:sldId id="599" r:id="rId41"/>
    <p:sldId id="561" r:id="rId42"/>
    <p:sldId id="607" r:id="rId43"/>
    <p:sldId id="560" r:id="rId44"/>
    <p:sldId id="563" r:id="rId45"/>
    <p:sldId id="562" r:id="rId46"/>
    <p:sldId id="559" r:id="rId47"/>
    <p:sldId id="608" r:id="rId48"/>
    <p:sldId id="578" r:id="rId49"/>
    <p:sldId id="571" r:id="rId50"/>
    <p:sldId id="564" r:id="rId51"/>
    <p:sldId id="547" r:id="rId52"/>
    <p:sldId id="612" r:id="rId53"/>
    <p:sldId id="613" r:id="rId54"/>
    <p:sldId id="577" r:id="rId55"/>
    <p:sldId id="614" r:id="rId56"/>
    <p:sldId id="565" r:id="rId57"/>
    <p:sldId id="588" r:id="rId58"/>
    <p:sldId id="595" r:id="rId59"/>
    <p:sldId id="568" r:id="rId60"/>
    <p:sldId id="569" r:id="rId61"/>
    <p:sldId id="570" r:id="rId62"/>
    <p:sldId id="573" r:id="rId63"/>
    <p:sldId id="584" r:id="rId64"/>
    <p:sldId id="540" r:id="rId65"/>
  </p:sldIdLst>
  <p:sldSz cx="9144000" cy="6858000" type="screen4x3"/>
  <p:notesSz cx="12115800" cy="18973800"/>
  <p:custDataLst>
    <p:tags r:id="rId68"/>
  </p:custDataLst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4125">
          <p15:clr>
            <a:srgbClr val="A4A3A4"/>
          </p15:clr>
        </p15:guide>
        <p15:guide id="3" orient="horz" pos="936">
          <p15:clr>
            <a:srgbClr val="A4A3A4"/>
          </p15:clr>
        </p15:guide>
        <p15:guide id="4" orient="horz" pos="368">
          <p15:clr>
            <a:srgbClr val="A4A3A4"/>
          </p15:clr>
        </p15:guide>
        <p15:guide id="5" orient="horz" pos="628">
          <p15:clr>
            <a:srgbClr val="A4A3A4"/>
          </p15:clr>
        </p15:guide>
        <p15:guide id="6" orient="horz" pos="1738">
          <p15:clr>
            <a:srgbClr val="A4A3A4"/>
          </p15:clr>
        </p15:guide>
        <p15:guide id="7" pos="410">
          <p15:clr>
            <a:srgbClr val="A4A3A4"/>
          </p15:clr>
        </p15:guide>
        <p15:guide id="8" pos="540">
          <p15:clr>
            <a:srgbClr val="A4A3A4"/>
          </p15:clr>
        </p15:guide>
        <p15:guide id="9" pos="189">
          <p15:clr>
            <a:srgbClr val="A4A3A4"/>
          </p15:clr>
        </p15:guide>
        <p15:guide id="10" pos="998">
          <p15:clr>
            <a:srgbClr val="A4A3A4"/>
          </p15:clr>
        </p15:guide>
        <p15:guide id="11" pos="4747">
          <p15:clr>
            <a:srgbClr val="A4A3A4"/>
          </p15:clr>
        </p15:guide>
        <p15:guide id="12" pos="288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5976">
          <p15:clr>
            <a:srgbClr val="A4A3A4"/>
          </p15:clr>
        </p15:guide>
        <p15:guide id="2" pos="38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D209"/>
    <a:srgbClr val="990066"/>
    <a:srgbClr val="009247"/>
    <a:srgbClr val="FFECD7"/>
    <a:srgbClr val="0060AF"/>
    <a:srgbClr val="004A37"/>
    <a:srgbClr val="00417E"/>
    <a:srgbClr val="9D0F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5597" autoAdjust="0"/>
  </p:normalViewPr>
  <p:slideViewPr>
    <p:cSldViewPr snapToGrid="0">
      <p:cViewPr varScale="1">
        <p:scale>
          <a:sx n="165" d="100"/>
          <a:sy n="165" d="100"/>
        </p:scale>
        <p:origin x="876" y="132"/>
      </p:cViewPr>
      <p:guideLst>
        <p:guide orient="horz" pos="271"/>
        <p:guide orient="horz" pos="4125"/>
        <p:guide orient="horz" pos="936"/>
        <p:guide orient="horz" pos="368"/>
        <p:guide orient="horz" pos="628"/>
        <p:guide orient="horz" pos="1738"/>
        <p:guide pos="410"/>
        <p:guide pos="540"/>
        <p:guide pos="189"/>
        <p:guide pos="998"/>
        <p:guide pos="4747"/>
        <p:guide pos="28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-2288" y="-120"/>
      </p:cViewPr>
      <p:guideLst>
        <p:guide orient="horz" pos="5976"/>
        <p:guide pos="381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5249863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77650" tIns="88825" rIns="177650" bIns="88825" numCol="1" anchor="t" anchorCtr="0" compatLnSpc="1">
            <a:prstTxWarp prst="textNoShape">
              <a:avLst/>
            </a:prstTxWarp>
          </a:bodyPr>
          <a:lstStyle>
            <a:lvl1pPr algn="l" defTabSz="1776413">
              <a:defRPr sz="2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6862763" y="0"/>
            <a:ext cx="5249862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77650" tIns="88825" rIns="177650" bIns="88825" numCol="1" anchor="t" anchorCtr="0" compatLnSpc="1">
            <a:prstTxWarp prst="textNoShape">
              <a:avLst/>
            </a:prstTxWarp>
          </a:bodyPr>
          <a:lstStyle>
            <a:lvl1pPr defTabSz="1776413">
              <a:defRPr sz="2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8021300"/>
            <a:ext cx="5249863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77650" tIns="88825" rIns="177650" bIns="88825" numCol="1" anchor="b" anchorCtr="0" compatLnSpc="1">
            <a:prstTxWarp prst="textNoShape">
              <a:avLst/>
            </a:prstTxWarp>
          </a:bodyPr>
          <a:lstStyle>
            <a:lvl1pPr algn="l" defTabSz="1776413">
              <a:defRPr sz="2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862763" y="18021300"/>
            <a:ext cx="5249862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77650" tIns="88825" rIns="177650" bIns="88825" numCol="1" anchor="b" anchorCtr="0" compatLnSpc="1">
            <a:prstTxWarp prst="textNoShape">
              <a:avLst/>
            </a:prstTxWarp>
          </a:bodyPr>
          <a:lstStyle>
            <a:lvl1pPr defTabSz="1776413">
              <a:defRPr sz="2300">
                <a:latin typeface="Times New Roman" panose="02020603050405020304" pitchFamily="18" charset="0"/>
              </a:defRPr>
            </a:lvl1pPr>
          </a:lstStyle>
          <a:p>
            <a:fld id="{8BD6D864-3365-4CF6-A035-258DB16398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42522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5249863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77650" tIns="88825" rIns="177650" bIns="88825" numCol="1" anchor="t" anchorCtr="0" compatLnSpc="1">
            <a:prstTxWarp prst="textNoShape">
              <a:avLst/>
            </a:prstTxWarp>
          </a:bodyPr>
          <a:lstStyle>
            <a:lvl1pPr algn="l" defTabSz="1776413">
              <a:defRPr sz="2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1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6865938" y="0"/>
            <a:ext cx="5249862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77650" tIns="88825" rIns="177650" bIns="88825" numCol="1" anchor="t" anchorCtr="0" compatLnSpc="1">
            <a:prstTxWarp prst="textNoShape">
              <a:avLst/>
            </a:prstTxWarp>
          </a:bodyPr>
          <a:lstStyle>
            <a:lvl1pPr defTabSz="1776413">
              <a:defRPr sz="2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14450" y="1422400"/>
            <a:ext cx="9486900" cy="7115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81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616075" y="9012238"/>
            <a:ext cx="8883650" cy="8539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77650" tIns="88825" rIns="177650" bIns="88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81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8024475"/>
            <a:ext cx="5249863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77650" tIns="88825" rIns="177650" bIns="88825" numCol="1" anchor="b" anchorCtr="0" compatLnSpc="1">
            <a:prstTxWarp prst="textNoShape">
              <a:avLst/>
            </a:prstTxWarp>
          </a:bodyPr>
          <a:lstStyle>
            <a:lvl1pPr algn="l" defTabSz="1776413">
              <a:defRPr sz="2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1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865938" y="18024475"/>
            <a:ext cx="5249862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77650" tIns="88825" rIns="177650" bIns="88825" numCol="1" anchor="b" anchorCtr="0" compatLnSpc="1">
            <a:prstTxWarp prst="textNoShape">
              <a:avLst/>
            </a:prstTxWarp>
          </a:bodyPr>
          <a:lstStyle>
            <a:lvl1pPr defTabSz="1776413">
              <a:defRPr sz="2300"/>
            </a:lvl1pPr>
          </a:lstStyle>
          <a:p>
            <a:fld id="{A78C99C5-9203-4904-8565-78212725A0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04523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80000"/>
      </a:lnSpc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lnSpc>
        <a:spcPct val="80000"/>
      </a:lnSpc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lnSpc>
        <a:spcPct val="80000"/>
      </a:lnSpc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lnSpc>
        <a:spcPct val="80000"/>
      </a:lnSpc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lnSpc>
        <a:spcPct val="80000"/>
      </a:lnSpc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55F0DA8-517B-486D-9FBE-4950D2D0A7B1}" type="slidenum">
              <a:rPr lang="en-US" altLang="en-US" sz="2300"/>
              <a:pPr/>
              <a:t>1</a:t>
            </a:fld>
            <a:endParaRPr lang="en-US" altLang="en-US" sz="23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4687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CF99192-9F02-4029-A183-BF8B005ED1F5}" type="slidenum">
              <a:rPr lang="en-US" altLang="en-US" sz="2300"/>
              <a:pPr/>
              <a:t>10</a:t>
            </a:fld>
            <a:endParaRPr lang="en-US" altLang="en-US" sz="23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Figure 8.1a Three functions of cell division. (Part 1)</a:t>
            </a:r>
          </a:p>
        </p:txBody>
      </p:sp>
    </p:spTree>
    <p:extLst>
      <p:ext uri="{BB962C8B-B14F-4D97-AF65-F5344CB8AC3E}">
        <p14:creationId xmlns:p14="http://schemas.microsoft.com/office/powerpoint/2010/main" val="2367537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8832B2B-D798-44FC-9ACD-5125379F9B02}" type="slidenum">
              <a:rPr lang="en-US" altLang="en-US" sz="2300"/>
              <a:pPr/>
              <a:t>11</a:t>
            </a:fld>
            <a:endParaRPr lang="en-US" altLang="en-US" sz="23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Figure 8.1a Three functions of cell division. (Part 1)</a:t>
            </a:r>
          </a:p>
        </p:txBody>
      </p:sp>
    </p:spTree>
    <p:extLst>
      <p:ext uri="{BB962C8B-B14F-4D97-AF65-F5344CB8AC3E}">
        <p14:creationId xmlns:p14="http://schemas.microsoft.com/office/powerpoint/2010/main" val="3322921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8546B57-CE5C-4B5C-8696-AC527D54CACB}" type="slidenum">
              <a:rPr lang="en-US" altLang="en-US" sz="2300"/>
              <a:pPr/>
              <a:t>12</a:t>
            </a:fld>
            <a:endParaRPr lang="en-US" altLang="en-US" sz="23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Figure 8.1a Three functions of cell division. (Part 1)</a:t>
            </a:r>
          </a:p>
        </p:txBody>
      </p:sp>
    </p:spTree>
    <p:extLst>
      <p:ext uri="{BB962C8B-B14F-4D97-AF65-F5344CB8AC3E}">
        <p14:creationId xmlns:p14="http://schemas.microsoft.com/office/powerpoint/2010/main" val="2303752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6E164D1-7668-4B01-B756-FBFD7AD1C9FB}" type="slidenum">
              <a:rPr lang="en-US" altLang="en-US" sz="2300"/>
              <a:pPr/>
              <a:t>13</a:t>
            </a:fld>
            <a:endParaRPr lang="en-US" altLang="en-US" sz="23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Figure 20.12a </a:t>
            </a:r>
            <a:r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t>Mimicry in snakes</a:t>
            </a:r>
          </a:p>
        </p:txBody>
      </p:sp>
    </p:spTree>
    <p:extLst>
      <p:ext uri="{BB962C8B-B14F-4D97-AF65-F5344CB8AC3E}">
        <p14:creationId xmlns:p14="http://schemas.microsoft.com/office/powerpoint/2010/main" val="3359136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34F8F38-0937-4BB8-9021-ADD1D00E8852}" type="slidenum">
              <a:rPr lang="en-US" altLang="en-US" sz="2300"/>
              <a:pPr/>
              <a:t>14</a:t>
            </a:fld>
            <a:endParaRPr lang="en-US" altLang="en-US" sz="23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Figure 8.1a Three functions of cell division. (Part 1)</a:t>
            </a:r>
          </a:p>
        </p:txBody>
      </p:sp>
    </p:spTree>
    <p:extLst>
      <p:ext uri="{BB962C8B-B14F-4D97-AF65-F5344CB8AC3E}">
        <p14:creationId xmlns:p14="http://schemas.microsoft.com/office/powerpoint/2010/main" val="35441853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41C2F31-F147-4237-9399-AF8FA28BAF5C}" type="slidenum">
              <a:rPr lang="en-US" altLang="en-US" sz="2300"/>
              <a:pPr/>
              <a:t>15</a:t>
            </a:fld>
            <a:endParaRPr lang="en-US" altLang="en-US" sz="23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Figure 8.1a Three functions of cell division. (Part 1)</a:t>
            </a:r>
          </a:p>
        </p:txBody>
      </p:sp>
    </p:spTree>
    <p:extLst>
      <p:ext uri="{BB962C8B-B14F-4D97-AF65-F5344CB8AC3E}">
        <p14:creationId xmlns:p14="http://schemas.microsoft.com/office/powerpoint/2010/main" val="2180743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73DF500-3AC5-46F9-A977-DDC8AE46A9B6}" type="slidenum">
              <a:rPr lang="en-US" altLang="en-US" sz="2300"/>
              <a:pPr/>
              <a:t>16</a:t>
            </a:fld>
            <a:endParaRPr lang="en-US" altLang="en-US" sz="23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Figure 8.1a Three functions of cell division. (Part 1)</a:t>
            </a:r>
          </a:p>
        </p:txBody>
      </p:sp>
    </p:spTree>
    <p:extLst>
      <p:ext uri="{BB962C8B-B14F-4D97-AF65-F5344CB8AC3E}">
        <p14:creationId xmlns:p14="http://schemas.microsoft.com/office/powerpoint/2010/main" val="1112266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F165953-2FFF-4A87-A0BA-EAA2F50D089E}" type="slidenum">
              <a:rPr lang="en-US" altLang="en-US" sz="2300"/>
              <a:pPr/>
              <a:t>19</a:t>
            </a:fld>
            <a:endParaRPr lang="en-US" altLang="en-US" sz="23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Figure 8.1a Three functions of cell division. (Part 1)</a:t>
            </a:r>
          </a:p>
        </p:txBody>
      </p:sp>
    </p:spTree>
    <p:extLst>
      <p:ext uri="{BB962C8B-B14F-4D97-AF65-F5344CB8AC3E}">
        <p14:creationId xmlns:p14="http://schemas.microsoft.com/office/powerpoint/2010/main" val="1635422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D559B29-2C95-466C-AE15-CFC99956E185}" type="slidenum">
              <a:rPr lang="en-US" altLang="en-US" sz="2300"/>
              <a:pPr/>
              <a:t>20</a:t>
            </a:fld>
            <a:endParaRPr lang="en-US" altLang="en-US" sz="23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Figure 8.1a Three functions of cell division. (Part 1)</a:t>
            </a:r>
          </a:p>
        </p:txBody>
      </p:sp>
    </p:spTree>
    <p:extLst>
      <p:ext uri="{BB962C8B-B14F-4D97-AF65-F5344CB8AC3E}">
        <p14:creationId xmlns:p14="http://schemas.microsoft.com/office/powerpoint/2010/main" val="28160316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BF09CC9-C9C5-432A-9A2C-85A37D8ACFE7}" type="slidenum">
              <a:rPr lang="en-US" altLang="en-US" sz="2300"/>
              <a:pPr/>
              <a:t>21</a:t>
            </a:fld>
            <a:endParaRPr lang="en-US" altLang="en-US" sz="23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Figure 8.1a Three functions of cell division. (Part 1)</a:t>
            </a:r>
          </a:p>
        </p:txBody>
      </p:sp>
    </p:spTree>
    <p:extLst>
      <p:ext uri="{BB962C8B-B14F-4D97-AF65-F5344CB8AC3E}">
        <p14:creationId xmlns:p14="http://schemas.microsoft.com/office/powerpoint/2010/main" val="2970907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4FB8213-CE15-43E3-BF66-CB0DE3BD9613}" type="slidenum">
              <a:rPr lang="en-US" altLang="en-US" sz="2300"/>
              <a:pPr/>
              <a:t>2</a:t>
            </a:fld>
            <a:endParaRPr lang="en-US" altLang="en-US" sz="23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Figure 8.1a Three functions of cell division. (Part 1)</a:t>
            </a:r>
          </a:p>
        </p:txBody>
      </p:sp>
    </p:spTree>
    <p:extLst>
      <p:ext uri="{BB962C8B-B14F-4D97-AF65-F5344CB8AC3E}">
        <p14:creationId xmlns:p14="http://schemas.microsoft.com/office/powerpoint/2010/main" val="29097193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532BA64-6A41-48FD-804C-05FE946E3366}" type="slidenum">
              <a:rPr lang="en-US" altLang="en-US" sz="2300"/>
              <a:pPr/>
              <a:t>22</a:t>
            </a:fld>
            <a:endParaRPr lang="en-US" altLang="en-US" sz="23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</a:rPr>
              <a:t>Figure 13.2c Page from Darwin's notes</a:t>
            </a:r>
          </a:p>
        </p:txBody>
      </p:sp>
    </p:spTree>
    <p:extLst>
      <p:ext uri="{BB962C8B-B14F-4D97-AF65-F5344CB8AC3E}">
        <p14:creationId xmlns:p14="http://schemas.microsoft.com/office/powerpoint/2010/main" val="24763324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B5E260F-430E-4834-B1F4-0D55F1C46179}" type="slidenum">
              <a:rPr lang="en-US" altLang="en-US" sz="2300"/>
              <a:pPr/>
              <a:t>23</a:t>
            </a:fld>
            <a:endParaRPr lang="en-US" altLang="en-US" sz="23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</a:rPr>
              <a:t>Figure 13.3 The voyage of the </a:t>
            </a:r>
            <a:r>
              <a:rPr lang="en-US" altLang="en-US" i="1" smtClean="0">
                <a:solidFill>
                  <a:srgbClr val="000000"/>
                </a:solidFill>
              </a:rPr>
              <a:t>Beagle</a:t>
            </a:r>
          </a:p>
        </p:txBody>
      </p:sp>
    </p:spTree>
    <p:extLst>
      <p:ext uri="{BB962C8B-B14F-4D97-AF65-F5344CB8AC3E}">
        <p14:creationId xmlns:p14="http://schemas.microsoft.com/office/powerpoint/2010/main" val="2770224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B0F7C8E-4D13-4BEC-857A-D3B4036B08BF}" type="slidenum">
              <a:rPr lang="en-US" altLang="en-US" sz="2300"/>
              <a:pPr/>
              <a:t>24</a:t>
            </a:fld>
            <a:endParaRPr lang="en-US" altLang="en-US" sz="23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</a:rPr>
              <a:t>Figure 13.3c The Gal</a:t>
            </a:r>
            <a:r>
              <a:rPr lang="en-US" altLang="en-US" smtClean="0">
                <a:solidFill>
                  <a:srgbClr val="000000"/>
                </a:solidFill>
                <a:cs typeface="Times New Roman" panose="02020603050405020304" pitchFamily="18" charset="0"/>
              </a:rPr>
              <a:t>á</a:t>
            </a:r>
            <a:r>
              <a:rPr lang="en-US" altLang="en-US" smtClean="0">
                <a:solidFill>
                  <a:srgbClr val="000000"/>
                </a:solidFill>
              </a:rPr>
              <a:t>pagos Islands</a:t>
            </a:r>
          </a:p>
        </p:txBody>
      </p:sp>
    </p:spTree>
    <p:extLst>
      <p:ext uri="{BB962C8B-B14F-4D97-AF65-F5344CB8AC3E}">
        <p14:creationId xmlns:p14="http://schemas.microsoft.com/office/powerpoint/2010/main" val="40526121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8E6FDE1-D7B7-4DD7-9CA4-160CA77F9C80}" type="slidenum">
              <a:rPr lang="en-US" altLang="en-US" sz="2300"/>
              <a:pPr/>
              <a:t>25</a:t>
            </a:fld>
            <a:endParaRPr lang="en-US" altLang="en-US" sz="23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Figure 8.1a Three functions of cell division. (Part 1)</a:t>
            </a:r>
          </a:p>
        </p:txBody>
      </p:sp>
    </p:spTree>
    <p:extLst>
      <p:ext uri="{BB962C8B-B14F-4D97-AF65-F5344CB8AC3E}">
        <p14:creationId xmlns:p14="http://schemas.microsoft.com/office/powerpoint/2010/main" val="26803787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C1A64D-D8CB-4A03-A18A-211C3C0FD0BD}" type="slidenum">
              <a:rPr lang="en-US" altLang="en-US" sz="2300"/>
              <a:pPr/>
              <a:t>26</a:t>
            </a:fld>
            <a:endParaRPr lang="en-US" altLang="en-US" sz="23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Figure 8.1a Three functions of cell division. (Part 1)</a:t>
            </a:r>
          </a:p>
        </p:txBody>
      </p:sp>
    </p:spTree>
    <p:extLst>
      <p:ext uri="{BB962C8B-B14F-4D97-AF65-F5344CB8AC3E}">
        <p14:creationId xmlns:p14="http://schemas.microsoft.com/office/powerpoint/2010/main" val="23564314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841212C-6688-465E-8B02-D0B084A7F2D3}" type="slidenum">
              <a:rPr lang="en-US" altLang="en-US" sz="2300"/>
              <a:pPr/>
              <a:t>27</a:t>
            </a:fld>
            <a:endParaRPr lang="en-US" altLang="en-US" sz="23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Figure 8.1a Three functions of cell division. (Part 1)</a:t>
            </a:r>
          </a:p>
        </p:txBody>
      </p:sp>
    </p:spTree>
    <p:extLst>
      <p:ext uri="{BB962C8B-B14F-4D97-AF65-F5344CB8AC3E}">
        <p14:creationId xmlns:p14="http://schemas.microsoft.com/office/powerpoint/2010/main" val="20924874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BF09CC9-C9C5-432A-9A2C-85A37D8ACFE7}" type="slidenum">
              <a:rPr lang="en-US" altLang="en-US" sz="2300"/>
              <a:pPr/>
              <a:t>28</a:t>
            </a:fld>
            <a:endParaRPr lang="en-US" altLang="en-US" sz="23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Figure 8.1a Three functions of cell division. (Part 1)</a:t>
            </a:r>
          </a:p>
        </p:txBody>
      </p:sp>
    </p:spTree>
    <p:extLst>
      <p:ext uri="{BB962C8B-B14F-4D97-AF65-F5344CB8AC3E}">
        <p14:creationId xmlns:p14="http://schemas.microsoft.com/office/powerpoint/2010/main" val="31571181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C7AF49B-AB36-4EF5-A6B7-BFEDBAEC79C2}" type="slidenum">
              <a:rPr lang="en-US" altLang="en-US" sz="2300"/>
              <a:pPr/>
              <a:t>29</a:t>
            </a:fld>
            <a:endParaRPr lang="en-US" altLang="en-US" sz="23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Figure 8.1a Three functions of cell division. (Part 1)</a:t>
            </a:r>
          </a:p>
        </p:txBody>
      </p:sp>
    </p:spTree>
    <p:extLst>
      <p:ext uri="{BB962C8B-B14F-4D97-AF65-F5344CB8AC3E}">
        <p14:creationId xmlns:p14="http://schemas.microsoft.com/office/powerpoint/2010/main" val="21663014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3D2AEDF-1D43-41E5-8068-40C905749D19}" type="slidenum">
              <a:rPr lang="en-US" altLang="en-US" sz="2300"/>
              <a:pPr/>
              <a:t>30</a:t>
            </a:fld>
            <a:endParaRPr lang="en-US" altLang="en-US" sz="230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Figure 8.1a Three functions of cell division. (Part 1)</a:t>
            </a:r>
          </a:p>
        </p:txBody>
      </p:sp>
    </p:spTree>
    <p:extLst>
      <p:ext uri="{BB962C8B-B14F-4D97-AF65-F5344CB8AC3E}">
        <p14:creationId xmlns:p14="http://schemas.microsoft.com/office/powerpoint/2010/main" val="23446756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3D2AEDF-1D43-41E5-8068-40C905749D19}" type="slidenum">
              <a:rPr lang="en-US" altLang="en-US" sz="2300"/>
              <a:pPr/>
              <a:t>31</a:t>
            </a:fld>
            <a:endParaRPr lang="en-US" altLang="en-US" sz="230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Figure 8.1a Three functions of cell division. (Part 1)</a:t>
            </a:r>
          </a:p>
        </p:txBody>
      </p:sp>
    </p:spTree>
    <p:extLst>
      <p:ext uri="{BB962C8B-B14F-4D97-AF65-F5344CB8AC3E}">
        <p14:creationId xmlns:p14="http://schemas.microsoft.com/office/powerpoint/2010/main" val="1517256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DF86CC7-DA19-4F41-83F2-00E007A07965}" type="slidenum">
              <a:rPr lang="en-US" altLang="en-US" sz="2300"/>
              <a:pPr/>
              <a:t>3</a:t>
            </a:fld>
            <a:endParaRPr lang="en-US" altLang="en-US" sz="230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</a:rPr>
              <a:t>Figure 13.13 Color variations within a single species of Asian lady beetles</a:t>
            </a:r>
          </a:p>
        </p:txBody>
      </p:sp>
    </p:spTree>
    <p:extLst>
      <p:ext uri="{BB962C8B-B14F-4D97-AF65-F5344CB8AC3E}">
        <p14:creationId xmlns:p14="http://schemas.microsoft.com/office/powerpoint/2010/main" val="28196881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3D2AEDF-1D43-41E5-8068-40C905749D19}" type="slidenum">
              <a:rPr lang="en-US" altLang="en-US" sz="2300"/>
              <a:pPr/>
              <a:t>32</a:t>
            </a:fld>
            <a:endParaRPr lang="en-US" altLang="en-US" sz="230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Figure 8.1a Three functions of cell division. (Part 1)</a:t>
            </a:r>
          </a:p>
        </p:txBody>
      </p:sp>
    </p:spTree>
    <p:extLst>
      <p:ext uri="{BB962C8B-B14F-4D97-AF65-F5344CB8AC3E}">
        <p14:creationId xmlns:p14="http://schemas.microsoft.com/office/powerpoint/2010/main" val="32673687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3D2AEDF-1D43-41E5-8068-40C905749D19}" type="slidenum">
              <a:rPr lang="en-US" altLang="en-US" sz="2300"/>
              <a:pPr/>
              <a:t>33</a:t>
            </a:fld>
            <a:endParaRPr lang="en-US" altLang="en-US" sz="230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Figure 8.1a Three functions of cell division. (Part 1)</a:t>
            </a:r>
          </a:p>
        </p:txBody>
      </p:sp>
    </p:spTree>
    <p:extLst>
      <p:ext uri="{BB962C8B-B14F-4D97-AF65-F5344CB8AC3E}">
        <p14:creationId xmlns:p14="http://schemas.microsoft.com/office/powerpoint/2010/main" val="4817237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075E522-2366-4251-9A4B-DBBE55C62059}" type="slidenum">
              <a:rPr lang="en-US" altLang="en-US" sz="2300"/>
              <a:pPr/>
              <a:t>34</a:t>
            </a:fld>
            <a:endParaRPr lang="en-US" altLang="en-US" sz="23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</a:rPr>
              <a:t>Figure 13.8 Homologous structures: anatomical signs of descent with modification</a:t>
            </a:r>
          </a:p>
        </p:txBody>
      </p:sp>
    </p:spTree>
    <p:extLst>
      <p:ext uri="{BB962C8B-B14F-4D97-AF65-F5344CB8AC3E}">
        <p14:creationId xmlns:p14="http://schemas.microsoft.com/office/powerpoint/2010/main" val="5425059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1C24117-A043-4D03-AEEE-2D7D5FBA012D}" type="slidenum">
              <a:rPr lang="en-US" altLang="en-US" sz="2300"/>
              <a:pPr/>
              <a:t>35</a:t>
            </a:fld>
            <a:endParaRPr lang="en-US" altLang="en-US" sz="23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893200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E8FA2FD-6828-4017-8B32-7BC0234C2AF1}" type="slidenum">
              <a:rPr lang="en-US" altLang="en-US" sz="2300"/>
              <a:pPr/>
              <a:t>37</a:t>
            </a:fld>
            <a:endParaRPr lang="en-US" altLang="en-US" sz="230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Figure 15.8b </a:t>
            </a:r>
            <a:r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t>Three common shapes of prokaryotic cells</a:t>
            </a:r>
          </a:p>
        </p:txBody>
      </p:sp>
    </p:spTree>
    <p:extLst>
      <p:ext uri="{BB962C8B-B14F-4D97-AF65-F5344CB8AC3E}">
        <p14:creationId xmlns:p14="http://schemas.microsoft.com/office/powerpoint/2010/main" val="8728456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E1576B0-4486-4CCC-9A4C-4CC110D00270}" type="slidenum">
              <a:rPr lang="en-US" altLang="en-US" sz="2300"/>
              <a:pPr/>
              <a:t>38</a:t>
            </a:fld>
            <a:endParaRPr lang="en-US" altLang="en-US" sz="23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Figure 15.8a </a:t>
            </a:r>
            <a:r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t>Three common shapes of prokaryotic cells</a:t>
            </a:r>
          </a:p>
        </p:txBody>
      </p:sp>
    </p:spTree>
    <p:extLst>
      <p:ext uri="{BB962C8B-B14F-4D97-AF65-F5344CB8AC3E}">
        <p14:creationId xmlns:p14="http://schemas.microsoft.com/office/powerpoint/2010/main" val="4289540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4611042-6612-40C2-9DA3-8F1FC5B7A2AA}" type="slidenum">
              <a:rPr lang="en-US" altLang="en-US" sz="2300"/>
              <a:pPr/>
              <a:t>39</a:t>
            </a:fld>
            <a:endParaRPr lang="en-US" altLang="en-US" sz="23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Figure 15.7 </a:t>
            </a:r>
            <a:r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t>Bacteria on the head of a pin</a:t>
            </a:r>
          </a:p>
        </p:txBody>
      </p:sp>
    </p:spTree>
    <p:extLst>
      <p:ext uri="{BB962C8B-B14F-4D97-AF65-F5344CB8AC3E}">
        <p14:creationId xmlns:p14="http://schemas.microsoft.com/office/powerpoint/2010/main" val="23321747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F048778-2C47-4B89-A54B-F6CFD39BD08D}" type="slidenum">
              <a:rPr lang="en-US" altLang="en-US" sz="2300"/>
              <a:pPr/>
              <a:t>41</a:t>
            </a:fld>
            <a:endParaRPr lang="en-US" altLang="en-US" sz="23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Figure 16.22d </a:t>
            </a:r>
            <a:r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t>A gallery of diverse fungi</a:t>
            </a:r>
          </a:p>
        </p:txBody>
      </p:sp>
    </p:spTree>
    <p:extLst>
      <p:ext uri="{BB962C8B-B14F-4D97-AF65-F5344CB8AC3E}">
        <p14:creationId xmlns:p14="http://schemas.microsoft.com/office/powerpoint/2010/main" val="21874733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CC9895-CD7B-479C-802C-C9FE71C84E58}" type="slidenum">
              <a:rPr lang="en-US" altLang="en-US" sz="2300"/>
              <a:pPr/>
              <a:t>42</a:t>
            </a:fld>
            <a:endParaRPr lang="en-US" altLang="en-US" sz="23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Figure 16.22d </a:t>
            </a:r>
            <a:r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t>A gallery of diverse fungi</a:t>
            </a:r>
          </a:p>
        </p:txBody>
      </p:sp>
    </p:spTree>
    <p:extLst>
      <p:ext uri="{BB962C8B-B14F-4D97-AF65-F5344CB8AC3E}">
        <p14:creationId xmlns:p14="http://schemas.microsoft.com/office/powerpoint/2010/main" val="14881407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C6A85B5-ECB0-4AD0-9F3D-380C7D634F6A}" type="slidenum">
              <a:rPr lang="en-US" altLang="en-US" sz="2300"/>
              <a:pPr/>
              <a:t>43</a:t>
            </a:fld>
            <a:endParaRPr lang="en-US" altLang="en-US" sz="23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Figure 16.22b </a:t>
            </a:r>
            <a:r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t>A gallery of diverse fungi</a:t>
            </a:r>
          </a:p>
        </p:txBody>
      </p:sp>
    </p:spTree>
    <p:extLst>
      <p:ext uri="{BB962C8B-B14F-4D97-AF65-F5344CB8AC3E}">
        <p14:creationId xmlns:p14="http://schemas.microsoft.com/office/powerpoint/2010/main" val="3061488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9B141F7-3808-4E9A-BFBC-8BC1F776B4BA}" type="slidenum">
              <a:rPr lang="en-US" altLang="en-US" sz="2300"/>
              <a:pPr/>
              <a:t>4</a:t>
            </a:fld>
            <a:endParaRPr lang="en-US" altLang="en-US" sz="23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</a:rPr>
              <a:t>Figure 13.14 Evolution of pesticide resistance in insect populations (Step 3)</a:t>
            </a:r>
          </a:p>
        </p:txBody>
      </p:sp>
    </p:spTree>
    <p:extLst>
      <p:ext uri="{BB962C8B-B14F-4D97-AF65-F5344CB8AC3E}">
        <p14:creationId xmlns:p14="http://schemas.microsoft.com/office/powerpoint/2010/main" val="41329372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6332971-755E-4243-BDB6-1B9F82D849FA}" type="slidenum">
              <a:rPr lang="en-US" altLang="en-US" sz="2300"/>
              <a:pPr/>
              <a:t>44</a:t>
            </a:fld>
            <a:endParaRPr lang="en-US" altLang="en-US" sz="23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Figure 16.27 </a:t>
            </a:r>
            <a:r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t>Fungal production of an antibiotic</a:t>
            </a:r>
          </a:p>
        </p:txBody>
      </p:sp>
    </p:spTree>
    <p:extLst>
      <p:ext uri="{BB962C8B-B14F-4D97-AF65-F5344CB8AC3E}">
        <p14:creationId xmlns:p14="http://schemas.microsoft.com/office/powerpoint/2010/main" val="37420358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8BD7A5C-D7D9-4090-BEFD-0E2360B569CE}" type="slidenum">
              <a:rPr lang="en-US" altLang="en-US" sz="2300"/>
              <a:pPr/>
              <a:t>45</a:t>
            </a:fld>
            <a:endParaRPr lang="en-US" altLang="en-US" sz="23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Figure 16.UN07 </a:t>
            </a:r>
            <a:r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t>Summary: Terrestrial Adaptations of Plants</a:t>
            </a:r>
          </a:p>
        </p:txBody>
      </p:sp>
    </p:spTree>
    <p:extLst>
      <p:ext uri="{BB962C8B-B14F-4D97-AF65-F5344CB8AC3E}">
        <p14:creationId xmlns:p14="http://schemas.microsoft.com/office/powerpoint/2010/main" val="40464002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E19A623-65B8-4FAC-B08B-3FBDA1380755}" type="slidenum">
              <a:rPr lang="en-US" altLang="en-US" sz="2300"/>
              <a:pPr/>
              <a:t>46</a:t>
            </a:fld>
            <a:endParaRPr lang="en-US" altLang="en-US" sz="23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Figure 16.15 </a:t>
            </a:r>
            <a:r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t>A pine tree, the sporophyte, bearing two types of cones containing gametophytes</a:t>
            </a:r>
          </a:p>
        </p:txBody>
      </p:sp>
    </p:spTree>
    <p:extLst>
      <p:ext uri="{BB962C8B-B14F-4D97-AF65-F5344CB8AC3E}">
        <p14:creationId xmlns:p14="http://schemas.microsoft.com/office/powerpoint/2010/main" val="25011744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F7410B9-39C8-4D0F-981F-8C1C8E17FE67}" type="slidenum">
              <a:rPr lang="en-US" altLang="en-US" sz="2300"/>
              <a:pPr/>
              <a:t>47</a:t>
            </a:fld>
            <a:endParaRPr lang="en-US" altLang="en-US" sz="23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Figure 16.22d </a:t>
            </a:r>
            <a:r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t>A gallery of diverse fungi</a:t>
            </a:r>
          </a:p>
        </p:txBody>
      </p:sp>
    </p:spTree>
    <p:extLst>
      <p:ext uri="{BB962C8B-B14F-4D97-AF65-F5344CB8AC3E}">
        <p14:creationId xmlns:p14="http://schemas.microsoft.com/office/powerpoint/2010/main" val="6537743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CE86523-080D-4CC2-80CC-3EAFFE8D5D2C}" type="slidenum">
              <a:rPr lang="en-US" altLang="en-US" sz="2300"/>
              <a:pPr/>
              <a:t>48</a:t>
            </a:fld>
            <a:endParaRPr lang="en-US" altLang="en-US" sz="230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Figure 8.1a Three functions of cell division. (Part 1)</a:t>
            </a:r>
          </a:p>
        </p:txBody>
      </p:sp>
    </p:spTree>
    <p:extLst>
      <p:ext uri="{BB962C8B-B14F-4D97-AF65-F5344CB8AC3E}">
        <p14:creationId xmlns:p14="http://schemas.microsoft.com/office/powerpoint/2010/main" val="21669941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265A9C5-9E52-43FC-9397-7A17AF3B92FE}" type="slidenum">
              <a:rPr lang="en-US" altLang="en-US" sz="2300"/>
              <a:pPr/>
              <a:t>49</a:t>
            </a:fld>
            <a:endParaRPr lang="en-US" altLang="en-US" sz="230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Figure 8.1a Three functions of cell division. (Part 1)</a:t>
            </a:r>
          </a:p>
        </p:txBody>
      </p:sp>
    </p:spTree>
    <p:extLst>
      <p:ext uri="{BB962C8B-B14F-4D97-AF65-F5344CB8AC3E}">
        <p14:creationId xmlns:p14="http://schemas.microsoft.com/office/powerpoint/2010/main" val="18311562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C6180A2-11D5-41A9-8562-96F3B10859A3}" type="slidenum">
              <a:rPr lang="en-US" altLang="en-US" sz="2300"/>
              <a:pPr/>
              <a:t>50</a:t>
            </a:fld>
            <a:endParaRPr lang="en-US" altLang="en-US" sz="230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</a:rPr>
              <a:t>Figure 17.23f Insect diversity: longhorn beetle</a:t>
            </a:r>
          </a:p>
        </p:txBody>
      </p:sp>
    </p:spTree>
    <p:extLst>
      <p:ext uri="{BB962C8B-B14F-4D97-AF65-F5344CB8AC3E}">
        <p14:creationId xmlns:p14="http://schemas.microsoft.com/office/powerpoint/2010/main" val="15938897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99BF8EF-DF7E-4FDB-9103-049B0810E829}" type="slidenum">
              <a:rPr lang="en-US" altLang="en-US" sz="2300"/>
              <a:pPr/>
              <a:t>51</a:t>
            </a:fld>
            <a:endParaRPr lang="en-US" altLang="en-US" sz="230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</a:rPr>
              <a:t>Figure 13.1 Camouflage as an example of evolutionary adaptation</a:t>
            </a:r>
          </a:p>
        </p:txBody>
      </p:sp>
    </p:spTree>
    <p:extLst>
      <p:ext uri="{BB962C8B-B14F-4D97-AF65-F5344CB8AC3E}">
        <p14:creationId xmlns:p14="http://schemas.microsoft.com/office/powerpoint/2010/main" val="2881261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3D2AEDF-1D43-41E5-8068-40C905749D19}" type="slidenum">
              <a:rPr lang="en-US" altLang="en-US" sz="2300"/>
              <a:pPr/>
              <a:t>52</a:t>
            </a:fld>
            <a:endParaRPr lang="en-US" altLang="en-US" sz="230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Figure 8.1a Three functions of cell division. (Part 1)</a:t>
            </a:r>
          </a:p>
        </p:txBody>
      </p:sp>
    </p:spTree>
    <p:extLst>
      <p:ext uri="{BB962C8B-B14F-4D97-AF65-F5344CB8AC3E}">
        <p14:creationId xmlns:p14="http://schemas.microsoft.com/office/powerpoint/2010/main" val="398322787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3D2AEDF-1D43-41E5-8068-40C905749D19}" type="slidenum">
              <a:rPr lang="en-US" altLang="en-US" sz="2300"/>
              <a:pPr/>
              <a:t>53</a:t>
            </a:fld>
            <a:endParaRPr lang="en-US" altLang="en-US" sz="230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Figure 8.1a Three functions of cell division. (Part 1)</a:t>
            </a:r>
          </a:p>
        </p:txBody>
      </p:sp>
    </p:spTree>
    <p:extLst>
      <p:ext uri="{BB962C8B-B14F-4D97-AF65-F5344CB8AC3E}">
        <p14:creationId xmlns:p14="http://schemas.microsoft.com/office/powerpoint/2010/main" val="3113342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D4E3641-DC5D-4C34-80BA-8AA9B56101E7}" type="slidenum">
              <a:rPr lang="en-US" altLang="en-US" sz="2300"/>
              <a:pPr/>
              <a:t>5</a:t>
            </a:fld>
            <a:endParaRPr lang="en-US" altLang="en-US" sz="23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</a:rPr>
              <a:t>Figure 13.UN5 Summary: outcomes of natural selection</a:t>
            </a:r>
          </a:p>
        </p:txBody>
      </p:sp>
    </p:spTree>
    <p:extLst>
      <p:ext uri="{BB962C8B-B14F-4D97-AF65-F5344CB8AC3E}">
        <p14:creationId xmlns:p14="http://schemas.microsoft.com/office/powerpoint/2010/main" val="37029793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3D2AEDF-1D43-41E5-8068-40C905749D19}" type="slidenum">
              <a:rPr lang="en-US" altLang="en-US" sz="2300"/>
              <a:pPr/>
              <a:t>54</a:t>
            </a:fld>
            <a:endParaRPr lang="en-US" altLang="en-US" sz="230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Figure 8.1a Three functions of cell division. (Part 1)</a:t>
            </a:r>
          </a:p>
        </p:txBody>
      </p:sp>
    </p:spTree>
    <p:extLst>
      <p:ext uri="{BB962C8B-B14F-4D97-AF65-F5344CB8AC3E}">
        <p14:creationId xmlns:p14="http://schemas.microsoft.com/office/powerpoint/2010/main" val="27332665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075E522-2366-4251-9A4B-DBBE55C62059}" type="slidenum">
              <a:rPr lang="en-US" altLang="en-US" sz="2300"/>
              <a:pPr/>
              <a:t>55</a:t>
            </a:fld>
            <a:endParaRPr lang="en-US" altLang="en-US" sz="23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</a:rPr>
              <a:t>Figure 13.8 Homologous structures: anatomical signs of descent with modification</a:t>
            </a:r>
          </a:p>
        </p:txBody>
      </p:sp>
    </p:spTree>
    <p:extLst>
      <p:ext uri="{BB962C8B-B14F-4D97-AF65-F5344CB8AC3E}">
        <p14:creationId xmlns:p14="http://schemas.microsoft.com/office/powerpoint/2010/main" val="33626087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D188F98-2DF8-416A-9561-287171805F89}" type="slidenum">
              <a:rPr lang="en-US" altLang="en-US" sz="2300"/>
              <a:pPr/>
              <a:t>56</a:t>
            </a:fld>
            <a:endParaRPr lang="en-US" altLang="en-US" sz="230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05578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B7C79F8-CD93-49C0-B941-85B83B96FBBC}" type="slidenum">
              <a:rPr lang="en-US" altLang="en-US" sz="2300"/>
              <a:pPr/>
              <a:t>57</a:t>
            </a:fld>
            <a:endParaRPr lang="en-US" altLang="en-US" sz="230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Figure 8.1a Three functions of cell division. (Part 1)</a:t>
            </a:r>
          </a:p>
        </p:txBody>
      </p:sp>
    </p:spTree>
    <p:extLst>
      <p:ext uri="{BB962C8B-B14F-4D97-AF65-F5344CB8AC3E}">
        <p14:creationId xmlns:p14="http://schemas.microsoft.com/office/powerpoint/2010/main" val="46531481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42F9C15-C51C-4A36-A8CB-85968F53C6A6}" type="slidenum">
              <a:rPr lang="en-US" altLang="en-US" sz="2300"/>
              <a:pPr/>
              <a:t>58</a:t>
            </a:fld>
            <a:endParaRPr lang="en-US" altLang="en-US" sz="230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Figure 8.1a Three functions of cell division. (Part 1)</a:t>
            </a:r>
          </a:p>
        </p:txBody>
      </p:sp>
    </p:spTree>
    <p:extLst>
      <p:ext uri="{BB962C8B-B14F-4D97-AF65-F5344CB8AC3E}">
        <p14:creationId xmlns:p14="http://schemas.microsoft.com/office/powerpoint/2010/main" val="324885514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325E418-C1C9-4226-A715-D1FCACBA85CC}" type="slidenum">
              <a:rPr lang="en-US" altLang="en-US" sz="2300"/>
              <a:pPr/>
              <a:t>59</a:t>
            </a:fld>
            <a:endParaRPr lang="en-US" altLang="en-US" sz="230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Figure 20.18 </a:t>
            </a:r>
            <a:r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t>A simplified food web for a Sonoran desert community</a:t>
            </a:r>
          </a:p>
        </p:txBody>
      </p:sp>
    </p:spTree>
    <p:extLst>
      <p:ext uri="{BB962C8B-B14F-4D97-AF65-F5344CB8AC3E}">
        <p14:creationId xmlns:p14="http://schemas.microsoft.com/office/powerpoint/2010/main" val="211202007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C6CBF88-7A4D-4E97-9119-A9CA51078AD5}" type="slidenum">
              <a:rPr lang="en-US" altLang="en-US" sz="2300"/>
              <a:pPr/>
              <a:t>60</a:t>
            </a:fld>
            <a:endParaRPr lang="en-US" altLang="en-US" sz="23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Figure 20.32 </a:t>
            </a:r>
            <a:r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t>The carbon cycle</a:t>
            </a:r>
          </a:p>
        </p:txBody>
      </p:sp>
    </p:spTree>
    <p:extLst>
      <p:ext uri="{BB962C8B-B14F-4D97-AF65-F5344CB8AC3E}">
        <p14:creationId xmlns:p14="http://schemas.microsoft.com/office/powerpoint/2010/main" val="58295783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87CB33D-CEAD-40A4-89A5-6E46D7FAFAA0}" type="slidenum">
              <a:rPr lang="en-US" altLang="en-US" sz="2300"/>
              <a:pPr/>
              <a:t>61</a:t>
            </a:fld>
            <a:endParaRPr lang="en-US" altLang="en-US" sz="230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Figure 20.34 </a:t>
            </a:r>
            <a:r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t>The nitrogen cycle</a:t>
            </a:r>
          </a:p>
        </p:txBody>
      </p:sp>
    </p:spTree>
    <p:extLst>
      <p:ext uri="{BB962C8B-B14F-4D97-AF65-F5344CB8AC3E}">
        <p14:creationId xmlns:p14="http://schemas.microsoft.com/office/powerpoint/2010/main" val="55873965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AAF91B0-DC2E-4C63-89A9-44E45DE7F0DF}" type="slidenum">
              <a:rPr lang="en-US" altLang="en-US" sz="2300"/>
              <a:pPr/>
              <a:t>62</a:t>
            </a:fld>
            <a:endParaRPr lang="en-US" altLang="en-US" sz="23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Figure 8.1a Three functions of cell division. (Part 1)</a:t>
            </a:r>
          </a:p>
        </p:txBody>
      </p:sp>
    </p:spTree>
    <p:extLst>
      <p:ext uri="{BB962C8B-B14F-4D97-AF65-F5344CB8AC3E}">
        <p14:creationId xmlns:p14="http://schemas.microsoft.com/office/powerpoint/2010/main" val="149638682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DACB9D4-95DF-4A2E-9CA4-7E3C18584218}" type="slidenum">
              <a:rPr lang="en-US" altLang="en-US" sz="2300"/>
              <a:pPr/>
              <a:t>64</a:t>
            </a:fld>
            <a:endParaRPr lang="en-US" altLang="en-US" sz="230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Figure 8.1a Three functions of cell division. (Part 1)</a:t>
            </a:r>
          </a:p>
        </p:txBody>
      </p:sp>
    </p:spTree>
    <p:extLst>
      <p:ext uri="{BB962C8B-B14F-4D97-AF65-F5344CB8AC3E}">
        <p14:creationId xmlns:p14="http://schemas.microsoft.com/office/powerpoint/2010/main" val="3543138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8E74B58-ED7A-4EC7-BA36-E5B0CAE2A550}" type="slidenum">
              <a:rPr lang="en-US" altLang="en-US" sz="2300"/>
              <a:pPr/>
              <a:t>6</a:t>
            </a:fld>
            <a:endParaRPr lang="en-US" altLang="en-US" sz="23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Figure 8.1a Three functions of cell division. (Part 1)</a:t>
            </a:r>
          </a:p>
        </p:txBody>
      </p:sp>
    </p:spTree>
    <p:extLst>
      <p:ext uri="{BB962C8B-B14F-4D97-AF65-F5344CB8AC3E}">
        <p14:creationId xmlns:p14="http://schemas.microsoft.com/office/powerpoint/2010/main" val="2759254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BEE8B31-18AF-4B2C-B8A6-F8B997587F88}" type="slidenum">
              <a:rPr lang="en-US" altLang="en-US" sz="2300"/>
              <a:pPr/>
              <a:t>7</a:t>
            </a:fld>
            <a:endParaRPr lang="en-US" altLang="en-US" sz="23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Figure 8.1a Three functions of cell division. (Part 1)</a:t>
            </a:r>
          </a:p>
        </p:txBody>
      </p:sp>
    </p:spTree>
    <p:extLst>
      <p:ext uri="{BB962C8B-B14F-4D97-AF65-F5344CB8AC3E}">
        <p14:creationId xmlns:p14="http://schemas.microsoft.com/office/powerpoint/2010/main" val="4060845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BEE8B31-18AF-4B2C-B8A6-F8B997587F88}" type="slidenum">
              <a:rPr lang="en-US" altLang="en-US" sz="2300"/>
              <a:pPr/>
              <a:t>8</a:t>
            </a:fld>
            <a:endParaRPr lang="en-US" altLang="en-US" sz="23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Figure 8.1a Three functions of cell division. (Part 1)</a:t>
            </a:r>
          </a:p>
        </p:txBody>
      </p:sp>
    </p:spTree>
    <p:extLst>
      <p:ext uri="{BB962C8B-B14F-4D97-AF65-F5344CB8AC3E}">
        <p14:creationId xmlns:p14="http://schemas.microsoft.com/office/powerpoint/2010/main" val="63583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7764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776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B71315B-0412-49BA-B19C-CD9B6D833BA6}" type="slidenum">
              <a:rPr lang="en-US" altLang="en-US" sz="2300"/>
              <a:pPr/>
              <a:t>9</a:t>
            </a:fld>
            <a:endParaRPr lang="en-US" altLang="en-US" sz="23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Figure 8.1a Three functions of cell division. (Part 1)</a:t>
            </a:r>
          </a:p>
        </p:txBody>
      </p:sp>
    </p:spTree>
    <p:extLst>
      <p:ext uri="{BB962C8B-B14F-4D97-AF65-F5344CB8AC3E}">
        <p14:creationId xmlns:p14="http://schemas.microsoft.com/office/powerpoint/2010/main" val="1522982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 descr="CEB_BC_Cover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555875"/>
            <a:ext cx="277495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8"/>
          <p:cNvSpPr>
            <a:spLocks noChangeArrowheads="1"/>
          </p:cNvSpPr>
          <p:nvPr userDrawn="1"/>
        </p:nvSpPr>
        <p:spPr bwMode="auto">
          <a:xfrm>
            <a:off x="0" y="6096000"/>
            <a:ext cx="9144000" cy="762000"/>
          </a:xfrm>
          <a:prstGeom prst="rect">
            <a:avLst/>
          </a:prstGeom>
          <a:solidFill>
            <a:srgbClr val="B7DA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/>
          </a:p>
        </p:txBody>
      </p:sp>
      <p:pic>
        <p:nvPicPr>
          <p:cNvPr id="6" name="Picture 29" descr="CEBP_CB_Cover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6938" y="1368425"/>
            <a:ext cx="316865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3"/>
          <p:cNvSpPr>
            <a:spLocks noChangeArrowheads="1"/>
          </p:cNvSpPr>
          <p:nvPr userDrawn="1"/>
        </p:nvSpPr>
        <p:spPr bwMode="auto">
          <a:xfrm>
            <a:off x="0" y="0"/>
            <a:ext cx="9144000" cy="1524000"/>
          </a:xfrm>
          <a:prstGeom prst="rect">
            <a:avLst/>
          </a:prstGeom>
          <a:solidFill>
            <a:srgbClr val="0071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8" name="Text Box 34"/>
          <p:cNvSpPr txBox="1">
            <a:spLocks noChangeArrowheads="1"/>
          </p:cNvSpPr>
          <p:nvPr userDrawn="1"/>
        </p:nvSpPr>
        <p:spPr bwMode="auto">
          <a:xfrm>
            <a:off x="276225" y="6537325"/>
            <a:ext cx="4676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US" sz="1000" smtClean="0">
                <a:latin typeface="Times New Roman" pitchFamily="18" charset="0"/>
              </a:rPr>
              <a:t>© 2010 Pearson Education, Inc.</a:t>
            </a:r>
          </a:p>
        </p:txBody>
      </p:sp>
      <p:sp>
        <p:nvSpPr>
          <p:cNvPr id="9" name="Rectangle 36"/>
          <p:cNvSpPr>
            <a:spLocks noChangeArrowheads="1"/>
          </p:cNvSpPr>
          <p:nvPr userDrawn="1"/>
        </p:nvSpPr>
        <p:spPr bwMode="auto">
          <a:xfrm>
            <a:off x="236538" y="6096000"/>
            <a:ext cx="6127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kumimoji="1" lang="en-US" altLang="en-US" sz="1800" b="1">
                <a:latin typeface="Times New Roman" panose="02020603050405020304" pitchFamily="18" charset="0"/>
              </a:rPr>
              <a:t>Lectures by Chris C. Romero, updated by Edward J. Zalisko</a:t>
            </a:r>
          </a:p>
        </p:txBody>
      </p:sp>
      <p:sp>
        <p:nvSpPr>
          <p:cNvPr id="10" name="Text Box 39"/>
          <p:cNvSpPr txBox="1">
            <a:spLocks noChangeArrowheads="1"/>
          </p:cNvSpPr>
          <p:nvPr userDrawn="1"/>
        </p:nvSpPr>
        <p:spPr bwMode="auto">
          <a:xfrm>
            <a:off x="2032000" y="4572000"/>
            <a:ext cx="589280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US" sz="1600" b="1" smtClean="0">
                <a:ea typeface="ＭＳ Ｐゴシック" pitchFamily="34" charset="-128"/>
              </a:rPr>
              <a:t>PowerPoint</a:t>
            </a:r>
            <a:r>
              <a:rPr lang="en-US" sz="1600" b="1" baseline="30000" smtClean="0">
                <a:ea typeface="ＭＳ Ｐゴシック" pitchFamily="34" charset="-128"/>
              </a:rPr>
              <a:t>®</a:t>
            </a:r>
            <a:r>
              <a:rPr lang="en-US" sz="1600" b="1" smtClean="0">
                <a:ea typeface="ＭＳ Ｐゴシック" pitchFamily="34" charset="-128"/>
              </a:rPr>
              <a:t> Lectures for</a:t>
            </a:r>
          </a:p>
          <a:p>
            <a:pPr algn="l">
              <a:defRPr/>
            </a:pPr>
            <a:r>
              <a:rPr lang="en-US" sz="1600" b="1" i="1" smtClean="0">
                <a:ea typeface="ＭＳ Ｐゴシック" pitchFamily="34" charset="-128"/>
              </a:rPr>
              <a:t>Campbell Essential Biology, </a:t>
            </a:r>
            <a:r>
              <a:rPr lang="en-US" sz="1600" b="1" smtClean="0">
                <a:ea typeface="ＭＳ Ｐゴシック" pitchFamily="34" charset="-128"/>
              </a:rPr>
              <a:t>Fourth Edition</a:t>
            </a:r>
            <a:endParaRPr lang="en-US" sz="1600" b="1" i="1" smtClean="0">
              <a:ea typeface="ＭＳ Ｐゴシック" pitchFamily="34" charset="-128"/>
            </a:endParaRPr>
          </a:p>
          <a:p>
            <a:pPr algn="l">
              <a:defRPr/>
            </a:pPr>
            <a:r>
              <a:rPr lang="en-US" sz="1600" b="1" i="1" smtClean="0">
                <a:latin typeface="Times New Roman" pitchFamily="18" charset="0"/>
                <a:ea typeface="ＭＳ Ｐゴシック" pitchFamily="34" charset="-128"/>
              </a:rPr>
              <a:t>   – </a:t>
            </a:r>
            <a:r>
              <a:rPr lang="en-US" sz="1600" b="1" smtClean="0">
                <a:latin typeface="Times New Roman" pitchFamily="18" charset="0"/>
                <a:ea typeface="ＭＳ Ｐゴシック" pitchFamily="34" charset="-128"/>
              </a:rPr>
              <a:t>Eric Simon, Jane Reece, and Jean Dickey</a:t>
            </a:r>
          </a:p>
          <a:p>
            <a:pPr algn="l">
              <a:defRPr/>
            </a:pPr>
            <a:r>
              <a:rPr lang="en-US" sz="1600" b="1" i="1" smtClean="0">
                <a:ea typeface="ＭＳ Ｐゴシック" pitchFamily="34" charset="-128"/>
              </a:rPr>
              <a:t>Campbell Essential Biology with Physiology, </a:t>
            </a:r>
            <a:r>
              <a:rPr lang="en-US" sz="1600" b="1" smtClean="0">
                <a:ea typeface="ＭＳ Ｐゴシック" pitchFamily="34" charset="-128"/>
              </a:rPr>
              <a:t>Third Edition</a:t>
            </a:r>
            <a:endParaRPr lang="en-US" sz="1600" b="1" i="1" smtClean="0">
              <a:ea typeface="ＭＳ Ｐゴシック" pitchFamily="34" charset="-128"/>
            </a:endParaRPr>
          </a:p>
          <a:p>
            <a:pPr algn="l">
              <a:defRPr/>
            </a:pPr>
            <a:r>
              <a:rPr lang="en-US" sz="1600" b="1" i="1" smtClean="0">
                <a:latin typeface="Times New Roman" pitchFamily="18" charset="0"/>
                <a:ea typeface="ＭＳ Ｐゴシック" pitchFamily="34" charset="-128"/>
              </a:rPr>
              <a:t>   – </a:t>
            </a:r>
            <a:r>
              <a:rPr lang="en-US" sz="1600" b="1" smtClean="0">
                <a:latin typeface="Times New Roman" pitchFamily="18" charset="0"/>
                <a:ea typeface="ＭＳ Ｐゴシック" pitchFamily="34" charset="-128"/>
              </a:rPr>
              <a:t>Eric Simon, Jane Reece, and Jean Dickey</a:t>
            </a:r>
          </a:p>
          <a:p>
            <a:pPr algn="l">
              <a:defRPr/>
            </a:pPr>
            <a:endParaRPr lang="en-US" sz="1600" b="1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77571" name="Rectangle 35"/>
          <p:cNvSpPr>
            <a:spLocks noGrp="1" noChangeArrowheads="1"/>
          </p:cNvSpPr>
          <p:nvPr>
            <p:ph type="ctrTitle"/>
          </p:nvPr>
        </p:nvSpPr>
        <p:spPr>
          <a:xfrm>
            <a:off x="206375" y="157163"/>
            <a:ext cx="8709025" cy="1143000"/>
          </a:xfrm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anchor="ctr"/>
          <a:lstStyle>
            <a:lvl1pPr marL="0" indent="0">
              <a:defRPr sz="5000">
                <a:solidFill>
                  <a:schemeClr val="bg1"/>
                </a:solidFill>
                <a:latin typeface="Arial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77576" name="Rectangle 40"/>
          <p:cNvSpPr>
            <a:spLocks noGrp="1" noChangeArrowheads="1"/>
          </p:cNvSpPr>
          <p:nvPr>
            <p:ph type="subTitle" idx="1"/>
          </p:nvPr>
        </p:nvSpPr>
        <p:spPr>
          <a:xfrm>
            <a:off x="238125" y="1531938"/>
            <a:ext cx="8677275" cy="1752600"/>
          </a:xfrm>
        </p:spPr>
        <p:txBody>
          <a:bodyPr/>
          <a:lstStyle>
            <a:lvl1pPr>
              <a:buFont typeface="Wingdings" pitchFamily="48" charset="2"/>
              <a:buNone/>
              <a:defRPr sz="4000" b="1">
                <a:latin typeface="Times New Roman" pitchFamily="18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14967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84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76200"/>
            <a:ext cx="2152650" cy="3133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76200"/>
            <a:ext cx="6305550" cy="3133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28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47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0278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673100"/>
            <a:ext cx="4229100" cy="2536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673100"/>
            <a:ext cx="4229100" cy="2536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3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8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4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989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5593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4109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76200"/>
            <a:ext cx="85344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Box 13"/>
          <p:cNvSpPr txBox="1">
            <a:spLocks noChangeArrowheads="1"/>
          </p:cNvSpPr>
          <p:nvPr userDrawn="1"/>
        </p:nvSpPr>
        <p:spPr bwMode="auto">
          <a:xfrm>
            <a:off x="228600" y="6537325"/>
            <a:ext cx="548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US" sz="1000" smtClean="0">
                <a:latin typeface="Times New Roman" pitchFamily="18" charset="0"/>
              </a:rPr>
              <a:t>© 2010 Pearson Education, Inc.</a:t>
            </a:r>
          </a:p>
        </p:txBody>
      </p:sp>
      <p:sp>
        <p:nvSpPr>
          <p:cNvPr id="1028" name="Line 14"/>
          <p:cNvSpPr>
            <a:spLocks noChangeShapeType="1"/>
          </p:cNvSpPr>
          <p:nvPr userDrawn="1"/>
        </p:nvSpPr>
        <p:spPr bwMode="auto">
          <a:xfrm>
            <a:off x="304800" y="6553200"/>
            <a:ext cx="8534400" cy="0"/>
          </a:xfrm>
          <a:prstGeom prst="line">
            <a:avLst/>
          </a:prstGeom>
          <a:noFill/>
          <a:ln w="25400">
            <a:solidFill>
              <a:srgbClr val="004A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673100"/>
            <a:ext cx="8610600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1"/>
            <a:r>
              <a:rPr lang="en-US" altLang="en-US" smtClean="0"/>
              <a:t>Click to edit Master text styles</a:t>
            </a:r>
          </a:p>
          <a:p>
            <a:pPr lvl="2"/>
            <a:r>
              <a:rPr lang="en-US" altLang="en-US" smtClean="0"/>
              <a:t>Second level</a:t>
            </a:r>
          </a:p>
          <a:p>
            <a:pPr lvl="3"/>
            <a:r>
              <a:rPr lang="en-US" altLang="en-US" smtClean="0"/>
              <a:t>Third level</a:t>
            </a:r>
          </a:p>
          <a:p>
            <a:pPr lvl="4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iming>
    <p:tnLst>
      <p:par>
        <p:cTn id="1" dur="indefinite" restart="never" nodeType="tmRoot"/>
      </p:par>
    </p:tnLst>
  </p:timing>
  <p:txStyles>
    <p:titleStyle>
      <a:lvl1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itchFamily="18" charset="0"/>
          <a:cs typeface="Arial" charset="0"/>
        </a:defRPr>
      </a:lvl2pPr>
      <a:lvl3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itchFamily="18" charset="0"/>
          <a:cs typeface="Arial" charset="0"/>
        </a:defRPr>
      </a:lvl3pPr>
      <a:lvl4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itchFamily="18" charset="0"/>
          <a:cs typeface="Arial" charset="0"/>
        </a:defRPr>
      </a:lvl4pPr>
      <a:lvl5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itchFamily="18" charset="0"/>
          <a:cs typeface="Arial" charset="0"/>
        </a:defRPr>
      </a:lvl5pPr>
      <a:lvl6pPr marL="9080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itchFamily="18" charset="0"/>
          <a:cs typeface="Arial" charset="0"/>
        </a:defRPr>
      </a:lvl6pPr>
      <a:lvl7pPr marL="13652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itchFamily="18" charset="0"/>
          <a:cs typeface="Arial" charset="0"/>
        </a:defRPr>
      </a:lvl7pPr>
      <a:lvl8pPr marL="18224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itchFamily="18" charset="0"/>
          <a:cs typeface="Arial" charset="0"/>
        </a:defRPr>
      </a:lvl8pPr>
      <a:lvl9pPr marL="22796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333375" indent="-331788" algn="l" rtl="0" eaLnBrk="0" fontAlgn="base" hangingPunct="0">
        <a:spcBef>
          <a:spcPct val="45000"/>
        </a:spcBef>
        <a:spcAft>
          <a:spcPct val="20000"/>
        </a:spcAft>
        <a:buClr>
          <a:schemeClr val="tx1"/>
        </a:buClr>
        <a:buFont typeface="Times" panose="02020603050405020304" pitchFamily="18" charset="0"/>
        <a:buChar char="•"/>
        <a:defRPr sz="2400">
          <a:solidFill>
            <a:schemeClr val="tx1"/>
          </a:solidFill>
          <a:latin typeface="+mj-lt"/>
          <a:cs typeface="+mn-cs"/>
        </a:defRPr>
      </a:lvl2pPr>
      <a:lvl3pPr marL="895350" indent="-365125" algn="l" rtl="0" eaLnBrk="0" fontAlgn="base" hangingPunct="0">
        <a:spcBef>
          <a:spcPct val="45000"/>
        </a:spcBef>
        <a:spcAft>
          <a:spcPct val="20000"/>
        </a:spcAft>
        <a:buClr>
          <a:schemeClr val="tx1"/>
        </a:buClr>
        <a:buChar char="–"/>
        <a:defRPr sz="2000">
          <a:solidFill>
            <a:schemeClr val="tx1"/>
          </a:solidFill>
          <a:latin typeface="+mj-lt"/>
          <a:cs typeface="+mn-cs"/>
        </a:defRPr>
      </a:lvl3pPr>
      <a:lvl4pPr marL="1717675" indent="-395288" algn="l" rtl="0" eaLnBrk="0" fontAlgn="base" hangingPunct="0">
        <a:spcBef>
          <a:spcPct val="45000"/>
        </a:spcBef>
        <a:spcAft>
          <a:spcPct val="20000"/>
        </a:spcAft>
        <a:buClr>
          <a:schemeClr val="tx1"/>
        </a:buClr>
        <a:buChar char="–"/>
        <a:defRPr sz="2000">
          <a:solidFill>
            <a:schemeClr val="tx1"/>
          </a:solidFill>
          <a:latin typeface="+mj-lt"/>
          <a:cs typeface="+mn-cs"/>
        </a:defRPr>
      </a:lvl4pPr>
      <a:lvl5pPr marL="2508250" indent="-363538" algn="l" rtl="0" eaLnBrk="0" fontAlgn="base" hangingPunct="0">
        <a:spcBef>
          <a:spcPct val="45000"/>
        </a:spcBef>
        <a:spcAft>
          <a:spcPct val="20000"/>
        </a:spcAft>
        <a:buClr>
          <a:schemeClr val="tx1"/>
        </a:buClr>
        <a:buChar char="–"/>
        <a:defRPr sz="2000">
          <a:solidFill>
            <a:schemeClr val="tx1"/>
          </a:solidFill>
          <a:latin typeface="+mj-lt"/>
          <a:cs typeface="+mn-cs"/>
        </a:defRPr>
      </a:lvl5pPr>
      <a:lvl6pPr marL="2965450" indent="-363538" algn="l" rtl="0" fontAlgn="base">
        <a:spcBef>
          <a:spcPct val="45000"/>
        </a:spcBef>
        <a:spcAft>
          <a:spcPct val="20000"/>
        </a:spcAft>
        <a:buClr>
          <a:schemeClr val="tx1"/>
        </a:buClr>
        <a:buChar char="–"/>
        <a:defRPr sz="2000">
          <a:solidFill>
            <a:schemeClr val="tx1"/>
          </a:solidFill>
          <a:latin typeface="+mj-lt"/>
          <a:cs typeface="+mn-cs"/>
        </a:defRPr>
      </a:lvl6pPr>
      <a:lvl7pPr marL="3422650" indent="-363538" algn="l" rtl="0" fontAlgn="base">
        <a:spcBef>
          <a:spcPct val="45000"/>
        </a:spcBef>
        <a:spcAft>
          <a:spcPct val="20000"/>
        </a:spcAft>
        <a:buClr>
          <a:schemeClr val="tx1"/>
        </a:buClr>
        <a:buChar char="–"/>
        <a:defRPr sz="2000">
          <a:solidFill>
            <a:schemeClr val="tx1"/>
          </a:solidFill>
          <a:latin typeface="+mj-lt"/>
          <a:cs typeface="+mn-cs"/>
        </a:defRPr>
      </a:lvl7pPr>
      <a:lvl8pPr marL="3879850" indent="-363538" algn="l" rtl="0" fontAlgn="base">
        <a:spcBef>
          <a:spcPct val="45000"/>
        </a:spcBef>
        <a:spcAft>
          <a:spcPct val="20000"/>
        </a:spcAft>
        <a:buClr>
          <a:schemeClr val="tx1"/>
        </a:buClr>
        <a:buChar char="–"/>
        <a:defRPr sz="2000">
          <a:solidFill>
            <a:schemeClr val="tx1"/>
          </a:solidFill>
          <a:latin typeface="+mj-lt"/>
          <a:cs typeface="+mn-cs"/>
        </a:defRPr>
      </a:lvl8pPr>
      <a:lvl9pPr marL="4337050" indent="-363538" algn="l" rtl="0" fontAlgn="base">
        <a:spcBef>
          <a:spcPct val="45000"/>
        </a:spcBef>
        <a:spcAft>
          <a:spcPct val="20000"/>
        </a:spcAft>
        <a:buClr>
          <a:schemeClr val="tx1"/>
        </a:buClr>
        <a:buChar char="–"/>
        <a:defRPr sz="2000">
          <a:solidFill>
            <a:schemeClr val="tx1"/>
          </a:solidFill>
          <a:latin typeface="+mj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hyperlink" Target="20_02SeaLion_SV.m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hyperlink" Target="20_02SeaLion_SV.mpg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hyperlink" Target="20_02SeaLion_SV.mpg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3675" y="147638"/>
            <a:ext cx="8709025" cy="1143000"/>
          </a:xfrm>
          <a:effectLst>
            <a:outerShdw dist="38099" dir="2700000" algn="ctr" rotWithShape="0">
              <a:srgbClr val="7F7F7F"/>
            </a:outerShdw>
          </a:effec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Chapter 13</a:t>
            </a:r>
          </a:p>
        </p:txBody>
      </p:sp>
      <p:sp>
        <p:nvSpPr>
          <p:cNvPr id="3075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400"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3076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61925" y="1963738"/>
            <a:ext cx="8677275" cy="601662"/>
          </a:xfrm>
          <a:noFill/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mtClean="0"/>
              <a:t>How Populations Evolve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data:image/jpeg;base64,/9j/4AAQSkZJRgABAQAAAQABAAD/2wCEAAkGBhQQEBUUDxQUFBQUFBUUFBUUFRUVFRQUFBQVFBUVFRQXHCcfGBkjGhQUHy8gIycpMiwsFR4yNTAtNScsLCkBCQoKDgwOFw8PGiokHiQsLCwsLCkqLCwsLSwsLCwsLCwqLCwpLSwqLCwsLCwsLCksLCwsKiwpKSwsKSwsLCksLP/AABEIANMA7wMBIgACEQEDEQH/xAAbAAABBQEBAAAAAAAAAAAAAAACAAEDBAUGB//EAD8QAAIBAwIDBQUGBQMDBQEAAAECEQADIRIxBEFRBRMiYXEGMoGRoUJSscHR8BQjYnLhU4LxM5KTFiSywuIH/8QAGgEAAgMBAQAAAAAAAAAAAAAAAQIAAwQFBv/EAC0RAAICAQQBAwIFBQEAAAAAAAABAhEDBBIhMUETUfAygQVhcZHRFCKhweEG/9oADAMBAAIRAxEAPwDkVWpFWmUVKorGxWOq1IBSUUUVWwDxT0qVKwDGlSNMaWgjE0xNMTQE0aChyajY05agJph0CaGnJoSaYsQqIUM0QojhrUq1EtSrQEZKlSrUS1IpoFbJVoooVoqAg1CaI0DGpQATQGnY0BNGgiNdV7P9tLdtmxxHi8PhLT4lEACeoxnymuTY0y3CpBUwRkH9/vNBotxy2s1O3eyG4W7pOVMlG6gGCD5jn8OtZuqu2W9a43hdD+B/CVaDCtpgMx2ALDST5/LiOItNbZkcFWUkMDuCN6VDzhtdrohUVKq0KipVFXMoYQFPTikaUUGaVMTTaqFACJoGNOTUbNQoIzGgLUmaoy1GgoeaEmkPKtDhezhGq58F/X9KWUlFWzbpdLk1MtuNffwipY4Mtk4Xr19P1qvcEGBWrxjyI2x6AD05Vjmpjlu5NOt00dM1Bd+WEKNajBo1NWGGyZakWolqZaUDDWpVqNalWoVslFKmBppqCiY0BNJjQE0SDMaAmkTQk0Q0MxoSaZmoC1AdI0ex+1e5YgkhGHijy2J8sZ/xXRdu9j/xCqbIPf21UOp3dCYQ6tiRG/MbbCsbsTsi0VW7xd1bduZCn3rgDQd+UgjANdRZ9oLF2Ldm7oCjwlQyFVBjSynBXaDkehiapS54NeOFxqX2ODFSqaiFGDWkwslmmJoQaYmloQYmmmhJoS1CiBFqjZ6YtULvUogTNQqCTAyTQICxAGSdq2OF4UWx1Y4J6eQqvJNQR0tBoJ6udL6V2/nkfg+EC5nxdfyH61YY4/f0pKNpP6UrjCI+v751zpzcnZ73Bp8engoQXBVvW5BjBHSsY+db6WR5/v8AGhu9jLcBK+E/Q+oNbMM1VHmfxXSylP1I9GGDUi0/E8G9podSD9D6GgU1oPOk6GplNQI1SKaUDZOtSA1AGog1QQnDUi1RBqfVRRAiaAmkWoC1MFCY1ExomaomaiPQxNRs1JjUbNTUGhyfnSt3ypBUkEbEGCMRgjyqEtTBqlDGpTzQaqbVRKmS6qbVUc02qpQjQRNRs1JmqJ2qUAdnqFnpmegRSxAUEkmABmalBSb4Rp8Ayosk+NwxUdFEZ+J/Crou465/ZNcp7QeyvE8MiXn1ePUTpDeAA4Bbb4VlD2ivRpDb8zk1myaZ5HujI9doPxPFosfpZcbVe3k78cQOv+em1OLyzk5rg7fGFVBum62pDpKsBD6sTIyIGQMyRmuj7IttdCMzQQCCG33wceUTt9aqyaTZHc2bMP41HU5PThBnS2nB+GPrV6whJ/COmKzLfh3g9OU/nWtwPEExj4DGYHP0rNj7st1cW1SJrvZwuiHUH194eh5fCsXtD2QZc2CWH3Wwfg2xrpu/AGflzzVO9xpIkYHX9kV0Ivjk81mwwkzibtlkYq6lWG4IIPyNOGrrr3ErcTS6qw+yCQ3xHMGsjiexVJGjUs7Tkf4qcGCelmujLD0Qan4vgXtHxrAOzDKn0P5VAGqUZHa4ZYDUtdQ6qfVTEJS1AWoC1Nqpkh0EzVGzUi1Rk06RYhnNQs1GxqFzRGGLUgajmnBogNTVTFqCaaaBWHqpi9BNCWqCtBs1Qu9JmqNjRoAzGvQ/Zb2cThUF3iJ7xhIXmoPLyPWvPLPEFHV1iVIYSJEgyJHOtO97ZcQ3vMCTuYE/4+FZtRHLJJY6+50dBLDCe7K69uD0Lt/tV7im0lsqMYcQD8/LNec+0fsK622uhJb3m7syoWJgiMnzH51Vv+2DKQX1HYYjajve3zPZe0pca1IyOuNxVeOOaMraO7nejyYdiyR9/wA/3Zy3BFy2i2zLO8E/Ouz7K4AWkjmd85PqT51zPszweq9OIUbQScyMcuf4RXb2OH2A/wCamtyc7UXf+f0sVieeS56X6E1i1q35ddvLPPP4VrIAoBPQeh8z5VR4ZIUFjsZAnf8ASrtl5+2D6TH0/wCapxQtWya7UVJpAteBOHIyBAGc+uBt5cqidTJlSRjJ32mDU+gHECPKI/zzx6UZsFRKyQYk77fv51po5SmrK3cmTkfEfnR2hEamkdN/lPr/AMVKGC53nl/jy/Oprd9GIggNzB5n9/OhTI8kfJBeuhQe8jScEETJOcjmYBxz5Sawe1eyQo7ywwZPtAGSk9f6fM/5rf7R4QODEzzE4P5TIn8eowzxFpDOgswmGnQJ2IZc6h8jIzViMs8CyL8zH1UtdWbtge9mDvpiVPkNmHlg+dV7nDsp2kRqBXIK/eHl1nbnFOlZgyaeeJ8i1UJagmnmmoRDk0DGnJoGNEsQLGomNExqNjTDA000xNOqkmAJJ2AyT8KgrNCaU01KlFGmhNOaE1BQSaA0RoTTAoiaozUrVGahKKnGWdSmso2/xrePnt+8VF2R2Qb94CDpX3j5Df60+5RVseGOWSSjHtm57I9mkKbhUQxwTvAkY+IIrpGgDywPPO1KzwndIEGFG0zzk8qrFixxsdh5VyJR9XI5vo9jDN/T4I4Ivldg9+wGpcEY6x6eWatrxLMBBG2cRP7/AFqsoC8/8+Xyq3YuCTG0YOxq9Wc2e3urJrLMeXnj97VZttA2gbwdpiM/Kqdy/PukTsYqrctNMlmABBMk0UVON9li+rOxIUiYPyAzio0QfaZfkSfoKrOjfeGTMav1+VMOE/qX5022wqSSps0P40KP5ZLH+onSP7VOfw9KqO2t5MDV7ynYkYDKfstyzggDaAQ68OwxrXPn+tTWuEM/ZIHQg/galSvoDeOuJApwKidVxAsT4mVTHUKxk/CapcZet6VtodWlmPeAFdJMRoO5ggmRjOK1ONdbSEW2DXCICjxhHJgMwyAPI5OwrAvdtrauaeMsBD95XdUYdR4HjlVqRneRrl9C/h1cHV4XX3oGIn39I5ZGqNsEAiQKnEcO1sww3yCMhhyKkbitReKRzNtuFRYI1PxlpiFK6Y0+HME5PXaq63bYU2lv2rst4FVtQHihxqGQDkg9YPM6rNrMs9j5XZnE0Bp2I+yZEmCIzBjlzoCaBWgGqJqmCkkAAknAAEknoANzXZdgf/z+VF3jZiRFhCNbc4Y8jE+AZO0ipKSiuQqLfCMH2Y9krvHP4ZS0ph7pEgHfSoxqb8JzynvuzOzLHCeCwFH+pdvGSSAIXUIgyfdEVr8PYOgLbQW0UQnDrCQORvMuEzkpJPWTIqDi+Ks8Kim+6kjC7qgmT4RBIGIwCdpxWWc3IujBI8likaehNajKCaY08UjUARmhNGRQmoAiagIqRhQGmARNXcezltNI0gZRSdvIH/4/WuJIrb9lOOK3ShMakbSehUFgPlIqrNG4m/Q5dk2vfg6LtfidCSAWhxiM6YJMdf3msPh+O8RGQIBRunkfoPhWr2me+MNgFQQQxEEefX8qy7lkAEEAdNvIELz6mqIyVHUyYpJ2WuHOoAgcvEOXr6Gpu9EQuBPx9Ohqpbb5jH93mPPyqS3DNB584+hH6VGCMH5DvJq/f7zQkwdLE4A84MbaTQ3OJ0wEckdZ9Ign95NREzn3vxz+NRMMk32Tfw6nZ1+Mr+NC3At9mD6EGoW/uI9Yj5k0SE/ZKt/tJ+tuastFPK6Y/dMnIr9KlS9OGAb1GfnUY4l15rP9+k/AP+lS2OJz41GfvAr8nGD8QKKQsm12i3wxIMrjaekbZqzx/C2eKGlxIycgmCcyCMj/APQqXi3Fnh2e5CJjCkM9wnZRy/D1rO7Hc3AXPhLEsADgL7oX0xHyqZOEqK8NSk2+jkfaH2PPDvrs6ntbsCJKAGDJG6597lzp14RYHhHoYx8WVjXd3bzkygE4Ygj+mCByyPIg/OeW47hl1fytjMpzQgEkf2wCR5elPDI2Zs+BQKNrhbiyEW2ynMC5b3GBynn5Vr9jezF7iz/LUKv22ZgVTqCVnUfICesVt+yvsX3g7ziZUAqVQxLKQZLLBI+yQOfyr0KzwulQoAtoPdVIE/KIydhuedCeX2Kow9zB7B9nLPCGEBuXti5GwO+RPdg9Bk85FX+0+LThwDfaSRpB93ce5bUeJiegBmMno3a/aa2UFvh18ce4vh0LJJZ3nTbExBO55EnGGvBglW4llvM6Dx+JiNOdKkmBIOrwKNUHbasz92XL2Qd/t6/cTTw9vQgiHOhiAd4UaRqmPCCYnxQfCKqXEtXC9x21ZBZgW4i5MQQdlQZ8KwNstg1l9p9tW+F1BC2oSNCkyyxAF3eAMfIRyrj+3ONucS51upQw0I2pJOw1faIp4QcuuhZTouUJoqY1pMwBpqI01QUAihIoyKY1AELCgIqZhUZFFEImFPw9823Vl3Ug/KnIoCKIytO0dJwPEi4MtEFhB28WRPTb6fCh7TkaXk8xHIepJiPx9KxOF4kqRmI/f5n511ScULtmSJg7dTtuNt9x5T5Y5R2Ss9HizrPiVdoocNxalRqB6yMiIkEjl60V3tXwwg3kEuBOcQCPjk9azOz7qkm20ggyoeFPXfbcfXarN8yxZTuJwMT9rAnAM5EjqBUcaQYTuVP5QzcSF96V891H4xTq8iRBHUZ+qmo++0iTKjqIK/P3fqD5UL8IrZCzz1Wzpb10mJ9aVUWzvxTLA4lZgkr8R/8AbR9JorlsfaP/AHr+BdfwaqSW2mEu6v6Hw3yYSfhR29SHK6OuiVn1AkH4irUjHKS8r5+qsuW7TRI2/oc6fiDrU/SrL304VBcvhgGPhVAEZyBJ8IJQgSM4ifOKrcJfbcKjHk+nxD/xsJ/7R61ducKGUtcLXJGq87q0gL4wiFowWA8IAGAAcmrUjBklfRnW7l7j3D3PDaWTbtiIUAgRiNRzBNblux3awgwMgZwCMj0n8abhOFAWMDmkbeLMTtH61dFtiploiZPOI3+cfWqJNyZuhtxxqyvcfICtLaVYrOYnMHkcz6noaNOFS3cS5bAZmEByfd5zp31fvrWPebXnYjpjHL9PlV+5xRNvvEgXYOuRh4jxCPtgEmOe/KnjXgp1EXt5Ow7P7XW0Cb7L1LO0kZ8OI2x68qXEdq3OJBFlu7tzoNwwLjnEqqESo6ahmdtjXna9pKpLM51LEMY5DBUfZIBKmM43ob/tYUUrZX3gQzNENJ8LebZI8xGSBUcG3wY9yXZ197tKzYtSzBMk5ksSSdniXJCnfJ+Brie1va+5fXRaXu1wcGbu/Jx7oiRA5GNqxbtlrh1M0lslixZoOcHI+uOgqdUgYp44kuWI5t8FaxwuhgwJkZiZzjJ5HapmzmjIpiKuKqL5pjREU1KQGmpzTGoLQxoYo6aKAaIyKAipiKAiiSiErQ6amihK1A0QxVjg+K7s89J3jl5ioytAwoSSkqZbiySxS3ROiv8AAJft8uoIgEHoD88eXPFczdN2wxiWWZEz85Gx8x84q3wnGtbkfZO4+s0V3jyykETO+cH9D51nUXDjtHZ9eGo/uXEvn7gcL2sjnxHu3PUhS3+/3H9HA9aufw2eUnOCLbHz0HwP6iPWufuID+lQ2wBgO6A8kOPihMH50/prwVSyzj9ST+9f8Om4wsijvYIO3fW3UH0uLqUn4n0qGxxH3O8AH+mRxCD1VfEvxUVn8L2m9vmjjbGqzcjzZcN/u1CrVu9w90+KEblri0QfK7bU2z8ba+vOioJfP9GaWab5+fv/AAXOE7VBOGR/7Dpcf7W8X0rWXj+8ttbAOYks2QAQY0gDmBWJxfBEga2Vxy78LnyW+rFW/wDJ8KjVXtkAd4kZ0mLi/AXBgek1Yl7GeU3Lv58/U6G3a0sEb7onyME/hFaPCqyFi06YzP79fnPKsDgr7FouMckEko+pjMwDmZMbATHStzhO0u9X+ZuCVPwOmDHMDTNVzSTs04JSlFw7XzojfhAw1JsfpjY/Olb4e2VK3TAeRynoSBucE7datJZ0+JGABgMDtyjUOREjPKapcXxysrKViSJA5FTvP3hBEjefIUFw7LGnNbTA4i0AFNwALsq+jQPDPQMfSI3mqN1gzYGlYUR1IzJyeewHStTjezdUlMtEmPtqNjH3h08vSckGrlK+jmzwvHKpBUppqVEUelFKnqELxFMaKhpSDGhNHFCaJKBpUqVAIxoDRGhNQlDUxFPTGoGgTUTVI1RsahADTq0UxppqALPB9kNxDEW1BPnjcgfnVC52Z3ZPfYK+9yiOsfhXW9icDdFibSPce60BVKjSGUgMWYELOlt94nETU/bHsdZYQbd+1uxYyQWHvanMrdJMQZ2xuDK70nRdUpRPPeK4q3ju1k5knVj4VSEnma3+O9lms6SwOh/+m/2XHk2wODjlBnY1kXIB8Pz/AHvV0Wn0Z5Rl5Fwl1rZ8DMpP3SRPkevxq9b7SdYBIg8gIn4KQD6kVn2uGkg7efX4c6tWbMgzuDDH8D/ii6Am0a3CduXlXwEp5k6tPORyB2qfsLtLuPA0lCQGJ5EzDgfKRmQPKslrLkDQPjyER9cn5Va4axoWNzuTvJO+TVcopqmWQyShJSj2jsr/AAxMxvvjn0+lZ6iDHX8YpdgdozFptx7k8xzT16fLkJu8bw4jUnxzn18v+KyU4umd6GSOSKkvP+GQ2m2zEGQeh/SqHbPACO9tiATFxfuOdiP6WPyPkRVrhzIYHBWD6iYkfGKsWLu85BBVl++vMHz/AH0p4y2lebCssX7o5gGlNWu0uB7p4BlGyjdR0PmNj8DzqpNaLOK04umFNKaanoimjTRT000oRUJoiaBqgQTTUjTGoERoCac0JNQI00iaEmmJqAGY1GTRE0BNQjGJrqvYT2eHEXNd22zWgwUEc3GSqwcNlSW2HUEisf2e7FPFX1QFQNQ1amAnBbQokFmYKRjbJMAE16xx3Cd3Y/h+HAttcTureiSLaKsEs5GpsMBJ8RLmMCQspbUCKtkvCrYt+BGt6uiwSTlQNQy58MTP2ek1Fc4Zb/i4hQyDAUyUVs6iQN9M6J66tqp8D2I73gXaLdn3FQKAzAADmZK+HmNsjFbPafFJw9skrqjwonh8bY0g8gCZknAGonasTNcejG7U4NLE2LdhLiXUcpZOnQpVhqkNhLYDk6tgcDJVT5t2/wCyI4YFtQbJ1gA6bRABKgtl4nJMRI55r0QW+6ZSbiszkC9ce5pUBUJQW2c6gikN4CSQHk5wcHjO0OH0I9tk74rK33TwSQ4C2yVOhQqYKK3iZZYkyLsdp8FWSS8nmzWW91VIJgycb8yTyqxwvZYGXJmeTGDj/nerrHJzqz70k6vOWz86QNbLM1D7bUBojTUowIwcV1XZPaPeoSQCy4uDqOTgfj8fKuVNT8HxZtOGX0I2kHcf55EA0k4bkaNPm9KXPT7Ohv8ACi3cH3WVoPkwwPg2moFJHqKvq6XbYj3Hyk/Yfmp+P5+VUrQIJVhBH5bg+YqhHZT8/Gvcme0LqFGIAJkH/TfkfQ8x0noK5q9w5RirCCDB/wAdR5+ddEpg+VN2j2f3yjT/ANRB4f60ydPqOXxFWQlXBk1eDct8TnIpwKeKerTkl+mNFQkVBkCajNSGo2qBLPZPC97xFq3g67iLBEiCwmQCMRPMV3vt17Oi9aW7YUB7S6dK41WlEhR5qAYHSR0rhezeCvFlu2kfSl22O8CnSrlxplgI3j5jqK9l4pQpJ5Hl8eVUZW4tM0YYqSaPHX9mr4tLd0gqyFxkago2lTByMiJkVkGvbOK4bWBESMCIiBtjbGDHlXEe0HsGwQ3rGCzQLGnTmDq7tyYOxhSAeQnAo48m7sXLj2KziDQE0RqNjVxQImrnYvZbcVfW1bAJadzAAj3jGYG8Dp8RTRCxAUSSQoHUkwB8TXqfsN7NHhrWsgC+xIuGZ0Ww06JEjUcTH3RSTltQUtzo1uxuxbXAW2NldRI97MyY1iTJFsGNySMySassFJLXJHg38Wm2h8XiMwCTqYycYyOciXQQW0eHGkZHeEDUpg5gsSZjOBsDTWvFqLHXzOoDSBp8S5EHAEnM+WRWVttl6SSLF/ihaTXIBIzJHhA+yg9T6YnFcnxnaGtzcYpqC6rYLFUtoWiSWAUEyvjP+0TOob8G6LVnSveGGA0qogli5GBETIEST5E1yPbftCB4bJW5OsNddTrIOIC+7ogiCZY6eULVsMdlM8lcIvdr+0TWJH8m7daAVZVv2rSA6nQEkC4xbws0EDu2jJY1y3F9oXLxDXrj3CBpBcyQozA6CSTA61VLE75NOK0qKRTz2yQGjBoBRCmIFNKmpxQCNFMRRxTRUCaHYfFhWNt/cuY9G+yfy+VbPGqT4vtrAbz5Bvw+flXKkV0/A8V31rXu1sabo3JQ4Dny8+vrVGSPO5HR0mbj039v4ImE5Gx2/MVLbcnE5GQefpTBNJK8icHp0P5GkQVboQaU37vBH2x2eLqd9aHiAm6o59bgH4+WeRrn5rrbd82zqT1iJHRh6ESPjXMcXw3dtpBkQCp6qRIP5eoNWR6OTqYKMrRamkaEGnmnM6BNRtUhoGpbGO79ke31Xh7aliGsvpWyrR35uM7FnQRqCozsCTEpmTFdM3GhxquL4A2koSQbakYZwN5gE/dDHJg15j7Kv/7pF+/4R4SxDR4SFXJIztyJr0fsji+8UjxKyHQSUAS4snSwYTqUkONQOCGB61TmbaXsPhqLdPk1LqBdMYjbTGBEkjJ1R+vlNPtB1t2kt6m0xEtDZmQx6gETHlzmobPFC24SSAQzIM+GCo0SQMeJSI2yNoo7hKsNLDTIcQJMSNSEzAhtB8g0DYVnqmXN2qZ5v7ReyroGu2/GoZjcOpDBLMZSMlYI5TnaM1Q7N9juL4iDbssFIB13P5aaTs0tkj+0GvULS6bd4W1EK+rAOFuqNMbc2OOg8q2uDtjwaQoAsusyARoZAfTc5rSsjZQ4JHF9kexycJb1l+8vBhJgC2ACJVAwknaWwSNozXSX+N7w9ymkhoe4Fhlhm0hHiJLEQIIACt901WSyr2rb3iNPdd5IxAKo0kD3jGr68hU/ZqKqC7xDBWukXLojClgO7TIgaEAToCW21VW275HSXglvKwCsCzg4ZE0KGEMBpDR4iSMEiY3GAc/i+3F1QpOCAwKlWJ2FvMGQSB8pjE334kFCy6BbBOiD4WgwzAjaCTtmJGBNcD7TccjqzXMLacwPtu6EMxRJkLJEnYjUJkCpFbnQJy2op+0fEFw11rqrAYW1DJqumRadhBkfaVQBAVWMiRq5C/fLsWYyT16AQB8hS4q6HuMw+80ddJMgeg6VGK2xjRku+wxRrQijFMQMU4oRRCgQIUVAKIVAj0qQp6AQaPh77W2DKYI+vUHyNDSoETo6e0Rdtq6ZExHNT9xvy61MhAjWpMHcb+kTmuW4XiWttqQwfPII6EcxWx/6qbRAtoG+9vHmAefxqvbXRuWpuNSNNravOh1OBgnS20HwtBrn+1+HKaQ3vQcf0zIPzJqnc4hmJLEkkyc86jLTvRSooyZt6pl4U9KlTCIY1G1PSpBi57P2Q/F2FcAq11AwOxBMEGuk7J4x14worHTbtqiAmQqd0rhc7gMBE7bDFKlSZPpIvrR1l5QXsE5Je6pnMqbTmM8pAPwpm2Qcj3gxjZLn6D5UqVZ32i9dMVlv5t8cjYRiOp8X7ipjwy3kRLqh0a7aDBhIYd5aMN1GTg4IxtilSqyPaEl0y37VIF4G5pAE2WBgAYLICI5CGOKmViLrQY98Y267UqVHN2DF0cd7Xt3YTu/DrvFXC4VgJgldtWANW8YmK814jjHIZSZCm9G0md9TbsfMkxJ6mlSq3AUZzNohSpVoKiQUQpUqgQhRClSoEDFIUqVQIdKlSoBFTGlSoEFTGlSqEGpUqVAJ/9k="/>
          <p:cNvSpPr>
            <a:spLocks noChangeAspect="1" noChangeArrowheads="1"/>
          </p:cNvSpPr>
          <p:nvPr/>
        </p:nvSpPr>
        <p:spPr bwMode="auto">
          <a:xfrm>
            <a:off x="8610600" y="-969963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11267" name="Picture 4" descr="http://www.allaboutbirds.org/guide/PHOTO/LARGE/northern_cardina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0588" y="1550988"/>
            <a:ext cx="404812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AutoShape 6" descr="data:image/jpeg;base64,/9j/4AAQSkZJRgABAQAAAQABAAD/2wCEAAkGBhQSEBAQEBQQEA8QEA8PEA8PDw8QEA8QFBAVFBQQFBQXHCYeFxkjGRQVIC8gIycpLCwtFSAxNTAqNSYrLCkBCQoKDgwOFw8PFCkYFxwpKSkpKSkpKSkpKSwpKSkpKSkpKSkpKSkpKSkpKSwpKSkpKTUpKSkqKSkuKSkpKSksKf/AABEIALcBFAMBIgACEQEDEQH/xAAbAAACAwEBAQAAAAAAAAAAAAACAwABBAUGB//EAD0QAAEDAgMGBAQEAwgDAQAAAAEAAhEDIQQSMQUTIkFRYQZxgZEyobHwFELB0RZScgcVI0NikuHxM4KiU//EABkBAAMBAQEAAAAAAAAAAAAAAAABAgMEBf/EACERAQEBAQACAwADAQEAAAAAAAABEQIDIRIxQQRRYTIi/9oADAMBAAIRAxEAPwDzqIIsqvKuBsCEQCLKryoMMKwEQarhLQoBEArDUQCNJGtRQiARQmCyEJCbCohGgkqkwhDCQDCiuFIQFK1cKQglKIoVFAVKhVlFSpye3NMy0KY9kGDyQFACVEUKQmQVRRwqIQAKKyFUJmkKKQpCAtWqhSEwuFFIUQQg1HlVgIlCiyFUJpCEhTTBCIBXlTGUkiLhEFoFBWaKASESIshCSqJSFysuQkoASqR5UJagKUUhRIIorUQSlFatjZMICMZOtgZg94TWtimXcy5vsHBaTQIp35GDHLoUtzAQ0Gwc0j1LoS6uOvw+P3LSMRo3sXD6H6FZytGI0HePoEiE+L6Z/wAiSeS4GFcKK1TAJUhEqhMKhQNRKwg1CmiFFMYmgKoGbcqt0tSEhPCZ92rToURhFgIsqikrNaQhhFKsJBbKa1U6aVTWliqQlhiIsRNUJVYGeo1Znha6hWZ6VBJUUcqUBapRRMIQhhESqSCKKBXCQCnUnhuvPsZWeq+O55AalZ3Odq+w6HN8lUn6fLt0q3rdVVIIIFocD/S4Q71BAlZMDlI+KJtxHh10JC2uokEBzdYymfiAki/PVR17dfFvP3GLFD9D83g/T6LPC7NXC5muHMAlttYOZckBPn6Yeb/oGVROyoHBVjECqVZQEpgUoglyiBQDmJoWdrk1r1UA1SmZDmVEtRDmUQZjmJZC01EglRYYUQQypKkHNK0McsjSjDlUDZvQhdVCy50Jen8ga96USgc9VKnQLKqyqSrRgAQoo5CkFqZVbQjRgCFT6gAkqVX5Rf07rC6XGTYBVIMaMPhzUdmnKNO4HQfut/8Ac7DZ+cjs6FiwONLHZHtfk/K6JH/a9PhaQcARPrqjqteY8R4rwlXD02uw7qm7k7wtOVzNMoJbfLrc9k7wv4heWFlfMWG7M0OcOH4rAcyeXvqvaV8MDYDign0Hf2XnqGyhUc8uAa0WBkjNc84009lN75+P/qNeOO+u5OL9unQ2k17xTptNR8atywDlsCSR7ei59ejlcWkFsflcIIkTB910tjA0XCQ2AbOZp5nom+JMMC5tduj+F46PAsfUA+o7rn8Pl56tk9Or+X/F744nduuIUJRql1vJIeEshaHBQMUmz7tWKa05EbaacgZRTKvKVs3aIUlWEwgFGGrZukDmJ4bNlVLTkVJkpz0lzkl1VRrlmsyVJVgIoRhADkYcoQhlLAPMhJVEoSUBZKgcgKkpA4FVKXnUzpgZVtYgBTGuThDDUutVgGLnp+6o1S6zJ/qAlWzBAcRIHOZM/P8ARPMVIUMOSZNybeQ5gBam4CBOnT91pwkAyOPoIsuk2mDFpPp9FNrSRnwURkcAZ6iQVvwuFcwywmL2mQi/Ci1r301W6lhy0cz+i5+m/Ln4zG5WkEGYJjl3XlsSaxJLKkCAcuRgZ8REzqSQBK9licIXQSJGt/VcTbgDGNY34iZPWAB+pPstOJOubL7T111x18ublcdr3tMZ78yGwJ52ldBm1XGm6k/iBAg8w5pBB+RC54KIKefBxzdkwuv5fm6mddbDMymZLJUzLZyjVgoMymdMHAo2lZt4rFdUTWCizLIK6LfhUTTmQuKTvkLqqDOlUs+9UTBICIBWGIwFjqka1HlUaiVABCAhMhC5hSoLIQkIyChKQCqVlVCQVCiuEjEYoM1ueg/VMHF8CfpcnyWWviRILz5UwRr/AKjzPbksuIx8m0wJjlHdZHVOf3/0tJMPHSGMJvJA+vbumb6wIuLT5c1ynHS8de3ZaaDpbAMkkRY6dFNa8x3dk4qXdrQOnmvVUaQcJHubLzOyqMATE9gvT4SpoLffOFz9/bWU/DUSCt7GWk/YhLpC33KcASI9yoWI05HpHlK8J4hqTiakGQ3KwebWgH/6zL2e0MWKVNz9YHvyA9Tb1XgHukkm5JJJ6k6la8Rh5uvwsFXKstUAWrnCSpKc2kmDDIkDLKouWh1DskvYqwtKJQ5kRaq3aBqpV5lbaSs0UYA7xXvFNyrFNECZ1EYpKKg2OpqsqfuUBpKLFByhW1isBWCgKyog1QJicDK9qWWLU5kqhRSsDJkRCgtYoLn7Y2oKDQB/5H/CNSO8JfEaRtDFCnwi7z6hvO/ft7wuFUc65OZwmTHU9T0slh5cTmlziZyA3/8Ad3LrA7rQadhnNj8LR8J6BoF3+kA9ZWnrlfPNrIanceQ0EfVBUqRrb6/f33W81mtGjWjSSG5v2b6cXmsL8NvHZqYOkSZA1+fy8lM61p1xk3UDibDXoP1XSwWVpBdc/dh/0l4fYtocSeoFgfNdjBbKDbwAPRZ9dQ5XRwD5jl0HRelwFCYvH19FxMHQFoBtzIsF38EI5wua3auOiwx93R1CAL9gANSl04Hc/d1zts7SFFhyxvHghvbq771VTm1XXUkcvxLtHO/dN+Fh4u7ogD0v7rhkK5m517q4XTJkcXXW3QFqtjUeVQBGEfTantCzMemioriaKoFkqhOqPWd5RQUQiaFAiBSMQCkI2lWqIosRMpIoVgJwK3atGAoqDaWpbgmFyGFNMpyUQtJYgdTUWKZ1clMc1ApwKDk1pSiVA5UBY7HtpU3VHaNGnNx5NHcleCq4o1Huq1CS5xvAPCOTBHb8ouvTbQpnFQxsbpjpL3TBcLWjWJOnuF5Q4ffYg0aROQHK3lLRq4gaAkTHlzutIX0N+1A0ZWADro4+3wj1nyBSvxVR95idTq539RNz5aL0GJ8LNa3huQFyaTMpgi6j5S/S/f8AY8Js+eJ8u89AuzRpAAZbnoBZZ6ekkgW6hMbiuQ587rO21WOng6emmbymF0aVJoNyT+65GFrgdSea62HcSbD0WV5tXLHQou5C3c6BdLDPAtc89Lnuf5QuW2tcDU9G3Psjr44gQ2AZ/qPmT1T58ZXyY6OO2qKbZOpHC0WJH6DuvLYnEGo4ucZJ9gOQHYJ9Sg5xlxJJ1JKEYJazlj13rLlUAWv8GrGDVZU6ySqzrc3Bojg0WURz86sOPJPq4ZDSYpPAEOSySugAlvAVWYTIAiCZlRtpJT2AByINTMkIS5VhI2kmimEtritNFkqoVL3Si3tpKKgyqoRlqC6mqSFFRehzpGjgkupppKrMkCC1LfTkQbg6jr2WglLcFOGw7UxG7ou0EtyNAtciLdP+Fg8KbNDGms7V/wAPYTqsu3cWHmPytJA7nmVu/HZabWiwAA81V9cnJ7dHE48aWiNFyqzTVkMFoPSJiwVYXCuqOzGcvU/ousymGiAICiTFWs2xtmM/Dvc4gvJy5Z4gZvI5LXTwwAsAEDWQ+QLP15cXX1H0WwBODu+pY52LouaxzqYzPFw0zdaNi1nOob15aX5w3IJsALkiZ1stJWWtgATnYclTXMNHf1Aa+aVLmz9bjiXkRZo5hoifM6lWwJeErTIfDXCDHUTEjqO/e8LWSAr5yo6lheZXdXvQmMcFcQASiBTIChATwwgphFkJUCeFoHUkg0oWpzkl5WHkmKlLskPbdad0qFBXObYNLpUJWgYdGxkJtlpzxibWKpSS6dGVteEVCilYIzjAHkn0MKRyXRo002E8w8ZW0lFqL1E/RY5ZahITzTQOYjAzuYluYFpKEtSw2XKqyLQ6mgAU4CCxczbOMyNyj4nDX+VvVdbF1gxhceQsOp6LyFZlWo51TJUdN2jdvPk42sOiV/tfEvVZaeFL3AcheOgXcwezM5DnWYNG9Vt2b4bqNZxNMkAuABkSJ01K7P8AduUDNlYIEZ3tb9Spm9e195z6c/dDQITQ7ro/h2RIexw6szvHu1pCQKYkwHuHVtKoRHeQIT+LJk3INk9tI5Gu/wDU6fEPpaEzF7Hf8dN72OEQ00ukzaZMg9LQs2zcSQKrK7XNc0vEEFpLQZFRucfCS6J7dkrzntrz7mCICAuAutlGkwloc4iSBIZmEmbGCuu3w214s4EfC4CmZkC4Ic6xvoUTnfpnZZ9vNvyubJLbCQCcrhNpErVsyq17Hse6TTkioZzBo0tzaAF6B3hvDNaXVspgQX1IptA7mf1XmNp7T2cC5mHc5lSk6BUo70sqExIDicrtAJPoVXwz2udT6FVblBMgtH5g4FsdZ5eqWzFTMOaQDlJBsCOV157bOOcYdRAc10moXuBMkg8N9Jk/oFr2Vt6nh3ucGENJkscZIkCcpMxf9pRE3mO3+JPUe4Rtrk6CQu1s7xDg6jGvFWnTJmaT6YFUGfzNE++hXQd4mwwFnZwbyyg9/wAg39lfx/1GPMbx38p9kLMQSYAk9Bqu27xxhQ6HNMHX/CYAD0ImZW3DeLMGfhrMaeQyZD6SAn8d/S9PPjCVTpTeeXwlR2zqv/5v/wBpXqv4go6h9N3VwqUAfWXBPbtikf8AMp6DSpTm/lKm+KX9P5PHjDVdN3U/2OQVGPHxMe3zaQvW4jbtESN9Sbp+Zl/dKftynAOabRGdgzK5zkJ5RsrXQop22dpCoGhlWnSF5zGm53a82C49DxCG1WtqvomnYZiGRpYEtMhJUjvMw45pjaMLl4/xDRZYU3GRZzatTKe4MwuS/wARfykhul6j/c3Nkvo57eoe6Fnfi4Xl3baNzLjfUVCQI6SnYbxRDuKHDSHQPmjYfxrtnaI6qJ+H2vRc2SxrexcD6yAoln+jBOakupFWG1iIDN261njOQOpgw31J0S27He+RUfWqGwDWgU2z14Bp6+q0xnhdZwbq5rf6nAfVDRc50ZA6oDzptzAeZJA+a62F2FTojNlpsiznkcR7ZySJnz1T6W0WGMjnPDZAa3MQ09O1ugA1Sw2GlsqsQcwbTEwC+owSOpH/ACrbsm7pfnyRIptN+ozXHMfenUqY1ogvdEiBlLHGNZ7+/VVT2k0iWU8RUdIAc2iALaOcTAjoZKMhuS7Z7g8Pp4Z5InLvK4kd8oPnZNxGCxbmwGMBnqG5ehcXk8vu6LaeOxQOrKFIBxzPdnfNtQ0m/Zc3++srZqYhhI/IW1HuJ8rR7IwaI7DxQgTpMguw7QJ5tAJH66J1LwaLOxFSo+LhpxDoHUcgfvVcl3jSkTDjWaLnhphgHQWqBx0+a5uM8RUvysqz/pqgTrc8R+wnha9zSoU6LRuaVIuNgZNR3biE+y0U24p35aY0gF728tTqfadV8yoeJnD4WFo8pkdLm3umfxhiZDWvewGLNDYN76C580B9JNLFCTDGu/mBqvaB5uIusG09gCoG7+u2nUbJa5jWB4nvM8tDIK5GE2piH04d+Lq57B28p07To3n66rNX2XiJhtKqJlxL64LjF/sdkjnp062Dw9MF5xG7cTJOYNZYWItwmOnzVUcVh2sdV/El1Vhu9tZzqegADqTuE9JAnoQYXGq+HsQ+MwpiBYOqglsm0NYfoE2h4NqPYGuezJbhbRc+CDbSL8/VTivlf1t2rtbDYkOovlwe3/Mq1aYDrQRFjc69j0Xj6GwqGZ+R7yWO4miqxzDGsENBi2sHW69fR/s5HE/e5XEAyaIBPlmdPTUpNbwQ1hLnVHtixJp02iLiJzHr80XRPpx8BhMJUAbkio2XS78QcwM3kcteQmF1KOEo07mkHgDhLKFZ7T04jUu6MvIXHdIOw8MYJxNQVB2AMC4hx7BQ7OFMtDqzqjXDMA94IIzEDn2NvL0zvr9VPbR/EXGAKrmC5AOGbTbJi3C6/mVrb4npNdL6gc90OJyMDTqOUyTGspVLAAm8kahrmiNOUR9hXhMFSc6KtCiGCeLJWbfuc0AqppXDG4vB1ZdVac0i9Wg12bhNmuZBMLZs7YGCeXZIhrocHBzTJkgATpYrp4PZtB4yHNl5MzHIRpFuXmtNLZTaQcKLGDMSYIcZPSYJVzU3HB2hg8G0lopyIkFjX2OsTmC4WL/CFhDG4gPBjVrbjuXFenxWOqNmWU5HxsyV81xY5iQO3ouLWois+9JrXC4LmVGgk3/M2HW7o0ONhNlUahIdnYXEw52RxkRbQE810cN4QY48FVrg2M2VrxYSZkOiV1cLscT/AIgoBwFopAHpfhudF2aTcsML6TQbNmiBoNJhAxzKGwcMOEDO6DIl4J8zJWOttwUOFmHAEABxbvBExqAZHqvSDEgEDgj+YWBPO1tfJE8NcYcGgDmXlrfkEyeWpeJXPcMtEbuOIDBlwF+YGhj6qNw+DxJLXU3Yd8/HSBYJMag6eq9A1zWuIa+JJm8/7TZOr0wQHRnMRmYA53lHNBvG4z+z0T/h1xeI3rCB7grPU/s3xDjapSc2Orxl7fDcL1hx72GGN4bBzKlOo13SQRK1U9p2mAyDBdns35WS9Da8DU8A4xhytYHNGjm1RB94UX0Ju3Gj/NZ1vVZPzCiMg2s2K27h6ADnOcJA4nNcSRMCAAeZ7LlYjxnnDtyCGTE5Wt841v7KKLSpjIdpYlwzksptE/8Amc6s6I5NbYG/837ro7K2PUrsk1K+QwYa9lCnf/Swl3qSSrUUqdbB+HcPRJNNlPewWmoQ91TNe2dxn5pOJzOe5gr1GPFi1rKbQ2e4bJN/5lFEgw1fDZe5ud1So1xygvdfNcE/GT9ErFeA6QaXknnwgSe+rhCiiZOPX8GsnKyjWc4jXfUgJ63KD+AXa1G06YtlFSs6dOeSm7ooogDw/hxjLZMJUcDyFY+5LWLq0KJpAAUsIw3IcyiWl3TiknVRRKnHRw1eobyGtJ/yxT5cgHsPTqnfj5zWxDgJBLn0xSBmLgOB5cmqKKbcOTXOxO2CXHIxrjAADquIGgJGjwOXQzC2UMS1rd5iKdKmBLgRvKhM8xqbjqoonCrNS25haxcwO3diQGUS0uMwbhs8+qz/AI3B03mm+tUDnRY/iLXHCMrbf8aqKIKVvo7XwLOAPJLQZad/reSeCOq24bGYVwhgZMc6bjaT1CtRTvs57laKlGg+A5rbanj6WmyVj2bsTSdlaBDgLSTYcp9iooqErHR2rkaRVq1C7lwgz6wvPY/beJaHllZzm6shtJoI/MILbRJ+SiilUc7+OqwJa59WQ03y0TLgbA2iI6Lr7H2/vWltRuZvDmcd2Xh2sngEjXqoonCbX4um0NqgOfSzXALQ7yAIFtF18Ji2VaeamXNBIbkLWmD01j6q1E4V+nHxG0adJ5c/PlgizKRIy3nQSO080h/iuk3jFRxbqabqAkgm8EGO6iiVpyOqcex7G1GbnI4CC5lRpvoIDSuDjttvzN3dRjWzoymeGNRcCTM3EKKJ1McHFeOKrX5S+Z4g40ha/wANnCYtf5L0eB2qcUz/AAjSqVAOMPa9hn/bFvNRRB/jyu1vDmJfVc7ds5DhdTi3mVSiiC1//9k="/>
          <p:cNvSpPr>
            <a:spLocks noChangeAspect="1" noChangeArrowheads="1"/>
          </p:cNvSpPr>
          <p:nvPr/>
        </p:nvSpPr>
        <p:spPr bwMode="auto">
          <a:xfrm>
            <a:off x="8670925" y="-839788"/>
            <a:ext cx="2628900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11269" name="Picture 8" descr="picture of Female Northern Cardinal Bird Comfort Texas USA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8" y="1851025"/>
            <a:ext cx="4595812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Box 5"/>
          <p:cNvSpPr txBox="1">
            <a:spLocks noChangeArrowheads="1"/>
          </p:cNvSpPr>
          <p:nvPr/>
        </p:nvSpPr>
        <p:spPr bwMode="auto">
          <a:xfrm>
            <a:off x="1946275" y="334963"/>
            <a:ext cx="48545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/>
              <a:t>Sexual Dimorphism in the</a:t>
            </a:r>
          </a:p>
          <a:p>
            <a:pPr algn="ctr"/>
            <a:r>
              <a:rPr lang="en-US" altLang="en-US" sz="3200"/>
              <a:t>Northern Cardinal</a:t>
            </a:r>
          </a:p>
        </p:txBody>
      </p:sp>
      <p:sp>
        <p:nvSpPr>
          <p:cNvPr id="11271" name="TextBox 6"/>
          <p:cNvSpPr txBox="1">
            <a:spLocks noChangeArrowheads="1"/>
          </p:cNvSpPr>
          <p:nvPr/>
        </p:nvSpPr>
        <p:spPr bwMode="auto">
          <a:xfrm>
            <a:off x="1544638" y="5273675"/>
            <a:ext cx="1549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/>
              <a:t>Female</a:t>
            </a:r>
          </a:p>
        </p:txBody>
      </p:sp>
      <p:sp>
        <p:nvSpPr>
          <p:cNvPr id="11272" name="TextBox 7"/>
          <p:cNvSpPr txBox="1">
            <a:spLocks noChangeArrowheads="1"/>
          </p:cNvSpPr>
          <p:nvPr/>
        </p:nvSpPr>
        <p:spPr bwMode="auto">
          <a:xfrm>
            <a:off x="6188075" y="5273675"/>
            <a:ext cx="1073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/>
              <a:t>Male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blog.nus.edu.sg/lsm1303student2011/files/2011/04/bowerbird-3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863" y="117475"/>
            <a:ext cx="4243387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 descr="http://farm4.static.flickr.com/3578/3561411333_977162e62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863" y="3778250"/>
            <a:ext cx="4227512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http://www.duskyswondersite.com/wp-content/uploads/2010/04/bowerbird-5-vog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8413" y="1198563"/>
            <a:ext cx="5326062" cy="399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5273675" y="233363"/>
            <a:ext cx="2395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/>
              <a:t>Bower Birds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data:image/jpeg;base64,/9j/4AAQSkZJRgABAQAAAQABAAD/2wCEAAkGBhQSERUUEhQWFBUWGBoaGRYYGRwbGhkaHSEbGB4aHBwYGyYfGhsjGhoaIC8gJCcpLC4sFx8xNTAqNSYrLCkBCQoKDgwOGg8PGikkHyQsKSwxLCwtLCosLy8sKSwsLCwvLCksLC8pLykuLCwsKSwvLCwsLCksLyksLCksLCwsLP/AABEIAL4BCgMBIgACEQEDEQH/xAAcAAACAwEBAQEAAAAAAAAAAAAABgQFBwMBAgj/xAA/EAABAwIDBQYDBwIGAQUAAAABAgMRACEEEjEFBkFRYQcTInGBkTKhsRQjQlLB0fBi4RUzcoKS8SQXQ1Sisv/EABkBAAMBAQEAAAAAAAAAAAAAAAACAwEEBf/EAC4RAAICAQMCBQIGAwEAAAAAAAECABEDEiExBEETIlFhgXHRMpGhscHwFCPx4f/aAAwDAQACEQMRAD8AxCiiiiUhRRRRCFFFFEIUUUUQhRRRRCFe0UVsIUUUUQhRX000VEBIKidABJPoKY9j7gYl+CU92kiZXr7a61hIHMCai1RTsvsmxUApKFcxJEazcjpVFhd3D9o7nELDIBIKjB0kQASJkxHnWBgeJmoSmoinjZCsPhyU/ZluGQM6kAkz0MhPkKasfuDhcQglLS8MuCQYSASdJgkRPCx8qVsmk0RFD3uJjtFMW09x32G1uOFuEEAALBUsc0pF4GpmDS8RTg3xGBvieUUUVs2FFFFEIV5XteVkIRRXteUQhRRRRCFFFFEIUUUUQhRRRRCFFFFEIUUUUQhXtFFbCFFfTbZUQEgknQC5NPW7nZLiH1IL/wBygkT+aPoPWsilgIhxUpvZTqohtZzaQk38rVp+39i4TZiEJDKXn1iEpIlRvcmdPalxO82JfWhtORCSoJyoIkAAnVVogH2rAWYFlGwieJOOycIjBJS89/nG6W48SQNTPAx+1Nqt+mwWy0y+oxKgoBIUm0lImTraJ1rzYG7X2hRxb6YbKoaCjc5bFUcRrHmafcZu+xjUqacyrCAAlVpSf6T+oqLBW2YXMB2scyr3d3zZxaVJblKkiSk2IuarN5dmMYoz3gStKSlIspOvEDkeV70o7VbxOzMQSAgqPhQ6R/mC4BN4JvqeVK+BaUtxQDyguCoFNwSBmMmRGmsUmPpMhyFsTbcC5rOmi3H8zQ8ZhW9lIL0l1cABKRDYOlxJMxqSfpS0N7cY4hKlPKHeSUpSEjKAY1IPEaAeZvUncxleOaW1iCVIFwr8U3OvGTVwvssfbQe5dQpB8QbcBBBtoQbcZI5aU+HIC7eLz68j8pjLpACxTxrrjzrXeOErkZbJUmSeICU+utTdjbmrxjJcTkEKIAKiQTxI8NuYpk2b2cPeEuqabQR4ikrK40ISVWBibxxqdid/MJhEpYYQXCi2RsfCB1P185q7ZqQIlE32H8RAmpix2H1iSeyx8zdKeQUfrpaqDF7pYhDvdhAcOYJBbUFgk6aXHqBWq4PtPZKvGwsdQUKtxkBU1U7eYw+IX3+DP3yPiQfCogiLA3SoCYNT8Rg3+wUD7SlkDym5luMwS2nFNuJKVpMKSdQa40wbW2WtSlLXnKiZKlA5v94Nweuh4E1SPYcp1HrXQUIjK4YTlRRRSR4V5XteVkIUUUUQhRRRRCFFFFEIUUUUQhRRFe1sJ5XtFfbTJUoJSConQC5NEyfFXGwN2HcWsJQMqT+M6enEmmzdjswUQHcUIHBH6q/anPHYhnANF1YMJSEgDU8k9JP8tSM1SLZCdlnHd3dXCbPAcWUqUB/mKjXkJsP5emvAbytOmG1JUAD4gQRFYFtfbbj6s75UuZKWpIQhJ006VybuhBZSptxSymEKVChAg6zqYp/AeibFjeot8c7942b5ref2g4hSVBSkhDRSg+Ianjobif3qZux2WPOKSX/u0AzBuSrkrL8NaRulsggIde+MJATMym3M03NNBI86VXJxheIV5rmVdpCncDhWEshKblMiJA4ZRrGtQNxt5lulbb4BWlIUlQuCkkCbaxanHtQ3UVi2EOs3eYOZKfzC0jztWO7Hxpw+MaQErQcykqSsQU548PooSD1oGJDjY35hxNtrCgbTWN4tmNY5pLRgOJUC2vLmypF9JuDNxVDgey1tAl5wlJ/A0O7HqZKjxtMV3Y2qEKLq1ZUtzmnhPExpUPe3fxteHWcO5KvCLWI4zXJ/kZFGhZQYgxuTmdp4DAtlIUlMWyTJ/wBXOf3qRg9/GcSoIQ4MxPhBESNfmOGtYow2kguO5lFRISkGMxGpJvAEgW51IOHSUlTaC04gZokkKA1ibhQF/KasOiNfj8x7TTkUHg16z9GsKSpvLqSnyt+lvlWEbU2E7h3X2XUZFOKCkFWigCTAVpeQeUitR7O9qnE4ZpSh4h4SRqcvE/X1p12lgGcQgIfbQ4nhnE68p0NHTtp3P0mZFvafmtCAFZFtkE2AiP7173ykIS4JCkuJDfPiVJnimyffrWz7U7KWleLDPLY/p+NHoFaUsDsidW7L2JCwnToOQGg9KqDjSyL3FVC3egaFG7jS1u03tBltb6ClZSCHE2WnoCLx0pax3ZG6HBDqFNAg5VpEq6EpEkcK1HZmFDbaUAkhIAk611fTPG9SQsi0DMZQTdTEtsdkBLjjjbrbTcFQQrNCeOXN+Uc+WtZca3/tC2i7hUhZhxs/EIgG2hHG01he0m0Bwlv4FXSOIB/CfLTqINbictdiMLEiV5XtFWjzyiiishCiiiiEKKKKIQoFFe0QhXoFNG5e46sarMo5GRqq0qPIT9TVrtHZ7OE7vKsIKVSkRMxfxGLzYfSi96EmzgRPGxnQYUgotmhQIJT+YA6jyp53H2hhcGy+44AXULjMR4o0SEjkb1J3w3kRjGmQ0hQfaBzdCsZBfiIvPQUjKwTiipafEQQOthGczwtavQHTFsI2Ia/2nMcoLbnaaIvtMQp5tpLa8qiPERFzf4TcioHaZtULLDK7BSgtZm0aR6STUfcrZwdV3jhKwwISok3Wo3y/mAEAcNas9vbqpff77EOZWkiyUkaCePU8a8/Jox5BW4EFNmZ/isKC8qFBeZRypbOYkcL8BFax2d7lBAS88kFwiAg/C2nWB15nzqw3Q3XYCAptCUgaKAkqI5njTuxhUpTJvzrMuY5L0igZVVoC+0od6d+2MCAiCpXBIsDbnSJie3d3N4WEgcZJP0pY7RHVr2gprMSnOAmeEwKqcftLuHFNMJSlKDlzFKVKWRYklQPsKzDg1IcmQ0PaO7hSEUWeZuW53aQzjhlOVtwC6FK18udTt4t2WsSoPBCVOI0VF7dRrX57eUFt98gBDiFALCRAIOixyvYjma2/sx3jViMMlKzKkAeo51uVPDIF2DwYqnULGxHIirvS1kw2KQhMZgJ421J9prOP8KyOJSV+FwKGYggWmFDmDYg9a3vfjAMJBcWqC4AnJBPeXv6wTesnwe5C0YtBJC2RdJJ4cEwevpUVZMaOrDc8GMuosDe0WWEQ2hR0bcUlXSYInoYNXWM2glwAoQASVAQNSpJSE9Tf0ir7bm5T/fLewkJFs6VEQcx1AIgjSmrdbcZvDs/aMae9fAOUfhbFj4UxE9Y41bxMT6cu+oDjttM81FNqP5yy3P2YnZ2ESkkEwCo9SJI8gan4Xell0kZ0q8iJm3Cso3p34dxiltsw0yLKUeWgvzPIXNLDOHE+DEQvhmSUpPkqbeoFQXpsrixQ9L7yhdF2a/tP0sNoAo8MxoZsaQN79+zhFANgFWpJ4VW9me9TheOGxB8XDNr5eX70q70P97tF0rAKGwVZeYTcJ8iTXOmHLlzDG+1RyVRS3Ijbs/tlWAC5h1FNsy0zAHtWmbB28zjWg6woKHEcQeRHA1+ePtzqhm71UjQgkCNYAGgnhVlsLeVzCLTiEHxBQS8gWDiVTCoFgqQb+Xr1hMZBGMmx69/pEbWCNYG/p2my79bA+04NxAAzZSU+etYHtXZyltBQB8CUgj8pSAlQHqL1+jXttISwl1w5EqSDe2omKyDezBog4jDKCmHTBgyEvG8EfhCgPfzmsxZNyq96iMu4Y9rmW0V3xjOVZtE8PqPQ1wq9VzKXcK8r2ismzw0UUUQhRRRRCFe14KacFuK+vCJxISFJUbJmFAcDJtflTKATuaik1Lns62z3Yca/C4gkDksQCB5ghVe7b2aXMaw0gBRcTMHRJST4o0Ph4dBUXYO7jjKVPOJKAJgGCo2IkAfWqLeDeFT7qVI8AQnKkiUqjjJmZoZtOfXjPbf0kguoEGMHaPhsKyW28PBcF1rzSvT8UWBJqt3J2K1iXVF9RMXCJ+I214xS61hVuSUgnmf7mpuGwpaJUVltYBjKJNxGo0F/rSlmIrVNKgLQj5tnehvCgtsAEj8MQhA6xrfgKT9o7TcxIQpa1qUpZATMJtHwpFhcxxqNiMLncS23mIgWyqK1GLnLEknh0pk3c3VeViWlLZWhpGWAdUg3ki0k6mqZFTCpuia/WJiWyKmvbobPyYVtMKSUgZgfe0cDTI08DmAOlqoNt70YfB4XOpQOWBlB8R6VnWx+2Ml5QdRlbUTlI1HIH5XrjXYbRyCd4udqGFLO0SoGSQlYj+dKodtsQ6XEiUO+NJH9VyPMGRTl2q4IuKbeSQRkAMcz4teX96T9iPYo/dYfMqT8ITmg8xIMV14MieGUfiJTEh0qxsbn21h1NtFKgQt/KEp0OQGZPKTAHrW9dn27/wBnw6U3lVzPyFZ/uJ2bvPPd9iyRluAq6lHr+UACtrZZy25DWp5WGRgF/COJQAqpvk8zOe1zGZQ0ASkyYvqYv8o96qdy8OpTBKxIzHLPK035TVf22LW5im0DglavQa/IVD3f7QAopYSylpAQcsKJJUBOsDW9QbGSNfbeaDtQml4LJmAKrW9Dw/So+/GLjDOxNkKIjyIrKxv/AIkrKmW5QNfCTbjJFOG7+9reNaUhU97Pwm/h0P7VLKHRLK7TQBexmYMiGEHh3i83+qBl+U/OvrHhOqfr6zVttndx7COLKEZ2l6pIMRNp4hQ59ai4DAOPKjD4QlVrqKlgdYMD3mu0tizBX11QoiCs2Oxpuzd/eW26zc4zDZkkq7tAUOV1BJI55Y1q77TN31sYlOKQjM0oZXAOIIynykadaYezncVTBU/iPE8riTMU74rCB8KbVly6fTXhUGdmznMntV96+8QUqBDPzq3s8ky394nUKBEgclDUHhpUrAYbMtLIhbrq0JCEkGBIUSoiQDaIHWtV/wDRfBKUpSu8kmYCreWlX27vZ9g8ErM23KuC1mSPLlV9aDzKtE++wub5iAGax9N9uO8zrtLdc73D4bMpLaG86iBcQIMczAEdTSmNnnKQltwNq+JClSFjgZMQsajhwtWsdp+7inQ3iWUlfdhSVpSPEW1akcSUmDHSkz/FEdzlURpc8FDmJ1/tU2bwsQ0rYvf19v5+YAF3Nmttv5+spd59x3EYT7R3nfITlLaxF2jY5rTmSY9iOFIJretynUOYLEsOnMlICwOaXAoH0KkE/wC6sZ3iwDLL2TDul5GUHMUxBN8ut4EX5zyqxJJ3hj22lXXle15WSsKKKKyEKKKKJk9p52NvnilhDQH3QIEhOkW16AVA3W3YSpefEEBIuEcVcZPIdNaY9qOBLKu6tkuBYTeY6jpUz1CIaqzEZdXEh7xbZK2i024oOJyp0Er9eE9KWPsbbUoUM71v9I5jqa+m9quFxb4yhdhli4tGYA2m0etfGz8MVO5j4vFKideZ9aVVoVNuhJhYCQCTAOg58OFTdi4dhb6S+SGwQToDY9bAVF2iJUI48fP6VzKB3ZJAkJPDWLwa2r7yQ3ms7KxWFedC2CkwQkFJBV06gcPStBw+FSEHKB51+V9n4woWh5PhKFpCstgRqDA8iPav0juvt9t5oFCkqsJiLHy4UuRfCcKdweDK1a7TDt8mFL2i+l5RSholSv8ATaAkczIFUOIW062pTbYaU3BgEnMgmLz+IGL9adO1jBKG0H4/91lKh/sIJHsk0iYNk92s/nKWx1JIUfkB7ivSwUuIKBsQb+L/AGnO/mbUTwRX995r+ytkB3A4fPC0qQmTxI5n3j2q/wBibpowxGVKQdba3/mlcsLikM4ZMiEoQiQDZIAFp86S9odsJQVpYbCrjxq0gWsAdDzrzdNmgLmY0JJPabNg0AaC8XqaCDWWbodqjLiYfJQ6pUBIFoN5nz/StKYxIUkEaEULk30nadLJQmTdsOFCMRh3joZQo/0qEfQmsnwyO7fCVynKsCRqCDqJ/l6/Q/aRsIYvBqTHiAzI8xePUTWBYnDd4ArMEuo8KwoxmAsFCdTFiNbA13YBq8g9b+oPInPdG/j7TtttgJc+4US3JUiDcTcpt+JJ9YI5V22NjFIxLDlwpQ8Vrm5TMcyB8q5bAWlzEFlclt1UdQr8KgdRfj1pvwXZ+Wnw4pZcA0CtQeF5qfUZVVWxnft7bcSqrRBM0nZzveqSpQGk358ZBq77xLSZgAAXyjUelLmyMQU3gQBBHTrXxtnacoJFyASLm+unSuAHStxe9SLvf2jNYTwoOZRGg1Hny/tVFsXtbbKghcpzak3E/wA9KzdT5Wp95wZlhQhJuAVE+KDrEfOvUYzvClLsKSo5cwACkHgQRwHLSutelVgpd6Y8ekZjV0tgc+vxP07gsYFtJWDYiZ50o7/79pwqUNs/evq0bF4HMxS32b7yrOHeYdXlLE5VcBlt+g96zlWOWvv3VKKlrcShSjqEmVR0nKBSYk1uUftd/E1vKLHeq+ZoWy+1bFoIDzeHXP4Q6EKHQ6pn2qavZWH2qFHCJGGxAIU8y6jMhWb8QTpP9aYnjWdNIbUgkGIvl+nn5UxdmePUjHYa/wAfet+aAAoey596ZMisGbGCpWNkxFaDkG/tG53ch3B7PxxW93jjjVsgypSEiwA4cqxHbYHeeEAAAAR0Av5mv1pjmgtspVooR71+Xd9dlnDvls/hJTfpAB9U5T6mnRr1XyaMSgGX5EXa8r2vKJaFFFFZCFFFFEyM27GzHXoWVHu02AkwYuBbgD9av9qNJUttKwCgEkgAjMRNtbeZNfG6bmfCAIgFBggG88J8xUxT4NlkTMAm+a9hbU+XK5rmYeaIfaUu0sK0mSlMA3KRcnjP1qAVJbhSSYImNInrN6ssU4chSLT04cBfQkkWHCqlWGCgSTIRc+dzAHpT1EF95LdxYKU/y8VWuPzIkAEG50+XCuDm0RokCJi+oFr+etWG6WHacxyUvTllRCfzEXAM6iPpVdhNraV7KUwGkHMpxSZVfKAJgCbk3uavN3NqjCPBxp5S0JUA6kiJSTGYXuJ+tWm+W532QN4ptOUZgVI4QTII5cvalhGBCEuOZgW1IUE3uSrQEcCP0rvxaepxkaRtfxt95JycZu+f1Mfu1V2UYXEtkFSSRm5g3HmOFLm6+CVi3g6tASy0RCQITmP97nyFNGM2f9p2Xh2yYMiDyAA/euW2XkbPwim2wRNk9VCxUr528q85MzrjOO9phUNRrf1lNvhvD3ylYdtZDSfE6rnFo5E/qaUDtVYs2e7SNEp/U6qPnXuGxbZbWlzPmWoHMIOk8+pobwrZ+DvXOgSB85P0ruVPDxjQwF877xlA1aSpPptJqnZDLsQslQUQPiyxBjnWy7obzJThgFmBcJmdP4aRN1dwcRiXEKfQploQEgjQG9gb9Z41Z9o2yDgGkBClFMxPX4r+t68rrcni5ho9hfr7zrxKFx6G/wCe00Je0M6LkEWvPA8RWW737hf+QXEXQ4oKAGt7ED1v61F3R3rVIbXIMEgniBw6+GfatObxCHctwUgjL6/z5UlMpo8zlJKGxxM83f3KVhXM7wk8OaTrNuIpnxWIU3dR8P4jxHUxwp9a2ejL94kKnjVBtrY5SFKQmQNKGWxZlA+rmVf+L520hISU/mGpm4vxqMnFi4WAZFjMX4H61nL21ncK8sA+EqMpOmsyOVX2C3rZWIWYVOh0PrUWV+0cqJWby7tuNKOIbSVtrkLTrPE/O/Q1S4RYUpCWm3FuA+FKgIB4FRF1AeQrSsDj0GBIg+1XbKmEEQUExqmP5PSu3F1DIoFDbi+0mwu7v47ys3J3WOFYcU+kKccBnjrPzpF21u47hluOd2XMO58QHATIMjRQOhrVEbc8IEJPCYufnXPGbbSo5dP6eHzrhPUnFk8RDZ/eXC610sNpiSEtcHXIP4Q34j0mctad2XbvLS6MS6jIAjIyg6hJMlSj+Y+mpq9w2GYBzKaF/hUEp1rud5UNjSwm8+1Uydcci6AoUHmuTMGOjZJJ946qdsPOsH7dsFlxza7Q40D/ALkkpM/KnEdqeFRIfUpFhAAKySPIWvzrO+0vfVraJw5aCx3aVhQUANSCIgmdL10YSb4gRUSK8r2vK6YQooorIQr2rfAbq4h2SEFCQB4lgpTeLTGt6m7C3faViA06tK5zJhBIheiSTERPCi5lyFu7tgsOXPgXY8fUDiacZUCCoFDaxZawStQEfAPwi496rNpbX+wpWwwyhMkQtaUrVICgoSoHmI0iKqk7YUrFIW4olLgSNfhBEQL2AM+1Iy3FInfePbSSEBoWBIzHUFJ4CeNjJ6VD2G/nK2zcrBknjP8AePeqnEpKVKSrUKM+cwfpThutsFL7CHEKyuoWeEzeY863YCDUIpJzNrCiCkgzp+hqfszFQoPG5bcSTP5VSCfkK64/CqUpbS4S62sgBRy5k8hNrG4/1GuWFwhaS4XClKVIKYzAlRsRASToQL13YsRI42I5/vpIvkA27+k3dJbxuH7pRSZTqNI0HnzrDN59hfZXSmZSSY/nyqdu9vgrCskfEsH7sGYAMzPSeFUO1dqOYh1TrplSjPIDoBwFcCAiUGq/aT3t7sSplLOfKhOkCD/y19qrXsS4u6lLV1JJ+tR6tdjMuLz5VZUpQZJuOgA50xobx9IHAjT2Y7AZxJWXACpsix5HQxxvNa5g9j4ZPhQBrwAFYTu9mZzvtu92QFAJAJzWsCDwmPlVvgt8totKQSnNF8qwLjykH2qAxZMjEoLEU6QbJqfolLMgdBas+7Ytll3CKKRJRCvbXytUrcvtLRjPu1Dunk6tnjzyk6+VM+1cKH2FiJzA2+UVmq7AFETWtd5+eX9sS8gKgN5UZFACW5AuDymxHKaddxNpKcC0lPiCykmdFAzbrE0g7a2SW3FsKBzNlRR/Ug3IHUG49aZez7EEPqBJGZDa44lUZZ/WvQ6v/cnjfTf2Pb4nHjVUGkf33+Zqo2qEn7xUA2v+lR175MLOQq6efDhWe9pu0lju22zdQiBrc8D1pPODdRdD6VuIuUJNxGvnFedi6XNnBZOBOlXxIAHPMae0rY6UuB5seBQvH5v+opHD2UcDJ46VoGyt404rD5HYUQJiRrpx/mlJDxaWtQCRJMADSZpMZ7HkSjAjbtOTD7ojIsjlexjmDUprfF5BhxIVHmD+1ep2UsQAg2uOvOuG2dkOfHl0F6sAp5kxkF1LnB79JsC2sEkCxBv8qe8Buk6995mSCL+IqBEieAvWZbk7HL+KSkiAjxGemgrU98N8DgmglEKcUICY1OnqBU8uLGH0oL+8c5GBCiK28u21YUpazd4s6JEwKVtubbW54UuEqEBQAsSdcp1gG3WoePxqpU64sLfXa18g89J4W0quwiilWcCQm55etd69MuFNJUFjv9ImoudQNAfrLPD7qurSFc/r+tV+M2WtvW9T3NpLcu26pCho3No6HT3qx3dwqsSlxK1HMmLEXg8feuMuyeZqqPvzFOvKn7X2f3ThTUGugGxYjA3PKIr2iibLnGbacdZAsAnKDE8OOvOKrGHoWFX19Z5/rX3h8SUyk/CoEG3OuTzRQSlQgjhWCZUbMcn7RhysAE5FKMcFJgyJ5gH3NKqjKQR+Ex73H61dbtveF1MwcpIBvPA/I/KqHORI560CAljiMWhaytSQS4kdAlYsTbWwn1q33N299keCgS42bLbFleaZsfel4YYpguJUEmYMeV4NXDG6C1NF4kttATmcABPIJSFEkk2Fr1dFTTvRv33k25j/ALS2pszHwrEfdLgAZkqSryJAj50h73bJw2GcLbKytVjYgpSCJ1Gp0tw41CRjMn3SQHJIBzyROlgDFp1pt7NME0vHvBTQUkZssiUi8RfjFJnxLhXWDtx8xUYk1M+DSjeCZ4xXrbJVoK1/tDwhxaAWFoSGDKkE5dbA20uIpIc2chiFOKCszYXA8KSonQz8Q6dKljzYiDZ39B9PWVN9p8NdnGLKCtYQhIGpWCfZM1RrQprMk2MaQCCD1Bq/21vqtyUpV4SgJIGmkHW1jxpVK5pcTZCCHA3myThgo2E5VTbnFz9BXHNJmattp7US4ltTachb1A0vE/MfOoa9nrJzIbUUkAiASOonjBtXVjDPi8g3vf8AiJqAbzSwwG01SlwE98zCgritA1B5kC88pr9AbA3lQ9hkrSQZEEA3Bi/rNfnXDYJ5K0q7pcAjgYg2IPmLetWWCxK8O4oYXECxIyKlOaLR+Un1rc3TZsqjIBTDY3tf3kjkRSVB259a+00DtB3eLiA81ZxBzJPEgcAfX5Uk7n7SW5jwpXhKgAYGkCBr1+taDuXvKjFNlDg8YMLQoaHy1AqoVut3GMzpSInj5zP0rz0ysqNhPF8e8UAXZ5qV+/8AIfw5PBxPrJn5D60kF9SHc0woKMeYJFPvadZLaouFgmemgpLxLLDiysPZM3iKSkmCTJEiu/pkL4qQ7hr5qarhSNQ2Iri5KQoJeQpAyofEx+VUwoeUz71xwjbKGFqdQpa+9yEgwUCJkdavd193TjXUJaCiyyk+NQjMo3J6dKsN9Nz1YdRdZTnbcEOtniReR1i88KfxsadS3G43PIuvvFZScKqSefoaB2v4nu5ePBUllZC0qBLa9JjVJ5KHLypnxuykqQtMCDrz86y7C7QaZbUpDjiXAQpCSm6VD+oagixp8wu/bS8OX4OZCfEnqP0qPU4whBWqPpvJIhYkkH8qlhulsFGHW44oBJy//YaedJm9jLzr7jioEAJQSoQlJmVX0MD51L3b3pfxbq85huRCAkxxtn5xz1puf3dW6hYXkLcQEmxMfF4uvLpXDhy+BmsiyPz3+06HQkczJcNs0kfdMF8DVZBif6QOHU1MxGxHvsy3FMhhpF8t5Wo+Ea3IE1s2yF4RppKUgAaxalTtU3naOH7hoplSgVRcwmbdJJn0rqHXZch0igPbmvr7x/DUb7k/3tMeSsgyJHlarHZO1lsqMXn38priNnuFMhJyxM8/Ka5LbKeSfW9aQGFGU5lpvE5nAXlAJidP+6oqsO/71sJUqFJ0kWPSedQFoIMEQaVBpFTF22M+TRXtFPHk7bK1F5ZVEkzYQK641Odht3iCWlf7QCk/8THpXXbiMyUO/nSCfUfvNQsEslDjeuYZh5pv9Jpe0BJezNrIabIKZXmBCuQ4/Koe0mQlZjRVx86i1Pdd7xhMnxNWHVCjPyV/+qJgFS+3WSwCjEYt/wAIzAN6nMBAzTwi9XO8e0TjMJ3uHP3bC5XNtBIPUVnM1Pa2stOHUyIyLUCT+KR1nSk0kHUp3uLpndeByMofgBK1QPFJtMwI4RqelMLe8reCxH/jk90W0mE3JXBkqKjrJpPXjnCgNlaihJkJmwN9Pc+9cDVMpOXZ+PQbCaFqWa9vOcCfhKCTeUkzEG38NQHsQpZlRJPWuddsHhS4sIFp48qWgsapxorrAQuCAoBVxwMfOrVSsO4o5WymTYJmY5e9Bau02SzsTuMI64pSStWRMckqIUYn8Vh6VSv4glRuQBYAHQCwHtTg5uYtzD9425nISlSWibkA3HmBS4wU97DbKlOKMBC7gHygT61bpHR0YF6N/pItYIOm5NxCsR4XGyuW2ULcg/CJyyRyNq4L2QXoUkoQ4u/dlUa3kDrrFaFub2fvLD7mIV/mNFJAOs8OVopP27u2thwJxCXU93CQ4hOZK0j4Tr4VRAvXXj6vHnyMGO21Wa9ibnM2JsajTz3oX8e8jHa32V5pxted1IyuRMKjrx5elMG3u1QkpDCAogDMtU3PIAQbXE0pbRxGd4uNtKCQnVQuSB8R4TVOoVy9XoyZiwr4lsGP/WNXPvHPFb8JxbfdYhASSR4hdPTW4pq3V7LGHQla1lxJvY2Pr/NKynBsSsCtI3Q3tRgUkSYJuD8Nxw5GvOzeU7X8ToCkDyzZNjbCbYbS22AlI4AD58zXDa+ASSD1uDfW3GlTHdoHd5A2klTtwFSABrmnQgdKXcN2oOreIW192gkLWmTl4A31E/KtxvqHlUyToWG5knf7dphWQAQriY1HnS5vTu4jC7OzJ1WpAniRMxy4DlXPeDf9pxYypUUgzrx6VI3y3iaxOzUhtQkLRY68eVv+qFssLFCQVXWh2uVXZ5iMmcqKMh18XiEccv5b61Z47f5xbjjKCUpUoqSrUpTEkBP5jB96oNxEoLhHiDqgoAgjKExJJB4zU7eHdRbCWlJcT45GYWGYcFE/DI9JkVbEmJs5187beonRlBK/3aUOM2igrJUXyrmVhJ9otXFhsOuhIzAE3zGfMk+dNe9mxx9kwqiPvU5kk8xIhBjlNuVxSwtHdJgHxm5PLoP3rpfKHW1Ar1A9JiJXr8xl2lhUtoEawMoN4HM9elKuIwQuYPkbmrEuKACnVE6a6mpQ2fKglPxL66dJ4Vzg6ZpiuRlNtRUz7Rns6NRZRsR5dK6bUw3dqjwgp5XnrXNtkrEqueBP80qnMwn1kNzDQJSQodNR5iuMVaNYPLf5CrRGzFkC3y/tRcXxJU4NZcaU3+WVDy4+x+tQcO8ULCuR/wCx7V94Z4tuA8jB6jQj2qY7skreyoIhUFKjoQdNPpWXXMtxIOLaCVWuDBB6H+R6V22W6kODOJSbKHT96ut4d1zh2UHNnjXpPAdPPrS0DFKrBhYmzvjcNkWU8OHlwr4ZEyOYt58P29asceA60hwfEkZVeXA+9vapG6fcpWt18AhCCUpIkFfC3GOXWmvaBlDXXuiRIr5WqSTzpnwW663EtjDq70q+I6JTxknlwouYSBFdSCI61JZx62xCFW8qt8buyrDu5cV4QfhymSo/0gameEcqrP8ABnM5bykK5K8J6SFRE1mx5j8cSEpUmTqa+mlQRVvs/ZDS/C4pTa5iSRlB4Ta1cdpbuvYcJU4kZVfCpJCkn1STW2JkZN2HnluoyLT4PFKjeJGh9a1JrYbCns4CVLVcGB4QYsPn7msI2fiSlViQYIsafOy911T/AHqlQ0BlVKvEDYiJ4TNcHUYj+MGgJllTU2rZgSEyLcK5bQwzSiEkhOY2NpJ5X+lLO+W832VlS0DMVAxfjwJ/nCsUxG3F+B1wlxxUqGZRyoEkWANzY12dPjXOCNgByZN7FHuZtO9aMIwysOqSnOlSZkWkRbrX5+LUKiQbx0855VYo28VuJLiELkiSrMoweRUoxTDu3uB9uS+EKyKadKUkiQU6weNWfp1xprU3vXFRUyENpIixg3MrlwLzN4FutOOyXTh1hxxjPhwm6ikLClcCnMAInj50nba2S9hX+7dAzpgiIUCP2txpl2Dv2sfdrBgiDxlRkR0SLQK59JrUBYlWN8Trv3tRbndKUjKggwARGU2ItoenSvdzXsGGVqeW6PFGRCspFrKmRPG8xaKm7Q2LiNoBDbaSBxUoFKRwGtyfIVB3g7N3sI0FOJBQqJW2FEoOkqSdUnjGk1fpn8nhlq3+n69pPIBzV/rKjetjDtx9nQohZnOsgnmRANjp76ml6I1kBQmPem/C4PJhi4pnvkQEjMBMJklQSfEkXN44VO3V3MOOC33U5UKBS0ngkaD0Aiq5nVQVu+w4P1k0atz/AH0ibsnaa2FSlUZoCjEkCdRyNaBh9vpdUW0knKBqJm8yPXnVdszs0ccZWUOILiTBaggggwbk69PKuW7+G7haysxwtrAngeE15XVKh95247MmbwvKOHJEjIZjUflnzA+tKLDeaVRPL61ouIQhTKiuMqgbkwI/Ss4wu0FIzJGh9gOn70dHkLY9PpMdPManPFrIIH4gPQeX71ZN4sBtKB/mfM8xA/lqp3cRJPWu+zLuJVJBGkCu6tpBj2EkDZCyslVyNUmxHmDyr3uQmVFwJvAJ0UPLU1dsuIyKInMeB4HjM6zVR9hCiVK/v5CazV6xfDrmR145ta8yu8WAdEAJAHT+9XrO0mcohK4gcTVQjAOqEgpaQOP9zXAsp/8AkH/kKaPplQtJ1irnd3aBStAIzFBKkaaR4k31nh186+v8GISQCCDpNj6xPOuTO7iykKzpFwONutTJBFGORcddt7Tw68E4pSgF/gQZkqBukp+R5XrPGcAXFDu7gm/Ep8+nWrHa+GeZAWtzvO9Kpm8kRchVqh4R9Mzkg8ClRSR9aVFCLtALQkvGbOVh3O6BDkjNIHC8gjyqrdeEQExB5z9f71YK2oouBUqkJMSZvoZ5yK4YltBHGYueZpgfWEsd2ipv7xSAppRyqXlBynrrAvWl4V4IQAgBIAsEgAH0FvWscwuOcSlSEqISvUeV6Yth7edK0oUoqA4SRIgmJFxSZFbmMp9Z13pwmIfeLq5DeaEXkJSIv4TKSdbgVJxmw15g4y4t+YF0ybDQkHhGkcqbgsLZQWkJSXAQnNMDmTGpqrwew8Th3RK2pMkZSqIN4IKaRGJ57TCe4lC1tru0ltxAIBMpULg6am/AC9VmC2k8ye8QoZcxGQkEEclJ8uNP+Nxjf2FxRbGYJVmsLq4n3vWZYGVDXTnVFNze0MZj87qnMgRJnKNBzjoaMDtNxGZKFlAXHuDby/vXTDYbvFZON46RJ5dDwqEjDnMBaSQB5kxNPW28Q7zR92Qp3CuJfWS0qQcxkhWmYBQsAZ9qSMfgU/5QWhTjZIBB8K0knQ8DPA86td4d5QnDJwbSSAiy3DAUpU3iPwkib1WbpspcfDahdcgK1AHEEcZrMB/xy7ncEcfzFI1Ae0i4bZagqXRkQDcm0xwHMmtQ7F8Qpx/ErJ8Co8PI8x6AClbbWDwzWIRh0sySBnUpSjcflvI96fN3trsYPBrdbaIAiwi5mOJrM3X42xqmNSATe/M0YzZdtzxKntWw6WsYy4mE50rbK72J0J8iazRzZ7+eClxSudz6g8q1vaW228a0937IUG0ExPra1jSjsjYzagc6ZSbJSSogT/uA/wCqbD1yeHocHY2Kr8t4pxENqWvmG57zice0WzmCEAPq4HnPMi3tWp7w7fIQnIEkLBiTb5VnCdqIwqFmFQs3SgACQJtXHdPajmMcDaAlDbZzkqkqKSfh0gSa5Ooy5c2RsgAA/wDP3joqqoXmpE34JaeDiSpvvbOITOWBGnKRwFXex+0ZhjDJaShZCJEhNlcfTyqZvjgW3WEgp8UWPL9eBrL8U6vDvLS2spiBa02qvRZ0y4/Dbb37xcuLVuPy7Rwe3gU+h5eGWWSqQoEwTyAjnzqkwu0nWlwYLZF86riR4hJk6zwqbsvDl1L7kiUMNLV/Ubkm3GONQ8E8kPoW4gOJSqSk8R0967qTCz49Oobff/skGLKCNpb7UdUvZ12lmFhKFqQUgi5CwSJM6R1pPWw4EZlJMHpT9tLtMdWQ2z4GgsIAUlJJPI8k8LXquxu2XHlAqbbJNxJMD0io+A2JQ+mlO8qG1NpiqxgCuyRfjMirbDbODIzKIB5n6AVZ4JlbqloUsIhMjIP3vUdWzQMuaVE2ubUuq9pVVE+9lbPU8CWwk5TBKjx1NuVfTrQTdyFq87fLhXhxIYBSmRm1A4xz51wYxCVAmL/zrWAHkwK1zPH2i+oZ9Boj8PsK+DglC2TD/wDE0wObNbCG3FTccOZvVQvApk+JX89adTcSwJ//2Q=="/>
          <p:cNvSpPr>
            <a:spLocks noChangeAspect="1" noChangeArrowheads="1"/>
          </p:cNvSpPr>
          <p:nvPr/>
        </p:nvSpPr>
        <p:spPr bwMode="auto">
          <a:xfrm>
            <a:off x="8653463" y="-877888"/>
            <a:ext cx="2533650" cy="180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15" name="AutoShape 4" descr="data:image/jpeg;base64,/9j/4AAQSkZJRgABAQAAAQABAAD/2wCEAAkGBhQSERUUEhQWFBUWGBoaGRYYGRwbGhkaHSEbGB4aHBwYGyYfGhsjGhoaIC8gJCcpLC4sFx8xNTAqNSYrLCkBCQoKDgwOGg8PGikkHyQsKSwxLCwtLCosLy8sKSwsLCwvLCksLC8pLykuLCwsKSwvLCwsLCksLyksLCksLCwsLP/AABEIAL4BCgMBIgACEQEDEQH/xAAcAAACAwEBAQEAAAAAAAAAAAAABgQFBwMBAgj/xAA/EAABAwIDBQYDBwIGAQUAAAABAgMRACEEEjEFBkFRYQcTInGBkTKhsRQjQlLB0fBi4RUzcoKS8SQXQ1Sisv/EABkBAAMBAQEAAAAAAAAAAAAAAAACAwEEBf/EAC4RAAICAQMCBQIGAwEAAAAAAAECABEDEiExBEETIlFhgXHRMpGhscHwFCPx4f/aAAwDAQACEQMRAD8AxCiiiiUhRRRRCFFFFEIUUUUQhRRRRCFe0UVsIUUUUQhRX000VEBIKidABJPoKY9j7gYl+CU92kiZXr7a61hIHMCai1RTsvsmxUApKFcxJEazcjpVFhd3D9o7nELDIBIKjB0kQASJkxHnWBgeJmoSmoinjZCsPhyU/ZluGQM6kAkz0MhPkKasfuDhcQglLS8MuCQYSASdJgkRPCx8qVsmk0RFD3uJjtFMW09x32G1uOFuEEAALBUsc0pF4GpmDS8RTg3xGBvieUUUVs2FFFFEIV5XteVkIRRXteUQhRRRRCFFFFEIUUUUQhRRRRCFFFFEIUUUUQhXtFFbCFFfTbZUQEgknQC5NPW7nZLiH1IL/wBygkT+aPoPWsilgIhxUpvZTqohtZzaQk38rVp+39i4TZiEJDKXn1iEpIlRvcmdPalxO82JfWhtORCSoJyoIkAAnVVogH2rAWYFlGwieJOOycIjBJS89/nG6W48SQNTPAx+1Nqt+mwWy0y+oxKgoBIUm0lImTraJ1rzYG7X2hRxb6YbKoaCjc5bFUcRrHmafcZu+xjUqacyrCAAlVpSf6T+oqLBW2YXMB2scyr3d3zZxaVJblKkiSk2IuarN5dmMYoz3gStKSlIspOvEDkeV70o7VbxOzMQSAgqPhQ6R/mC4BN4JvqeVK+BaUtxQDyguCoFNwSBmMmRGmsUmPpMhyFsTbcC5rOmi3H8zQ8ZhW9lIL0l1cABKRDYOlxJMxqSfpS0N7cY4hKlPKHeSUpSEjKAY1IPEaAeZvUncxleOaW1iCVIFwr8U3OvGTVwvssfbQe5dQpB8QbcBBBtoQbcZI5aU+HIC7eLz68j8pjLpACxTxrrjzrXeOErkZbJUmSeICU+utTdjbmrxjJcTkEKIAKiQTxI8NuYpk2b2cPeEuqabQR4ikrK40ISVWBibxxqdid/MJhEpYYQXCi2RsfCB1P185q7ZqQIlE32H8RAmpix2H1iSeyx8zdKeQUfrpaqDF7pYhDvdhAcOYJBbUFgk6aXHqBWq4PtPZKvGwsdQUKtxkBU1U7eYw+IX3+DP3yPiQfCogiLA3SoCYNT8Rg3+wUD7SlkDym5luMwS2nFNuJKVpMKSdQa40wbW2WtSlLXnKiZKlA5v94Nweuh4E1SPYcp1HrXQUIjK4YTlRRRSR4V5XteVkIUUUUQhRRRRCFFFFEIUUUUQhRRFe1sJ5XtFfbTJUoJSConQC5NEyfFXGwN2HcWsJQMqT+M6enEmmzdjswUQHcUIHBH6q/anPHYhnANF1YMJSEgDU8k9JP8tSM1SLZCdlnHd3dXCbPAcWUqUB/mKjXkJsP5emvAbytOmG1JUAD4gQRFYFtfbbj6s75UuZKWpIQhJ006VybuhBZSptxSymEKVChAg6zqYp/AeibFjeot8c7942b5ref2g4hSVBSkhDRSg+Ianjobif3qZux2WPOKSX/u0AzBuSrkrL8NaRulsggIde+MJATMym3M03NNBI86VXJxheIV5rmVdpCncDhWEshKblMiJA4ZRrGtQNxt5lulbb4BWlIUlQuCkkCbaxanHtQ3UVi2EOs3eYOZKfzC0jztWO7Hxpw+MaQErQcykqSsQU548PooSD1oGJDjY35hxNtrCgbTWN4tmNY5pLRgOJUC2vLmypF9JuDNxVDgey1tAl5wlJ/A0O7HqZKjxtMV3Y2qEKLq1ZUtzmnhPExpUPe3fxteHWcO5KvCLWI4zXJ/kZFGhZQYgxuTmdp4DAtlIUlMWyTJ/wBXOf3qRg9/GcSoIQ4MxPhBESNfmOGtYow2kguO5lFRISkGMxGpJvAEgW51IOHSUlTaC04gZokkKA1ibhQF/KasOiNfj8x7TTkUHg16z9GsKSpvLqSnyt+lvlWEbU2E7h3X2XUZFOKCkFWigCTAVpeQeUitR7O9qnE4ZpSh4h4SRqcvE/X1p12lgGcQgIfbQ4nhnE68p0NHTtp3P0mZFvafmtCAFZFtkE2AiP7173ykIS4JCkuJDfPiVJnimyffrWz7U7KWleLDPLY/p+NHoFaUsDsidW7L2JCwnToOQGg9KqDjSyL3FVC3egaFG7jS1u03tBltb6ClZSCHE2WnoCLx0pax3ZG6HBDqFNAg5VpEq6EpEkcK1HZmFDbaUAkhIAk611fTPG9SQsi0DMZQTdTEtsdkBLjjjbrbTcFQQrNCeOXN+Uc+WtZca3/tC2i7hUhZhxs/EIgG2hHG01he0m0Bwlv4FXSOIB/CfLTqINbictdiMLEiV5XtFWjzyiiishCiiiiEKKKKIQoFFe0QhXoFNG5e46sarMo5GRqq0qPIT9TVrtHZ7OE7vKsIKVSkRMxfxGLzYfSi96EmzgRPGxnQYUgotmhQIJT+YA6jyp53H2hhcGy+44AXULjMR4o0SEjkb1J3w3kRjGmQ0hQfaBzdCsZBfiIvPQUjKwTiipafEQQOthGczwtavQHTFsI2Ia/2nMcoLbnaaIvtMQp5tpLa8qiPERFzf4TcioHaZtULLDK7BSgtZm0aR6STUfcrZwdV3jhKwwISok3Wo3y/mAEAcNas9vbqpff77EOZWkiyUkaCePU8a8/Jox5BW4EFNmZ/isKC8qFBeZRypbOYkcL8BFax2d7lBAS88kFwiAg/C2nWB15nzqw3Q3XYCAptCUgaKAkqI5njTuxhUpTJvzrMuY5L0igZVVoC+0od6d+2MCAiCpXBIsDbnSJie3d3N4WEgcZJP0pY7RHVr2gprMSnOAmeEwKqcftLuHFNMJSlKDlzFKVKWRYklQPsKzDg1IcmQ0PaO7hSEUWeZuW53aQzjhlOVtwC6FK18udTt4t2WsSoPBCVOI0VF7dRrX57eUFt98gBDiFALCRAIOixyvYjma2/sx3jViMMlKzKkAeo51uVPDIF2DwYqnULGxHIirvS1kw2KQhMZgJ421J9prOP8KyOJSV+FwKGYggWmFDmDYg9a3vfjAMJBcWqC4AnJBPeXv6wTesnwe5C0YtBJC2RdJJ4cEwevpUVZMaOrDc8GMuosDe0WWEQ2hR0bcUlXSYInoYNXWM2glwAoQASVAQNSpJSE9Tf0ir7bm5T/fLewkJFs6VEQcx1AIgjSmrdbcZvDs/aMae9fAOUfhbFj4UxE9Y41bxMT6cu+oDjttM81FNqP5yy3P2YnZ2ESkkEwCo9SJI8gan4Xell0kZ0q8iJm3Cso3p34dxiltsw0yLKUeWgvzPIXNLDOHE+DEQvhmSUpPkqbeoFQXpsrixQ9L7yhdF2a/tP0sNoAo8MxoZsaQN79+zhFANgFWpJ4VW9me9TheOGxB8XDNr5eX70q70P97tF0rAKGwVZeYTcJ8iTXOmHLlzDG+1RyVRS3Ijbs/tlWAC5h1FNsy0zAHtWmbB28zjWg6woKHEcQeRHA1+ePtzqhm71UjQgkCNYAGgnhVlsLeVzCLTiEHxBQS8gWDiVTCoFgqQb+Xr1hMZBGMmx69/pEbWCNYG/p2my79bA+04NxAAzZSU+etYHtXZyltBQB8CUgj8pSAlQHqL1+jXttISwl1w5EqSDe2omKyDezBog4jDKCmHTBgyEvG8EfhCgPfzmsxZNyq96iMu4Y9rmW0V3xjOVZtE8PqPQ1wq9VzKXcK8r2ismzw0UUUQhRRRRCFe14KacFuK+vCJxISFJUbJmFAcDJtflTKATuaik1Lns62z3Yca/C4gkDksQCB5ghVe7b2aXMaw0gBRcTMHRJST4o0Ph4dBUXYO7jjKVPOJKAJgGCo2IkAfWqLeDeFT7qVI8AQnKkiUqjjJmZoZtOfXjPbf0kguoEGMHaPhsKyW28PBcF1rzSvT8UWBJqt3J2K1iXVF9RMXCJ+I214xS61hVuSUgnmf7mpuGwpaJUVltYBjKJNxGo0F/rSlmIrVNKgLQj5tnehvCgtsAEj8MQhA6xrfgKT9o7TcxIQpa1qUpZATMJtHwpFhcxxqNiMLncS23mIgWyqK1GLnLEknh0pk3c3VeViWlLZWhpGWAdUg3ki0k6mqZFTCpuia/WJiWyKmvbobPyYVtMKSUgZgfe0cDTI08DmAOlqoNt70YfB4XOpQOWBlB8R6VnWx+2Ml5QdRlbUTlI1HIH5XrjXYbRyCd4udqGFLO0SoGSQlYj+dKodtsQ6XEiUO+NJH9VyPMGRTl2q4IuKbeSQRkAMcz4teX96T9iPYo/dYfMqT8ITmg8xIMV14MieGUfiJTEh0qxsbn21h1NtFKgQt/KEp0OQGZPKTAHrW9dn27/wBnw6U3lVzPyFZ/uJ2bvPPd9iyRluAq6lHr+UACtrZZy25DWp5WGRgF/COJQAqpvk8zOe1zGZQ0ASkyYvqYv8o96qdy8OpTBKxIzHLPK035TVf22LW5im0DglavQa/IVD3f7QAopYSylpAQcsKJJUBOsDW9QbGSNfbeaDtQml4LJmAKrW9Dw/So+/GLjDOxNkKIjyIrKxv/AIkrKmW5QNfCTbjJFOG7+9reNaUhU97Pwm/h0P7VLKHRLK7TQBexmYMiGEHh3i83+qBl+U/OvrHhOqfr6zVttndx7COLKEZ2l6pIMRNp4hQ59ai4DAOPKjD4QlVrqKlgdYMD3mu0tizBX11QoiCs2Oxpuzd/eW26zc4zDZkkq7tAUOV1BJI55Y1q77TN31sYlOKQjM0oZXAOIIynykadaYezncVTBU/iPE8riTMU74rCB8KbVly6fTXhUGdmznMntV96+8QUqBDPzq3s8ky394nUKBEgclDUHhpUrAYbMtLIhbrq0JCEkGBIUSoiQDaIHWtV/wDRfBKUpSu8kmYCreWlX27vZ9g8ErM23KuC1mSPLlV9aDzKtE++wub5iAGax9N9uO8zrtLdc73D4bMpLaG86iBcQIMczAEdTSmNnnKQltwNq+JClSFjgZMQsajhwtWsdp+7inQ3iWUlfdhSVpSPEW1akcSUmDHSkz/FEdzlURpc8FDmJ1/tU2bwsQ0rYvf19v5+YAF3Nmttv5+spd59x3EYT7R3nfITlLaxF2jY5rTmSY9iOFIJretynUOYLEsOnMlICwOaXAoH0KkE/wC6sZ3iwDLL2TDul5GUHMUxBN8ut4EX5zyqxJJ3hj22lXXle15WSsKKKKyEKKKKJk9p52NvnilhDQH3QIEhOkW16AVA3W3YSpefEEBIuEcVcZPIdNaY9qOBLKu6tkuBYTeY6jpUz1CIaqzEZdXEh7xbZK2i024oOJyp0Er9eE9KWPsbbUoUM71v9I5jqa+m9quFxb4yhdhli4tGYA2m0etfGz8MVO5j4vFKideZ9aVVoVNuhJhYCQCTAOg58OFTdi4dhb6S+SGwQToDY9bAVF2iJUI48fP6VzKB3ZJAkJPDWLwa2r7yQ3ms7KxWFedC2CkwQkFJBV06gcPStBw+FSEHKB51+V9n4woWh5PhKFpCstgRqDA8iPav0juvt9t5oFCkqsJiLHy4UuRfCcKdweDK1a7TDt8mFL2i+l5RSholSv8ATaAkczIFUOIW062pTbYaU3BgEnMgmLz+IGL9adO1jBKG0H4/91lKh/sIJHsk0iYNk92s/nKWx1JIUfkB7ivSwUuIKBsQb+L/AGnO/mbUTwRX995r+ytkB3A4fPC0qQmTxI5n3j2q/wBibpowxGVKQdba3/mlcsLikM4ZMiEoQiQDZIAFp86S9odsJQVpYbCrjxq0gWsAdDzrzdNmgLmY0JJPabNg0AaC8XqaCDWWbodqjLiYfJQ6pUBIFoN5nz/StKYxIUkEaEULk30nadLJQmTdsOFCMRh3joZQo/0qEfQmsnwyO7fCVynKsCRqCDqJ/l6/Q/aRsIYvBqTHiAzI8xePUTWBYnDd4ArMEuo8KwoxmAsFCdTFiNbA13YBq8g9b+oPInPdG/j7TtttgJc+4US3JUiDcTcpt+JJ9YI5V22NjFIxLDlwpQ8Vrm5TMcyB8q5bAWlzEFlclt1UdQr8KgdRfj1pvwXZ+Wnw4pZcA0CtQeF5qfUZVVWxnft7bcSqrRBM0nZzveqSpQGk358ZBq77xLSZgAAXyjUelLmyMQU3gQBBHTrXxtnacoJFyASLm+unSuAHStxe9SLvf2jNYTwoOZRGg1Hny/tVFsXtbbKghcpzak3E/wA9KzdT5Wp95wZlhQhJuAVE+KDrEfOvUYzvClLsKSo5cwACkHgQRwHLSutelVgpd6Y8ekZjV0tgc+vxP07gsYFtJWDYiZ50o7/79pwqUNs/evq0bF4HMxS32b7yrOHeYdXlLE5VcBlt+g96zlWOWvv3VKKlrcShSjqEmVR0nKBSYk1uUftd/E1vKLHeq+ZoWy+1bFoIDzeHXP4Q6EKHQ6pn2qavZWH2qFHCJGGxAIU8y6jMhWb8QTpP9aYnjWdNIbUgkGIvl+nn5UxdmePUjHYa/wAfet+aAAoey596ZMisGbGCpWNkxFaDkG/tG53ch3B7PxxW93jjjVsgypSEiwA4cqxHbYHeeEAAAAR0Av5mv1pjmgtspVooR71+Xd9dlnDvls/hJTfpAB9U5T6mnRr1XyaMSgGX5EXa8r2vKJaFFFFZCFFFFEyM27GzHXoWVHu02AkwYuBbgD9av9qNJUttKwCgEkgAjMRNtbeZNfG6bmfCAIgFBggG88J8xUxT4NlkTMAm+a9hbU+XK5rmYeaIfaUu0sK0mSlMA3KRcnjP1qAVJbhSSYImNInrN6ssU4chSLT04cBfQkkWHCqlWGCgSTIRc+dzAHpT1EF95LdxYKU/y8VWuPzIkAEG50+XCuDm0RokCJi+oFr+etWG6WHacxyUvTllRCfzEXAM6iPpVdhNraV7KUwGkHMpxSZVfKAJgCbk3uavN3NqjCPBxp5S0JUA6kiJSTGYXuJ+tWm+W532QN4ptOUZgVI4QTII5cvalhGBCEuOZgW1IUE3uSrQEcCP0rvxaepxkaRtfxt95JycZu+f1Mfu1V2UYXEtkFSSRm5g3HmOFLm6+CVi3g6tASy0RCQITmP97nyFNGM2f9p2Xh2yYMiDyAA/euW2XkbPwim2wRNk9VCxUr528q85MzrjOO9phUNRrf1lNvhvD3ylYdtZDSfE6rnFo5E/qaUDtVYs2e7SNEp/U6qPnXuGxbZbWlzPmWoHMIOk8+pobwrZ+DvXOgSB85P0ruVPDxjQwF877xlA1aSpPptJqnZDLsQslQUQPiyxBjnWy7obzJThgFmBcJmdP4aRN1dwcRiXEKfQploQEgjQG9gb9Z41Z9o2yDgGkBClFMxPX4r+t68rrcni5ho9hfr7zrxKFx6G/wCe00Je0M6LkEWvPA8RWW737hf+QXEXQ4oKAGt7ED1v61F3R3rVIbXIMEgniBw6+GfatObxCHctwUgjL6/z5UlMpo8zlJKGxxM83f3KVhXM7wk8OaTrNuIpnxWIU3dR8P4jxHUxwp9a2ejL94kKnjVBtrY5SFKQmQNKGWxZlA+rmVf+L520hISU/mGpm4vxqMnFi4WAZFjMX4H61nL21ncK8sA+EqMpOmsyOVX2C3rZWIWYVOh0PrUWV+0cqJWby7tuNKOIbSVtrkLTrPE/O/Q1S4RYUpCWm3FuA+FKgIB4FRF1AeQrSsDj0GBIg+1XbKmEEQUExqmP5PSu3F1DIoFDbi+0mwu7v47ys3J3WOFYcU+kKccBnjrPzpF21u47hluOd2XMO58QHATIMjRQOhrVEbc8IEJPCYufnXPGbbSo5dP6eHzrhPUnFk8RDZ/eXC610sNpiSEtcHXIP4Q34j0mctad2XbvLS6MS6jIAjIyg6hJMlSj+Y+mpq9w2GYBzKaF/hUEp1rud5UNjSwm8+1Uydcci6AoUHmuTMGOjZJJ946qdsPOsH7dsFlxza7Q40D/ALkkpM/KnEdqeFRIfUpFhAAKySPIWvzrO+0vfVraJw5aCx3aVhQUANSCIgmdL10YSb4gRUSK8r2vK6YQooorIQr2rfAbq4h2SEFCQB4lgpTeLTGt6m7C3faViA06tK5zJhBIheiSTERPCi5lyFu7tgsOXPgXY8fUDiacZUCCoFDaxZawStQEfAPwi496rNpbX+wpWwwyhMkQtaUrVICgoSoHmI0iKqk7YUrFIW4olLgSNfhBEQL2AM+1Iy3FInfePbSSEBoWBIzHUFJ4CeNjJ6VD2G/nK2zcrBknjP8AePeqnEpKVKSrUKM+cwfpThutsFL7CHEKyuoWeEzeY863YCDUIpJzNrCiCkgzp+hqfszFQoPG5bcSTP5VSCfkK64/CqUpbS4S62sgBRy5k8hNrG4/1GuWFwhaS4XClKVIKYzAlRsRASToQL13YsRI42I5/vpIvkA27+k3dJbxuH7pRSZTqNI0HnzrDN59hfZXSmZSSY/nyqdu9vgrCskfEsH7sGYAMzPSeFUO1dqOYh1TrplSjPIDoBwFcCAiUGq/aT3t7sSplLOfKhOkCD/y19qrXsS4u6lLV1JJ+tR6tdjMuLz5VZUpQZJuOgA50xobx9IHAjT2Y7AZxJWXACpsix5HQxxvNa5g9j4ZPhQBrwAFYTu9mZzvtu92QFAJAJzWsCDwmPlVvgt8totKQSnNF8qwLjykH2qAxZMjEoLEU6QbJqfolLMgdBas+7Ytll3CKKRJRCvbXytUrcvtLRjPu1Dunk6tnjzyk6+VM+1cKH2FiJzA2+UVmq7AFETWtd5+eX9sS8gKgN5UZFACW5AuDymxHKaddxNpKcC0lPiCykmdFAzbrE0g7a2SW3FsKBzNlRR/Ug3IHUG49aZez7EEPqBJGZDa44lUZZ/WvQ6v/cnjfTf2Pb4nHjVUGkf33+Zqo2qEn7xUA2v+lR175MLOQq6efDhWe9pu0lju22zdQiBrc8D1pPODdRdD6VuIuUJNxGvnFedi6XNnBZOBOlXxIAHPMae0rY6UuB5seBQvH5v+opHD2UcDJ46VoGyt404rD5HYUQJiRrpx/mlJDxaWtQCRJMADSZpMZ7HkSjAjbtOTD7ojIsjlexjmDUprfF5BhxIVHmD+1ep2UsQAg2uOvOuG2dkOfHl0F6sAp5kxkF1LnB79JsC2sEkCxBv8qe8Buk6995mSCL+IqBEieAvWZbk7HL+KSkiAjxGemgrU98N8DgmglEKcUICY1OnqBU8uLGH0oL+8c5GBCiK28u21YUpazd4s6JEwKVtubbW54UuEqEBQAsSdcp1gG3WoePxqpU64sLfXa18g89J4W0quwiilWcCQm55etd69MuFNJUFjv9ImoudQNAfrLPD7qurSFc/r+tV+M2WtvW9T3NpLcu26pCho3No6HT3qx3dwqsSlxK1HMmLEXg8feuMuyeZqqPvzFOvKn7X2f3ThTUGugGxYjA3PKIr2iibLnGbacdZAsAnKDE8OOvOKrGHoWFX19Z5/rX3h8SUyk/CoEG3OuTzRQSlQgjhWCZUbMcn7RhysAE5FKMcFJgyJ5gH3NKqjKQR+Ex73H61dbtveF1MwcpIBvPA/I/KqHORI560CAljiMWhaytSQS4kdAlYsTbWwn1q33N299keCgS42bLbFleaZsfel4YYpguJUEmYMeV4NXDG6C1NF4kttATmcABPIJSFEkk2Fr1dFTTvRv33k25j/ALS2pszHwrEfdLgAZkqSryJAj50h73bJw2GcLbKytVjYgpSCJ1Gp0tw41CRjMn3SQHJIBzyROlgDFp1pt7NME0vHvBTQUkZssiUi8RfjFJnxLhXWDtx8xUYk1M+DSjeCZ4xXrbJVoK1/tDwhxaAWFoSGDKkE5dbA20uIpIc2chiFOKCszYXA8KSonQz8Q6dKljzYiDZ39B9PWVN9p8NdnGLKCtYQhIGpWCfZM1RrQprMk2MaQCCD1Bq/21vqtyUpV4SgJIGmkHW1jxpVK5pcTZCCHA3myThgo2E5VTbnFz9BXHNJmattp7US4ltTachb1A0vE/MfOoa9nrJzIbUUkAiASOonjBtXVjDPi8g3vf8AiJqAbzSwwG01SlwE98zCgritA1B5kC88pr9AbA3lQ9hkrSQZEEA3Bi/rNfnXDYJ5K0q7pcAjgYg2IPmLetWWCxK8O4oYXECxIyKlOaLR+Un1rc3TZsqjIBTDY3tf3kjkRSVB259a+00DtB3eLiA81ZxBzJPEgcAfX5Uk7n7SW5jwpXhKgAYGkCBr1+taDuXvKjFNlDg8YMLQoaHy1AqoVut3GMzpSInj5zP0rz0ysqNhPF8e8UAXZ5qV+/8AIfw5PBxPrJn5D60kF9SHc0woKMeYJFPvadZLaouFgmemgpLxLLDiysPZM3iKSkmCTJEiu/pkL4qQ7hr5qarhSNQ2Iri5KQoJeQpAyofEx+VUwoeUz71xwjbKGFqdQpa+9yEgwUCJkdavd193TjXUJaCiyyk+NQjMo3J6dKsN9Nz1YdRdZTnbcEOtniReR1i88KfxsadS3G43PIuvvFZScKqSefoaB2v4nu5ePBUllZC0qBLa9JjVJ5KHLypnxuykqQtMCDrz86y7C7QaZbUpDjiXAQpCSm6VD+oagixp8wu/bS8OX4OZCfEnqP0qPU4whBWqPpvJIhYkkH8qlhulsFGHW44oBJy//YaedJm9jLzr7jioEAJQSoQlJmVX0MD51L3b3pfxbq85huRCAkxxtn5xz1puf3dW6hYXkLcQEmxMfF4uvLpXDhy+BmsiyPz3+06HQkczJcNs0kfdMF8DVZBif6QOHU1MxGxHvsy3FMhhpF8t5Wo+Ea3IE1s2yF4RppKUgAaxalTtU3naOH7hoplSgVRcwmbdJJn0rqHXZch0igPbmvr7x/DUb7k/3tMeSsgyJHlarHZO1lsqMXn38priNnuFMhJyxM8/Ka5LbKeSfW9aQGFGU5lpvE5nAXlAJidP+6oqsO/71sJUqFJ0kWPSedQFoIMEQaVBpFTF22M+TRXtFPHk7bK1F5ZVEkzYQK641Odht3iCWlf7QCk/8THpXXbiMyUO/nSCfUfvNQsEslDjeuYZh5pv9Jpe0BJezNrIabIKZXmBCuQ4/Koe0mQlZjRVx86i1Pdd7xhMnxNWHVCjPyV/+qJgFS+3WSwCjEYt/wAIzAN6nMBAzTwi9XO8e0TjMJ3uHP3bC5XNtBIPUVnM1Pa2stOHUyIyLUCT+KR1nSk0kHUp3uLpndeByMofgBK1QPFJtMwI4RqelMLe8reCxH/jk90W0mE3JXBkqKjrJpPXjnCgNlaihJkJmwN9Pc+9cDVMpOXZ+PQbCaFqWa9vOcCfhKCTeUkzEG38NQHsQpZlRJPWuddsHhS4sIFp48qWgsapxorrAQuCAoBVxwMfOrVSsO4o5WymTYJmY5e9Bau02SzsTuMI64pSStWRMckqIUYn8Vh6VSv4glRuQBYAHQCwHtTg5uYtzD9425nISlSWibkA3HmBS4wU97DbKlOKMBC7gHygT61bpHR0YF6N/pItYIOm5NxCsR4XGyuW2ULcg/CJyyRyNq4L2QXoUkoQ4u/dlUa3kDrrFaFub2fvLD7mIV/mNFJAOs8OVopP27u2thwJxCXU93CQ4hOZK0j4Tr4VRAvXXj6vHnyMGO21Wa9ibnM2JsajTz3oX8e8jHa32V5pxted1IyuRMKjrx5elMG3u1QkpDCAogDMtU3PIAQbXE0pbRxGd4uNtKCQnVQuSB8R4TVOoVy9XoyZiwr4lsGP/WNXPvHPFb8JxbfdYhASSR4hdPTW4pq3V7LGHQla1lxJvY2Pr/NKynBsSsCtI3Q3tRgUkSYJuD8Nxw5GvOzeU7X8ToCkDyzZNjbCbYbS22AlI4AD58zXDa+ASSD1uDfW3GlTHdoHd5A2klTtwFSABrmnQgdKXcN2oOreIW192gkLWmTl4A31E/KtxvqHlUyToWG5knf7dphWQAQriY1HnS5vTu4jC7OzJ1WpAniRMxy4DlXPeDf9pxYypUUgzrx6VI3y3iaxOzUhtQkLRY68eVv+qFssLFCQVXWh2uVXZ5iMmcqKMh18XiEccv5b61Z47f5xbjjKCUpUoqSrUpTEkBP5jB96oNxEoLhHiDqgoAgjKExJJB4zU7eHdRbCWlJcT45GYWGYcFE/DI9JkVbEmJs5187beonRlBK/3aUOM2igrJUXyrmVhJ9otXFhsOuhIzAE3zGfMk+dNe9mxx9kwqiPvU5kk8xIhBjlNuVxSwtHdJgHxm5PLoP3rpfKHW1Ar1A9JiJXr8xl2lhUtoEawMoN4HM9elKuIwQuYPkbmrEuKACnVE6a6mpQ2fKglPxL66dJ4Vzg6ZpiuRlNtRUz7Rns6NRZRsR5dK6bUw3dqjwgp5XnrXNtkrEqueBP80qnMwn1kNzDQJSQodNR5iuMVaNYPLf5CrRGzFkC3y/tRcXxJU4NZcaU3+WVDy4+x+tQcO8ULCuR/wCx7V94Z4tuA8jB6jQj2qY7skreyoIhUFKjoQdNPpWXXMtxIOLaCVWuDBB6H+R6V22W6kODOJSbKHT96ut4d1zh2UHNnjXpPAdPPrS0DFKrBhYmzvjcNkWU8OHlwr4ZEyOYt58P29asceA60hwfEkZVeXA+9vapG6fcpWt18AhCCUpIkFfC3GOXWmvaBlDXXuiRIr5WqSTzpnwW663EtjDq70q+I6JTxknlwouYSBFdSCI61JZx62xCFW8qt8buyrDu5cV4QfhymSo/0gameEcqrP8ABnM5bykK5K8J6SFRE1mx5j8cSEpUmTqa+mlQRVvs/ZDS/C4pTa5iSRlB4Ta1cdpbuvYcJU4kZVfCpJCkn1STW2JkZN2HnluoyLT4PFKjeJGh9a1JrYbCns4CVLVcGB4QYsPn7msI2fiSlViQYIsafOy911T/AHqlQ0BlVKvEDYiJ4TNcHUYj+MGgJllTU2rZgSEyLcK5bQwzSiEkhOY2NpJ5X+lLO+W832VlS0DMVAxfjwJ/nCsUxG3F+B1wlxxUqGZRyoEkWANzY12dPjXOCNgByZN7FHuZtO9aMIwysOqSnOlSZkWkRbrX5+LUKiQbx0855VYo28VuJLiELkiSrMoweRUoxTDu3uB9uS+EKyKadKUkiQU6weNWfp1xprU3vXFRUyENpIixg3MrlwLzN4FutOOyXTh1hxxjPhwm6ikLClcCnMAInj50nba2S9hX+7dAzpgiIUCP2txpl2Dv2sfdrBgiDxlRkR0SLQK59JrUBYlWN8Trv3tRbndKUjKggwARGU2ItoenSvdzXsGGVqeW6PFGRCspFrKmRPG8xaKm7Q2LiNoBDbaSBxUoFKRwGtyfIVB3g7N3sI0FOJBQqJW2FEoOkqSdUnjGk1fpn8nhlq3+n69pPIBzV/rKjetjDtx9nQohZnOsgnmRANjp76ml6I1kBQmPem/C4PJhi4pnvkQEjMBMJklQSfEkXN44VO3V3MOOC33U5UKBS0ngkaD0Aiq5nVQVu+w4P1k0atz/AH0ibsnaa2FSlUZoCjEkCdRyNaBh9vpdUW0knKBqJm8yPXnVdszs0ccZWUOILiTBaggggwbk69PKuW7+G7haysxwtrAngeE15XVKh95247MmbwvKOHJEjIZjUflnzA+tKLDeaVRPL61ouIQhTKiuMqgbkwI/Ss4wu0FIzJGh9gOn70dHkLY9PpMdPManPFrIIH4gPQeX71ZN4sBtKB/mfM8xA/lqp3cRJPWu+zLuJVJBGkCu6tpBj2EkDZCyslVyNUmxHmDyr3uQmVFwJvAJ0UPLU1dsuIyKInMeB4HjM6zVR9hCiVK/v5CazV6xfDrmR145ta8yu8WAdEAJAHT+9XrO0mcohK4gcTVQjAOqEgpaQOP9zXAsp/8AkH/kKaPplQtJ1irnd3aBStAIzFBKkaaR4k31nh186+v8GISQCCDpNj6xPOuTO7iykKzpFwONutTJBFGORcddt7Tw68E4pSgF/gQZkqBukp+R5XrPGcAXFDu7gm/Ep8+nWrHa+GeZAWtzvO9Kpm8kRchVqh4R9Mzkg8ClRSR9aVFCLtALQkvGbOVh3O6BDkjNIHC8gjyqrdeEQExB5z9f71YK2oouBUqkJMSZvoZ5yK4YltBHGYueZpgfWEsd2ipv7xSAppRyqXlBynrrAvWl4V4IQAgBIAsEgAH0FvWscwuOcSlSEqISvUeV6Yth7edK0oUoqA4SRIgmJFxSZFbmMp9Z13pwmIfeLq5DeaEXkJSIv4TKSdbgVJxmw15g4y4t+YF0ybDQkHhGkcqbgsLZQWkJSXAQnNMDmTGpqrwew8Th3RK2pMkZSqIN4IKaRGJ57TCe4lC1tru0ltxAIBMpULg6am/AC9VmC2k8ye8QoZcxGQkEEclJ8uNP+Nxjf2FxRbGYJVmsLq4n3vWZYGVDXTnVFNze0MZj87qnMgRJnKNBzjoaMDtNxGZKFlAXHuDby/vXTDYbvFZON46RJ5dDwqEjDnMBaSQB5kxNPW28Q7zR92Qp3CuJfWS0qQcxkhWmYBQsAZ9qSMfgU/5QWhTjZIBB8K0knQ8DPA86td4d5QnDJwbSSAiy3DAUpU3iPwkib1WbpspcfDahdcgK1AHEEcZrMB/xy7ncEcfzFI1Ae0i4bZagqXRkQDcm0xwHMmtQ7F8Qpx/ErJ8Co8PI8x6AClbbWDwzWIRh0sySBnUpSjcflvI96fN3trsYPBrdbaIAiwi5mOJrM3X42xqmNSATe/M0YzZdtzxKntWw6WsYy4mE50rbK72J0J8iazRzZ7+eClxSudz6g8q1vaW228a0937IUG0ExPra1jSjsjYzagc6ZSbJSSogT/uA/wCqbD1yeHocHY2Kr8t4pxENqWvmG57zice0WzmCEAPq4HnPMi3tWp7w7fIQnIEkLBiTb5VnCdqIwqFmFQs3SgACQJtXHdPajmMcDaAlDbZzkqkqKSfh0gSa5Ooy5c2RsgAA/wDP3joqqoXmpE34JaeDiSpvvbOITOWBGnKRwFXex+0ZhjDJaShZCJEhNlcfTyqZvjgW3WEgp8UWPL9eBrL8U6vDvLS2spiBa02qvRZ0y4/Dbb37xcuLVuPy7Rwe3gU+h5eGWWSqQoEwTyAjnzqkwu0nWlwYLZF86riR4hJk6zwqbsvDl1L7kiUMNLV/Ubkm3GONQ8E8kPoW4gOJSqSk8R0967qTCz49Oobff/skGLKCNpb7UdUvZ12lmFhKFqQUgi5CwSJM6R1pPWw4EZlJMHpT9tLtMdWQ2z4GgsIAUlJJPI8k8LXquxu2XHlAqbbJNxJMD0io+A2JQ+mlO8qG1NpiqxgCuyRfjMirbDbODIzKIB5n6AVZ4JlbqloUsIhMjIP3vUdWzQMuaVE2ubUuq9pVVE+9lbPU8CWwk5TBKjx1NuVfTrQTdyFq87fLhXhxIYBSmRm1A4xz51wYxCVAmL/zrWAHkwK1zPH2i+oZ9Boj8PsK+DglC2TD/wDE0wObNbCG3FTccOZvVQvApk+JX89adTcSwJ//2Q=="/>
          <p:cNvSpPr>
            <a:spLocks noChangeAspect="1" noChangeArrowheads="1"/>
          </p:cNvSpPr>
          <p:nvPr/>
        </p:nvSpPr>
        <p:spPr bwMode="auto">
          <a:xfrm>
            <a:off x="8805863" y="-725488"/>
            <a:ext cx="2533650" cy="180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16" name="AutoShape 6" descr="data:image/jpeg;base64,/9j/4AAQSkZJRgABAQAAAQABAAD/2wCEAAkGBhQSERUUEhQWFBUWGBoaGRYYGRwbGhkaHSEbGB4aHBwYGyYfGhsjGhoaIC8gJCcpLC4sFx8xNTAqNSYrLCkBCQoKDgwOGg8PGikkHyQsKSwxLCwtLCosLy8sKSwsLCwvLCksLC8pLykuLCwsKSwvLCwsLCksLyksLCksLCwsLP/AABEIAL4BCgMBIgACEQEDEQH/xAAcAAACAwEBAQEAAAAAAAAAAAAABgQFBwMBAgj/xAA/EAABAwIDBQYDBwIGAQUAAAABAgMRACEEEjEFBkFRYQcTInGBkTKhsRQjQlLB0fBi4RUzcoKS8SQXQ1Sisv/EABkBAAMBAQEAAAAAAAAAAAAAAAACAwEEBf/EAC4RAAICAQMCBQIGAwEAAAAAAAECABEDEiExBEETIlFhgXHRMpGhscHwFCPx4f/aAAwDAQACEQMRAD8AxCiiiiUhRRRRCFFFFEIUUUUQhRRRRCFe0UVsIUUUUQhRX000VEBIKidABJPoKY9j7gYl+CU92kiZXr7a61hIHMCai1RTsvsmxUApKFcxJEazcjpVFhd3D9o7nELDIBIKjB0kQASJkxHnWBgeJmoSmoinjZCsPhyU/ZluGQM6kAkz0MhPkKasfuDhcQglLS8MuCQYSASdJgkRPCx8qVsmk0RFD3uJjtFMW09x32G1uOFuEEAALBUsc0pF4GpmDS8RTg3xGBvieUUUVs2FFFFEIV5XteVkIRRXteUQhRRRRCFFFFEIUUUUQhRRRRCFFFFEIUUUUQhXtFFbCFFfTbZUQEgknQC5NPW7nZLiH1IL/wBygkT+aPoPWsilgIhxUpvZTqohtZzaQk38rVp+39i4TZiEJDKXn1iEpIlRvcmdPalxO82JfWhtORCSoJyoIkAAnVVogH2rAWYFlGwieJOOycIjBJS89/nG6W48SQNTPAx+1Nqt+mwWy0y+oxKgoBIUm0lImTraJ1rzYG7X2hRxb6YbKoaCjc5bFUcRrHmafcZu+xjUqacyrCAAlVpSf6T+oqLBW2YXMB2scyr3d3zZxaVJblKkiSk2IuarN5dmMYoz3gStKSlIspOvEDkeV70o7VbxOzMQSAgqPhQ6R/mC4BN4JvqeVK+BaUtxQDyguCoFNwSBmMmRGmsUmPpMhyFsTbcC5rOmi3H8zQ8ZhW9lIL0l1cABKRDYOlxJMxqSfpS0N7cY4hKlPKHeSUpSEjKAY1IPEaAeZvUncxleOaW1iCVIFwr8U3OvGTVwvssfbQe5dQpB8QbcBBBtoQbcZI5aU+HIC7eLz68j8pjLpACxTxrrjzrXeOErkZbJUmSeICU+utTdjbmrxjJcTkEKIAKiQTxI8NuYpk2b2cPeEuqabQR4ikrK40ISVWBibxxqdid/MJhEpYYQXCi2RsfCB1P185q7ZqQIlE32H8RAmpix2H1iSeyx8zdKeQUfrpaqDF7pYhDvdhAcOYJBbUFgk6aXHqBWq4PtPZKvGwsdQUKtxkBU1U7eYw+IX3+DP3yPiQfCogiLA3SoCYNT8Rg3+wUD7SlkDym5luMwS2nFNuJKVpMKSdQa40wbW2WtSlLXnKiZKlA5v94Nweuh4E1SPYcp1HrXQUIjK4YTlRRRSR4V5XteVkIUUUUQhRRRRCFFFFEIUUUUQhRRFe1sJ5XtFfbTJUoJSConQC5NEyfFXGwN2HcWsJQMqT+M6enEmmzdjswUQHcUIHBH6q/anPHYhnANF1YMJSEgDU8k9JP8tSM1SLZCdlnHd3dXCbPAcWUqUB/mKjXkJsP5emvAbytOmG1JUAD4gQRFYFtfbbj6s75UuZKWpIQhJ006VybuhBZSptxSymEKVChAg6zqYp/AeibFjeot8c7942b5ref2g4hSVBSkhDRSg+Ianjobif3qZux2WPOKSX/u0AzBuSrkrL8NaRulsggIde+MJATMym3M03NNBI86VXJxheIV5rmVdpCncDhWEshKblMiJA4ZRrGtQNxt5lulbb4BWlIUlQuCkkCbaxanHtQ3UVi2EOs3eYOZKfzC0jztWO7Hxpw+MaQErQcykqSsQU548PooSD1oGJDjY35hxNtrCgbTWN4tmNY5pLRgOJUC2vLmypF9JuDNxVDgey1tAl5wlJ/A0O7HqZKjxtMV3Y2qEKLq1ZUtzmnhPExpUPe3fxteHWcO5KvCLWI4zXJ/kZFGhZQYgxuTmdp4DAtlIUlMWyTJ/wBXOf3qRg9/GcSoIQ4MxPhBESNfmOGtYow2kguO5lFRISkGMxGpJvAEgW51IOHSUlTaC04gZokkKA1ibhQF/KasOiNfj8x7TTkUHg16z9GsKSpvLqSnyt+lvlWEbU2E7h3X2XUZFOKCkFWigCTAVpeQeUitR7O9qnE4ZpSh4h4SRqcvE/X1p12lgGcQgIfbQ4nhnE68p0NHTtp3P0mZFvafmtCAFZFtkE2AiP7173ykIS4JCkuJDfPiVJnimyffrWz7U7KWleLDPLY/p+NHoFaUsDsidW7L2JCwnToOQGg9KqDjSyL3FVC3egaFG7jS1u03tBltb6ClZSCHE2WnoCLx0pax3ZG6HBDqFNAg5VpEq6EpEkcK1HZmFDbaUAkhIAk611fTPG9SQsi0DMZQTdTEtsdkBLjjjbrbTcFQQrNCeOXN+Uc+WtZca3/tC2i7hUhZhxs/EIgG2hHG01he0m0Bwlv4FXSOIB/CfLTqINbictdiMLEiV5XtFWjzyiiishCiiiiEKKKKIQoFFe0QhXoFNG5e46sarMo5GRqq0qPIT9TVrtHZ7OE7vKsIKVSkRMxfxGLzYfSi96EmzgRPGxnQYUgotmhQIJT+YA6jyp53H2hhcGy+44AXULjMR4o0SEjkb1J3w3kRjGmQ0hQfaBzdCsZBfiIvPQUjKwTiipafEQQOthGczwtavQHTFsI2Ia/2nMcoLbnaaIvtMQp5tpLa8qiPERFzf4TcioHaZtULLDK7BSgtZm0aR6STUfcrZwdV3jhKwwISok3Wo3y/mAEAcNas9vbqpff77EOZWkiyUkaCePU8a8/Jox5BW4EFNmZ/isKC8qFBeZRypbOYkcL8BFax2d7lBAS88kFwiAg/C2nWB15nzqw3Q3XYCAptCUgaKAkqI5njTuxhUpTJvzrMuY5L0igZVVoC+0od6d+2MCAiCpXBIsDbnSJie3d3N4WEgcZJP0pY7RHVr2gprMSnOAmeEwKqcftLuHFNMJSlKDlzFKVKWRYklQPsKzDg1IcmQ0PaO7hSEUWeZuW53aQzjhlOVtwC6FK18udTt4t2WsSoPBCVOI0VF7dRrX57eUFt98gBDiFALCRAIOixyvYjma2/sx3jViMMlKzKkAeo51uVPDIF2DwYqnULGxHIirvS1kw2KQhMZgJ421J9prOP8KyOJSV+FwKGYggWmFDmDYg9a3vfjAMJBcWqC4AnJBPeXv6wTesnwe5C0YtBJC2RdJJ4cEwevpUVZMaOrDc8GMuosDe0WWEQ2hR0bcUlXSYInoYNXWM2glwAoQASVAQNSpJSE9Tf0ir7bm5T/fLewkJFs6VEQcx1AIgjSmrdbcZvDs/aMae9fAOUfhbFj4UxE9Y41bxMT6cu+oDjttM81FNqP5yy3P2YnZ2ESkkEwCo9SJI8gan4Xell0kZ0q8iJm3Cso3p34dxiltsw0yLKUeWgvzPIXNLDOHE+DEQvhmSUpPkqbeoFQXpsrixQ9L7yhdF2a/tP0sNoAo8MxoZsaQN79+zhFANgFWpJ4VW9me9TheOGxB8XDNr5eX70q70P97tF0rAKGwVZeYTcJ8iTXOmHLlzDG+1RyVRS3Ijbs/tlWAC5h1FNsy0zAHtWmbB28zjWg6woKHEcQeRHA1+ePtzqhm71UjQgkCNYAGgnhVlsLeVzCLTiEHxBQS8gWDiVTCoFgqQb+Xr1hMZBGMmx69/pEbWCNYG/p2my79bA+04NxAAzZSU+etYHtXZyltBQB8CUgj8pSAlQHqL1+jXttISwl1w5EqSDe2omKyDezBog4jDKCmHTBgyEvG8EfhCgPfzmsxZNyq96iMu4Y9rmW0V3xjOVZtE8PqPQ1wq9VzKXcK8r2ismzw0UUUQhRRRRCFe14KacFuK+vCJxISFJUbJmFAcDJtflTKATuaik1Lns62z3Yca/C4gkDksQCB5ghVe7b2aXMaw0gBRcTMHRJST4o0Ph4dBUXYO7jjKVPOJKAJgGCo2IkAfWqLeDeFT7qVI8AQnKkiUqjjJmZoZtOfXjPbf0kguoEGMHaPhsKyW28PBcF1rzSvT8UWBJqt3J2K1iXVF9RMXCJ+I214xS61hVuSUgnmf7mpuGwpaJUVltYBjKJNxGo0F/rSlmIrVNKgLQj5tnehvCgtsAEj8MQhA6xrfgKT9o7TcxIQpa1qUpZATMJtHwpFhcxxqNiMLncS23mIgWyqK1GLnLEknh0pk3c3VeViWlLZWhpGWAdUg3ki0k6mqZFTCpuia/WJiWyKmvbobPyYVtMKSUgZgfe0cDTI08DmAOlqoNt70YfB4XOpQOWBlB8R6VnWx+2Ml5QdRlbUTlI1HIH5XrjXYbRyCd4udqGFLO0SoGSQlYj+dKodtsQ6XEiUO+NJH9VyPMGRTl2q4IuKbeSQRkAMcz4teX96T9iPYo/dYfMqT8ITmg8xIMV14MieGUfiJTEh0qxsbn21h1NtFKgQt/KEp0OQGZPKTAHrW9dn27/wBnw6U3lVzPyFZ/uJ2bvPPd9iyRluAq6lHr+UACtrZZy25DWp5WGRgF/COJQAqpvk8zOe1zGZQ0ASkyYvqYv8o96qdy8OpTBKxIzHLPK035TVf22LW5im0DglavQa/IVD3f7QAopYSylpAQcsKJJUBOsDW9QbGSNfbeaDtQml4LJmAKrW9Dw/So+/GLjDOxNkKIjyIrKxv/AIkrKmW5QNfCTbjJFOG7+9reNaUhU97Pwm/h0P7VLKHRLK7TQBexmYMiGEHh3i83+qBl+U/OvrHhOqfr6zVttndx7COLKEZ2l6pIMRNp4hQ59ai4DAOPKjD4QlVrqKlgdYMD3mu0tizBX11QoiCs2Oxpuzd/eW26zc4zDZkkq7tAUOV1BJI55Y1q77TN31sYlOKQjM0oZXAOIIynykadaYezncVTBU/iPE8riTMU74rCB8KbVly6fTXhUGdmznMntV96+8QUqBDPzq3s8ky394nUKBEgclDUHhpUrAYbMtLIhbrq0JCEkGBIUSoiQDaIHWtV/wDRfBKUpSu8kmYCreWlX27vZ9g8ErM23KuC1mSPLlV9aDzKtE++wub5iAGax9N9uO8zrtLdc73D4bMpLaG86iBcQIMczAEdTSmNnnKQltwNq+JClSFjgZMQsajhwtWsdp+7inQ3iWUlfdhSVpSPEW1akcSUmDHSkz/FEdzlURpc8FDmJ1/tU2bwsQ0rYvf19v5+YAF3Nmttv5+spd59x3EYT7R3nfITlLaxF2jY5rTmSY9iOFIJretynUOYLEsOnMlICwOaXAoH0KkE/wC6sZ3iwDLL2TDul5GUHMUxBN8ut4EX5zyqxJJ3hj22lXXle15WSsKKKKyEKKKKJk9p52NvnilhDQH3QIEhOkW16AVA3W3YSpefEEBIuEcVcZPIdNaY9qOBLKu6tkuBYTeY6jpUz1CIaqzEZdXEh7xbZK2i024oOJyp0Er9eE9KWPsbbUoUM71v9I5jqa+m9quFxb4yhdhli4tGYA2m0etfGz8MVO5j4vFKideZ9aVVoVNuhJhYCQCTAOg58OFTdi4dhb6S+SGwQToDY9bAVF2iJUI48fP6VzKB3ZJAkJPDWLwa2r7yQ3ms7KxWFedC2CkwQkFJBV06gcPStBw+FSEHKB51+V9n4woWh5PhKFpCstgRqDA8iPav0juvt9t5oFCkqsJiLHy4UuRfCcKdweDK1a7TDt8mFL2i+l5RSholSv8ATaAkczIFUOIW062pTbYaU3BgEnMgmLz+IGL9adO1jBKG0H4/91lKh/sIJHsk0iYNk92s/nKWx1JIUfkB7ivSwUuIKBsQb+L/AGnO/mbUTwRX995r+ytkB3A4fPC0qQmTxI5n3j2q/wBibpowxGVKQdba3/mlcsLikM4ZMiEoQiQDZIAFp86S9odsJQVpYbCrjxq0gWsAdDzrzdNmgLmY0JJPabNg0AaC8XqaCDWWbodqjLiYfJQ6pUBIFoN5nz/StKYxIUkEaEULk30nadLJQmTdsOFCMRh3joZQo/0qEfQmsnwyO7fCVynKsCRqCDqJ/l6/Q/aRsIYvBqTHiAzI8xePUTWBYnDd4ArMEuo8KwoxmAsFCdTFiNbA13YBq8g9b+oPInPdG/j7TtttgJc+4US3JUiDcTcpt+JJ9YI5V22NjFIxLDlwpQ8Vrm5TMcyB8q5bAWlzEFlclt1UdQr8KgdRfj1pvwXZ+Wnw4pZcA0CtQeF5qfUZVVWxnft7bcSqrRBM0nZzveqSpQGk358ZBq77xLSZgAAXyjUelLmyMQU3gQBBHTrXxtnacoJFyASLm+unSuAHStxe9SLvf2jNYTwoOZRGg1Hny/tVFsXtbbKghcpzak3E/wA9KzdT5Wp95wZlhQhJuAVE+KDrEfOvUYzvClLsKSo5cwACkHgQRwHLSutelVgpd6Y8ekZjV0tgc+vxP07gsYFtJWDYiZ50o7/79pwqUNs/evq0bF4HMxS32b7yrOHeYdXlLE5VcBlt+g96zlWOWvv3VKKlrcShSjqEmVR0nKBSYk1uUftd/E1vKLHeq+ZoWy+1bFoIDzeHXP4Q6EKHQ6pn2qavZWH2qFHCJGGxAIU8y6jMhWb8QTpP9aYnjWdNIbUgkGIvl+nn5UxdmePUjHYa/wAfet+aAAoey596ZMisGbGCpWNkxFaDkG/tG53ch3B7PxxW93jjjVsgypSEiwA4cqxHbYHeeEAAAAR0Av5mv1pjmgtspVooR71+Xd9dlnDvls/hJTfpAB9U5T6mnRr1XyaMSgGX5EXa8r2vKJaFFFFZCFFFFEyM27GzHXoWVHu02AkwYuBbgD9av9qNJUttKwCgEkgAjMRNtbeZNfG6bmfCAIgFBggG88J8xUxT4NlkTMAm+a9hbU+XK5rmYeaIfaUu0sK0mSlMA3KRcnjP1qAVJbhSSYImNInrN6ssU4chSLT04cBfQkkWHCqlWGCgSTIRc+dzAHpT1EF95LdxYKU/y8VWuPzIkAEG50+XCuDm0RokCJi+oFr+etWG6WHacxyUvTllRCfzEXAM6iPpVdhNraV7KUwGkHMpxSZVfKAJgCbk3uavN3NqjCPBxp5S0JUA6kiJSTGYXuJ+tWm+W532QN4ptOUZgVI4QTII5cvalhGBCEuOZgW1IUE3uSrQEcCP0rvxaepxkaRtfxt95JycZu+f1Mfu1V2UYXEtkFSSRm5g3HmOFLm6+CVi3g6tASy0RCQITmP97nyFNGM2f9p2Xh2yYMiDyAA/euW2XkbPwim2wRNk9VCxUr528q85MzrjOO9phUNRrf1lNvhvD3ylYdtZDSfE6rnFo5E/qaUDtVYs2e7SNEp/U6qPnXuGxbZbWlzPmWoHMIOk8+pobwrZ+DvXOgSB85P0ruVPDxjQwF877xlA1aSpPptJqnZDLsQslQUQPiyxBjnWy7obzJThgFmBcJmdP4aRN1dwcRiXEKfQploQEgjQG9gb9Z41Z9o2yDgGkBClFMxPX4r+t68rrcni5ho9hfr7zrxKFx6G/wCe00Je0M6LkEWvPA8RWW737hf+QXEXQ4oKAGt7ED1v61F3R3rVIbXIMEgniBw6+GfatObxCHctwUgjL6/z5UlMpo8zlJKGxxM83f3KVhXM7wk8OaTrNuIpnxWIU3dR8P4jxHUxwp9a2ejL94kKnjVBtrY5SFKQmQNKGWxZlA+rmVf+L520hISU/mGpm4vxqMnFi4WAZFjMX4H61nL21ncK8sA+EqMpOmsyOVX2C3rZWIWYVOh0PrUWV+0cqJWby7tuNKOIbSVtrkLTrPE/O/Q1S4RYUpCWm3FuA+FKgIB4FRF1AeQrSsDj0GBIg+1XbKmEEQUExqmP5PSu3F1DIoFDbi+0mwu7v47ys3J3WOFYcU+kKccBnjrPzpF21u47hluOd2XMO58QHATIMjRQOhrVEbc8IEJPCYufnXPGbbSo5dP6eHzrhPUnFk8RDZ/eXC610sNpiSEtcHXIP4Q34j0mctad2XbvLS6MS6jIAjIyg6hJMlSj+Y+mpq9w2GYBzKaF/hUEp1rud5UNjSwm8+1Uydcci6AoUHmuTMGOjZJJ946qdsPOsH7dsFlxza7Q40D/ALkkpM/KnEdqeFRIfUpFhAAKySPIWvzrO+0vfVraJw5aCx3aVhQUANSCIgmdL10YSb4gRUSK8r2vK6YQooorIQr2rfAbq4h2SEFCQB4lgpTeLTGt6m7C3faViA06tK5zJhBIheiSTERPCi5lyFu7tgsOXPgXY8fUDiacZUCCoFDaxZawStQEfAPwi496rNpbX+wpWwwyhMkQtaUrVICgoSoHmI0iKqk7YUrFIW4olLgSNfhBEQL2AM+1Iy3FInfePbSSEBoWBIzHUFJ4CeNjJ6VD2G/nK2zcrBknjP8AePeqnEpKVKSrUKM+cwfpThutsFL7CHEKyuoWeEzeY863YCDUIpJzNrCiCkgzp+hqfszFQoPG5bcSTP5VSCfkK64/CqUpbS4S62sgBRy5k8hNrG4/1GuWFwhaS4XClKVIKYzAlRsRASToQL13YsRI42I5/vpIvkA27+k3dJbxuH7pRSZTqNI0HnzrDN59hfZXSmZSSY/nyqdu9vgrCskfEsH7sGYAMzPSeFUO1dqOYh1TrplSjPIDoBwFcCAiUGq/aT3t7sSplLOfKhOkCD/y19qrXsS4u6lLV1JJ+tR6tdjMuLz5VZUpQZJuOgA50xobx9IHAjT2Y7AZxJWXACpsix5HQxxvNa5g9j4ZPhQBrwAFYTu9mZzvtu92QFAJAJzWsCDwmPlVvgt8totKQSnNF8qwLjykH2qAxZMjEoLEU6QbJqfolLMgdBas+7Ytll3CKKRJRCvbXytUrcvtLRjPu1Dunk6tnjzyk6+VM+1cKH2FiJzA2+UVmq7AFETWtd5+eX9sS8gKgN5UZFACW5AuDymxHKaddxNpKcC0lPiCykmdFAzbrE0g7a2SW3FsKBzNlRR/Ug3IHUG49aZez7EEPqBJGZDa44lUZZ/WvQ6v/cnjfTf2Pb4nHjVUGkf33+Zqo2qEn7xUA2v+lR175MLOQq6efDhWe9pu0lju22zdQiBrc8D1pPODdRdD6VuIuUJNxGvnFedi6XNnBZOBOlXxIAHPMae0rY6UuB5seBQvH5v+opHD2UcDJ46VoGyt404rD5HYUQJiRrpx/mlJDxaWtQCRJMADSZpMZ7HkSjAjbtOTD7ojIsjlexjmDUprfF5BhxIVHmD+1ep2UsQAg2uOvOuG2dkOfHl0F6sAp5kxkF1LnB79JsC2sEkCxBv8qe8Buk6995mSCL+IqBEieAvWZbk7HL+KSkiAjxGemgrU98N8DgmglEKcUICY1OnqBU8uLGH0oL+8c5GBCiK28u21YUpazd4s6JEwKVtubbW54UuEqEBQAsSdcp1gG3WoePxqpU64sLfXa18g89J4W0quwiilWcCQm55etd69MuFNJUFjv9ImoudQNAfrLPD7qurSFc/r+tV+M2WtvW9T3NpLcu26pCho3No6HT3qx3dwqsSlxK1HMmLEXg8feuMuyeZqqPvzFOvKn7X2f3ThTUGugGxYjA3PKIr2iibLnGbacdZAsAnKDE8OOvOKrGHoWFX19Z5/rX3h8SUyk/CoEG3OuTzRQSlQgjhWCZUbMcn7RhysAE5FKMcFJgyJ5gH3NKqjKQR+Ex73H61dbtveF1MwcpIBvPA/I/KqHORI560CAljiMWhaytSQS4kdAlYsTbWwn1q33N299keCgS42bLbFleaZsfel4YYpguJUEmYMeV4NXDG6C1NF4kttATmcABPIJSFEkk2Fr1dFTTvRv33k25j/ALS2pszHwrEfdLgAZkqSryJAj50h73bJw2GcLbKytVjYgpSCJ1Gp0tw41CRjMn3SQHJIBzyROlgDFp1pt7NME0vHvBTQUkZssiUi8RfjFJnxLhXWDtx8xUYk1M+DSjeCZ4xXrbJVoK1/tDwhxaAWFoSGDKkE5dbA20uIpIc2chiFOKCszYXA8KSonQz8Q6dKljzYiDZ39B9PWVN9p8NdnGLKCtYQhIGpWCfZM1RrQprMk2MaQCCD1Bq/21vqtyUpV4SgJIGmkHW1jxpVK5pcTZCCHA3myThgo2E5VTbnFz9BXHNJmattp7US4ltTachb1A0vE/MfOoa9nrJzIbUUkAiASOonjBtXVjDPi8g3vf8AiJqAbzSwwG01SlwE98zCgritA1B5kC88pr9AbA3lQ9hkrSQZEEA3Bi/rNfnXDYJ5K0q7pcAjgYg2IPmLetWWCxK8O4oYXECxIyKlOaLR+Un1rc3TZsqjIBTDY3tf3kjkRSVB259a+00DtB3eLiA81ZxBzJPEgcAfX5Uk7n7SW5jwpXhKgAYGkCBr1+taDuXvKjFNlDg8YMLQoaHy1AqoVut3GMzpSInj5zP0rz0ysqNhPF8e8UAXZ5qV+/8AIfw5PBxPrJn5D60kF9SHc0woKMeYJFPvadZLaouFgmemgpLxLLDiysPZM3iKSkmCTJEiu/pkL4qQ7hr5qarhSNQ2Iri5KQoJeQpAyofEx+VUwoeUz71xwjbKGFqdQpa+9yEgwUCJkdavd193TjXUJaCiyyk+NQjMo3J6dKsN9Nz1YdRdZTnbcEOtniReR1i88KfxsadS3G43PIuvvFZScKqSefoaB2v4nu5ePBUllZC0qBLa9JjVJ5KHLypnxuykqQtMCDrz86y7C7QaZbUpDjiXAQpCSm6VD+oagixp8wu/bS8OX4OZCfEnqP0qPU4whBWqPpvJIhYkkH8qlhulsFGHW44oBJy//YaedJm9jLzr7jioEAJQSoQlJmVX0MD51L3b3pfxbq85huRCAkxxtn5xz1puf3dW6hYXkLcQEmxMfF4uvLpXDhy+BmsiyPz3+06HQkczJcNs0kfdMF8DVZBif6QOHU1MxGxHvsy3FMhhpF8t5Wo+Ea3IE1s2yF4RppKUgAaxalTtU3naOH7hoplSgVRcwmbdJJn0rqHXZch0igPbmvr7x/DUb7k/3tMeSsgyJHlarHZO1lsqMXn38priNnuFMhJyxM8/Ka5LbKeSfW9aQGFGU5lpvE5nAXlAJidP+6oqsO/71sJUqFJ0kWPSedQFoIMEQaVBpFTF22M+TRXtFPHk7bK1F5ZVEkzYQK641Odht3iCWlf7QCk/8THpXXbiMyUO/nSCfUfvNQsEslDjeuYZh5pv9Jpe0BJezNrIabIKZXmBCuQ4/Koe0mQlZjRVx86i1Pdd7xhMnxNWHVCjPyV/+qJgFS+3WSwCjEYt/wAIzAN6nMBAzTwi9XO8e0TjMJ3uHP3bC5XNtBIPUVnM1Pa2stOHUyIyLUCT+KR1nSk0kHUp3uLpndeByMofgBK1QPFJtMwI4RqelMLe8reCxH/jk90W0mE3JXBkqKjrJpPXjnCgNlaihJkJmwN9Pc+9cDVMpOXZ+PQbCaFqWa9vOcCfhKCTeUkzEG38NQHsQpZlRJPWuddsHhS4sIFp48qWgsapxorrAQuCAoBVxwMfOrVSsO4o5WymTYJmY5e9Bau02SzsTuMI64pSStWRMckqIUYn8Vh6VSv4glRuQBYAHQCwHtTg5uYtzD9425nISlSWibkA3HmBS4wU97DbKlOKMBC7gHygT61bpHR0YF6N/pItYIOm5NxCsR4XGyuW2ULcg/CJyyRyNq4L2QXoUkoQ4u/dlUa3kDrrFaFub2fvLD7mIV/mNFJAOs8OVopP27u2thwJxCXU93CQ4hOZK0j4Tr4VRAvXXj6vHnyMGO21Wa9ibnM2JsajTz3oX8e8jHa32V5pxted1IyuRMKjrx5elMG3u1QkpDCAogDMtU3PIAQbXE0pbRxGd4uNtKCQnVQuSB8R4TVOoVy9XoyZiwr4lsGP/WNXPvHPFb8JxbfdYhASSR4hdPTW4pq3V7LGHQla1lxJvY2Pr/NKynBsSsCtI3Q3tRgUkSYJuD8Nxw5GvOzeU7X8ToCkDyzZNjbCbYbS22AlI4AD58zXDa+ASSD1uDfW3GlTHdoHd5A2klTtwFSABrmnQgdKXcN2oOreIW192gkLWmTl4A31E/KtxvqHlUyToWG5knf7dphWQAQriY1HnS5vTu4jC7OzJ1WpAniRMxy4DlXPeDf9pxYypUUgzrx6VI3y3iaxOzUhtQkLRY68eVv+qFssLFCQVXWh2uVXZ5iMmcqKMh18XiEccv5b61Z47f5xbjjKCUpUoqSrUpTEkBP5jB96oNxEoLhHiDqgoAgjKExJJB4zU7eHdRbCWlJcT45GYWGYcFE/DI9JkVbEmJs5187beonRlBK/3aUOM2igrJUXyrmVhJ9otXFhsOuhIzAE3zGfMk+dNe9mxx9kwqiPvU5kk8xIhBjlNuVxSwtHdJgHxm5PLoP3rpfKHW1Ar1A9JiJXr8xl2lhUtoEawMoN4HM9elKuIwQuYPkbmrEuKACnVE6a6mpQ2fKglPxL66dJ4Vzg6ZpiuRlNtRUz7Rns6NRZRsR5dK6bUw3dqjwgp5XnrXNtkrEqueBP80qnMwn1kNzDQJSQodNR5iuMVaNYPLf5CrRGzFkC3y/tRcXxJU4NZcaU3+WVDy4+x+tQcO8ULCuR/wCx7V94Z4tuA8jB6jQj2qY7skreyoIhUFKjoQdNPpWXXMtxIOLaCVWuDBB6H+R6V22W6kODOJSbKHT96ut4d1zh2UHNnjXpPAdPPrS0DFKrBhYmzvjcNkWU8OHlwr4ZEyOYt58P29asceA60hwfEkZVeXA+9vapG6fcpWt18AhCCUpIkFfC3GOXWmvaBlDXXuiRIr5WqSTzpnwW663EtjDq70q+I6JTxknlwouYSBFdSCI61JZx62xCFW8qt8buyrDu5cV4QfhymSo/0gameEcqrP8ABnM5bykK5K8J6SFRE1mx5j8cSEpUmTqa+mlQRVvs/ZDS/C4pTa5iSRlB4Ta1cdpbuvYcJU4kZVfCpJCkn1STW2JkZN2HnluoyLT4PFKjeJGh9a1JrYbCns4CVLVcGB4QYsPn7msI2fiSlViQYIsafOy911T/AHqlQ0BlVKvEDYiJ4TNcHUYj+MGgJllTU2rZgSEyLcK5bQwzSiEkhOY2NpJ5X+lLO+W832VlS0DMVAxfjwJ/nCsUxG3F+B1wlxxUqGZRyoEkWANzY12dPjXOCNgByZN7FHuZtO9aMIwysOqSnOlSZkWkRbrX5+LUKiQbx0855VYo28VuJLiELkiSrMoweRUoxTDu3uB9uS+EKyKadKUkiQU6weNWfp1xprU3vXFRUyENpIixg3MrlwLzN4FutOOyXTh1hxxjPhwm6ikLClcCnMAInj50nba2S9hX+7dAzpgiIUCP2txpl2Dv2sfdrBgiDxlRkR0SLQK59JrUBYlWN8Trv3tRbndKUjKggwARGU2ItoenSvdzXsGGVqeW6PFGRCspFrKmRPG8xaKm7Q2LiNoBDbaSBxUoFKRwGtyfIVB3g7N3sI0FOJBQqJW2FEoOkqSdUnjGk1fpn8nhlq3+n69pPIBzV/rKjetjDtx9nQohZnOsgnmRANjp76ml6I1kBQmPem/C4PJhi4pnvkQEjMBMJklQSfEkXN44VO3V3MOOC33U5UKBS0ngkaD0Aiq5nVQVu+w4P1k0atz/AH0ibsnaa2FSlUZoCjEkCdRyNaBh9vpdUW0knKBqJm8yPXnVdszs0ccZWUOILiTBaggggwbk69PKuW7+G7haysxwtrAngeE15XVKh95247MmbwvKOHJEjIZjUflnzA+tKLDeaVRPL61ouIQhTKiuMqgbkwI/Ss4wu0FIzJGh9gOn70dHkLY9PpMdPManPFrIIH4gPQeX71ZN4sBtKB/mfM8xA/lqp3cRJPWu+zLuJVJBGkCu6tpBj2EkDZCyslVyNUmxHmDyr3uQmVFwJvAJ0UPLU1dsuIyKInMeB4HjM6zVR9hCiVK/v5CazV6xfDrmR145ta8yu8WAdEAJAHT+9XrO0mcohK4gcTVQjAOqEgpaQOP9zXAsp/8AkH/kKaPplQtJ1irnd3aBStAIzFBKkaaR4k31nh186+v8GISQCCDpNj6xPOuTO7iykKzpFwONutTJBFGORcddt7Tw68E4pSgF/gQZkqBukp+R5XrPGcAXFDu7gm/Ep8+nWrHa+GeZAWtzvO9Kpm8kRchVqh4R9Mzkg8ClRSR9aVFCLtALQkvGbOVh3O6BDkjNIHC8gjyqrdeEQExB5z9f71YK2oouBUqkJMSZvoZ5yK4YltBHGYueZpgfWEsd2ipv7xSAppRyqXlBynrrAvWl4V4IQAgBIAsEgAH0FvWscwuOcSlSEqISvUeV6Yth7edK0oUoqA4SRIgmJFxSZFbmMp9Z13pwmIfeLq5DeaEXkJSIv4TKSdbgVJxmw15g4y4t+YF0ybDQkHhGkcqbgsLZQWkJSXAQnNMDmTGpqrwew8Th3RK2pMkZSqIN4IKaRGJ57TCe4lC1tru0ltxAIBMpULg6am/AC9VmC2k8ye8QoZcxGQkEEclJ8uNP+Nxjf2FxRbGYJVmsLq4n3vWZYGVDXTnVFNze0MZj87qnMgRJnKNBzjoaMDtNxGZKFlAXHuDby/vXTDYbvFZON46RJ5dDwqEjDnMBaSQB5kxNPW28Q7zR92Qp3CuJfWS0qQcxkhWmYBQsAZ9qSMfgU/5QWhTjZIBB8K0knQ8DPA86td4d5QnDJwbSSAiy3DAUpU3iPwkib1WbpspcfDahdcgK1AHEEcZrMB/xy7ncEcfzFI1Ae0i4bZagqXRkQDcm0xwHMmtQ7F8Qpx/ErJ8Co8PI8x6AClbbWDwzWIRh0sySBnUpSjcflvI96fN3trsYPBrdbaIAiwi5mOJrM3X42xqmNSATe/M0YzZdtzxKntWw6WsYy4mE50rbK72J0J8iazRzZ7+eClxSudz6g8q1vaW228a0937IUG0ExPra1jSjsjYzagc6ZSbJSSogT/uA/wCqbD1yeHocHY2Kr8t4pxENqWvmG57zice0WzmCEAPq4HnPMi3tWp7w7fIQnIEkLBiTb5VnCdqIwqFmFQs3SgACQJtXHdPajmMcDaAlDbZzkqkqKSfh0gSa5Ooy5c2RsgAA/wDP3joqqoXmpE34JaeDiSpvvbOITOWBGnKRwFXex+0ZhjDJaShZCJEhNlcfTyqZvjgW3WEgp8UWPL9eBrL8U6vDvLS2spiBa02qvRZ0y4/Dbb37xcuLVuPy7Rwe3gU+h5eGWWSqQoEwTyAjnzqkwu0nWlwYLZF86riR4hJk6zwqbsvDl1L7kiUMNLV/Ubkm3GONQ8E8kPoW4gOJSqSk8R0967qTCz49Oobff/skGLKCNpb7UdUvZ12lmFhKFqQUgi5CwSJM6R1pPWw4EZlJMHpT9tLtMdWQ2z4GgsIAUlJJPI8k8LXquxu2XHlAqbbJNxJMD0io+A2JQ+mlO8qG1NpiqxgCuyRfjMirbDbODIzKIB5n6AVZ4JlbqloUsIhMjIP3vUdWzQMuaVE2ubUuq9pVVE+9lbPU8CWwk5TBKjx1NuVfTrQTdyFq87fLhXhxIYBSmRm1A4xz51wYxCVAmL/zrWAHkwK1zPH2i+oZ9Boj8PsK+DglC2TD/wDE0wObNbCG3FTccOZvVQvApk+JX89adTcSwJ//2Q=="/>
          <p:cNvSpPr>
            <a:spLocks noChangeAspect="1" noChangeArrowheads="1"/>
          </p:cNvSpPr>
          <p:nvPr/>
        </p:nvSpPr>
        <p:spPr bwMode="auto">
          <a:xfrm>
            <a:off x="8958263" y="-573088"/>
            <a:ext cx="2533650" cy="180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17" name="AutoShape 8" descr="data:image/jpeg;base64,/9j/4AAQSkZJRgABAQAAAQABAAD/2wCEAAkGBhQSERUUEhQWFBUWGBoaGRYYGRwbGhkaHSEbGB4aHBwYGyYfGhsjGhoaIC8gJCcpLC4sFx8xNTAqNSYrLCkBCQoKDgwOGg8PGikkHyQsKSwxLCwtLCosLy8sKSwsLCwvLCksLC8pLykuLCwsKSwvLCwsLCksLyksLCksLCwsLP/AABEIAL4BCgMBIgACEQEDEQH/xAAcAAACAwEBAQEAAAAAAAAAAAAABgQFBwMBAgj/xAA/EAABAwIDBQYDBwIGAQUAAAABAgMRACEEEjEFBkFRYQcTInGBkTKhsRQjQlLB0fBi4RUzcoKS8SQXQ1Sisv/EABkBAAMBAQEAAAAAAAAAAAAAAAACAwEEBf/EAC4RAAICAQMCBQIGAwEAAAAAAAECABEDEiExBEETIlFhgXHRMpGhscHwFCPx4f/aAAwDAQACEQMRAD8AxCiiiiUhRRRRCFFFFEIUUUUQhRRRRCFe0UVsIUUUUQhRX000VEBIKidABJPoKY9j7gYl+CU92kiZXr7a61hIHMCai1RTsvsmxUApKFcxJEazcjpVFhd3D9o7nELDIBIKjB0kQASJkxHnWBgeJmoSmoinjZCsPhyU/ZluGQM6kAkz0MhPkKasfuDhcQglLS8MuCQYSASdJgkRPCx8qVsmk0RFD3uJjtFMW09x32G1uOFuEEAALBUsc0pF4GpmDS8RTg3xGBvieUUUVs2FFFFEIV5XteVkIRRXteUQhRRRRCFFFFEIUUUUQhRRRRCFFFFEIUUUUQhXtFFbCFFfTbZUQEgknQC5NPW7nZLiH1IL/wBygkT+aPoPWsilgIhxUpvZTqohtZzaQk38rVp+39i4TZiEJDKXn1iEpIlRvcmdPalxO82JfWhtORCSoJyoIkAAnVVogH2rAWYFlGwieJOOycIjBJS89/nG6W48SQNTPAx+1Nqt+mwWy0y+oxKgoBIUm0lImTraJ1rzYG7X2hRxb6YbKoaCjc5bFUcRrHmafcZu+xjUqacyrCAAlVpSf6T+oqLBW2YXMB2scyr3d3zZxaVJblKkiSk2IuarN5dmMYoz3gStKSlIspOvEDkeV70o7VbxOzMQSAgqPhQ6R/mC4BN4JvqeVK+BaUtxQDyguCoFNwSBmMmRGmsUmPpMhyFsTbcC5rOmi3H8zQ8ZhW9lIL0l1cABKRDYOlxJMxqSfpS0N7cY4hKlPKHeSUpSEjKAY1IPEaAeZvUncxleOaW1iCVIFwr8U3OvGTVwvssfbQe5dQpB8QbcBBBtoQbcZI5aU+HIC7eLz68j8pjLpACxTxrrjzrXeOErkZbJUmSeICU+utTdjbmrxjJcTkEKIAKiQTxI8NuYpk2b2cPeEuqabQR4ikrK40ISVWBibxxqdid/MJhEpYYQXCi2RsfCB1P185q7ZqQIlE32H8RAmpix2H1iSeyx8zdKeQUfrpaqDF7pYhDvdhAcOYJBbUFgk6aXHqBWq4PtPZKvGwsdQUKtxkBU1U7eYw+IX3+DP3yPiQfCogiLA3SoCYNT8Rg3+wUD7SlkDym5luMwS2nFNuJKVpMKSdQa40wbW2WtSlLXnKiZKlA5v94Nweuh4E1SPYcp1HrXQUIjK4YTlRRRSR4V5XteVkIUUUUQhRRRRCFFFFEIUUUUQhRRFe1sJ5XtFfbTJUoJSConQC5NEyfFXGwN2HcWsJQMqT+M6enEmmzdjswUQHcUIHBH6q/anPHYhnANF1YMJSEgDU8k9JP8tSM1SLZCdlnHd3dXCbPAcWUqUB/mKjXkJsP5emvAbytOmG1JUAD4gQRFYFtfbbj6s75UuZKWpIQhJ006VybuhBZSptxSymEKVChAg6zqYp/AeibFjeot8c7942b5ref2g4hSVBSkhDRSg+Ianjobif3qZux2WPOKSX/u0AzBuSrkrL8NaRulsggIde+MJATMym3M03NNBI86VXJxheIV5rmVdpCncDhWEshKblMiJA4ZRrGtQNxt5lulbb4BWlIUlQuCkkCbaxanHtQ3UVi2EOs3eYOZKfzC0jztWO7Hxpw+MaQErQcykqSsQU548PooSD1oGJDjY35hxNtrCgbTWN4tmNY5pLRgOJUC2vLmypF9JuDNxVDgey1tAl5wlJ/A0O7HqZKjxtMV3Y2qEKLq1ZUtzmnhPExpUPe3fxteHWcO5KvCLWI4zXJ/kZFGhZQYgxuTmdp4DAtlIUlMWyTJ/wBXOf3qRg9/GcSoIQ4MxPhBESNfmOGtYow2kguO5lFRISkGMxGpJvAEgW51IOHSUlTaC04gZokkKA1ibhQF/KasOiNfj8x7TTkUHg16z9GsKSpvLqSnyt+lvlWEbU2E7h3X2XUZFOKCkFWigCTAVpeQeUitR7O9qnE4ZpSh4h4SRqcvE/X1p12lgGcQgIfbQ4nhnE68p0NHTtp3P0mZFvafmtCAFZFtkE2AiP7173ykIS4JCkuJDfPiVJnimyffrWz7U7KWleLDPLY/p+NHoFaUsDsidW7L2JCwnToOQGg9KqDjSyL3FVC3egaFG7jS1u03tBltb6ClZSCHE2WnoCLx0pax3ZG6HBDqFNAg5VpEq6EpEkcK1HZmFDbaUAkhIAk611fTPG9SQsi0DMZQTdTEtsdkBLjjjbrbTcFQQrNCeOXN+Uc+WtZca3/tC2i7hUhZhxs/EIgG2hHG01he0m0Bwlv4FXSOIB/CfLTqINbictdiMLEiV5XtFWjzyiiishCiiiiEKKKKIQoFFe0QhXoFNG5e46sarMo5GRqq0qPIT9TVrtHZ7OE7vKsIKVSkRMxfxGLzYfSi96EmzgRPGxnQYUgotmhQIJT+YA6jyp53H2hhcGy+44AXULjMR4o0SEjkb1J3w3kRjGmQ0hQfaBzdCsZBfiIvPQUjKwTiipafEQQOthGczwtavQHTFsI2Ia/2nMcoLbnaaIvtMQp5tpLa8qiPERFzf4TcioHaZtULLDK7BSgtZm0aR6STUfcrZwdV3jhKwwISok3Wo3y/mAEAcNas9vbqpff77EOZWkiyUkaCePU8a8/Jox5BW4EFNmZ/isKC8qFBeZRypbOYkcL8BFax2d7lBAS88kFwiAg/C2nWB15nzqw3Q3XYCAptCUgaKAkqI5njTuxhUpTJvzrMuY5L0igZVVoC+0od6d+2MCAiCpXBIsDbnSJie3d3N4WEgcZJP0pY7RHVr2gprMSnOAmeEwKqcftLuHFNMJSlKDlzFKVKWRYklQPsKzDg1IcmQ0PaO7hSEUWeZuW53aQzjhlOVtwC6FK18udTt4t2WsSoPBCVOI0VF7dRrX57eUFt98gBDiFALCRAIOixyvYjma2/sx3jViMMlKzKkAeo51uVPDIF2DwYqnULGxHIirvS1kw2KQhMZgJ421J9prOP8KyOJSV+FwKGYggWmFDmDYg9a3vfjAMJBcWqC4AnJBPeXv6wTesnwe5C0YtBJC2RdJJ4cEwevpUVZMaOrDc8GMuosDe0WWEQ2hR0bcUlXSYInoYNXWM2glwAoQASVAQNSpJSE9Tf0ir7bm5T/fLewkJFs6VEQcx1AIgjSmrdbcZvDs/aMae9fAOUfhbFj4UxE9Y41bxMT6cu+oDjttM81FNqP5yy3P2YnZ2ESkkEwCo9SJI8gan4Xell0kZ0q8iJm3Cso3p34dxiltsw0yLKUeWgvzPIXNLDOHE+DEQvhmSUpPkqbeoFQXpsrixQ9L7yhdF2a/tP0sNoAo8MxoZsaQN79+zhFANgFWpJ4VW9me9TheOGxB8XDNr5eX70q70P97tF0rAKGwVZeYTcJ8iTXOmHLlzDG+1RyVRS3Ijbs/tlWAC5h1FNsy0zAHtWmbB28zjWg6woKHEcQeRHA1+ePtzqhm71UjQgkCNYAGgnhVlsLeVzCLTiEHxBQS8gWDiVTCoFgqQb+Xr1hMZBGMmx69/pEbWCNYG/p2my79bA+04NxAAzZSU+etYHtXZyltBQB8CUgj8pSAlQHqL1+jXttISwl1w5EqSDe2omKyDezBog4jDKCmHTBgyEvG8EfhCgPfzmsxZNyq96iMu4Y9rmW0V3xjOVZtE8PqPQ1wq9VzKXcK8r2ismzw0UUUQhRRRRCFe14KacFuK+vCJxISFJUbJmFAcDJtflTKATuaik1Lns62z3Yca/C4gkDksQCB5ghVe7b2aXMaw0gBRcTMHRJST4o0Ph4dBUXYO7jjKVPOJKAJgGCo2IkAfWqLeDeFT7qVI8AQnKkiUqjjJmZoZtOfXjPbf0kguoEGMHaPhsKyW28PBcF1rzSvT8UWBJqt3J2K1iXVF9RMXCJ+I214xS61hVuSUgnmf7mpuGwpaJUVltYBjKJNxGo0F/rSlmIrVNKgLQj5tnehvCgtsAEj8MQhA6xrfgKT9o7TcxIQpa1qUpZATMJtHwpFhcxxqNiMLncS23mIgWyqK1GLnLEknh0pk3c3VeViWlLZWhpGWAdUg3ki0k6mqZFTCpuia/WJiWyKmvbobPyYVtMKSUgZgfe0cDTI08DmAOlqoNt70YfB4XOpQOWBlB8R6VnWx+2Ml5QdRlbUTlI1HIH5XrjXYbRyCd4udqGFLO0SoGSQlYj+dKodtsQ6XEiUO+NJH9VyPMGRTl2q4IuKbeSQRkAMcz4teX96T9iPYo/dYfMqT8ITmg8xIMV14MieGUfiJTEh0qxsbn21h1NtFKgQt/KEp0OQGZPKTAHrW9dn27/wBnw6U3lVzPyFZ/uJ2bvPPd9iyRluAq6lHr+UACtrZZy25DWp5WGRgF/COJQAqpvk8zOe1zGZQ0ASkyYvqYv8o96qdy8OpTBKxIzHLPK035TVf22LW5im0DglavQa/IVD3f7QAopYSylpAQcsKJJUBOsDW9QbGSNfbeaDtQml4LJmAKrW9Dw/So+/GLjDOxNkKIjyIrKxv/AIkrKmW5QNfCTbjJFOG7+9reNaUhU97Pwm/h0P7VLKHRLK7TQBexmYMiGEHh3i83+qBl+U/OvrHhOqfr6zVttndx7COLKEZ2l6pIMRNp4hQ59ai4DAOPKjD4QlVrqKlgdYMD3mu0tizBX11QoiCs2Oxpuzd/eW26zc4zDZkkq7tAUOV1BJI55Y1q77TN31sYlOKQjM0oZXAOIIynykadaYezncVTBU/iPE8riTMU74rCB8KbVly6fTXhUGdmznMntV96+8QUqBDPzq3s8ky394nUKBEgclDUHhpUrAYbMtLIhbrq0JCEkGBIUSoiQDaIHWtV/wDRfBKUpSu8kmYCreWlX27vZ9g8ErM23KuC1mSPLlV9aDzKtE++wub5iAGax9N9uO8zrtLdc73D4bMpLaG86iBcQIMczAEdTSmNnnKQltwNq+JClSFjgZMQsajhwtWsdp+7inQ3iWUlfdhSVpSPEW1akcSUmDHSkz/FEdzlURpc8FDmJ1/tU2bwsQ0rYvf19v5+YAF3Nmttv5+spd59x3EYT7R3nfITlLaxF2jY5rTmSY9iOFIJretynUOYLEsOnMlICwOaXAoH0KkE/wC6sZ3iwDLL2TDul5GUHMUxBN8ut4EX5zyqxJJ3hj22lXXle15WSsKKKKyEKKKKJk9p52NvnilhDQH3QIEhOkW16AVA3W3YSpefEEBIuEcVcZPIdNaY9qOBLKu6tkuBYTeY6jpUz1CIaqzEZdXEh7xbZK2i024oOJyp0Er9eE9KWPsbbUoUM71v9I5jqa+m9quFxb4yhdhli4tGYA2m0etfGz8MVO5j4vFKideZ9aVVoVNuhJhYCQCTAOg58OFTdi4dhb6S+SGwQToDY9bAVF2iJUI48fP6VzKB3ZJAkJPDWLwa2r7yQ3ms7KxWFedC2CkwQkFJBV06gcPStBw+FSEHKB51+V9n4woWh5PhKFpCstgRqDA8iPav0juvt9t5oFCkqsJiLHy4UuRfCcKdweDK1a7TDt8mFL2i+l5RSholSv8ATaAkczIFUOIW062pTbYaU3BgEnMgmLz+IGL9adO1jBKG0H4/91lKh/sIJHsk0iYNk92s/nKWx1JIUfkB7ivSwUuIKBsQb+L/AGnO/mbUTwRX995r+ytkB3A4fPC0qQmTxI5n3j2q/wBibpowxGVKQdba3/mlcsLikM4ZMiEoQiQDZIAFp86S9odsJQVpYbCrjxq0gWsAdDzrzdNmgLmY0JJPabNg0AaC8XqaCDWWbodqjLiYfJQ6pUBIFoN5nz/StKYxIUkEaEULk30nadLJQmTdsOFCMRh3joZQo/0qEfQmsnwyO7fCVynKsCRqCDqJ/l6/Q/aRsIYvBqTHiAzI8xePUTWBYnDd4ArMEuo8KwoxmAsFCdTFiNbA13YBq8g9b+oPInPdG/j7TtttgJc+4US3JUiDcTcpt+JJ9YI5V22NjFIxLDlwpQ8Vrm5TMcyB8q5bAWlzEFlclt1UdQr8KgdRfj1pvwXZ+Wnw4pZcA0CtQeF5qfUZVVWxnft7bcSqrRBM0nZzveqSpQGk358ZBq77xLSZgAAXyjUelLmyMQU3gQBBHTrXxtnacoJFyASLm+unSuAHStxe9SLvf2jNYTwoOZRGg1Hny/tVFsXtbbKghcpzak3E/wA9KzdT5Wp95wZlhQhJuAVE+KDrEfOvUYzvClLsKSo5cwACkHgQRwHLSutelVgpd6Y8ekZjV0tgc+vxP07gsYFtJWDYiZ50o7/79pwqUNs/evq0bF4HMxS32b7yrOHeYdXlLE5VcBlt+g96zlWOWvv3VKKlrcShSjqEmVR0nKBSYk1uUftd/E1vKLHeq+ZoWy+1bFoIDzeHXP4Q6EKHQ6pn2qavZWH2qFHCJGGxAIU8y6jMhWb8QTpP9aYnjWdNIbUgkGIvl+nn5UxdmePUjHYa/wAfet+aAAoey596ZMisGbGCpWNkxFaDkG/tG53ch3B7PxxW93jjjVsgypSEiwA4cqxHbYHeeEAAAAR0Av5mv1pjmgtspVooR71+Xd9dlnDvls/hJTfpAB9U5T6mnRr1XyaMSgGX5EXa8r2vKJaFFFFZCFFFFEyM27GzHXoWVHu02AkwYuBbgD9av9qNJUttKwCgEkgAjMRNtbeZNfG6bmfCAIgFBggG88J8xUxT4NlkTMAm+a9hbU+XK5rmYeaIfaUu0sK0mSlMA3KRcnjP1qAVJbhSSYImNInrN6ssU4chSLT04cBfQkkWHCqlWGCgSTIRc+dzAHpT1EF95LdxYKU/y8VWuPzIkAEG50+XCuDm0RokCJi+oFr+etWG6WHacxyUvTllRCfzEXAM6iPpVdhNraV7KUwGkHMpxSZVfKAJgCbk3uavN3NqjCPBxp5S0JUA6kiJSTGYXuJ+tWm+W532QN4ptOUZgVI4QTII5cvalhGBCEuOZgW1IUE3uSrQEcCP0rvxaepxkaRtfxt95JycZu+f1Mfu1V2UYXEtkFSSRm5g3HmOFLm6+CVi3g6tASy0RCQITmP97nyFNGM2f9p2Xh2yYMiDyAA/euW2XkbPwim2wRNk9VCxUr528q85MzrjOO9phUNRrf1lNvhvD3ylYdtZDSfE6rnFo5E/qaUDtVYs2e7SNEp/U6qPnXuGxbZbWlzPmWoHMIOk8+pobwrZ+DvXOgSB85P0ruVPDxjQwF877xlA1aSpPptJqnZDLsQslQUQPiyxBjnWy7obzJThgFmBcJmdP4aRN1dwcRiXEKfQploQEgjQG9gb9Z41Z9o2yDgGkBClFMxPX4r+t68rrcni5ho9hfr7zrxKFx6G/wCe00Je0M6LkEWvPA8RWW737hf+QXEXQ4oKAGt7ED1v61F3R3rVIbXIMEgniBw6+GfatObxCHctwUgjL6/z5UlMpo8zlJKGxxM83f3KVhXM7wk8OaTrNuIpnxWIU3dR8P4jxHUxwp9a2ejL94kKnjVBtrY5SFKQmQNKGWxZlA+rmVf+L520hISU/mGpm4vxqMnFi4WAZFjMX4H61nL21ncK8sA+EqMpOmsyOVX2C3rZWIWYVOh0PrUWV+0cqJWby7tuNKOIbSVtrkLTrPE/O/Q1S4RYUpCWm3FuA+FKgIB4FRF1AeQrSsDj0GBIg+1XbKmEEQUExqmP5PSu3F1DIoFDbi+0mwu7v47ys3J3WOFYcU+kKccBnjrPzpF21u47hluOd2XMO58QHATIMjRQOhrVEbc8IEJPCYufnXPGbbSo5dP6eHzrhPUnFk8RDZ/eXC610sNpiSEtcHXIP4Q34j0mctad2XbvLS6MS6jIAjIyg6hJMlSj+Y+mpq9w2GYBzKaF/hUEp1rud5UNjSwm8+1Uydcci6AoUHmuTMGOjZJJ946qdsPOsH7dsFlxza7Q40D/ALkkpM/KnEdqeFRIfUpFhAAKySPIWvzrO+0vfVraJw5aCx3aVhQUANSCIgmdL10YSb4gRUSK8r2vK6YQooorIQr2rfAbq4h2SEFCQB4lgpTeLTGt6m7C3faViA06tK5zJhBIheiSTERPCi5lyFu7tgsOXPgXY8fUDiacZUCCoFDaxZawStQEfAPwi496rNpbX+wpWwwyhMkQtaUrVICgoSoHmI0iKqk7YUrFIW4olLgSNfhBEQL2AM+1Iy3FInfePbSSEBoWBIzHUFJ4CeNjJ6VD2G/nK2zcrBknjP8AePeqnEpKVKSrUKM+cwfpThutsFL7CHEKyuoWeEzeY863YCDUIpJzNrCiCkgzp+hqfszFQoPG5bcSTP5VSCfkK64/CqUpbS4S62sgBRy5k8hNrG4/1GuWFwhaS4XClKVIKYzAlRsRASToQL13YsRI42I5/vpIvkA27+k3dJbxuH7pRSZTqNI0HnzrDN59hfZXSmZSSY/nyqdu9vgrCskfEsH7sGYAMzPSeFUO1dqOYh1TrplSjPIDoBwFcCAiUGq/aT3t7sSplLOfKhOkCD/y19qrXsS4u6lLV1JJ+tR6tdjMuLz5VZUpQZJuOgA50xobx9IHAjT2Y7AZxJWXACpsix5HQxxvNa5g9j4ZPhQBrwAFYTu9mZzvtu92QFAJAJzWsCDwmPlVvgt8totKQSnNF8qwLjykH2qAxZMjEoLEU6QbJqfolLMgdBas+7Ytll3CKKRJRCvbXytUrcvtLRjPu1Dunk6tnjzyk6+VM+1cKH2FiJzA2+UVmq7AFETWtd5+eX9sS8gKgN5UZFACW5AuDymxHKaddxNpKcC0lPiCykmdFAzbrE0g7a2SW3FsKBzNlRR/Ug3IHUG49aZez7EEPqBJGZDa44lUZZ/WvQ6v/cnjfTf2Pb4nHjVUGkf33+Zqo2qEn7xUA2v+lR175MLOQq6efDhWe9pu0lju22zdQiBrc8D1pPODdRdD6VuIuUJNxGvnFedi6XNnBZOBOlXxIAHPMae0rY6UuB5seBQvH5v+opHD2UcDJ46VoGyt404rD5HYUQJiRrpx/mlJDxaWtQCRJMADSZpMZ7HkSjAjbtOTD7ojIsjlexjmDUprfF5BhxIVHmD+1ep2UsQAg2uOvOuG2dkOfHl0F6sAp5kxkF1LnB79JsC2sEkCxBv8qe8Buk6995mSCL+IqBEieAvWZbk7HL+KSkiAjxGemgrU98N8DgmglEKcUICY1OnqBU8uLGH0oL+8c5GBCiK28u21YUpazd4s6JEwKVtubbW54UuEqEBQAsSdcp1gG3WoePxqpU64sLfXa18g89J4W0quwiilWcCQm55etd69MuFNJUFjv9ImoudQNAfrLPD7qurSFc/r+tV+M2WtvW9T3NpLcu26pCho3No6HT3qx3dwqsSlxK1HMmLEXg8feuMuyeZqqPvzFOvKn7X2f3ThTUGugGxYjA3PKIr2iibLnGbacdZAsAnKDE8OOvOKrGHoWFX19Z5/rX3h8SUyk/CoEG3OuTzRQSlQgjhWCZUbMcn7RhysAE5FKMcFJgyJ5gH3NKqjKQR+Ex73H61dbtveF1MwcpIBvPA/I/KqHORI560CAljiMWhaytSQS4kdAlYsTbWwn1q33N299keCgS42bLbFleaZsfel4YYpguJUEmYMeV4NXDG6C1NF4kttATmcABPIJSFEkk2Fr1dFTTvRv33k25j/ALS2pszHwrEfdLgAZkqSryJAj50h73bJw2GcLbKytVjYgpSCJ1Gp0tw41CRjMn3SQHJIBzyROlgDFp1pt7NME0vHvBTQUkZssiUi8RfjFJnxLhXWDtx8xUYk1M+DSjeCZ4xXrbJVoK1/tDwhxaAWFoSGDKkE5dbA20uIpIc2chiFOKCszYXA8KSonQz8Q6dKljzYiDZ39B9PWVN9p8NdnGLKCtYQhIGpWCfZM1RrQprMk2MaQCCD1Bq/21vqtyUpV4SgJIGmkHW1jxpVK5pcTZCCHA3myThgo2E5VTbnFz9BXHNJmattp7US4ltTachb1A0vE/MfOoa9nrJzIbUUkAiASOonjBtXVjDPi8g3vf8AiJqAbzSwwG01SlwE98zCgritA1B5kC88pr9AbA3lQ9hkrSQZEEA3Bi/rNfnXDYJ5K0q7pcAjgYg2IPmLetWWCxK8O4oYXECxIyKlOaLR+Un1rc3TZsqjIBTDY3tf3kjkRSVB259a+00DtB3eLiA81ZxBzJPEgcAfX5Uk7n7SW5jwpXhKgAYGkCBr1+taDuXvKjFNlDg8YMLQoaHy1AqoVut3GMzpSInj5zP0rz0ysqNhPF8e8UAXZ5qV+/8AIfw5PBxPrJn5D60kF9SHc0woKMeYJFPvadZLaouFgmemgpLxLLDiysPZM3iKSkmCTJEiu/pkL4qQ7hr5qarhSNQ2Iri5KQoJeQpAyofEx+VUwoeUz71xwjbKGFqdQpa+9yEgwUCJkdavd193TjXUJaCiyyk+NQjMo3J6dKsN9Nz1YdRdZTnbcEOtniReR1i88KfxsadS3G43PIuvvFZScKqSefoaB2v4nu5ePBUllZC0qBLa9JjVJ5KHLypnxuykqQtMCDrz86y7C7QaZbUpDjiXAQpCSm6VD+oagixp8wu/bS8OX4OZCfEnqP0qPU4whBWqPpvJIhYkkH8qlhulsFGHW44oBJy//YaedJm9jLzr7jioEAJQSoQlJmVX0MD51L3b3pfxbq85huRCAkxxtn5xz1puf3dW6hYXkLcQEmxMfF4uvLpXDhy+BmsiyPz3+06HQkczJcNs0kfdMF8DVZBif6QOHU1MxGxHvsy3FMhhpF8t5Wo+Ea3IE1s2yF4RppKUgAaxalTtU3naOH7hoplSgVRcwmbdJJn0rqHXZch0igPbmvr7x/DUb7k/3tMeSsgyJHlarHZO1lsqMXn38priNnuFMhJyxM8/Ka5LbKeSfW9aQGFGU5lpvE5nAXlAJidP+6oqsO/71sJUqFJ0kWPSedQFoIMEQaVBpFTF22M+TRXtFPHk7bK1F5ZVEkzYQK641Odht3iCWlf7QCk/8THpXXbiMyUO/nSCfUfvNQsEslDjeuYZh5pv9Jpe0BJezNrIabIKZXmBCuQ4/Koe0mQlZjRVx86i1Pdd7xhMnxNWHVCjPyV/+qJgFS+3WSwCjEYt/wAIzAN6nMBAzTwi9XO8e0TjMJ3uHP3bC5XNtBIPUVnM1Pa2stOHUyIyLUCT+KR1nSk0kHUp3uLpndeByMofgBK1QPFJtMwI4RqelMLe8reCxH/jk90W0mE3JXBkqKjrJpPXjnCgNlaihJkJmwN9Pc+9cDVMpOXZ+PQbCaFqWa9vOcCfhKCTeUkzEG38NQHsQpZlRJPWuddsHhS4sIFp48qWgsapxorrAQuCAoBVxwMfOrVSsO4o5WymTYJmY5e9Bau02SzsTuMI64pSStWRMckqIUYn8Vh6VSv4glRuQBYAHQCwHtTg5uYtzD9425nISlSWibkA3HmBS4wU97DbKlOKMBC7gHygT61bpHR0YF6N/pItYIOm5NxCsR4XGyuW2ULcg/CJyyRyNq4L2QXoUkoQ4u/dlUa3kDrrFaFub2fvLD7mIV/mNFJAOs8OVopP27u2thwJxCXU93CQ4hOZK0j4Tr4VRAvXXj6vHnyMGO21Wa9ibnM2JsajTz3oX8e8jHa32V5pxted1IyuRMKjrx5elMG3u1QkpDCAogDMtU3PIAQbXE0pbRxGd4uNtKCQnVQuSB8R4TVOoVy9XoyZiwr4lsGP/WNXPvHPFb8JxbfdYhASSR4hdPTW4pq3V7LGHQla1lxJvY2Pr/NKynBsSsCtI3Q3tRgUkSYJuD8Nxw5GvOzeU7X8ToCkDyzZNjbCbYbS22AlI4AD58zXDa+ASSD1uDfW3GlTHdoHd5A2klTtwFSABrmnQgdKXcN2oOreIW192gkLWmTl4A31E/KtxvqHlUyToWG5knf7dphWQAQriY1HnS5vTu4jC7OzJ1WpAniRMxy4DlXPeDf9pxYypUUgzrx6VI3y3iaxOzUhtQkLRY68eVv+qFssLFCQVXWh2uVXZ5iMmcqKMh18XiEccv5b61Z47f5xbjjKCUpUoqSrUpTEkBP5jB96oNxEoLhHiDqgoAgjKExJJB4zU7eHdRbCWlJcT45GYWGYcFE/DI9JkVbEmJs5187beonRlBK/3aUOM2igrJUXyrmVhJ9otXFhsOuhIzAE3zGfMk+dNe9mxx9kwqiPvU5kk8xIhBjlNuVxSwtHdJgHxm5PLoP3rpfKHW1Ar1A9JiJXr8xl2lhUtoEawMoN4HM9elKuIwQuYPkbmrEuKACnVE6a6mpQ2fKglPxL66dJ4Vzg6ZpiuRlNtRUz7Rns6NRZRsR5dK6bUw3dqjwgp5XnrXNtkrEqueBP80qnMwn1kNzDQJSQodNR5iuMVaNYPLf5CrRGzFkC3y/tRcXxJU4NZcaU3+WVDy4+x+tQcO8ULCuR/wCx7V94Z4tuA8jB6jQj2qY7skreyoIhUFKjoQdNPpWXXMtxIOLaCVWuDBB6H+R6V22W6kODOJSbKHT96ut4d1zh2UHNnjXpPAdPPrS0DFKrBhYmzvjcNkWU8OHlwr4ZEyOYt58P29asceA60hwfEkZVeXA+9vapG6fcpWt18AhCCUpIkFfC3GOXWmvaBlDXXuiRIr5WqSTzpnwW663EtjDq70q+I6JTxknlwouYSBFdSCI61JZx62xCFW8qt8buyrDu5cV4QfhymSo/0gameEcqrP8ABnM5bykK5K8J6SFRE1mx5j8cSEpUmTqa+mlQRVvs/ZDS/C4pTa5iSRlB4Ta1cdpbuvYcJU4kZVfCpJCkn1STW2JkZN2HnluoyLT4PFKjeJGh9a1JrYbCns4CVLVcGB4QYsPn7msI2fiSlViQYIsafOy911T/AHqlQ0BlVKvEDYiJ4TNcHUYj+MGgJllTU2rZgSEyLcK5bQwzSiEkhOY2NpJ5X+lLO+W832VlS0DMVAxfjwJ/nCsUxG3F+B1wlxxUqGZRyoEkWANzY12dPjXOCNgByZN7FHuZtO9aMIwysOqSnOlSZkWkRbrX5+LUKiQbx0855VYo28VuJLiELkiSrMoweRUoxTDu3uB9uS+EKyKadKUkiQU6weNWfp1xprU3vXFRUyENpIixg3MrlwLzN4FutOOyXTh1hxxjPhwm6ikLClcCnMAInj50nba2S9hX+7dAzpgiIUCP2txpl2Dv2sfdrBgiDxlRkR0SLQK59JrUBYlWN8Trv3tRbndKUjKggwARGU2ItoenSvdzXsGGVqeW6PFGRCspFrKmRPG8xaKm7Q2LiNoBDbaSBxUoFKRwGtyfIVB3g7N3sI0FOJBQqJW2FEoOkqSdUnjGk1fpn8nhlq3+n69pPIBzV/rKjetjDtx9nQohZnOsgnmRANjp76ml6I1kBQmPem/C4PJhi4pnvkQEjMBMJklQSfEkXN44VO3V3MOOC33U5UKBS0ngkaD0Aiq5nVQVu+w4P1k0atz/AH0ibsnaa2FSlUZoCjEkCdRyNaBh9vpdUW0knKBqJm8yPXnVdszs0ccZWUOILiTBaggggwbk69PKuW7+G7haysxwtrAngeE15XVKh95247MmbwvKOHJEjIZjUflnzA+tKLDeaVRPL61ouIQhTKiuMqgbkwI/Ss4wu0FIzJGh9gOn70dHkLY9PpMdPManPFrIIH4gPQeX71ZN4sBtKB/mfM8xA/lqp3cRJPWu+zLuJVJBGkCu6tpBj2EkDZCyslVyNUmxHmDyr3uQmVFwJvAJ0UPLU1dsuIyKInMeB4HjM6zVR9hCiVK/v5CazV6xfDrmR145ta8yu8WAdEAJAHT+9XrO0mcohK4gcTVQjAOqEgpaQOP9zXAsp/8AkH/kKaPplQtJ1irnd3aBStAIzFBKkaaR4k31nh186+v8GISQCCDpNj6xPOuTO7iykKzpFwONutTJBFGORcddt7Tw68E4pSgF/gQZkqBukp+R5XrPGcAXFDu7gm/Ep8+nWrHa+GeZAWtzvO9Kpm8kRchVqh4R9Mzkg8ClRSR9aVFCLtALQkvGbOVh3O6BDkjNIHC8gjyqrdeEQExB5z9f71YK2oouBUqkJMSZvoZ5yK4YltBHGYueZpgfWEsd2ipv7xSAppRyqXlBynrrAvWl4V4IQAgBIAsEgAH0FvWscwuOcSlSEqISvUeV6Yth7edK0oUoqA4SRIgmJFxSZFbmMp9Z13pwmIfeLq5DeaEXkJSIv4TKSdbgVJxmw15g4y4t+YF0ybDQkHhGkcqbgsLZQWkJSXAQnNMDmTGpqrwew8Th3RK2pMkZSqIN4IKaRGJ57TCe4lC1tru0ltxAIBMpULg6am/AC9VmC2k8ye8QoZcxGQkEEclJ8uNP+Nxjf2FxRbGYJVmsLq4n3vWZYGVDXTnVFNze0MZj87qnMgRJnKNBzjoaMDtNxGZKFlAXHuDby/vXTDYbvFZON46RJ5dDwqEjDnMBaSQB5kxNPW28Q7zR92Qp3CuJfWS0qQcxkhWmYBQsAZ9qSMfgU/5QWhTjZIBB8K0knQ8DPA86td4d5QnDJwbSSAiy3DAUpU3iPwkib1WbpspcfDahdcgK1AHEEcZrMB/xy7ncEcfzFI1Ae0i4bZagqXRkQDcm0xwHMmtQ7F8Qpx/ErJ8Co8PI8x6AClbbWDwzWIRh0sySBnUpSjcflvI96fN3trsYPBrdbaIAiwi5mOJrM3X42xqmNSATe/M0YzZdtzxKntWw6WsYy4mE50rbK72J0J8iazRzZ7+eClxSudz6g8q1vaW228a0937IUG0ExPra1jSjsjYzagc6ZSbJSSogT/uA/wCqbD1yeHocHY2Kr8t4pxENqWvmG57zice0WzmCEAPq4HnPMi3tWp7w7fIQnIEkLBiTb5VnCdqIwqFmFQs3SgACQJtXHdPajmMcDaAlDbZzkqkqKSfh0gSa5Ooy5c2RsgAA/wDP3joqqoXmpE34JaeDiSpvvbOITOWBGnKRwFXex+0ZhjDJaShZCJEhNlcfTyqZvjgW3WEgp8UWPL9eBrL8U6vDvLS2spiBa02qvRZ0y4/Dbb37xcuLVuPy7Rwe3gU+h5eGWWSqQoEwTyAjnzqkwu0nWlwYLZF86riR4hJk6zwqbsvDl1L7kiUMNLV/Ubkm3GONQ8E8kPoW4gOJSqSk8R0967qTCz49Oobff/skGLKCNpb7UdUvZ12lmFhKFqQUgi5CwSJM6R1pPWw4EZlJMHpT9tLtMdWQ2z4GgsIAUlJJPI8k8LXquxu2XHlAqbbJNxJMD0io+A2JQ+mlO8qG1NpiqxgCuyRfjMirbDbODIzKIB5n6AVZ4JlbqloUsIhMjIP3vUdWzQMuaVE2ubUuq9pVVE+9lbPU8CWwk5TBKjx1NuVfTrQTdyFq87fLhXhxIYBSmRm1A4xz51wYxCVAmL/zrWAHkwK1zPH2i+oZ9Boj8PsK+DglC2TD/wDE0wObNbCG3FTccOZvVQvApk+JX89adTcSwJ//2Q=="/>
          <p:cNvSpPr>
            <a:spLocks noChangeAspect="1" noChangeArrowheads="1"/>
          </p:cNvSpPr>
          <p:nvPr/>
        </p:nvSpPr>
        <p:spPr bwMode="auto">
          <a:xfrm>
            <a:off x="9110663" y="-420688"/>
            <a:ext cx="2533650" cy="180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18" name="AutoShape 10" descr="data:image/jpeg;base64,/9j/4AAQSkZJRgABAQAAAQABAAD/2wCEAAkGBhQSEBQUEhQUFRQUFRQWFRUWFRQUFBQUFRcVFBQUFRQXHCYeGBkjGRUUHy8gJCcpLSwsFR4xNTAqNSYrLCkBCQoKDgwOGA8PFywdHyQsLCwpLCksKSksLCopLSwsKSosLCksKSwpLCksKSksKSwsLCkpLCksLCwsLCwsLCwsLP/AABEIAMIBAwMBIgACEQEDEQH/xAAbAAABBQEBAAAAAAAAAAAAAAAEAAIDBQYBB//EAEAQAAIBAwIDBgMGBAQEBwAAAAECEQADIRIxBAVBBhMiUWFxMoGRFEJSobHBctHh8CMzkvFDYoKyBxUWc6Kzwv/EABkBAAMBAQEAAAAAAAAAAAAAAAABAgMEBf/EACsRAAICAQMDBAEDBQAAAAAAAAABAhEDEiExBEFREyJhsXEyQvAUI4Ghwf/aAAwDAQACEQMRAD8APWpVNRA05WrhO0LtNRSPQKNUyXKAD1auO9C9/UT8RQAuIu1X3mqW7doZ2pDInrlu3mnhantWqBkti1R9q3UNlaIQ0CJlWmXa73lDcRepMaBeIegrhqe69COaRSGNSW3TlWp7dupbKQrNmjrVqm2LdGIlQyji2qkFqpVWnaakCHu6a61ORTSKQwR0qIpRTrUDigCHTTSlSRSq0SxoWng1yugVojNjorhSnTTaokha1SqQilQAIDTg1Mrk1QE3eV3vqHJqu5pxbLhcev8AKgC2u8aF+Ige5ihLnOLf41+orMvaPxM0n1oV7ozCz67UUKzWLzBG2ZT8xUgesUxPp+tPtcUymJI9iR+hooLNxbogNWPsc1uj7xPvB/WiB2kdfiCt6CVP1yKmyjWLdqVb9ZzhufK/Qg+UT+lF2uYq2zA/r9KaaYqZbvxFDXLtC/aKabtDGiR2qGuk0kFQy0S2kou3bqK0tG2krMofaSikFMRKmVaQHQKVOiuUANNMY1KVqNlpDIHah3NEXFqB1oGRE1zVTiKbFWiGdFPUU0CnitEZsdFcNKaaaYhpalTTSoAFiuxUuiuaaoCEiheL4QP5g+Yo8rTClIdFBc5FJkux94qE8hA++30FaJrdQXEosWlGfPIsyHP0/rTDyghsNv1I/rV1cWhbooCgc8qjGpZ9v60J9kjqPzoi4BXEUH3paQsiXh56/pU4tHrDe8hv9QyKQ4f1qRLcdQfTNZShZpGQheZdmx+G5t8rq/vFErzJRGsMhPX4kPsy7/SoSY3ABpn2YZxpnfTifcbH5g1FziX7WW1m4G+Eg+xn6+VFW0rMnl7DKkH38B+RH7RU9vmt20YefZxIPs4z+tL1fKor0/DNVaSjbS1Q8F2itn45T1+JP9QyPmBV3Z4lSuoMpX8QIK/UYqrT4JarkLQVMtRXytu2ty6621f4dcgt1wADUVrmdo/8VP8A5H6QDNOPu4I1ILilFRLxds4FxCfLVp/7gKmbH94+RopoExrGoXenXHoS5cpFCuPQ7XKbdvUM12ih2TG5SDUJ3tSLcq0QwtTUooMXaeL1aGYQTTGaoWv1G1+mBKWpUMblKgQaRTCKeTTGNMDkVwiuaq4WqSjhFQ3FqRnqN2pDBbtBXhV9y3kzXyYIAESdznyXrVFzjjEtXnt2yHCmNfmRuB0wZHyohJSnoT3Jk6Vk/Bdlr99daKAmfEzBQQN46n6VWHg0Bzcz/wAqz+ZIrd9kj9r4C7ZLFT4l1DcK3iU5+Y9qxvN+zDWLzJrkKQQY3BEiR5529KnDOU8k4S7cGcpbJms4PsEzWgXeGIBgrkejEdflWY46ytq81ouupDpMHr6GvSOD7S2Hs6zcRSqa7izBSB4sbkTO3pXhvH3k7x2RjpLMVJmSCSRM5mIrDpFmnOXq7UOWSlsbe/yIrbDiCpAMiJz6GhDZC74/0mBg50+/vWs5OdfLbaEwX4YCR8SllMEeokfSqbmXGJwyaLY1XWwNRmPWT+v+1ZSz6W4vd2dGP37gC2huGB+v7VJ9nBHXbI8J+Wd6E4a8SzFjJLSff96OucSttdTGBjpv7A7nBreMdcU/JTlpZXcRyInKBgf+UAj/ALsfKqe4j2yQf+pkII/6tOPqKm5v2tdwUtkpbxMGGbr4mHT08j61UNzacFZkjIOQTuAY9j86tdNJbmb6lcFj3mpwWOoopCktjzCEZ0j5D32q54ThD3KW7nc2rjGUa4zHV3hJRWB+EjYESNhvE4fjOD8XgLkz4cCSPcGN/I/yo3heQ8Td16EuXAAC+hDdInZC8GNtj6fLbRNLeVIxc4PiJfBSty5auuEa2YKqLrKw6MDBifKB0qy5Pz1LJdWuHS0Qy6gykdTbYBWB6iaoPsVy2guulwaxo1GdIC6QuTJnE5jyo/k3ILvGFhbC+EDUzEhQTOldiZMHp0q2ouFyn+aMrcXwaXlvaRbx0nwtnTuFcD8M9YzFF3blRcL2QtcBa73ir+ktGNQRAT0GrJPrjrUb31careUaSp3kAkSCPUGuNZYTbUOx1QbrcivXaGNynXTQ5NXRZLqpwu0Mz0zvY3q9lyTTfBYJdqTXQSXBpJkQN/Ond/TjKMv0uyJRceUS3LlRG/UL3aiNaURYT39KhtFdooVl+blRs9cu22HTHnUBekUSl64XqEtXNVAyQtT+dcN9n4TvmYamKhFiRLdPeAT8qB56zWeG72QNTBR55BMj6VJ2D55b4m2eF4lVcA6reoAggZjPUZIrnzSlGHqR3Se/47ivegfsX2gKcSC5Ol4VyfuyfC3sD+prW9oexFruzcs2wrglmyYYGS2DOZ2iP0rK9s+Xjg2Fyyo7pyemLbH7uOhzH0rQ9lu1pv8ACgtuvgJyQdIGT6wRWOfKo6eqxb3syIxb9rA+xHOkt8QbciLimP4lkj8p+tGf+IXDl7Xe2lJdBBUZLLPl5iSfrXnvNeXNY4wOly3oNzUoFwBlQtMaTnaRidq3vNuYBLZbvIUZJIBx/tS6jLJZYZMXcIxVNM8j4vmjkx19s1WX2f72oT5yJ9q0HG9reJctDKgJMQJYDpk9YrR9guzBvTxXFgugINrX4i7CZYA40D2yQMwDPoZM7xQ15KREYanSNNyB2scBba8CraPCp3CbrI6EiDHSvLucdo7j8S12YMkBfwqCRpNa7tp2hW6z2tZCqrMSI8TCTHsYivN2Us4AySQB6k4/U1ydHg1ass1+r6N8s9FRj2PS+xPAtxaNpZZEnJODGAYE7jpWc7Q8Vc79kuwpUlCvi0qVlG3G2oT7Gn8t5je5eCAFMnLI6mADMRO/rXe2HaC1xLpeUqbjW01qAwIcYIJIyQAonrFdeOMozpcdjGcm1uXfA2uBscOwv3EvM8yUHeHMQqMPhjw5kZrGcUCH1KGFqTo1Rq0zA1RicdOtAtxrTM589z+dTq5ZQGwBn6/3/cVrjxaG3bdmblYZwnEQwMSegHT5nAHvHWvWOx3NrVrl6IHQXbty4HEjVrbU3/1qI9q8it8Sqz+ex/v5/wC43EcUXb0Gw8v7/eo6rp/Xx6LocJaXZ7BziwLnA8VbUyyyyehtw4A8pAArzfs721u8Jd71AGEFTbJMXJ2BjIg5n5dYrXf+H/MDctMHOot3sk5mIiflWJ4bgUR7mofAzLJOhQFJEFtxgeR3ri6KKjrwS3Sr+f6OnqN9M/I/tH2lv8fe13iFC/DbBwvy3k+ZjAxXoXNOyjcPw3DWrTRdKm7eubsYChVX8KBmMAfhnfNeWDidbEgADUYgQIAgY+Z3zXo3F9uTcNsuApHDBCZnUykljsInUDFdfoe+CjtFXt9HNqdPyAcPz9rF02uKBuIQPEfjWfvKevt1irPjECEyREagckFY1SI6RWW7S8yW+1kj4iNJI6ZlZp7cc/EukyiqAigZ0gE6yB/FqgdAFFT1EdLuJvhnaplrc4rUSLYJgxOw+tcs8A7eZ89I/VjRnCqiYCGNxLT7loEE/lT+M5mzdIHQdB7AVxuGp3Wr6OxZKXOn7Ik5URvpHu8028hXf6gyKEuX28/0pi3z1aR5bV044yi+El8GGSUZLlt/IYHpa6HW9XTdrejCwjXXaF7ylRQGytcB4nYMhI+6GYpokgnTkRJ2gQBjeheM4QgnAGTv0AkFiwO0rAEdc1V2OPdViTa1ZyQRJOIkiIO+3wjyozh+au1zcrO4AUkkCAD+LqIqmhJkItsRMH8v2OflUN27pBJ2AJPyo29xAYm4WXD4GSPxYGgFRAB8hOTmKJtcvK+NZgiYcSVjPVjnzz0PtUNeCkzHch7YOl1rfEILlu44IVgCbbT4YDfKpu1/DWrVxb3DEWrgMuolQcxqUdD5xjr7l875M991uWvFcQgwwKyMk+ICIx6VUcx5ZevZdXyJAYiBPlmK5/S/uKa28ryHZrkve03P1PDaXh9a4UyCSIIMrtB642qg7K8/7oXEHh1eJRJImI3OfKo7HJr7LpdVIU+EsRt7VJZ7GtqDd4FjyBPv5VMOnhHG8fncpttplFzniHuXTcuDxGIxgBdgParjieY/abCDUQVicmJGDIovj+zirbZrt2AB5RJ6ASd6yvAhywCCQxA6xuBM/MfUVu0ml2a4J0tF/wBj+zyX+IbvhqW3BKE6VYE7s34dvDuZ9DPoPaLmRK93w8LjSNgqqMTA2jaB6UJa7NW7HDjSWW7czqk7DEkHGZJihOF4XQ7LLNIVgzGSfusCfQ5x+OuLJj/qJqUuEbwqC25PN+M4W6ty4LgIeD7aRJweogVDyZBqa40nuxqCgEljtONgJk16fxfAJcEOoYeu4nyO4rH8Z2OuW7hNolkIgbas7qwwI9YjNelGa4OaWN8gnE8zhdTCSy+AECOvigY+Vd5B2Te6uskKhkSckx1C9R036Vc8s7IaTquGT9T7eVarhbKgRsiKSY+6iiTHrA+pFE8tL2jhjveR53zzs79nKKlxnd5OgJgJtqPiPXHyND8Zw6u7LbBSAg0PhtQQBxgwSW1HpM7DarW7zcfaCzA63IMjYIR4ba+gX6mas+F5At12vPqEwEgiMKAZ84OPcGrvSk5MzrVL2mEa0dzj3wKHDEb9ZPv/AHFeg3+x9tmku0eUCfr/AEqg7U9nu6dTbH+Gw3JyrAANJ3IIAPuTTWRMHBoN7GdoO7Vk0gFnkNBgBoDCPYTVfzS8b3EvbX4TdYKoE6yWJ39yc+lN5fbZEART4iMtuYM+BB4vnFaTkXAJ3/fPAJxbBIBLH4jp3E4id/pXHpjjyuS/d9nQrnBLwVnajltvh1tKvxBTqPmTsfYEGieb9l9HKrPEgsbhZXuZwLd0QoA6Qe7/ANR9Ig7aXgeII6C2BPnEkkex/Q1rezfOuHv8uWxcdRptd1dViEwBGoEnaIIPn5VOXNOCi48Xv+DOcVZ5tyvxXEEmNQ/UYHrAP1redneSGyh1SG1OInG4z65HntVdyDkFu3xFy53guJZMWyI8T6QScEjwggY6n0rXcKsoCeufqZFXPMpy0rgMUa3Artmg7vD1dPaoe5Ypo1ZQX7VAXsVfcRw9VXFcPWqZk0V54mKcvFVFf4c0N3ZqySy7+u1XZrtAGm4wamXYYCgAFVB232nUATH9Kk4Yss6S0GFJWM9TA85H5dKr7vHBj6xsJ+sA5Hyp1rjRIJM7flsRtBkH+lNklk3EhIKg6wwZvFEQ0aoLGT8OIz57irPl3MGLBdLMzF/DBBOpSDAmQJn6byaz+AA0aVEMBJE7RPQjO80Xw3NSu2kSci2F0RjLCD4oJ9KVDs0F4lmCEgbAkMoKkSIYRCiM/wAqiHBy7DBOoSDIBjUSdQOZIjEb/WutsHLMHCuSdRiNXWARtExn+tHWuPbTiSyqANJJcNJE+E9Qes/UUqKsEa1tpBPn09yJ9YEZ336Vy74d59RGQc4jzwY86cFaPhcDUdbaWDfDOnJ3BOIjYbYNSWeEBhsaoY7spJJwDGA0FpzIMipcdhqRnbPCtxV7Xc/ykJ0p0J/vf6VpOC5YtxlthRDSuB91oLbfwg/IUW/L9Q1LOYnqAdiIn/lP9aJ5Rb7tLt1ugKr553Pvg/SuXK/Tg33/AOm6epjebcTquGNl8IHtigSv9/37Col4oMZDAlvLz6yBt86eboiZHzx+tVjhoioicrZwimkU4NPtTWNXQWMY0FzLiALcHUdbW1AUxu6kz6QD84oxqquacwNuQADI9fDOPF6Gk2luw52RnLXF3HK2VUOqMWXGmCDIOegH1/XTcPwF1ArXHUg/CFMj1EneJrPcDyziLj6lu6FL75BzvGM4netjzDifhtj4bYEdcn+n61llyN5IRjw9wxwUYtvkg7ym3bauIYAj1zTJpwrpozslsW1XCgD2EU5eHhiwAJfSrTBhQRJWdjAFMQ0Nzvj+6skgwzeFcgGTuc+Q/apnFNblRbT2AeI5AnEN3mv4S2pRJaFbxHxHJ0zt5jHnkU49bYGtB3qiVcATIG7eZkEz5MM7VtuW8uSzw3+Jl2GtpMGTgKWGw6T6msLzka7g0gxA07xHTSCSR5xOCTVdPcbTZOepcGt7CcIbiMSAE1yR5mB4YGw6/PA8ttFZ7sPy1rPC+NSrO5bSQQQsKqyDsfCTHrWhFTKK1NjjwKKjdKkpTQMAvWar73DVdutDXbNNMTRnrvCUO3BVoH4aom4Wqsmih+x0qujwlKnqCjILfZWIYFWGCplSPkRRlnisEEkZncR6HGBt/e9a/i+W27nxorRsSMj2bcfKs/x/Zh1k2TqH4GIDDzhtj7GPnVqafJm4NcEPDcSC3+WqmZJVoJ2GckEyJ23AiKtVkKNRKRkSSRInO0eewrMWr7KxUyrdVIIIPTBEj3o9OOOABPQYBJMdJ2/3p0JMu73Dtgo0b6gGBYkTJkYnfrUdvmOhdjq8OZlVIwWCz5SPXNVS8cSTIZf4QYE+agyR7UdwV0OJJBAnUTkjZZgnB6R670DLLh76uQC0qJYsELeKInTBEdMDMDbqXwnMglzUw8KxkwWfBKwBkkafOPMeef4jihAVSZHXIA8wZPUwPWm27DdS0EnSAZHVQJJzPi2yZ2NIDdrxwutotwQ1voIAM6TtBAA+UzvVJx3Gk3GtIf8ADXTLDAB2iFGwOnfYGmcwuNwNlHcy7kgoBOmQxABnpgeUHzya7lN1EbxXEUsJ1GV8UyDmdXX6iuKKebJr/auPl+Tpb0RruyfvVmAA1ySfEIwh+L16xB2JPnTrl0PGpjBzjbxQCcROPp+ot/iV4gFtTQIVYzCjMsuxklmg+dMtcWoAQzqXoATqQDHkJyTv5iu6qOa7JhxSW7qoCSx+LGNM/mIgaoEGRVoxqqviUBRrlstEEodLk/8ACb8MwMddPyqzU4HiDYBJH7+Wazki4s4xqp4zgVe7mdhPqANqtmFV1u6GuGN/F+UA/nXPl5ivk3h3fwT2rcuijqwHyEk/pTLhl2/i/QAVNYMPq/CjfVvCP3odfPzz9c1zwevqX8Ki5KsS+TopwFIU4Cu85joFVfMIfibSzOkqSsbScyfXH0q10zTbfCKG1x4ojUZJA9CamS1KiounYU3DhjknfbEdMexjPntMYofgORIt03GCkgk21AxbBxPq2+cATjzotTU6NQBOK7TVNPpDOGuGnRXIoENNNK041ygCM26Xc1LFdFAwc8PXaJilQBCy1ERRBqJhTEV/H8st3hFxZjY7MPYj9NqyvNuTNw41hgySBJgMJ2BGx9x9K2rCheO4JbttkbZhH7/tVKVEuKZirPFzPxTt1mDH5UVa4gkiTDqRBgeLzSYMeh6GN9qdzfs53ID2ySmxDfd9Z8unz9arrdyOsxt5dc/WMfyrZOzJqjTcPx6OSsFWXJV5DgdAsQG/mai5fem8s3GTu1+GAXJHWQMD1IMec1SXuYB28RCNEKcL0wQ5/f60Vynje7W4WcuXxqYZ0AQF9ifrA8qwzbQfya4t5BHM+ctdvDUSVtl1BxnJOoepwPlU3D80YbKIaAcAlh1G2Jjb1mqfl1+GyAekYIz6mrclQqsuoRk7dNtIM9Y2natIQUIqKIlLU2y04lkJhbfd48XQvqGDq6+Ex6QaCFtxcBuBMfCfMAES2PD4QTIH605+KbuwxQSC4LAxqbcKyhRDDJknrQn/AJtpbQUcEwJKbLA6TiYgmSferJLQc0UAjWRcUy6Rq0jGpBjc5iPOcUSpI+EsT4suG8RaVJDSAdXxbgCBv1ouBCs/kGMsxKSIjcZL+UEftNrxQ7wkOji0SDrQMyaF8MxuoChMD8G2TU0Ox9vjPF4iNJnxLJiOgES33t8+Eg+ZeeHg6u7IB2fT4TIE5HWVNR2gVXVZzAAgKCBAJI+KQJPXywNgRuE4pkZipOdxBKhVgk9ZnwjMZGaynjUmn4NIz0pneJa5rCj4G3gSZ9fICSaJqZ+ItkqUYCcEEjrhgucwCDUbWyPz/LFc8EoZZRrnc2k3KCf+BtdFICnAV0mJ0V0UgK6KAHo1To1DrUq0hhSGpVNDoamVqQEtI00GuzQBw1yKdXKAORXZrhNNLUAP1Uqi1UqAs6GpNQy3qeLtAxzLUTLUhemFqAInSQQdjisfzjlD2iSBKbhgNv4gNj67Ga2LGm6qpSolxs8yuGevkD61KlwGM9Izt/tW64zldm58dtT6gaT/AKlg1Q8d2QzNl49H/ZgP2+dXqT5I0tcFIlwgyKN4bjiCZnI6Zn+Xl86j4vs/eQFnUED7ykGPWNwPlVddQj+/erW5DtGgHGk2wqmPFqMk5IkAaYj5zTL3N2CQUXExKk6jESJM4zn1rOreI6nyroaDgkYnrP0piL/gedZ1MmozIjZYHRdlGqD/AEq4sce4Iu4hgVYIJBBAkk7SfLG9Zbg7sGRKk+Q1BjM5B9atbHEzBIZo6EHROwy86SN5MbDekMs7d11uFh49OkH/ABCCsjAA2EA52PhE5o+9cR0g90hcgaVJVpM6mZPPMGMYmelUtizr8NqVjTPwkExExBBg/eOxb1miE4BvvF3OSfDqJzkAMu06STMxUlIZe4juwQglfuwPCR8MQPEP7zVxw3NXZZCkW2wCyyjPiYPyM+1BXrlplg2wrTBHdgAKBA1Odpnbf4dt6m5LzUaDw0ai7yklRGpS8qZgEGTE9SK5s6prJXH0zbG7Th5LOyiv5Kd4BxsMSZ6neQKidYMZ/IiOhkGP9jQFq0yOEuKVGoKxIUCYAAEHYgk4En0q3HD3EVdmUyQDD9AX1QJ9wOoMTEVrzuiCApgnBAEkgyAPcUOnFAtA9fyMTkZEeXpVha0tcUW4VQVGmcAY2XMYPl1+reJ4ABpAZRuGH+WYORC4O4wRODnFAEQFSqKOt8uDKDOdiAPvZkGczEGMASKju8GLZEt10wQMtiPFJK4zEGkUQKalU1HxDhcEFXxKzO/lIBgGactFCJga6DTAaWqgCSaaTTC1NLUAPLUwvTGeo2agB5elUM0qABkuVILlRrbqVbdFCs73lcL07uqXdUDsjZ6jZ6INmmGzQFg5ekGqf7PXRw9AWRq1VnMOzdq6Z8SHrpgA/KKuRYp4s0cByVvK+SW7GUEt+NvE/sD0HtR3E8MlwRcVXHTUAY9p2+VTi1Ugs0rGjJ8f2V0y1gkH8DHp5Bz+h+tVF13QxcQavwkMuoAeWR/pOK9BazQnF8vV10sAR+h8weh9atTfclxXYyvDuW+8VaVGfDB6AMDHz32o2w7AKgknouRqkQ0AETIlZBIzjJyPxvZ97RLW5dfL7wHrHxD2zQtniYGZMnMgZ6DzA659K0VMz4LqxfYJpZNIAAPhkAYw0eKQw33jfyoW9dQFXtyhRgVO6Eg+I687g5A88xvQ1ssxgkzJgatUZPqZ6Z/WJo5OGMaSTMjwqsneRiMxgSQSPlSa7FWWPB9oVuJ/jLqbvGSC5C6TJQjfoYnz9MVd2+HtsgyFYSTqCsrIQDoGggkCDERkgxIrI8XwYJjU2tTjw5nciEyGkkx6dCIqXhi5IDnSJlmHhI+IDGM7e+awWOUH7ePBtrjJe7k2lnktiQ0MwWZDBwB0/Dv4TnePeib72goVWtsg1TJ0rpkgKyk+eOgJQ/MLl/GkwsTJ3PgIGCRgZ6DfI3xtYvwyMIaWfJDmQdR6NGH+7uCY3retjG9wbgOH0f4ZuKDIZURtTx1kRAOYwTBI96N4oBocWy7odUSOvwg5AM7ekZpWbOSVtjxAAF3ZWDEECRnGSMbeZ3qTjLW4lvDpgkySAcE/MRJnYbTNKgsx3F2m73TcW4okyWgkdZKoIiB0O5MnoLPh+XOUkDEAAERnbedtvrQ/F2JuSGVmkzPhMsv4oGkhQDnrHpV3yQBrW8hWbaGgAYncRpgwZwR8kxoqiuCZAUdSYn286VtCwlfEPQg+lW68IWJkjUQFACnYEDoep643AjFC3+BlpBjTGrA26ZnA326g+tTRQG3DuPun6VEV86tm5aGLAlwDnJkDoDAkj5461X3+CZZghwBPxZJkbH5jPrRQAxFNJqRrQ1RqMgSQBqKmYg7eR+lRXuCeAV8QPluPcHNIQ0vSoV0cGNDY9D+1cpgW/wBjpDhD5fp/uPnV23C1H9jzJj+zq26Z9/5NURZVngyACRAYCNjMqHGATB0spgwYM01bQ6EH51eWWZWRt9AQKJIHhW2s7ZJ7sbg/kDXLJZQAIwmiZycp4sqROm3bX2XBHR1HyFspk4QkwFJJ0mAMw2jSfnrT/UKj7ofvuMDb9avOEDWyCNM6FTOxVVtIfqLcemo5xTVssFK+ds2hLHwqVuLtGf8AMJ6bb5NOkFsp+4H9/lXV4aSAMkkAAbyxAUfMkVeXmZg4/HpkzJJXVMkr11dNOc5kygzzJydVtss0TbcOJxJmNP5wYEFR8itlElsGIgzHl1EjG9TDhqtyCwIYCdeqR8MaQNIHQai5jpgZpDhqloaKscNT/s9WX2eufZ6mh2VZ4ao24Wrg2K4eHpUOyjbhKqOZ9lluyynQ/nEq38Sz7Z9OtbL7LXPslNbAeW8Zy6/w/wDmA6PxrlIHmfu/OKhS6GOT0jp+s4FernhazfNuwlq5LWv8J/T/ACyfVOny+hrRT8k0ZdL0+UQBIx67ruY9/wBaIsXZ33HqTnHXptVdzHlV/h571Dp21DNs9PiGOuxg1Hb48Y9vIbdBjarEaNLwIgNG2AQpnfxeXnv8+taPh+YqoOpl1GZ6tB2bTiDIJIg/FJJisHa4ycQNtyenp1HTrVpyxVLAudLNGhVUS07yA2BvO249KANpwXMBEFgxA3VdJzjCk7QCJjpE+Rdzi9IJwIElnP3d2mSACFBwQI+YnNfaLdpe8uvpU4kYJ2JgAAuZ6QTGayPaHtIeIYrbBW15EANcP4njykwvT3oAvrvMx9o1WHJCkSFQgA5GAclfiiAdj51sxzO2unxAsRqXMZ0TlB7YHT5VjbXbu4O5bu0BUGfGZuEIyhiNPS6925ucuR0kl/8ArYabii2JusyiJIthkS1AZgBACp5fD0mikK2XV63asszd4WtuPgVSysSc4RWg6sx+9AcVpOk2Wa3afV5AalIBXQ6GQGjGy6hjqKyx2xC24S2SgcEKDpBWS2CqhZjrGSc7kUUnbCXdhaJgswIf4i92xc+6pAAa0J/jGBGSkO2EcFzBrcCbhTWFDnT8RDOBpCg50tsJjM7UZd4m1ZZXZmJuaQQU1Bl216jH3gRqPr6VQ2u1WkFSGgKiiXKaQLDcP4W0tpkEtMdY2E0632lLrc8BDOrqCH1KSTxeVWIYA8U40yM2kPpSpBqZrLnL7TwbiLOJ1HSwOxBg9I/PyNdvcqCHUhjJaJBkbYO/UZk1RcBzkk2xDHu2Z1m6EyEOhSCsF1b7xAELEQTQVjiDcYE3rg0kDS4GjUMgEqR1PkNx51LiilJhtzmxDEYMEgyp369DSqq4kOzsT9nJkySgnGM7/rSqdKHqZvjTTSpUEDa7FKlSGdFdpUqYjhFcpUqBnRT6VKgBVyu0qAG0qVKkMVcNKlQA16gelSpAD3P1rzDtRZVOMuKgCrOygAZ3wKVKrhyJ8AHCnIHQ7jp9KvOVHxEdIGPpXKVaEoj7Y/Ha/wDZT89/rWfsbn++tKlTBmk4+2ALUACUaYG/hU5qPmh/wR7/AP5J/XNKlQBHwbHTbM50T88598D6VO10rr0kiBIgkQdIyI9z9TSpVIhcYxPckkk9yxk5MxvPngZ9KGv8Q3e/E2YnJzMzPnsKVKhDZBxjkTBPxP19/wCQ+gqxtXD3iZOUUnO5PeSaVKmxIMf4m/iYfIMQKVKlSKP/2Q=="/>
          <p:cNvSpPr>
            <a:spLocks noChangeAspect="1" noChangeArrowheads="1"/>
          </p:cNvSpPr>
          <p:nvPr/>
        </p:nvSpPr>
        <p:spPr bwMode="auto">
          <a:xfrm>
            <a:off x="8645525" y="-893763"/>
            <a:ext cx="2466975" cy="184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13319" name="Picture 12" descr="http://whyevolutionistrue.files.wordpress.com/2010/07/wasp-00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525" y="331788"/>
            <a:ext cx="4364038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4" descr="http://whyevolutionistrue.files.wordpress.com/2010/07/blue-ringed-octopus-1-1.jpg?w=4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752475"/>
            <a:ext cx="38100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6" descr="http://t3.gstatic.com/images?q=tbn:ANd9GcTU5zau0msVI1UdvycIg0sEXSO3HLLd62CIIi9oXkAERkyES25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38" y="3152775"/>
            <a:ext cx="26289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8" descr="http://farm4.staticflickr.com/3156/2776238692_de39b1d63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338" y="3600450"/>
            <a:ext cx="407352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22" descr="http://rclol.com/img/katy-perry-and-rihanna-look-like-two-crackheads-who-managed-to-sneak-into-the-grammys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188" y="4476750"/>
            <a:ext cx="376555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4" name="TextBox 12"/>
          <p:cNvSpPr txBox="1">
            <a:spLocks noChangeArrowheads="1"/>
          </p:cNvSpPr>
          <p:nvPr/>
        </p:nvSpPr>
        <p:spPr bwMode="auto">
          <a:xfrm>
            <a:off x="5068888" y="106363"/>
            <a:ext cx="36782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/>
              <a:t>Warning Coloration</a:t>
            </a:r>
          </a:p>
        </p:txBody>
      </p:sp>
      <p:pic>
        <p:nvPicPr>
          <p:cNvPr id="13325" name="Picture 24" descr="http://t1.gstatic.com/images?q=tbn:ANd9GcRx5Rq5Sf7nCLTc-HXeerBW8p692wgigZSj_RWyoiHXCacwTat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2863" y="1974850"/>
            <a:ext cx="15494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20" descr="http://www.swansontoolco.com/images/marking_and_flags/adhesive_marking_tape/striped_tape/h-striped_tape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8921" y="3267075"/>
            <a:ext cx="1882034" cy="134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20_12aScarletKingSnake-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7475" y="0"/>
            <a:ext cx="4911725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7023100" y="6489700"/>
            <a:ext cx="21113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/>
              <a:t>Figure 20.12a</a:t>
            </a:r>
          </a:p>
        </p:txBody>
      </p:sp>
      <p:pic>
        <p:nvPicPr>
          <p:cNvPr id="14340" name="Picture 5" descr="http://www.texassnakes.net/CompareCoralSnak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138" y="2427288"/>
            <a:ext cx="3981450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 descr="20_12bEasternCoralSnake-L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3546475"/>
            <a:ext cx="4411662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1360488" y="519113"/>
            <a:ext cx="1597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/>
              <a:t>Mimicry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t1.gstatic.com/images?q=tbn:ANd9GcQnqkZ4FB0RmBjZ4APOr6WlzAw2t_-xdzBPVIut9JG5u65Zw15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300" y="749300"/>
            <a:ext cx="24479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 descr="http://t2.gstatic.com/images?q=tbn:ANd9GcT5lpamdlK_L1vEx030f1smDd0ERYP_V68PApuHG72PXs_BuaPNc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3025" y="160338"/>
            <a:ext cx="4900613" cy="6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http://t2.gstatic.com/images?q=tbn:ANd9GcTZsI_x6gEaWRklhzJlzU-hPBgIC9nD_UncQ_BdthPDi5WyQfW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75" y="3432175"/>
            <a:ext cx="29749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1428750" y="192088"/>
            <a:ext cx="15970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/>
              <a:t>Mimicry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t2.gstatic.com/images?q=tbn:ANd9GcT3Enjvby36aBpyq9K7PxBK71Yp2ZH-8sWiqIZTinE2CEwMd_6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7488" y="322263"/>
            <a:ext cx="3498850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http://t0.gstatic.com/images?q=tbn:ANd9GcR8b5jJlZV63wcOc1krmd7Nh5eb0A-9Ewvo3jUJCf8aq3w_BPc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1950" y="3994150"/>
            <a:ext cx="3473450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http://www.thesportsglobe.com/Wildlife/Images/whitetail_deer_0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5" y="4170363"/>
            <a:ext cx="22733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AutoShape 8" descr="data:image/jpeg;base64,/9j/4AAQSkZJRgABAQAAAQABAAD/2wCEAAkGBhQSERUTExMWFRUWGBkYGBgXGBgdHRseHh4ZIRobHBwcHSYfIBsjGRsfIDAgIycpLCwsGCAxNTAqNSYrLCkBCQoKDgwOGg8PGiwkHyQqLCwsLCwsLCwsLCwsLCksLCwsLCwsLCwsLCwpLCwsLCwsLCwsLCwsLCwsKSwsLCksLP/AABEIAOQAsAMBIgACEQEDEQH/xAAbAAACAwEBAQAAAAAAAAAAAAAEBQIDBgABB//EAD8QAAECBQIEBAQEBQMDBAMAAAECEQADEiExBEEFIlFhEzJxgQZCkaFSYrHBFCPR4fBykvEzc4IVorLCB0NT/8QAGQEAAwEBAQAAAAAAAAAAAAAAAQIDAAQF/8QALhEAAgIBBAAFAgQHAAAAAAAAAAECESEDEjFBBCIyUfBhcROBwfEzQlKRsdHh/9oADAMBAAIRAxEAPwDLrUhP8w4SkC7nLPYd/WwaITZJM4IYOVN7PkN2P2grU6bwVZrQsFUsl2VdNPsN/wDSesFcJ0rzUTMhIWpViTZqSe5Kjf8ALB4Yegjj0xJm0XYBgPbFrB4zPF57qUKno5Re5Vuo+xb1cwfr+IrrWpz+UHDmyfuXhHM4UUSgogKJLlVnJyYbsyHOlmH+HShBFRJ3AIJFm/MxPpnaPddpimSRMaoAUpS9KRYWBZ7O5O5ME8E06QhClA2uc2Y9t+5/aIcRJUmYVC4bYCyibhrPhyIS8mKeFSiqWU7k4fYtf7N7mGGnnfywssCCpKgHcMA3+4k/7TC3hh5VJDVKJAfDgWHTP6xHT8TK18jAEkuXuQnnLfhqcRnyGgriigJkuY1wTLOWNQ5b/wDcAbfmMEEUquCpgPeo7jIYewJu7NAWu1LqlgO4mJcJe1wLdSQR6QRppZSL3VS5O5PeMYMXLUzkgMMn2+p2AiOomOAra7uMFmBA/wAaIzJrhnFP9iz+4JeBlL8cJAWkS7ggJU6sOkM9rXb6tGoBCfNJUAizKUkq2DjysMkW7CLJaTLdLqUpVw/UtVjsE8tnjqQlKgp7AswILMwCgWLDAO3eIyTUkklTslSuUMk2DO/XfvBMFy9PSEu5Jfa6gRdz9otEsJlq2KXV7HF+tz9OsDTFuBZVsuL7vvY1RPUagKSEAqCzzMBYJYPd/wBesBqzHJmVTHayRSCcVfi6AOx7E9oPlJSpwQAbJY2Pf9OkBy5dblCaUkAgKLU9AQAon9MPFq5UxKikqQ4JL0qN2/7gBs2w3iM0pdiNWVLS/iXDAEJfJUMh2vYN+sVK1PK9Tt5UlOwZjZrEi3u8XackIezkcxBIso3zVm4/pHa4OkgpUEpS/KywGuCWuGIfy/pDRtOugkdQlxygMpncMLO5F85c4xA01BXKUxVawvapHZmOcZtaL5KqwySKQAU2FwQ+NizfsY6WFEKw5F2wS4Cvfe/WDFNKgrBWhSaTJmq/lrJIU4eWrIUB0fMH6GUiVIWsKKioMTgMMkXOTeACQA5YEoNyDyj5iezftF8hYVpeZYlikkAu7MffG53iqdmYgVzqp3AUtrdwn6XVAs7iApYE9Dbfa/aCUzkhyxCj026fQCF03UinlCgVFr/ZrQRkOeHcZCVFAS/LZjd1AAhRO2frB+oUClRCS2PcjJF+kZmbw5ajWBTyuCCLEZEaLhmv8TTKFH81AAWxLKD+djZx1ESbpjKKawI5usKNOtQLHCfU2t3F4lw40rYWCEiWDjoFFzYb37wPrZAVKWN9vW/7Q9VLUiUVDNAoFi4N1EvuTb27wz5N0V6uQXSnd0kM6gGNzi/qYOUoFJu7DuQEjJOA+GIP1hbqJAXOlAkkAhQckuAFFhs+PTuYtnTDNJcnww9RGFF/LjyYB6kCCKXSliYklN0vyFT85GeU4DbiCJAVSc5vtta4uzWiaZgsmxpsCMBxYM18gMInOqQXDBgQoPZLZfYNsm59IFmBqBVZqSyi27eUepVt0BMVJnmukDDF23AtnJbfaKZq6U1Akkhxlg4JbvsPrFpWyaiwFw5y58ttiRtAQAqdrUpKmBqwOzsC3V8AbnfeJaIFDqUghbBwx2wlzkMXJ/YQNpdCVus3WA98B7P6gZbAv1hogppvYpISM4Y26M/+CCzM8Kyksajs+LMP22jydqHqJ+UAO19y/wBSREZBtzWJw++zf52ivVpAdKioG2OoBycA2+4hMXQEi+UkskuLpCn23s2wDCJLQop6tYHc5cf4zP3imTNqXSelBIBtZmHZ/eL5psokkBJIv7X9gGhco3AClbBRDElyfMQTjGD1wN+jxObuaSA+wJsSLuli+LDHfEdNlua0gWskkb/hfvt3UbxWHpJBIB8RkjsRcizOb42EVTsIHPWyc80wpBe7h3pD7WVjeI8Q0pKKXLCxfLDrttiL9ZKZWmltzlTJG1paqcW+aLZ0kAUvYFv1PrGiFiFGoVyVNkjpb+sQ4ghLJw979ti0FyTYncCz27CIaySlRuRhzmGMF8P4dKXpHWopUF1OzgJLAuOgzFGrk0GYm+4BHbF9kkiNDwDRpVIZQDEkH0IAP0T+sLddPSorpFi4HpEZPzUVjwC6bQomKCKgp1AMD3GPSG/F0KVySkhTMikgkKtc7EsTZsM94QcFQETgsi4UCP8APaHPF9VzlEhisHlawSSBUsk2fYDq5h5ckxJNZRlAKVgVKqAYlIKklRDOUgkdHMN5MqtPhymSCDcksAGIAe/vbr60TtCE6IG1SQJgdW4u5SxHMCoPvV2gjh+qTSVAE8jhsk9/a7AbQbAEJ1TEFLkn52NgBhAuzXD3PpDLgXwzM1cwIalBlhaiBYpBID91rDDqEq6Rd8K8EVqJqUO0lCypRwKXJPodnxH0n4TlAylT2Y6hVaQzUyhyyEgbASwD6qMGuwM+Rcd4SqStaVVKHMB+ZQb2bv2hLIV4igzDwjtdidx6Hc5PRo+2fGfBxMkKV/8AzQop7qNhfsLt3j49P4eJDWpURUAfwW+oKQL9fWFlJRpA3VgOlghjc2Y/W56OQ4IiSZbunKqgAnqzgn03+8VoJIOMuS5YJOB/qP1Z4s1GoSCXPMU3IBJIpCnbZIBx9YDMXrSlIJBFrA9H6HrfzbHHWBdaKVEdTTYbMXd8O8SXN5CSABT+Lp1ba0eyXVMUGApBGXAqdicF97HBhHZjkyXB6KL2YAO+Xxn6iI6YMjmPlD27gmwdyL57x4lIOcbvsS7lsAP06RZqDQoMOUqz0qYO/RwPcwFVUajhNcKqHoM7O3u0CoL8puFOUWIJFyQX3Dg+7wxk6FXiFNNi4qBBZI7bXc9bwLO0ZWFS6mWFGYCLXsAz3YuRbYwYtRNaBNDPUJ1JSV+AldCjYlSmYAvtKTvc/SB9JM8SQF7kn7uP89I7g/EABMWDcTVT3UDlIKUIsLggDcWMFqSlKFeHhJ2bzAc2/X9IrEYVzpA8RSUEEv1s0e6oBlJJvSDffs4xFmslArUQPMTcXzeF+pJNYdnxjAyPY9IZGNHotUP4UpSbh36gEC/o6SIWzZZSpQMMeC6dJlLST/1ENc2clJT9w3vtAnFpZ8UgDLxB+plIPFCuStlv0P1aG/8A6SUAlM41KIUQEINyS4BI2Bs7tvCdQAUA93xDdWtUpVLq8oAEtKio23IFs4Fy2Yd8CPkgnh6FJShc2asqSl0FXKlLXcJFmsA+I90/DEioMzKDM7ixa7m7KGBHaXi6EJCUy1OAxplrYgblg5UDf1i/Ra1CgVO3NarkJNvxbBI2yS20BP3BZq/hdxpJshHKrULTISodVH+Yz7iW6mFo+pSpISkJSGSkAAdAAAB9BHzn4AQFzkkF0SUlYFvOsBFQHZIV6PH0pJii4FZRqtOFJpX5cqHbpGB+PPhzxBM1K6glCaiBazAIR62Zh+Y7iPo5S8KuP8JOpl+G7C53YnZ227QyAfFUzzMoN3ZgkC2w5e39Itmae5JDrU6FXLgJsAHN7Jbd7wdx3Ty5Gp/h5KiUy2SVM7KbmJIDvUdrDG0KZkwuZj8zpANnDk2b6D3ibwOMULdBY/KCvfIZXt16RQhDBKyQLEHYkEAAnq/2tHkpZBUEAjxU+Gpg4TcHo+P0N9ovmy2QgBnU9RazHy32AGe8JIBEynVjz9LnAw2W7QesSwil7Kaon5HfLO1rg/TrFWnBSEgh3BwQKQagD6u/6RZrRUmgsC5c3uxCQLC4yfaJvjBmUzJqgyiTeUVKI62B7XF2gacpJTU5HMzfhP4gBdrsR39IhM1pVS4dSOUjYpNNPvUVRCYoMkJUSSSHfIAHNgHqLviJOCTtkqQsmIKNPLlp5lLQCQB/uP8A9H9tou00mlBD4uXuXuS/ftAxKyQQfOAAouAEAMkJPRsnqciCOHlwtOaWD9bXtbeOuPqKsp0+rrdRU5JsGblFgGFh/aAkyCt2DEEkDLtB+nSkS9vVjbaPJASE0kkb2v7kxQxbpUgpLXp8QCkNzAW9AG+pgviyKlBY+ak/UA+sBS1BWQpiTUAwdtycgFOSPSGejkCZJlL+RKWUduUswfqzROSyPF0KOLcPIkJnqAvMCQQWcN8w6uGf6wXpdQ0tKwbovYl8WIPUZiv4gnJmAhAoS1VP7ti8DcB1hCDYKIaygW+0F5VGpjDhIUlBVcEOoBy4ZVh6uf0iM5SWIICkopsUuzbkmwPUlouma0eKUeXnKyLgl2UAk9A/razRVIkBZCVpPh3WmXb5fmUx+YnB6xFIWmuR58La/wDh1hXhJ8JQSCxZQLOSlsZc9cR9V4drgtIYg2DHqPSPkiLotkFZd/Qg+vL/AI4j6B8N8XlmWgFgpgnYXZm6PvFYNttMRmqCoF16l0FMvzkEC7N3fb1ixM0NYho8mTwBkB/89YqY+Z8b4JK0MtioztUtyVEilD3LBnOSRVm5MZJWiX4dQWoNQflYlRsGpy4btH0X4oXLllUyjxJt2rTWEu9xLHL/AOUxXttGJmagrlgkFSipJOwFJJIt6MMROeBkASfOUqqpBU7nqD2G8OZGjUqUmkMqqx2aoO4HT7VDIgUzB4oVcpSEpAOS+Htj5n9BDfTL8NIZLDmLXerlsw9Qf+IjN4GKOIsMvYsL7E2x2+kCzppJYXJskHp5t8UszfmifEpyaqr/AFvSwc2FoHloISkEdPoXBBOSfpvBisUYG1XIpKk3YgWbmBuQ5tvv0MS0mrNAUxa6gkh8ra/cP7D6x2vn1TAdnQ2zMoHHRh726RUieEqJdwSQaXALXSz7h7G+D3g7bVA2oR6taqpMoEjkQk0jFTWG79jDXQFwXL1LX62LQpk6krnhak8oUpZZh5A5D/5nrDPSu4UcEBm6EAqfo6nh1hhawLdSpV0BRCajht75yLvHFRopF7sk2yf3i7iKShZUA4JHtuLxHxDRWp2O1xv9rRQWw3g0g00rUHL3cEAXqUSLOEiz7tDRQTOHI6ZCUhw5Zb4DYNhc2sw3jLGo1BBpCiysG3ncPi4AtGo0y0pSZMvCkKpvu2T6lztCTdDJCjiZrWUCybFatydkJHYZ9YDkvKmKY2yCM9obnSALINw1m3/ESXyov6ARRrJITMAAxSG/z1hdN5KT4BNXMqmqUQWJGMiwAFs2vaCtFOUFAEu5YDp62cH1aCEadlBJs7scu2UduvcekTVp0pIOGuC2+2ISk2NeCMji4JYggBxbd9/qB9If8O4438kS1LExQKjSlTAWJQySoFt7gNa94ys1FyBZwXA/UnaN/wD/AI8+IDT4M1Q5QCh9x7C7bQ8MS5EnFbbSNLp5s1KJdKEolMyUFSqkgbqcPcnff1hrL8Q7IHcKJP3THLSFspVgxx079eo9RCHS/GIZkoK2UQGIuBg7Mc2OGijlTIVaLPivhoVKJmTCwuEmYtIt2SgH7jGY+dq5iqYAKQKmudiKXJ6gsY13H/i2TqpS5cpc1Kw4PhnldrgkXIHpGOkySrkdiVpBJCmLZF83HS4P1Wck0Ml7l8lCnUdwEBRpBu7Bg3bPpBHEFBIKXJJUhW5yDno7OfSIGfyLUQBWsLbDAEk+wc46bx6pdSVEuSSh23CQcexJ/SOSU8hbSBdfOKyhgEg/QEAhXoCCPVrRNYsQ9ne/Y1U26e0ETXUCpJsCkE7AO4d/zAGIyZakp5jetlEAOxZibF2f6EwYT6NuTAhoFqXWPk8zg5CUuzO4JJ9LesUTEMqhTkKUUhuvKQkOLWCvQjvDNcxSUrmJYFL1LuGFLJURhnAf2a4hfq+JGlCpTuwlmaoAczfKjAKgWqa7hheLxdhbMdKkla0oQOZYCC/dr+jfoYeLUK0hH/TSaRbcZPuzjZjAekVTOlrsAkVFZdnpJ36ObbQdK0PhoZ3JoXYEGnp1c2PtG3ZCwfjgUVhiLjBzbv1jkBpbliwd7m97evYwXrkix3a0ADUUgClRblywv0vmLiLgu0UxNKjy5SWpYXKQ564hroNOpU0zqjQlJIByokUj0TcEephZwk+ZYD7EK7JOH7/pDvRLesCzAPY3ZSS/TAwOkQm8jLkO0UsKJw6RcG4v19oTcW1CUTlFTliLAXtDPgxJnza2ZaQQ2zCwt2hPrJZMxyL+J+8DSWR5jSZLVMSxQJdwzmogi72YWfru0DggA1ecNV8x9R+QsSMfaG4ksHcq3v3OwwIX68AzR/pL+kBMzF8vTpWqzqGXN839N/tE9TKXISqYhahNCTSQSD6N0NrQVw5iHalJcgH7QZN06aQpTk59IFjGh+GuM/xcjwpsxTlGwpUaspG1j+2IW8HT4eoVImui5Dm4wb2+vtDL4RkBOnJSE1vMI9Xb/aA0JNYV+OEqYGoXBa+Cw/zMVl0xY1UkDcP4DLE2b4KlUrdIBADkM6kFknmA+YE2jyUGUBmk58t1AOG6lIxtGo1i0TARMSUEqDkctKxv7nBxeEPHwJa1rSLLu7sAp6TYdav0iesq4Euy3TyAJfldKR18ppqN9rEX3L4iEpKUpQ7ABkqwL4+hw9sv1hbMnKqDOCGUGJBcnNsBgwGbXjtXMCkqrIFILkGwYksoGx6WvezxC03Qm5cBOlmEhTsEqeokCxYU32Gw9YrXxGXSaXmrIINIZIDMHUbCwuzvAJ0/ip5wUSqXSg5VgBRaxybbMxgjVhg+EghJpAFOAkMPUu3rFltT+oSrU11y0zCmxStKEnlCRSoNa5y79R1griOlSZamFKuWtlFnTml+in9KR1isqSVqpulkIuHak0YzctYftHTpgpUk7lVzYkl3qGzk/SA5WjWK08FdLqLpZgzsHpNgblxnPlG2e4tqfDskVLLJYOVflduoggakJkAeZYeWmksaklQcDctAnBeD/wAODNKnmK8x6Auyfoyn39oNVmQb9yeqk1BDMDs8AqKQCKThz0cfsYY6mYRLCmJY36v1hVOUfKo2Z75xeOmwIM4SSpNN7k22ACQ+cWf/AHRoJCUoVyhkrvbZCiaEk9iDCPgt0zG8tbA/cN3t/aHOlm+VRBdIF8gFyzDYYt/W/Nqz2u2ZyoZaJABmK+YglPYFOP8AOsZ7VLebbBmDHc2hvK1hUSvBvZJOfTp27wnVOSmaPlZb39XjaLUm6Hck0mhtrNTSsIZgE3P4ti3oW+sB6aaFLL7of2qA/aJ6vUPWux2S3TvfJO/QQnnJZU1iwpCUv1SR+rRumOuRpP1bhFgzF2tuWg/QpBFbhTbXHuPfeMxJ1xVLAbmL4DsO7/pDeXNSmQlJAuoAbZx07wvQ3Bp/hzWDJf8AlKWMm4m0t7hSD9RFXFZ0s60LABWQCM9g5+kB8JcSrZVMz/pDfvAWndWtWVTDZhm7MLfWLRlhIi+WaL4lmkhwQH+/aFuu0wUhIL1OpYKeo5WUPQ37pEEcTF0O5DgWvm14X6vjATNUF2RLQQbZVZ//AIgf8xtXK+oqsC8dCGVNXTT7kks3fN36kxRMl+IHIKUhSKUHcl+ZY3JZm9Yjw3QibOM2cAFHyIOEpvdXcuL7CG0uUpctw30zSDvcfQ2Lxxxaj5Vz2yS9ijRTGUUkeIGPKci70g5BBv3vmLZqakgJcgl1lma4dKhexDjodjkARaDUSAQpqVWZx8pcepb3vBUrUmkEWIBDHOXp6EP7MesaSaGpgGn0q0OF87MxqBJBJp/9tj6RZOUCwDskOmoAOxCQXdmvm+IKnSiBUWYhQqG+xSXwoWI62zsLVSolOChIIsblQuATnO3TrBTtINWBcPBXNqmIpWQmaA7AOC+O4B9IKXZDBmHMrN8jB3DmIavVtMlLUlToUULcKcpIbpm1o9TMlqqJrIIdwg7KIBNvwsYpK5ZGpsH1MtS0FJLMcNgjN/8AMwq1sizk2uC242H/ABDbXamW6wlTi1yDckB/vb2hIjXpCaCoPzHN77R1p4QVFjbg2neUVIdnUeUDNmdw7Pa33h1pNPUoUnykkkWKdg5OS5ELuDa5KJIesPdVKV9bAEDJgiVxmWykgEWKUguSbEsHHUE3wzmPP1ouTdE3FtktchKaVBi5DJAYtcAjowLuf6QrnzQlSCpFXMHT19OpDvBc7VJKVOtNRFzcOXwCWZhscQFNUkqBqDDLHH0jo0fLF/Yok0kXGayi7gJcs2www6YEB6g1IIcVkW3L5H1MMOO6iWkChSStgKmZ7gkMRYMAPcxm9VKUldSSCH5WPlHfodmgX5Uysc5ZZwacS4DO++25+4jU6qYkSElw5D2PQ2jN8OlF6qgCopCwWBe/N05rA9wYfcUSkSZbFJKSXAIOWP0gWOw/4T1hWiYn8KwoF/xBj9wIT6LioRrJ1dgVsFbOAzRV8O8W8GcoFPLMQU5FjYpOcBWYnpuGBUuYFqDr3BBZTi/p+xg3hE5Km7NPr+KgywQoMkhTg9Lwg0k5Go1AmqZCCqqWgEOtTvWXOH2MJjqLeE4bC5hBIPUJH7ww0kuWFpUygm3MGYN23gzdKuwwhnJopkhlhSaQAoghsuzgEh3IIv1IgylJlqIVYJN6mBBb7sWbZvrZqeFKQkEFMxIBJAUkqDs7gG5AHrCD+NSmkG4IqqY3Y8oIwFZ6YHWOWKTdok4NS4LNYQSTUB4bXIZxhTADpf1S+SYvl6UgjkUQUpUQb7ZD7FwWuWPWBtXqSZi0jCssPV033P8AePZEgES5cxyikU81JJDBV+oJG+wPWKZobbjIbKUohQVzIpYgu7BiACATZizv03hSmZStaSBghDhiUkIBU9uayRfDu0EzlEKLEMSlw5ISThRIs98b79YG1aVC9ZJJS+CUl3CrE3cMfyrHSHgqFXAHqdUVhRskqdXK9OSQ24a59oeSpvMigMCEpYHDMFdQSLl/SM78O6oT5BQWqQlx+Zm/QAA9od6adySqbFL32NxbuAyv0xAk6tPoTiwfVTK5kw9VE27+kZmcAlAJSHrAqa5z/X7Q80yv5k1vKVqYWw5/4hPq5BIWLG5YdGdo7Fwho4NDpJikykkFy3KLd3JF7DJttBCxSlJe5lsSxsxZTPhyHfeIfDoIEuYwsmkgByxKXVf81IYbAw8UEiUQ6SRLDFPoSdr9zuwbMeXr3b2sjKLt0xBMJIuzJSNhdSio9+0V6WWfF7AB2tvfNrCCZsgMsmxBScP5QG+oOYp0EoPNUS1CKr3u+PpF9BN6LQ8cxoE4xqHmMC4QGB6nrBvCEgSgkgFSlMkq2AFnbcNnuAcwFO0K6whYpUQlSgRsbj2Yj6GHOlkh5cxOyVopfNkmpmtYB/Qw08Kl0UeFQPM0qXNklSDewcHIsxzj3grWggOmwIBYABsi1o81gF1OXaoNfFLElruQQWiOpqoSE/hRv+Uf1zEoPpG05dGe1vDlKKVAB36M/t0i+ZJE5VKUgIu6gPMU3KEkfciLZms8X+WkAMAFLB33Cett4PnacIMoAgBPKwNw+/3+8Xva67Y85MVTeDhShSEjlvliQC7fRr5g+TLKJK/DlpK/DKkVAOO/qzsOuYs0uoCFzgpuRKAoGzBSv3aoRLRylGTKUXBKQFAbFRJb67jr3MS1FULAtRxoz/w7xGZOAqocFvIl2F1FugG8Oxw+S/OAwwobnmZ/tbsR1JtTwtlsgCooUlhZzi3rBenFaQGqChytuDSL/hLM3S0cylXGEN4jUakkharhsuhwkcwuwJYXBI9w/wC0ByeGJQVyaSSEomJUarHBBHQqud8iH0ySoKSaSHsCGZ2wQ7Gzhxs+4imbp/58tbWq8Mhvxgj3ZQAHrFottkozlwQGnQJaGShCiSCSASggh3SznzBuovEBwqpUsCW9ZKbhLXFwTjBzt9oMn6MhdQAPmV0Di3vZsdGcwHxSapX8sFwggTFOw5jdA3u9z0h47nK3wBN2YWZKXotVSFOkF0G10vv9wY13ANUlcpaV+UzEGoZSoE9LixP3i/4l+GU6mWEpmJC5YqTyq3AJcm1JPTBIfMY34e4oZUymZULgLGCCDkdwRFFL8SFfzIKbaNOmQayokGonGzf1hdrEJ8RR3G3qILRPuLuApn6g7wPxRYQp28zfaOtcGGvw8kfw5HLUlaksTt2H0MOZ4QFqBGFLlgX5gizFrB8uM9oQfD6lETwlNRAC3fqCN/lJS0abWLSJiwVhqyS2yaj8wud7BmjzNeW2TT9xJC7WGyvMGUzM2GAf2bPaFU4+ZI+YhPTq+/SHOs1I8IockuKT2sPbBN/aFOnkVzKerv72YeuPR46dD0N/UaKzkaJ+IETJNM0FcxCB4FRYvmivo2HGO94z07iypcwCbQkJSFBKeZ1KDghbgGx/SGk3Tp8Oi4NVTgsxDs3/AIpb3hdN+HEzUpeaapYUkEJBqSoulJfBSoqHooXhFqQlKmO6Hmm1iZ8hKhlVRCiQkE9G7tcdYo1cwzVCUgmlKUlWXHKHQN6ifpA2klqlSEyUhpqlrCbeUEJD/wDiAX/1HqYYSdL4alyy5pAU4I81qi9rEZHZ+sBuMMr8iTVZAl6EJcJDUYbt/mIc6rTCdphNQOdHnTvZvsM729IG1M8hRSQ4SF1M2ABezuWUz70jrDHhiQhYWkqTJWh6jswdvXZx1hG+zoj51TE+sblJwoULsb0q5D0JBJHaCdMpJKArnSEgZYsAAAwsb/oL5gTjurlqmASmpTygbAO/L3Ki30jtAnmSsNYAMGbzCoP0IBbuYMpqUU+icoOL2jTiSaJjhIIZuubv/cu20DeOoVoC/DC2UShIChupCHDO5z3i/iGoS8wKJVUUpsTsHN4qmzErUBVYCmvyv1CQdrj6PHK5UHVdSLUzysMpSlOk0upiAM2tcvgQs4pPUsAXVlIULUlNwAO5Yv2i7TJdAJwn6u4f9RDPgWjrT4pUUSZaXmLZwXAZKRus3Yvgw2k9RySRLdKxamcVS5YSsgrSonDJclySM9G292Bg0lKCk2IfIYgXqd/ZQJ6wu0+rFUxIlyvDQsMk1VJSsgpFYOxqDnDNvHq55DrBUCUlBBYs+6e2cbmO3dFKkUqsFv8A6sxVSkKBYMQA7dCNrm29ukY34m4ctU3xkJZbOtAFywHM3Xr79I0CdEB5qy6VsxJuFDLM1rXbyxFelQVSwEkE1EqqUXFIwRkBvvfvz6UnvUhVMy2j42yKWe4cjb+36Q7ncykkJqJSw33B9rbwg45wtchImJCSgs9vKe7bd4e8MnskErUE28rBnwcYj00M6rBfJUZc5KiDLSupLWPQ+ruLe8aPVzeea6fnUPqVuL2Y3zaMtx3hQVQsTFKV4iUKqUzAvcHb12h7P4b4aloU8yklFRWovSTcsrzEDF7gxweLgnm6ElTSZ5rNQSEpqd0jGCz/ANTfeJcHQAZimU4uGwwztkwNqUSuUCVe1wpWG7k3cvEpMkJkrVUpPPSGUb4O/S0OsaI8MslNRjZrX3dKg1/RvfaOmKpFajSLKt74t2+3eLpNJmFJmLCSKzdBKvLTZjlzdrNAYkImTeZUwyUgs5qdQbADWFrCOeEFucr4v9RSzTSlrWuZMHMtJKX+UG9vzGx92tB/EgDOmG1IW1tg5Bt0JP2EV6uRKZJC1JYOq6g5IuGLgEm5ItvAevK/FXXNIIUsFwlR5XbDA3394GotztsEvuT1wKpgKWwX2cJUCzbOGDfSGGh4kP4Hwiny1ywT+GtRHuxAeFWllrKqlrYhIBpCQb/6siL9RoP5RpWvckOB2wA3r6RqfuU0m9wp0WiaWFAMSsgKyGqZz6KdusOeF6NSSmoA35SGsXO2zg47xVpuGpTK5phBoFqXGCRjZy/vB/BdHNmvStACQ45Lm3SphaDJPGcDSuWoqYOqaDWkEEmYCHNhymr7MIgmSaSCkhxYbkuN+xT/AMxVN0K0IKiu9ageUdAetn6gRYjUOt1LW4DuQFM3S17bDEJs7sTVTcuQuRpFLHhS2KipQABybMT7OewEMON8XCPD08ggS5VlfmWBcqGKR7uFQBJMzTS1ziUE+J4aOQsbGqYli7MwuIBVMdlAosWcBbOfM4Ubm7/WKbfw485f+BGtqslqEnxkKSAkTD4efLhQZr2LjpEpaa0gAvWCqk9zUAOhv73hT8SV0JUqYGSpLJSGpKmDvnD5O0EaJK1pQFTSaQE8tLAptuLWdvWJtOMbTA1StsOXMKFBSblloWFEsbG2PmABv/aEetk0MuVYO5lk8rh3I/CfSxtGj1yaChZWFEqG+xfcB7Fi+3N2hXq0/wARMnNYBNKEqIsVAkuRm4YRTSqMk2wrDFc7iUufJmJAKagxCiL7u/V4XcKmEyqd6SPfb9o7h0gBXP8AfqI6jw1cuHcP3j00UYAmeSxcuCCfbf1jfztSkvMd3NW45lYHq7+14w2p05TMWxsrF9iMN7mNnpp5VJQVKBWEl2DlIqpDDDk825vkbc3iIppWLNWjycaVeGWqSXUxvgZGQ2A8UztAqYQhJLXJpzgXFmLEXEDiWhE1QlpYUlqhzMSTzEZUFP1sR0ggTaU1qZr2fmdtu1zB2btKkbg8nksmkute7DlT1I7QUJASwSSrlOCDlzfoSWtAOllMh1WUog3eyRhL4bdjvE62KCSAfmFT3AGw27COV1e1cfLJvksWu6kqduXDKpPzAEFn/vF+onNMmoUWUmYs1PZnUWHYi/rAKpTzEpc0khLk7khvq+fWCVzQuZNChcJnFiWzWSk9SC/1gQpSybFkf4sFJlEB+UjfGFOCCCWb0B6wXp5hVKWXcXALbD0Lb7QuWQCWSL35ulwaehDbbQUqefATLAcqNRO4STfFmuB3c4guUZOkW05eYhqJYKnCjZ2s7N1D9BnpHLZKaaqSCljli1zSMApwTvA+naYUAqZLpc4DZLnuBv1iU7R1FbzKirZJLA7M9vbs0ZO/MkJF+a2Tk6c0EieJhIYovYtc9jSQXFu8TRMC2SSBWQKr/MxJcXwPd4VSZCkLKi7mi92PfsCCH9I0WmCUypk4JdkNLHcnmJcbJa3cQ8oJzTT/AGDPzSTPNbrSpQStLy0OhLdiylP7t/zAplhCTghRFKgWcZUFZuMX6bx5ZSQkeU1Bz+uepAt1iuQlQlkBNlOCGNylKWIJ3vnuYi5KcsipJ8lnEVfylpFgEJUMkllBxjY/p3jxExL8uVDNgLPcH3HS8eTNKQhQqBBABwVDq7dzkWLe0VlQMmUAopZF0vZybkXy4H75jZlljUF62bU6lBIJKdhSxLYbpA6J7TJrhwooY9w4BPa7xbqZCkpJ2S9/QgEkdiPsYhOSK0+IChKiwUkOSEqbBYVOwd97xtO5R29/sYUcQ0KU6hZUH35bB922Af8ASIDTVqZmADj1exg7jMgshQDsGs9iPubZ9YjKQnL84z0b1j0dJtwW4yboVajQ0zQV8qaQpzgjpD3S1KqZLIDLSbWCh8oPcHMZvVag+KQtRtZ8sDewjSaGcl0UnzS6QVfkWNutKmhPEekzWCep05CgohQDXBw+9vW0DcPk1lUxV8iWl98qP/in7kQw1SgpNQJY7Hbt9Io4aqWEhJesk+hsWSQQOmQd8Qk5NaOOwJ4IqF6k9SBTa1r+nWKvGoUQFFJuwYXy5DHrB86SlSiylUUsAbEfT5Xj3T8PRSeZ1pLHmSCU/ip852tgPvHlxy3bAlG7KNKisoAFRqSBlLlw2b5/SJGWlMxdXm8QpyRhdJcF8h+0eT1MR/MKAoslQYHNi/rbs8T1M5zMWFlQK5pYgCxUoF9yQ+THVuSSlz/wdxpnkycUqKUgkkeGHDktZwxzjPWLdXJQhJCjesJZyzBIADA4yRfcXtA+smTAquWA6kAu+bAKBPQkH6fSUySpQKlApCksVM4CnSRzMQ6ej3C40W+Ro4R5qvDpSgA8g5kqakGz0tu25D7OYF8YCkAAEm9gOzdqR736ERIaBVlqlklKi/MnswBxe7A/hicrQVuSRTUfdiQphg7A9wnpEp3m3yJLmgaRp5i1mWFSypZZOSaWuXdmFnG5aG/Ep6FK8NKVCRICUEgF1K69CdrFgWfYQVwqV4SFahSbqBly0kAMd1OOjgY3gOZrko5ZlTkAZJp/LTi4e27dYtua00nywgStSlVJQwuuzGxZDWPpnvFh1YdYl0hpijY2DgXv647GCtRppShVLUoE4SHIB3pUQWvek3uIq08v/pEJuiu6iQCAW5nDn/BtCQW55MkrIcO1L1Aj5cpN7qASXsbdDl2YxHToBlFIFRQtYBBzzF2H+lrG0H8KlooWkgGZSpRCUDDghiVeUfhPV4AEtp0wJqUgkFJCSkXSAeU7N+kGlFU8/YokMpkgLkEl3pNwf8tfEBT1lUyXUSq7X7hywwLh46OjaPHz2JvDK/iC0uW1uY461Kv6/wBIVcOnFSCSz2v1cPHsdHb4X0fmKuBTMS+o9SIeyP8A9QFueaHGWpBb7R7HQ2v6fn1G7LOMzyieZabJxgPZwL+gg7hskLlqf5EghgPvaOjonL0RNFBOqkBFJHzoqPS5XtjYd4s4dITMKqgLU7d0j1jo6PPik9Rp+5KPBDiHC5apiZZTy1AgdKlAFjnELf4oshJpUKVi6R8ocHDu4EdHRSb2tpf1f7Lxy/nsWcW4mtMkTEkBSEqUGAblWaQ3QPFytJXqRLrWlCqZigkgAqUlAO2G+kex0V8P6QSx8+xXKnGUJqAakXFK2UMkA9XA3eO4caFsMB7G+QY6OietJ3H7/qL3/cc/EMrw1hCCUpSogAE723fq/rCFcqhdQJJuWONh+kex0HX/AIiRivhCKpa0qUVBJcAnqA/dv6CGfxErwpifDdNJUkMS/mIJd3qLlzHR0CLqTHhmR0iSDJqAY2TbcUhW77wJw6WFziCBzGULbee46GOjoOi29XI8sWf/2Q=="/>
          <p:cNvSpPr>
            <a:spLocks noChangeAspect="1" noChangeArrowheads="1"/>
          </p:cNvSpPr>
          <p:nvPr/>
        </p:nvSpPr>
        <p:spPr bwMode="auto">
          <a:xfrm>
            <a:off x="8575675" y="-1046163"/>
            <a:ext cx="1676400" cy="2171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16390" name="Picture 10" descr="http://upload.wikimedia.org/wikipedia/commons/thumb/3/39/White-tailed_deer,_tail_up.jpg/220px-White-tailed_deer,_tail_u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5" y="188913"/>
            <a:ext cx="20955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2" descr="http://upload.wikimedia.org/wikipedia/commons/b/b7/White-tailed_deer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2638" y="1550988"/>
            <a:ext cx="392430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Box 8"/>
          <p:cNvSpPr txBox="1">
            <a:spLocks noChangeArrowheads="1"/>
          </p:cNvSpPr>
          <p:nvPr/>
        </p:nvSpPr>
        <p:spPr bwMode="auto">
          <a:xfrm>
            <a:off x="3008313" y="322263"/>
            <a:ext cx="20066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/>
              <a:t>Releasing</a:t>
            </a:r>
          </a:p>
          <a:p>
            <a:pPr algn="ctr"/>
            <a:r>
              <a:rPr lang="en-US" altLang="en-US" sz="3200"/>
              <a:t>Cues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8"/>
          <p:cNvSpPr txBox="1">
            <a:spLocks noChangeArrowheads="1"/>
          </p:cNvSpPr>
          <p:nvPr/>
        </p:nvSpPr>
        <p:spPr bwMode="auto">
          <a:xfrm>
            <a:off x="219075" y="1666875"/>
            <a:ext cx="6223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/>
              <a:t>Organization of all the Organisms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1188" y="152400"/>
            <a:ext cx="5053012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Doug Data\Vista\BCC Scans\3kingdom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75" y="55563"/>
            <a:ext cx="4841875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D:\Doug Data\Vista\BCC Scans\5kingdom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1688" y="1903413"/>
            <a:ext cx="5535612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8"/>
          <p:cNvSpPr txBox="1">
            <a:spLocks noChangeArrowheads="1"/>
          </p:cNvSpPr>
          <p:nvPr/>
        </p:nvSpPr>
        <p:spPr bwMode="auto">
          <a:xfrm>
            <a:off x="5857875" y="268288"/>
            <a:ext cx="2825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/>
              <a:t>Organizational</a:t>
            </a:r>
          </a:p>
          <a:p>
            <a:pPr algn="ctr"/>
            <a:r>
              <a:rPr lang="en-US" altLang="en-US" sz="3200"/>
              <a:t>Schemes</a:t>
            </a:r>
          </a:p>
        </p:txBody>
      </p: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6457950" y="5149850"/>
            <a:ext cx="2349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/>
              <a:t>5 Kingdoms</a:t>
            </a:r>
          </a:p>
        </p:txBody>
      </p:sp>
      <p:sp>
        <p:nvSpPr>
          <p:cNvPr id="19462" name="TextBox 8"/>
          <p:cNvSpPr txBox="1">
            <a:spLocks noChangeArrowheads="1"/>
          </p:cNvSpPr>
          <p:nvPr/>
        </p:nvSpPr>
        <p:spPr bwMode="auto">
          <a:xfrm>
            <a:off x="1454150" y="3473450"/>
            <a:ext cx="2143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/>
              <a:t>3 Domains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oug Data\Vista\BCC Scans\beetle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13" y="850900"/>
            <a:ext cx="9009062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2909888" y="203200"/>
            <a:ext cx="33385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/>
              <a:t>Polymorphisms</a:t>
            </a:r>
          </a:p>
        </p:txBody>
      </p:sp>
      <p:pic>
        <p:nvPicPr>
          <p:cNvPr id="4100" name="Picture 4" descr="http://alexandertechworks.com/wp-content/uploads/race-skin-i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350" y="4705350"/>
            <a:ext cx="7620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eonsepochsetc.com/Resources/Images/classific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7350" y="109538"/>
            <a:ext cx="6503988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8"/>
          <p:cNvSpPr txBox="1">
            <a:spLocks noChangeArrowheads="1"/>
          </p:cNvSpPr>
          <p:nvPr/>
        </p:nvSpPr>
        <p:spPr bwMode="auto">
          <a:xfrm>
            <a:off x="244475" y="241300"/>
            <a:ext cx="28257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/>
              <a:t>Organizational</a:t>
            </a:r>
          </a:p>
          <a:p>
            <a:pPr algn="ctr"/>
            <a:r>
              <a:rPr lang="en-US" altLang="en-US" sz="3200"/>
              <a:t>Scheme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Doug Data\Vista\BCC Scans\barnow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00" y="47625"/>
            <a:ext cx="8613775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13_02cDarwinNotes-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213" y="69850"/>
            <a:ext cx="8535987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6335713" y="6478588"/>
            <a:ext cx="26828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/>
              <a:t>Figure 13.2c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13_03_VoyageBeagle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136525"/>
            <a:ext cx="8548687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565150" y="1268413"/>
            <a:ext cx="668338" cy="10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/>
              <a:t>Darwin in 1840</a:t>
            </a: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395288" y="2963863"/>
            <a:ext cx="536575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/>
              <a:t>Galápagos </a:t>
            </a:r>
          </a:p>
          <a:p>
            <a:pPr algn="l"/>
            <a:r>
              <a:rPr lang="en-US" altLang="en-US" sz="700"/>
              <a:t>Islands</a:t>
            </a:r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2630488" y="2068513"/>
            <a:ext cx="38893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/>
              <a:t>North</a:t>
            </a:r>
          </a:p>
          <a:p>
            <a:pPr algn="l"/>
            <a:r>
              <a:rPr lang="en-US" altLang="en-US" sz="700"/>
              <a:t>America</a:t>
            </a:r>
          </a:p>
        </p:txBody>
      </p:sp>
      <p:sp>
        <p:nvSpPr>
          <p:cNvPr id="23558" name="Text Box 8"/>
          <p:cNvSpPr txBox="1">
            <a:spLocks noChangeArrowheads="1"/>
          </p:cNvSpPr>
          <p:nvPr/>
        </p:nvSpPr>
        <p:spPr bwMode="auto">
          <a:xfrm>
            <a:off x="3371850" y="3351213"/>
            <a:ext cx="388938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/>
              <a:t>South </a:t>
            </a:r>
          </a:p>
          <a:p>
            <a:pPr algn="l"/>
            <a:r>
              <a:rPr lang="en-US" altLang="en-US" sz="700"/>
              <a:t>America</a:t>
            </a:r>
          </a:p>
        </p:txBody>
      </p:sp>
      <p:sp>
        <p:nvSpPr>
          <p:cNvPr id="23559" name="Text Box 9"/>
          <p:cNvSpPr txBox="1">
            <a:spLocks noChangeArrowheads="1"/>
          </p:cNvSpPr>
          <p:nvPr/>
        </p:nvSpPr>
        <p:spPr bwMode="auto">
          <a:xfrm>
            <a:off x="1914525" y="2982913"/>
            <a:ext cx="388938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>
                <a:solidFill>
                  <a:srgbClr val="2DA5D5"/>
                </a:solidFill>
              </a:rPr>
              <a:t>PACIFIC</a:t>
            </a:r>
          </a:p>
          <a:p>
            <a:pPr algn="l"/>
            <a:r>
              <a:rPr lang="en-US" altLang="en-US" sz="700">
                <a:solidFill>
                  <a:srgbClr val="2DA5D5"/>
                </a:solidFill>
              </a:rPr>
              <a:t>OCEAN</a:t>
            </a:r>
          </a:p>
        </p:txBody>
      </p:sp>
      <p:sp>
        <p:nvSpPr>
          <p:cNvPr id="23560" name="Text Box 10"/>
          <p:cNvSpPr txBox="1">
            <a:spLocks noChangeArrowheads="1"/>
          </p:cNvSpPr>
          <p:nvPr/>
        </p:nvSpPr>
        <p:spPr bwMode="auto">
          <a:xfrm>
            <a:off x="2697163" y="4089400"/>
            <a:ext cx="38893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7B2E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>
                <a:solidFill>
                  <a:srgbClr val="2DA5D5"/>
                </a:solidFill>
              </a:rPr>
              <a:t>PACIFIC</a:t>
            </a:r>
          </a:p>
          <a:p>
            <a:pPr algn="l"/>
            <a:r>
              <a:rPr lang="en-US" altLang="en-US" sz="700">
                <a:solidFill>
                  <a:srgbClr val="2DA5D5"/>
                </a:solidFill>
              </a:rPr>
              <a:t>OCEAN</a:t>
            </a:r>
          </a:p>
        </p:txBody>
      </p:sp>
      <p:sp>
        <p:nvSpPr>
          <p:cNvPr id="23561" name="Text Box 11"/>
          <p:cNvSpPr txBox="1">
            <a:spLocks noChangeArrowheads="1"/>
          </p:cNvSpPr>
          <p:nvPr/>
        </p:nvSpPr>
        <p:spPr bwMode="auto">
          <a:xfrm>
            <a:off x="3646488" y="2320925"/>
            <a:ext cx="45561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>
                <a:solidFill>
                  <a:srgbClr val="2DA5D5"/>
                </a:solidFill>
              </a:rPr>
              <a:t>ATLANTIC</a:t>
            </a:r>
          </a:p>
          <a:p>
            <a:pPr algn="l"/>
            <a:r>
              <a:rPr lang="en-US" altLang="en-US" sz="700">
                <a:solidFill>
                  <a:srgbClr val="2DA5D5"/>
                </a:solidFill>
              </a:rPr>
              <a:t>OCEAN</a:t>
            </a:r>
          </a:p>
        </p:txBody>
      </p:sp>
      <p:sp>
        <p:nvSpPr>
          <p:cNvPr id="23562" name="Text Box 12"/>
          <p:cNvSpPr txBox="1">
            <a:spLocks noChangeArrowheads="1"/>
          </p:cNvSpPr>
          <p:nvPr/>
        </p:nvSpPr>
        <p:spPr bwMode="auto">
          <a:xfrm>
            <a:off x="1216025" y="3114675"/>
            <a:ext cx="244475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/>
              <a:t>Pinta</a:t>
            </a:r>
          </a:p>
        </p:txBody>
      </p:sp>
      <p:sp>
        <p:nvSpPr>
          <p:cNvPr id="23563" name="Text Box 13"/>
          <p:cNvSpPr txBox="1">
            <a:spLocks noChangeArrowheads="1"/>
          </p:cNvSpPr>
          <p:nvPr/>
        </p:nvSpPr>
        <p:spPr bwMode="auto">
          <a:xfrm>
            <a:off x="941388" y="4754563"/>
            <a:ext cx="358775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/>
              <a:t>40 miles</a:t>
            </a:r>
          </a:p>
        </p:txBody>
      </p:sp>
      <p:sp>
        <p:nvSpPr>
          <p:cNvPr id="23564" name="Text Box 14"/>
          <p:cNvSpPr txBox="1">
            <a:spLocks noChangeArrowheads="1"/>
          </p:cNvSpPr>
          <p:nvPr/>
        </p:nvSpPr>
        <p:spPr bwMode="auto">
          <a:xfrm>
            <a:off x="712788" y="4572000"/>
            <a:ext cx="261937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/>
              <a:t>40 km</a:t>
            </a:r>
          </a:p>
        </p:txBody>
      </p:sp>
      <p:sp>
        <p:nvSpPr>
          <p:cNvPr id="23565" name="Text Box 15"/>
          <p:cNvSpPr txBox="1">
            <a:spLocks noChangeArrowheads="1"/>
          </p:cNvSpPr>
          <p:nvPr/>
        </p:nvSpPr>
        <p:spPr bwMode="auto">
          <a:xfrm>
            <a:off x="368300" y="4570413"/>
            <a:ext cx="74613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/>
              <a:t>0</a:t>
            </a:r>
          </a:p>
        </p:txBody>
      </p:sp>
      <p:sp>
        <p:nvSpPr>
          <p:cNvPr id="23566" name="Text Box 16"/>
          <p:cNvSpPr txBox="1">
            <a:spLocks noChangeArrowheads="1"/>
          </p:cNvSpPr>
          <p:nvPr/>
        </p:nvSpPr>
        <p:spPr bwMode="auto">
          <a:xfrm>
            <a:off x="1231900" y="4522788"/>
            <a:ext cx="358775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/>
              <a:t>Florenza</a:t>
            </a:r>
          </a:p>
        </p:txBody>
      </p:sp>
      <p:sp>
        <p:nvSpPr>
          <p:cNvPr id="23567" name="Text Box 17"/>
          <p:cNvSpPr txBox="1">
            <a:spLocks noChangeArrowheads="1"/>
          </p:cNvSpPr>
          <p:nvPr/>
        </p:nvSpPr>
        <p:spPr bwMode="auto">
          <a:xfrm>
            <a:off x="366713" y="4754563"/>
            <a:ext cx="74612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/>
              <a:t>0</a:t>
            </a:r>
          </a:p>
        </p:txBody>
      </p:sp>
      <p:sp>
        <p:nvSpPr>
          <p:cNvPr id="23568" name="Text Box 18"/>
          <p:cNvSpPr txBox="1">
            <a:spLocks noChangeArrowheads="1"/>
          </p:cNvSpPr>
          <p:nvPr/>
        </p:nvSpPr>
        <p:spPr bwMode="auto">
          <a:xfrm>
            <a:off x="406400" y="3924300"/>
            <a:ext cx="515938" cy="11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/>
              <a:t>Fernandina</a:t>
            </a:r>
          </a:p>
        </p:txBody>
      </p:sp>
      <p:sp>
        <p:nvSpPr>
          <p:cNvPr id="23569" name="Text Box 19"/>
          <p:cNvSpPr txBox="1">
            <a:spLocks noChangeArrowheads="1"/>
          </p:cNvSpPr>
          <p:nvPr/>
        </p:nvSpPr>
        <p:spPr bwMode="auto">
          <a:xfrm>
            <a:off x="1182688" y="3384550"/>
            <a:ext cx="427037" cy="11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/>
              <a:t>Marchena</a:t>
            </a:r>
          </a:p>
        </p:txBody>
      </p:sp>
      <p:sp>
        <p:nvSpPr>
          <p:cNvPr id="23570" name="Text Box 20"/>
          <p:cNvSpPr txBox="1">
            <a:spLocks noChangeArrowheads="1"/>
          </p:cNvSpPr>
          <p:nvPr/>
        </p:nvSpPr>
        <p:spPr bwMode="auto">
          <a:xfrm>
            <a:off x="1762125" y="3306763"/>
            <a:ext cx="43497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/>
              <a:t>Genovesa</a:t>
            </a:r>
          </a:p>
        </p:txBody>
      </p:sp>
      <p:sp>
        <p:nvSpPr>
          <p:cNvPr id="23571" name="Text Box 21"/>
          <p:cNvSpPr txBox="1">
            <a:spLocks noChangeArrowheads="1"/>
          </p:cNvSpPr>
          <p:nvPr/>
        </p:nvSpPr>
        <p:spPr bwMode="auto">
          <a:xfrm>
            <a:off x="1928813" y="3467100"/>
            <a:ext cx="350837" cy="11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>
                <a:solidFill>
                  <a:schemeClr val="bg1"/>
                </a:solidFill>
              </a:rPr>
              <a:t>Equator</a:t>
            </a:r>
          </a:p>
        </p:txBody>
      </p:sp>
      <p:sp>
        <p:nvSpPr>
          <p:cNvPr id="23572" name="Text Box 22"/>
          <p:cNvSpPr txBox="1">
            <a:spLocks noChangeArrowheads="1"/>
          </p:cNvSpPr>
          <p:nvPr/>
        </p:nvSpPr>
        <p:spPr bwMode="auto">
          <a:xfrm>
            <a:off x="1176338" y="3602038"/>
            <a:ext cx="396875" cy="11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/>
              <a:t>Santiago</a:t>
            </a:r>
          </a:p>
        </p:txBody>
      </p:sp>
      <p:sp>
        <p:nvSpPr>
          <p:cNvPr id="23573" name="Text Box 23"/>
          <p:cNvSpPr txBox="1">
            <a:spLocks noChangeArrowheads="1"/>
          </p:cNvSpPr>
          <p:nvPr/>
        </p:nvSpPr>
        <p:spPr bwMode="auto">
          <a:xfrm>
            <a:off x="1362075" y="3767138"/>
            <a:ext cx="671513" cy="11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/>
              <a:t>Daphne Islands</a:t>
            </a:r>
          </a:p>
        </p:txBody>
      </p:sp>
      <p:sp>
        <p:nvSpPr>
          <p:cNvPr id="23574" name="Text Box 24"/>
          <p:cNvSpPr txBox="1">
            <a:spLocks noChangeArrowheads="1"/>
          </p:cNvSpPr>
          <p:nvPr/>
        </p:nvSpPr>
        <p:spPr bwMode="auto">
          <a:xfrm>
            <a:off x="1046163" y="3875088"/>
            <a:ext cx="322262" cy="12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/>
              <a:t>Pinzón</a:t>
            </a:r>
          </a:p>
        </p:txBody>
      </p:sp>
      <p:sp>
        <p:nvSpPr>
          <p:cNvPr id="23575" name="Text Box 25"/>
          <p:cNvSpPr txBox="1">
            <a:spLocks noChangeArrowheads="1"/>
          </p:cNvSpPr>
          <p:nvPr/>
        </p:nvSpPr>
        <p:spPr bwMode="auto">
          <a:xfrm>
            <a:off x="1768475" y="4567238"/>
            <a:ext cx="388938" cy="11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/>
              <a:t>Española</a:t>
            </a:r>
          </a:p>
        </p:txBody>
      </p:sp>
      <p:sp>
        <p:nvSpPr>
          <p:cNvPr id="23576" name="Text Box 26"/>
          <p:cNvSpPr txBox="1">
            <a:spLocks noChangeArrowheads="1"/>
          </p:cNvSpPr>
          <p:nvPr/>
        </p:nvSpPr>
        <p:spPr bwMode="auto">
          <a:xfrm>
            <a:off x="735013" y="4102100"/>
            <a:ext cx="312737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/>
              <a:t>Isabela</a:t>
            </a:r>
          </a:p>
        </p:txBody>
      </p:sp>
      <p:sp>
        <p:nvSpPr>
          <p:cNvPr id="23577" name="Text Box 27"/>
          <p:cNvSpPr txBox="1">
            <a:spLocks noChangeArrowheads="1"/>
          </p:cNvSpPr>
          <p:nvPr/>
        </p:nvSpPr>
        <p:spPr bwMode="auto">
          <a:xfrm>
            <a:off x="1290638" y="4113213"/>
            <a:ext cx="244475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700"/>
              <a:t>Santa</a:t>
            </a:r>
          </a:p>
          <a:p>
            <a:pPr algn="ctr"/>
            <a:r>
              <a:rPr lang="en-US" altLang="en-US" sz="700"/>
              <a:t>Cruz </a:t>
            </a:r>
          </a:p>
        </p:txBody>
      </p:sp>
      <p:sp>
        <p:nvSpPr>
          <p:cNvPr id="23578" name="Text Box 28"/>
          <p:cNvSpPr txBox="1">
            <a:spLocks noChangeArrowheads="1"/>
          </p:cNvSpPr>
          <p:nvPr/>
        </p:nvSpPr>
        <p:spPr bwMode="auto">
          <a:xfrm>
            <a:off x="1571625" y="4156075"/>
            <a:ext cx="244475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700"/>
              <a:t>Santa</a:t>
            </a:r>
          </a:p>
          <a:p>
            <a:pPr algn="ctr"/>
            <a:r>
              <a:rPr lang="en-US" altLang="en-US" sz="700"/>
              <a:t>Fe </a:t>
            </a:r>
          </a:p>
        </p:txBody>
      </p:sp>
      <p:sp>
        <p:nvSpPr>
          <p:cNvPr id="23579" name="Text Box 29"/>
          <p:cNvSpPr txBox="1">
            <a:spLocks noChangeArrowheads="1"/>
          </p:cNvSpPr>
          <p:nvPr/>
        </p:nvSpPr>
        <p:spPr bwMode="auto">
          <a:xfrm>
            <a:off x="1889125" y="4246563"/>
            <a:ext cx="384175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700"/>
              <a:t>San</a:t>
            </a:r>
          </a:p>
          <a:p>
            <a:pPr algn="ctr"/>
            <a:r>
              <a:rPr lang="en-US" altLang="en-US" sz="700"/>
              <a:t>Cristobal </a:t>
            </a:r>
          </a:p>
        </p:txBody>
      </p:sp>
      <p:sp>
        <p:nvSpPr>
          <p:cNvPr id="23580" name="Text Box 30"/>
          <p:cNvSpPr txBox="1">
            <a:spLocks noChangeArrowheads="1"/>
          </p:cNvSpPr>
          <p:nvPr/>
        </p:nvSpPr>
        <p:spPr bwMode="auto">
          <a:xfrm>
            <a:off x="4468813" y="1689100"/>
            <a:ext cx="312737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/>
              <a:t>Great </a:t>
            </a:r>
          </a:p>
          <a:p>
            <a:pPr algn="l"/>
            <a:r>
              <a:rPr lang="en-US" altLang="en-US" sz="700"/>
              <a:t>Britain </a:t>
            </a:r>
          </a:p>
        </p:txBody>
      </p:sp>
      <p:sp>
        <p:nvSpPr>
          <p:cNvPr id="23581" name="Text Box 31"/>
          <p:cNvSpPr txBox="1">
            <a:spLocks noChangeArrowheads="1"/>
          </p:cNvSpPr>
          <p:nvPr/>
        </p:nvSpPr>
        <p:spPr bwMode="auto">
          <a:xfrm>
            <a:off x="4541838" y="4005263"/>
            <a:ext cx="4984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/>
              <a:t>Cape of</a:t>
            </a:r>
          </a:p>
          <a:p>
            <a:pPr algn="l"/>
            <a:r>
              <a:rPr lang="en-US" altLang="en-US" sz="700"/>
              <a:t>Good Hope</a:t>
            </a:r>
          </a:p>
        </p:txBody>
      </p:sp>
      <p:sp>
        <p:nvSpPr>
          <p:cNvPr id="23582" name="Text Box 32"/>
          <p:cNvSpPr txBox="1">
            <a:spLocks noChangeArrowheads="1"/>
          </p:cNvSpPr>
          <p:nvPr/>
        </p:nvSpPr>
        <p:spPr bwMode="auto">
          <a:xfrm>
            <a:off x="5099050" y="1849438"/>
            <a:ext cx="330200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/>
              <a:t>Europe </a:t>
            </a:r>
          </a:p>
        </p:txBody>
      </p:sp>
      <p:sp>
        <p:nvSpPr>
          <p:cNvPr id="23583" name="Text Box 33"/>
          <p:cNvSpPr txBox="1">
            <a:spLocks noChangeArrowheads="1"/>
          </p:cNvSpPr>
          <p:nvPr/>
        </p:nvSpPr>
        <p:spPr bwMode="auto">
          <a:xfrm>
            <a:off x="5311775" y="2797175"/>
            <a:ext cx="279400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/>
              <a:t>Africa </a:t>
            </a:r>
          </a:p>
        </p:txBody>
      </p:sp>
      <p:sp>
        <p:nvSpPr>
          <p:cNvPr id="23584" name="Text Box 34"/>
          <p:cNvSpPr txBox="1">
            <a:spLocks noChangeArrowheads="1"/>
          </p:cNvSpPr>
          <p:nvPr/>
        </p:nvSpPr>
        <p:spPr bwMode="auto">
          <a:xfrm>
            <a:off x="4033838" y="4605338"/>
            <a:ext cx="473075" cy="10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/>
              <a:t>Cape Horn</a:t>
            </a:r>
          </a:p>
        </p:txBody>
      </p:sp>
      <p:sp>
        <p:nvSpPr>
          <p:cNvPr id="23585" name="Text Box 35"/>
          <p:cNvSpPr txBox="1">
            <a:spLocks noChangeArrowheads="1"/>
          </p:cNvSpPr>
          <p:nvPr/>
        </p:nvSpPr>
        <p:spPr bwMode="auto">
          <a:xfrm>
            <a:off x="2724150" y="4860925"/>
            <a:ext cx="719138" cy="1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/>
              <a:t>Tierra del Fuego</a:t>
            </a:r>
          </a:p>
        </p:txBody>
      </p:sp>
      <p:sp>
        <p:nvSpPr>
          <p:cNvPr id="23586" name="Line 36"/>
          <p:cNvSpPr>
            <a:spLocks noChangeShapeType="1"/>
          </p:cNvSpPr>
          <p:nvPr/>
        </p:nvSpPr>
        <p:spPr bwMode="auto">
          <a:xfrm flipV="1">
            <a:off x="3652838" y="4673600"/>
            <a:ext cx="3571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7" name="Line 37"/>
          <p:cNvSpPr>
            <a:spLocks noChangeShapeType="1"/>
          </p:cNvSpPr>
          <p:nvPr/>
        </p:nvSpPr>
        <p:spPr bwMode="auto">
          <a:xfrm flipH="1">
            <a:off x="3457575" y="4640263"/>
            <a:ext cx="52388" cy="292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8" name="Line 38"/>
          <p:cNvSpPr>
            <a:spLocks noChangeShapeType="1"/>
          </p:cNvSpPr>
          <p:nvPr/>
        </p:nvSpPr>
        <p:spPr bwMode="auto">
          <a:xfrm flipH="1" flipV="1">
            <a:off x="4895850" y="4079875"/>
            <a:ext cx="396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9" name="Text Box 39"/>
          <p:cNvSpPr txBox="1">
            <a:spLocks noChangeArrowheads="1"/>
          </p:cNvSpPr>
          <p:nvPr/>
        </p:nvSpPr>
        <p:spPr bwMode="auto">
          <a:xfrm>
            <a:off x="6467475" y="3252788"/>
            <a:ext cx="350838" cy="11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>
                <a:solidFill>
                  <a:schemeClr val="bg1"/>
                </a:solidFill>
              </a:rPr>
              <a:t>Equator</a:t>
            </a:r>
          </a:p>
        </p:txBody>
      </p:sp>
      <p:sp>
        <p:nvSpPr>
          <p:cNvPr id="23590" name="Text Box 40"/>
          <p:cNvSpPr txBox="1">
            <a:spLocks noChangeArrowheads="1"/>
          </p:cNvSpPr>
          <p:nvPr/>
        </p:nvSpPr>
        <p:spPr bwMode="auto">
          <a:xfrm>
            <a:off x="6467475" y="1776413"/>
            <a:ext cx="215900" cy="11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/>
              <a:t>Asia </a:t>
            </a:r>
          </a:p>
        </p:txBody>
      </p:sp>
      <p:sp>
        <p:nvSpPr>
          <p:cNvPr id="23591" name="Text Box 41"/>
          <p:cNvSpPr txBox="1">
            <a:spLocks noChangeArrowheads="1"/>
          </p:cNvSpPr>
          <p:nvPr/>
        </p:nvSpPr>
        <p:spPr bwMode="auto">
          <a:xfrm>
            <a:off x="8096250" y="2576513"/>
            <a:ext cx="525463" cy="10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/>
              <a:t>HMS Beagle </a:t>
            </a:r>
          </a:p>
        </p:txBody>
      </p:sp>
      <p:sp>
        <p:nvSpPr>
          <p:cNvPr id="23592" name="Text Box 42"/>
          <p:cNvSpPr txBox="1">
            <a:spLocks noChangeArrowheads="1"/>
          </p:cNvSpPr>
          <p:nvPr/>
        </p:nvSpPr>
        <p:spPr bwMode="auto">
          <a:xfrm>
            <a:off x="7702550" y="3798888"/>
            <a:ext cx="403225" cy="11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/>
              <a:t>Australia </a:t>
            </a:r>
          </a:p>
        </p:txBody>
      </p:sp>
      <p:sp>
        <p:nvSpPr>
          <p:cNvPr id="23593" name="Line 43"/>
          <p:cNvSpPr>
            <a:spLocks noChangeShapeType="1"/>
          </p:cNvSpPr>
          <p:nvPr/>
        </p:nvSpPr>
        <p:spPr bwMode="auto">
          <a:xfrm flipH="1">
            <a:off x="7954963" y="4352925"/>
            <a:ext cx="33337" cy="3143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94" name="Line 44"/>
          <p:cNvSpPr>
            <a:spLocks noChangeShapeType="1"/>
          </p:cNvSpPr>
          <p:nvPr/>
        </p:nvSpPr>
        <p:spPr bwMode="auto">
          <a:xfrm flipH="1">
            <a:off x="8543925" y="4270375"/>
            <a:ext cx="107950" cy="5302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95" name="Text Box 45"/>
          <p:cNvSpPr txBox="1">
            <a:spLocks noChangeArrowheads="1"/>
          </p:cNvSpPr>
          <p:nvPr/>
        </p:nvSpPr>
        <p:spPr bwMode="auto">
          <a:xfrm>
            <a:off x="7507288" y="4603750"/>
            <a:ext cx="403225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/>
              <a:t>Tasmania </a:t>
            </a:r>
          </a:p>
        </p:txBody>
      </p:sp>
      <p:sp>
        <p:nvSpPr>
          <p:cNvPr id="23596" name="Text Box 46"/>
          <p:cNvSpPr txBox="1">
            <a:spLocks noChangeArrowheads="1"/>
          </p:cNvSpPr>
          <p:nvPr/>
        </p:nvSpPr>
        <p:spPr bwMode="auto">
          <a:xfrm>
            <a:off x="8312150" y="4719638"/>
            <a:ext cx="377825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/>
              <a:t>New</a:t>
            </a:r>
          </a:p>
          <a:p>
            <a:pPr algn="l"/>
            <a:r>
              <a:rPr lang="en-US" altLang="en-US" sz="700"/>
              <a:t>Zealand </a:t>
            </a:r>
          </a:p>
        </p:txBody>
      </p:sp>
      <p:sp>
        <p:nvSpPr>
          <p:cNvPr id="23597" name="Text Box 47"/>
          <p:cNvSpPr txBox="1">
            <a:spLocks noChangeArrowheads="1"/>
          </p:cNvSpPr>
          <p:nvPr/>
        </p:nvSpPr>
        <p:spPr bwMode="auto">
          <a:xfrm rot="-5400000">
            <a:off x="3268663" y="4097338"/>
            <a:ext cx="295275" cy="11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700"/>
              <a:t>Andes</a:t>
            </a:r>
          </a:p>
        </p:txBody>
      </p:sp>
      <p:sp>
        <p:nvSpPr>
          <p:cNvPr id="23598" name="Rectangle 2"/>
          <p:cNvSpPr>
            <a:spLocks noChangeArrowheads="1"/>
          </p:cNvSpPr>
          <p:nvPr/>
        </p:nvSpPr>
        <p:spPr bwMode="auto">
          <a:xfrm>
            <a:off x="6235700" y="6478588"/>
            <a:ext cx="26828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/>
              <a:t>Figure 13.3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13_03cGalapagosIslands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136525"/>
            <a:ext cx="8548687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1571625" y="355600"/>
            <a:ext cx="1306513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000"/>
              <a:t>Galápagos </a:t>
            </a:r>
          </a:p>
          <a:p>
            <a:pPr algn="l"/>
            <a:r>
              <a:rPr lang="en-US" altLang="en-US" sz="2000"/>
              <a:t>Islands</a:t>
            </a: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6480175" y="469900"/>
            <a:ext cx="1019175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000">
                <a:solidFill>
                  <a:srgbClr val="2DA5D5"/>
                </a:solidFill>
              </a:rPr>
              <a:t>PACIFIC</a:t>
            </a:r>
          </a:p>
          <a:p>
            <a:pPr algn="l"/>
            <a:r>
              <a:rPr lang="en-US" altLang="en-US" sz="2000">
                <a:solidFill>
                  <a:srgbClr val="2DA5D5"/>
                </a:solidFill>
              </a:rPr>
              <a:t>OCEAN</a:t>
            </a:r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4256088" y="898525"/>
            <a:ext cx="633412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000"/>
              <a:t>Pinta</a:t>
            </a:r>
          </a:p>
        </p:txBody>
      </p:sp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3397250" y="6191250"/>
            <a:ext cx="98425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000"/>
              <a:t>40 miles</a:t>
            </a: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2636838" y="5611813"/>
            <a:ext cx="719137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000"/>
              <a:t>40 km</a:t>
            </a:r>
          </a:p>
        </p:txBody>
      </p:sp>
      <p:sp>
        <p:nvSpPr>
          <p:cNvPr id="24584" name="Text Box 9"/>
          <p:cNvSpPr txBox="1">
            <a:spLocks noChangeArrowheads="1"/>
          </p:cNvSpPr>
          <p:nvPr/>
        </p:nvSpPr>
        <p:spPr bwMode="auto">
          <a:xfrm>
            <a:off x="1492250" y="5600700"/>
            <a:ext cx="1492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000"/>
              <a:t>0</a:t>
            </a:r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4344988" y="5484813"/>
            <a:ext cx="1052512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000"/>
              <a:t>Florenza</a:t>
            </a:r>
          </a:p>
        </p:txBody>
      </p:sp>
      <p:sp>
        <p:nvSpPr>
          <p:cNvPr id="24586" name="Text Box 11"/>
          <p:cNvSpPr txBox="1">
            <a:spLocks noChangeArrowheads="1"/>
          </p:cNvSpPr>
          <p:nvPr/>
        </p:nvSpPr>
        <p:spPr bwMode="auto">
          <a:xfrm>
            <a:off x="1495425" y="6188075"/>
            <a:ext cx="1905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000"/>
              <a:t>0</a:t>
            </a:r>
          </a:p>
        </p:txBody>
      </p:sp>
      <p:sp>
        <p:nvSpPr>
          <p:cNvPr id="24587" name="Text Box 12"/>
          <p:cNvSpPr txBox="1">
            <a:spLocks noChangeArrowheads="1"/>
          </p:cNvSpPr>
          <p:nvPr/>
        </p:nvSpPr>
        <p:spPr bwMode="auto">
          <a:xfrm>
            <a:off x="1695450" y="3508375"/>
            <a:ext cx="13874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000"/>
              <a:t>Fernandina</a:t>
            </a:r>
          </a:p>
        </p:txBody>
      </p:sp>
      <p:sp>
        <p:nvSpPr>
          <p:cNvPr id="24588" name="Text Box 13"/>
          <p:cNvSpPr txBox="1">
            <a:spLocks noChangeArrowheads="1"/>
          </p:cNvSpPr>
          <p:nvPr/>
        </p:nvSpPr>
        <p:spPr bwMode="auto">
          <a:xfrm>
            <a:off x="4181475" y="1774825"/>
            <a:ext cx="1214438" cy="23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000"/>
              <a:t>Marchena</a:t>
            </a:r>
          </a:p>
        </p:txBody>
      </p:sp>
      <p:sp>
        <p:nvSpPr>
          <p:cNvPr id="24589" name="Text Box 14"/>
          <p:cNvSpPr txBox="1">
            <a:spLocks noChangeArrowheads="1"/>
          </p:cNvSpPr>
          <p:nvPr/>
        </p:nvSpPr>
        <p:spPr bwMode="auto">
          <a:xfrm>
            <a:off x="6035675" y="1512888"/>
            <a:ext cx="121761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000"/>
              <a:t>Genovesa</a:t>
            </a:r>
          </a:p>
        </p:txBody>
      </p:sp>
      <p:sp>
        <p:nvSpPr>
          <p:cNvPr id="24590" name="Text Box 15"/>
          <p:cNvSpPr txBox="1">
            <a:spLocks noChangeArrowheads="1"/>
          </p:cNvSpPr>
          <p:nvPr/>
        </p:nvSpPr>
        <p:spPr bwMode="auto">
          <a:xfrm>
            <a:off x="6580188" y="2035175"/>
            <a:ext cx="9731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000">
                <a:solidFill>
                  <a:schemeClr val="bg1"/>
                </a:solidFill>
              </a:rPr>
              <a:t>Equator</a:t>
            </a:r>
          </a:p>
        </p:txBody>
      </p:sp>
      <p:sp>
        <p:nvSpPr>
          <p:cNvPr id="24591" name="Text Box 16"/>
          <p:cNvSpPr txBox="1">
            <a:spLocks noChangeArrowheads="1"/>
          </p:cNvSpPr>
          <p:nvPr/>
        </p:nvSpPr>
        <p:spPr bwMode="auto">
          <a:xfrm>
            <a:off x="4149725" y="2490788"/>
            <a:ext cx="10922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000"/>
              <a:t>Santiago</a:t>
            </a:r>
          </a:p>
        </p:txBody>
      </p:sp>
      <p:sp>
        <p:nvSpPr>
          <p:cNvPr id="24592" name="Text Box 17"/>
          <p:cNvSpPr txBox="1">
            <a:spLocks noChangeArrowheads="1"/>
          </p:cNvSpPr>
          <p:nvPr/>
        </p:nvSpPr>
        <p:spPr bwMode="auto">
          <a:xfrm>
            <a:off x="4833938" y="2963863"/>
            <a:ext cx="187325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000"/>
              <a:t>Daphne Islands</a:t>
            </a:r>
          </a:p>
        </p:txBody>
      </p:sp>
      <p:sp>
        <p:nvSpPr>
          <p:cNvPr id="24593" name="Text Box 18"/>
          <p:cNvSpPr txBox="1">
            <a:spLocks noChangeArrowheads="1"/>
          </p:cNvSpPr>
          <p:nvPr/>
        </p:nvSpPr>
        <p:spPr bwMode="auto">
          <a:xfrm>
            <a:off x="3714750" y="3348038"/>
            <a:ext cx="868363" cy="24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000"/>
              <a:t>Pinzón</a:t>
            </a:r>
          </a:p>
        </p:txBody>
      </p:sp>
      <p:sp>
        <p:nvSpPr>
          <p:cNvPr id="24594" name="Text Box 19"/>
          <p:cNvSpPr txBox="1">
            <a:spLocks noChangeArrowheads="1"/>
          </p:cNvSpPr>
          <p:nvPr/>
        </p:nvSpPr>
        <p:spPr bwMode="auto">
          <a:xfrm>
            <a:off x="6091238" y="5607050"/>
            <a:ext cx="1125537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000"/>
              <a:t>Española</a:t>
            </a:r>
          </a:p>
        </p:txBody>
      </p:sp>
      <p:sp>
        <p:nvSpPr>
          <p:cNvPr id="24595" name="Text Box 20"/>
          <p:cNvSpPr txBox="1">
            <a:spLocks noChangeArrowheads="1"/>
          </p:cNvSpPr>
          <p:nvPr/>
        </p:nvSpPr>
        <p:spPr bwMode="auto">
          <a:xfrm>
            <a:off x="2727325" y="4087813"/>
            <a:ext cx="871538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000"/>
              <a:t>Isabela</a:t>
            </a:r>
          </a:p>
        </p:txBody>
      </p:sp>
      <p:sp>
        <p:nvSpPr>
          <p:cNvPr id="24596" name="Text Box 21"/>
          <p:cNvSpPr txBox="1">
            <a:spLocks noChangeArrowheads="1"/>
          </p:cNvSpPr>
          <p:nvPr/>
        </p:nvSpPr>
        <p:spPr bwMode="auto">
          <a:xfrm>
            <a:off x="4491038" y="4124325"/>
            <a:ext cx="709612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/>
              <a:t>Santa</a:t>
            </a:r>
          </a:p>
          <a:p>
            <a:pPr algn="ctr"/>
            <a:r>
              <a:rPr lang="en-US" altLang="en-US" sz="2000"/>
              <a:t>Cruz</a:t>
            </a:r>
          </a:p>
        </p:txBody>
      </p:sp>
      <p:sp>
        <p:nvSpPr>
          <p:cNvPr id="24597" name="Text Box 22"/>
          <p:cNvSpPr txBox="1">
            <a:spLocks noChangeArrowheads="1"/>
          </p:cNvSpPr>
          <p:nvPr/>
        </p:nvSpPr>
        <p:spPr bwMode="auto">
          <a:xfrm>
            <a:off x="5402263" y="4283075"/>
            <a:ext cx="693737" cy="56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/>
              <a:t>Santa</a:t>
            </a:r>
          </a:p>
          <a:p>
            <a:pPr algn="ctr"/>
            <a:r>
              <a:rPr lang="en-US" altLang="en-US" sz="2000"/>
              <a:t> Fe </a:t>
            </a:r>
          </a:p>
        </p:txBody>
      </p:sp>
      <p:sp>
        <p:nvSpPr>
          <p:cNvPr id="24598" name="Text Box 23"/>
          <p:cNvSpPr txBox="1">
            <a:spLocks noChangeArrowheads="1"/>
          </p:cNvSpPr>
          <p:nvPr/>
        </p:nvSpPr>
        <p:spPr bwMode="auto">
          <a:xfrm>
            <a:off x="6430963" y="4567238"/>
            <a:ext cx="1108075" cy="55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/>
              <a:t>San</a:t>
            </a:r>
          </a:p>
          <a:p>
            <a:pPr algn="ctr"/>
            <a:r>
              <a:rPr lang="en-US" altLang="en-US" sz="2000"/>
              <a:t>Cristobal</a:t>
            </a:r>
          </a:p>
        </p:txBody>
      </p:sp>
      <p:sp>
        <p:nvSpPr>
          <p:cNvPr id="24599" name="Rectangle 2"/>
          <p:cNvSpPr>
            <a:spLocks noChangeArrowheads="1"/>
          </p:cNvSpPr>
          <p:nvPr/>
        </p:nvSpPr>
        <p:spPr bwMode="auto">
          <a:xfrm>
            <a:off x="6324600" y="6478588"/>
            <a:ext cx="26828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/>
              <a:t>Figure 13.3c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0163" y="139700"/>
            <a:ext cx="6542087" cy="658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Doug Data\Vista\BCC Scans\elephant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75" y="134938"/>
            <a:ext cx="8945563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mun.ca/biology/scarr/139416_Natural_classific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" y="319088"/>
            <a:ext cx="8689975" cy="623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311" y="0"/>
            <a:ext cx="4503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2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1.bp.blogspot.com/_cH-qpDKMFYU/S-xBCSPZkuI/AAAAAAAAAHA/8SHiPjM2XJo/s1600/natural+selection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887413"/>
            <a:ext cx="8515350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8"/>
          <p:cNvSpPr txBox="1">
            <a:spLocks noChangeArrowheads="1"/>
          </p:cNvSpPr>
          <p:nvPr/>
        </p:nvSpPr>
        <p:spPr bwMode="auto">
          <a:xfrm>
            <a:off x="844550" y="219075"/>
            <a:ext cx="7473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/>
              <a:t>Divergent Evolution of Mammalian Arms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13_13VariationSpecies-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213" y="80963"/>
            <a:ext cx="8535987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5551488" y="6478588"/>
            <a:ext cx="34671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/>
              <a:t>Figure 13.13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4878" y="3905793"/>
            <a:ext cx="4108709" cy="2717075"/>
          </a:xfrm>
          <a:prstGeom prst="rect">
            <a:avLst/>
          </a:prstGeom>
        </p:spPr>
      </p:pic>
      <p:sp>
        <p:nvSpPr>
          <p:cNvPr id="48133" name="TextBox 1"/>
          <p:cNvSpPr txBox="1">
            <a:spLocks noChangeArrowheads="1"/>
          </p:cNvSpPr>
          <p:nvPr/>
        </p:nvSpPr>
        <p:spPr bwMode="auto">
          <a:xfrm>
            <a:off x="299115" y="84908"/>
            <a:ext cx="29901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dirty="0" smtClean="0"/>
              <a:t>Humans and Other Apes</a:t>
            </a:r>
            <a:endParaRPr lang="en-US" alt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362" y="215537"/>
            <a:ext cx="4899503" cy="35766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31" y="738050"/>
            <a:ext cx="3173462" cy="561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8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TextBox 1"/>
          <p:cNvSpPr txBox="1">
            <a:spLocks noChangeArrowheads="1"/>
          </p:cNvSpPr>
          <p:nvPr/>
        </p:nvSpPr>
        <p:spPr bwMode="auto">
          <a:xfrm>
            <a:off x="169325" y="75154"/>
            <a:ext cx="24849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dirty="0" smtClean="0"/>
              <a:t>Human Hands</a:t>
            </a:r>
            <a:endParaRPr lang="en-US" alt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0" y="1906437"/>
            <a:ext cx="4234054" cy="4827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903" y="3252650"/>
            <a:ext cx="4563292" cy="34224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818" y="75154"/>
            <a:ext cx="4116668" cy="34930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93" y="610316"/>
            <a:ext cx="3600404" cy="24803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8730" y="336764"/>
            <a:ext cx="1671656" cy="247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2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TextBox 1"/>
          <p:cNvSpPr txBox="1">
            <a:spLocks noChangeArrowheads="1"/>
          </p:cNvSpPr>
          <p:nvPr/>
        </p:nvSpPr>
        <p:spPr bwMode="auto">
          <a:xfrm>
            <a:off x="3626081" y="0"/>
            <a:ext cx="134524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dirty="0" smtClean="0"/>
              <a:t>Human</a:t>
            </a:r>
          </a:p>
          <a:p>
            <a:pPr algn="ctr"/>
            <a:r>
              <a:rPr lang="en-US" altLang="en-US" sz="2800" dirty="0" smtClean="0"/>
              <a:t>Eyes</a:t>
            </a:r>
          </a:p>
          <a:p>
            <a:pPr algn="ctr"/>
            <a:r>
              <a:rPr lang="en-US" altLang="en-US" sz="2800" dirty="0" smtClean="0"/>
              <a:t>&amp;</a:t>
            </a:r>
          </a:p>
          <a:p>
            <a:pPr algn="ctr"/>
            <a:r>
              <a:rPr lang="en-US" altLang="en-US" sz="2800" dirty="0" smtClean="0"/>
              <a:t>Ears</a:t>
            </a:r>
            <a:endParaRPr lang="en-US" alt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34" y="108938"/>
            <a:ext cx="3098579" cy="20671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089" y="254726"/>
            <a:ext cx="3917145" cy="6407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043" y="4886733"/>
            <a:ext cx="5444200" cy="1865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9" y="2242952"/>
            <a:ext cx="4930412" cy="25769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214" r="19927" b="24710"/>
          <a:stretch/>
        </p:blipFill>
        <p:spPr>
          <a:xfrm>
            <a:off x="6684108" y="5081450"/>
            <a:ext cx="2294125" cy="177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0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TextBox 1"/>
          <p:cNvSpPr txBox="1">
            <a:spLocks noChangeArrowheads="1"/>
          </p:cNvSpPr>
          <p:nvPr/>
        </p:nvSpPr>
        <p:spPr bwMode="auto">
          <a:xfrm>
            <a:off x="406537" y="58783"/>
            <a:ext cx="36199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dirty="0" smtClean="0"/>
              <a:t>Human Hair and Pigmentation</a:t>
            </a:r>
            <a:endParaRPr lang="en-US" alt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809" y="523220"/>
            <a:ext cx="4012711" cy="2809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61838" y="58783"/>
            <a:ext cx="4480756" cy="36053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4116" y="3766576"/>
            <a:ext cx="2976106" cy="3056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0933" y="3397493"/>
            <a:ext cx="3425792" cy="3425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09" y="3333166"/>
            <a:ext cx="2698172" cy="337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9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5446713" y="6478588"/>
            <a:ext cx="34671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/>
              <a:t>Figure 13.8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3675" y="147638"/>
            <a:ext cx="8709025" cy="1143000"/>
          </a:xfrm>
          <a:effectLst>
            <a:outerShdw dist="38099" dir="2700000" algn="ctr" rotWithShape="0">
              <a:srgbClr val="7F7F7F"/>
            </a:outerShdw>
          </a:effec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Chapter 14</a:t>
            </a:r>
          </a:p>
        </p:txBody>
      </p:sp>
      <p:sp>
        <p:nvSpPr>
          <p:cNvPr id="30723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30724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61925" y="1963738"/>
            <a:ext cx="8677275" cy="601662"/>
          </a:xfrm>
          <a:noFill/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mtClean="0"/>
              <a:t>How Biological Diversity Evolves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1188" y="152400"/>
            <a:ext cx="5053012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15_08bRodShaped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76200"/>
            <a:ext cx="8548687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 rot="-5400000">
            <a:off x="7484269" y="780256"/>
            <a:ext cx="1620838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1600" b="1">
                <a:solidFill>
                  <a:schemeClr val="bg1"/>
                </a:solidFill>
              </a:rPr>
              <a:t>Colorized SEM</a:t>
            </a:r>
          </a:p>
        </p:txBody>
      </p:sp>
      <p:sp>
        <p:nvSpPr>
          <p:cNvPr id="32772" name="Rectangle 2"/>
          <p:cNvSpPr>
            <a:spLocks noChangeArrowheads="1"/>
          </p:cNvSpPr>
          <p:nvPr/>
        </p:nvSpPr>
        <p:spPr bwMode="auto">
          <a:xfrm>
            <a:off x="6565900" y="6486525"/>
            <a:ext cx="24622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/>
              <a:t>Figure 15.8b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15_08aSpherical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63500"/>
            <a:ext cx="8548687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4"/>
          <p:cNvSpPr txBox="1">
            <a:spLocks noChangeArrowheads="1"/>
          </p:cNvSpPr>
          <p:nvPr/>
        </p:nvSpPr>
        <p:spPr bwMode="auto">
          <a:xfrm rot="-5400000">
            <a:off x="7573169" y="716756"/>
            <a:ext cx="1462088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1500" b="1">
                <a:solidFill>
                  <a:schemeClr val="bg1"/>
                </a:solidFill>
              </a:rPr>
              <a:t>Colorized SEM</a:t>
            </a:r>
          </a:p>
        </p:txBody>
      </p:sp>
      <p:sp>
        <p:nvSpPr>
          <p:cNvPr id="33796" name="Rectangle 2"/>
          <p:cNvSpPr>
            <a:spLocks noChangeArrowheads="1"/>
          </p:cNvSpPr>
          <p:nvPr/>
        </p:nvSpPr>
        <p:spPr bwMode="auto">
          <a:xfrm>
            <a:off x="6565900" y="6486525"/>
            <a:ext cx="24622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/>
              <a:t>Figure 15.8a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15_07BacteriaOnPin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938" y="85725"/>
            <a:ext cx="8548687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 rot="-5400000">
            <a:off x="7822407" y="611981"/>
            <a:ext cx="1557338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1600" b="1"/>
              <a:t>Colorized SEM</a:t>
            </a:r>
          </a:p>
        </p:txBody>
      </p:sp>
      <p:sp>
        <p:nvSpPr>
          <p:cNvPr id="34820" name="Rectangle 2"/>
          <p:cNvSpPr>
            <a:spLocks noChangeArrowheads="1"/>
          </p:cNvSpPr>
          <p:nvPr/>
        </p:nvSpPr>
        <p:spPr bwMode="auto">
          <a:xfrm>
            <a:off x="6451600" y="6489700"/>
            <a:ext cx="24622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/>
              <a:t>Figure 15.7</a:t>
            </a:r>
          </a:p>
        </p:txBody>
      </p:sp>
      <p:pic>
        <p:nvPicPr>
          <p:cNvPr id="34821" name="Picture 2" descr="http://www.k12.de.us/richardallen/science/comparing_cells/images/bacteria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" y="1012825"/>
            <a:ext cx="3013075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Box 8"/>
          <p:cNvSpPr txBox="1">
            <a:spLocks noChangeArrowheads="1"/>
          </p:cNvSpPr>
          <p:nvPr/>
        </p:nvSpPr>
        <p:spPr bwMode="auto">
          <a:xfrm>
            <a:off x="425450" y="184150"/>
            <a:ext cx="2371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/>
              <a:t>Prokaryotes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13_14PesticideResist_3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5" y="168275"/>
            <a:ext cx="8548688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4629150" y="2825750"/>
            <a:ext cx="2879725" cy="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000"/>
              <a:t>Chromosome with gene</a:t>
            </a:r>
          </a:p>
          <a:p>
            <a:pPr algn="l"/>
            <a:r>
              <a:rPr lang="en-US" altLang="en-US" sz="2000"/>
              <a:t>conferring resistance</a:t>
            </a:r>
          </a:p>
          <a:p>
            <a:pPr algn="l"/>
            <a:r>
              <a:rPr lang="en-US" altLang="en-US" sz="2000"/>
              <a:t>to pesticide</a:t>
            </a:r>
          </a:p>
        </p:txBody>
      </p:sp>
      <p:sp>
        <p:nvSpPr>
          <p:cNvPr id="6148" name="Line 5"/>
          <p:cNvSpPr>
            <a:spLocks noChangeShapeType="1"/>
          </p:cNvSpPr>
          <p:nvPr/>
        </p:nvSpPr>
        <p:spPr bwMode="auto">
          <a:xfrm flipV="1">
            <a:off x="3290888" y="412750"/>
            <a:ext cx="523875" cy="40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3644900" y="5375275"/>
            <a:ext cx="1677988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000"/>
              <a:t>Reproduction</a:t>
            </a:r>
          </a:p>
        </p:txBody>
      </p:sp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2846388" y="4586288"/>
            <a:ext cx="1200150" cy="2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000"/>
              <a:t>Survivors</a:t>
            </a:r>
          </a:p>
        </p:txBody>
      </p:sp>
      <p:sp>
        <p:nvSpPr>
          <p:cNvPr id="6151" name="Text Box 8"/>
          <p:cNvSpPr txBox="1">
            <a:spLocks noChangeArrowheads="1"/>
          </p:cNvSpPr>
          <p:nvPr/>
        </p:nvSpPr>
        <p:spPr bwMode="auto">
          <a:xfrm>
            <a:off x="3848100" y="168275"/>
            <a:ext cx="2736850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000"/>
              <a:t>Insecticide application</a:t>
            </a:r>
          </a:p>
        </p:txBody>
      </p:sp>
      <p:sp>
        <p:nvSpPr>
          <p:cNvPr id="6152" name="Line 9"/>
          <p:cNvSpPr>
            <a:spLocks noChangeShapeType="1"/>
          </p:cNvSpPr>
          <p:nvPr/>
        </p:nvSpPr>
        <p:spPr bwMode="auto">
          <a:xfrm>
            <a:off x="3168650" y="2393950"/>
            <a:ext cx="1443038" cy="6651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Rectangle 2"/>
          <p:cNvSpPr>
            <a:spLocks noChangeArrowheads="1"/>
          </p:cNvSpPr>
          <p:nvPr/>
        </p:nvSpPr>
        <p:spPr bwMode="auto">
          <a:xfrm>
            <a:off x="5651500" y="6478588"/>
            <a:ext cx="34671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/>
              <a:t>Figure 13.14-3</a:t>
            </a:r>
          </a:p>
        </p:txBody>
      </p:sp>
      <p:sp>
        <p:nvSpPr>
          <p:cNvPr id="6154" name="TextBox 9"/>
          <p:cNvSpPr txBox="1">
            <a:spLocks noChangeArrowheads="1"/>
          </p:cNvSpPr>
          <p:nvPr/>
        </p:nvSpPr>
        <p:spPr bwMode="auto">
          <a:xfrm>
            <a:off x="4918075" y="615950"/>
            <a:ext cx="4057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/>
              <a:t>Selection Pressure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238" y="484188"/>
            <a:ext cx="4794250" cy="611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4" descr="http://i.telegraph.co.uk/multimedia/archive/01947/kids-swimming_1947658i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4750" y="3330575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6" descr="http://www.nhm.ac.uk/resources-rx/images/1013/spirogyra-green-alga_35726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0863" y="1285875"/>
            <a:ext cx="3119437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4"/>
          <p:cNvSpPr txBox="1">
            <a:spLocks noChangeArrowheads="1"/>
          </p:cNvSpPr>
          <p:nvPr/>
        </p:nvSpPr>
        <p:spPr bwMode="auto">
          <a:xfrm>
            <a:off x="5465763" y="31750"/>
            <a:ext cx="3532187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/>
              <a:t>Plants Evolved</a:t>
            </a:r>
          </a:p>
          <a:p>
            <a:pPr algn="ctr"/>
            <a:r>
              <a:rPr lang="en-US" altLang="en-US" sz="3200"/>
              <a:t>From Green Algae</a:t>
            </a:r>
          </a:p>
        </p:txBody>
      </p:sp>
      <p:pic>
        <p:nvPicPr>
          <p:cNvPr id="35846" name="Picture 8" descr="http://www.hawaii.edu/reefalgae/invasive_algae/chloro/caulerpa_taxif_lynn_small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3388" y="3173413"/>
            <a:ext cx="1892300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http://chestofbooks.com/flora-plants/mushrooms/Distinguish-Edible-Toadstools-Mushrooms/images/The-Orange-Milk-Mushroom-Lactarius-Deliciosus-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3488" y="457200"/>
            <a:ext cx="5334000" cy="552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8" descr="http://www.mushroomexpert.com/images/kaminski/kaminski_amanita_virosa_0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550" y="3344863"/>
            <a:ext cx="4557713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12" descr="http://www.newageinfo.com/images/amanita-muscaria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550" y="128588"/>
            <a:ext cx="2747963" cy="3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Box 8"/>
          <p:cNvSpPr txBox="1">
            <a:spLocks noChangeArrowheads="1"/>
          </p:cNvSpPr>
          <p:nvPr/>
        </p:nvSpPr>
        <p:spPr bwMode="auto">
          <a:xfrm>
            <a:off x="3168650" y="87313"/>
            <a:ext cx="1209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/>
              <a:t>Fungi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8"/>
          <p:cNvSpPr txBox="1">
            <a:spLocks noChangeArrowheads="1"/>
          </p:cNvSpPr>
          <p:nvPr/>
        </p:nvSpPr>
        <p:spPr bwMode="auto">
          <a:xfrm>
            <a:off x="7453313" y="708025"/>
            <a:ext cx="1209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/>
              <a:t>Fungi</a:t>
            </a:r>
          </a:p>
        </p:txBody>
      </p:sp>
      <p:pic>
        <p:nvPicPr>
          <p:cNvPr id="37891" name="Picture 2" descr="http://t2.gstatic.com/images?q=tbn:ANd9GcQxuFSh7xxzZxD4zRewgzKX0eIS2ouw9JhG7KoqDxTsMt8fqqK4SpYUFY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8575" y="4621213"/>
            <a:ext cx="25527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 descr="http://t1.gstatic.com/images?q=tbn:ANd9GcSTgU_F-emxMI_7PMkL04PlH510G8XKRx1N61Neqql4qxgfcEOyk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8263" y="2141538"/>
            <a:ext cx="2513012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 descr="http://iowaoutdoorsman.com/wp-content/uploads/2011/04/morel-mushroo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75" y="376238"/>
            <a:ext cx="381000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8" descr="http://t3.gstatic.com/images?q=tbn:ANd9GcTDdXOvITSDVico38aQNh5xx388ZuUxp-p14bdamMG_fAq4VInzg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2100" y="157163"/>
            <a:ext cx="3063875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10" descr="http://t3.gstatic.com/images?q=tbn:ANd9GcRD2lPEbWh96TWY6VyuDymkojoy9LeilpDdXoW-w3B73wCbo5qTL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7213" y="2481263"/>
            <a:ext cx="1865312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3" descr="16_22dRottingOrange-U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2100" y="4621213"/>
            <a:ext cx="208915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16_22bFairyRing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136525"/>
            <a:ext cx="8548687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16_27FungalAntibiotic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165100"/>
            <a:ext cx="8548687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1203325" y="306388"/>
            <a:ext cx="125888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1600" b="1" i="1"/>
              <a:t>Penicillium</a:t>
            </a: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5872163" y="306388"/>
            <a:ext cx="256698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1600" b="1"/>
              <a:t>Zone of inhibited growth</a:t>
            </a: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6464300" y="965200"/>
            <a:ext cx="17748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1600" b="1" i="1"/>
              <a:t>Staphylococcus</a:t>
            </a:r>
          </a:p>
        </p:txBody>
      </p:sp>
      <p:sp>
        <p:nvSpPr>
          <p:cNvPr id="39942" name="Line 8"/>
          <p:cNvSpPr>
            <a:spLocks noChangeShapeType="1"/>
          </p:cNvSpPr>
          <p:nvPr/>
        </p:nvSpPr>
        <p:spPr bwMode="auto">
          <a:xfrm>
            <a:off x="2387600" y="517525"/>
            <a:ext cx="958850" cy="5302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3" name="Line 9"/>
          <p:cNvSpPr>
            <a:spLocks noChangeShapeType="1"/>
          </p:cNvSpPr>
          <p:nvPr/>
        </p:nvSpPr>
        <p:spPr bwMode="auto">
          <a:xfrm>
            <a:off x="2370138" y="508000"/>
            <a:ext cx="958850" cy="5302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4" name="Line 10"/>
          <p:cNvSpPr>
            <a:spLocks noChangeShapeType="1"/>
          </p:cNvSpPr>
          <p:nvPr/>
        </p:nvSpPr>
        <p:spPr bwMode="auto">
          <a:xfrm flipH="1">
            <a:off x="4619625" y="511175"/>
            <a:ext cx="1200150" cy="139541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5" name="Line 11"/>
          <p:cNvSpPr>
            <a:spLocks noChangeShapeType="1"/>
          </p:cNvSpPr>
          <p:nvPr/>
        </p:nvSpPr>
        <p:spPr bwMode="auto">
          <a:xfrm flipH="1">
            <a:off x="5654675" y="1162050"/>
            <a:ext cx="757238" cy="6556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6" name="Line 12"/>
          <p:cNvSpPr>
            <a:spLocks noChangeShapeType="1"/>
          </p:cNvSpPr>
          <p:nvPr/>
        </p:nvSpPr>
        <p:spPr bwMode="auto">
          <a:xfrm flipH="1">
            <a:off x="4635500" y="495300"/>
            <a:ext cx="1200150" cy="13954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7" name="Line 13"/>
          <p:cNvSpPr>
            <a:spLocks noChangeShapeType="1"/>
          </p:cNvSpPr>
          <p:nvPr/>
        </p:nvSpPr>
        <p:spPr bwMode="auto">
          <a:xfrm flipH="1">
            <a:off x="5670550" y="1146175"/>
            <a:ext cx="757238" cy="6556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8" name="TextBox 12"/>
          <p:cNvSpPr txBox="1">
            <a:spLocks noChangeArrowheads="1"/>
          </p:cNvSpPr>
          <p:nvPr/>
        </p:nvSpPr>
        <p:spPr bwMode="auto">
          <a:xfrm>
            <a:off x="6662738" y="5487988"/>
            <a:ext cx="20526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/>
              <a:t>Antibiotics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16_UN7PlantAdaptations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136525"/>
            <a:ext cx="8548687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5470525" y="158750"/>
            <a:ext cx="760413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1500" b="1"/>
              <a:t>Leaves</a:t>
            </a:r>
          </a:p>
        </p:txBody>
      </p:sp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5470525" y="755650"/>
            <a:ext cx="1187450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1500" b="1"/>
              <a:t>Gametangia</a:t>
            </a:r>
          </a:p>
        </p:txBody>
      </p:sp>
      <p:sp>
        <p:nvSpPr>
          <p:cNvPr id="40965" name="Text Box 6"/>
          <p:cNvSpPr txBox="1">
            <a:spLocks noChangeArrowheads="1"/>
          </p:cNvSpPr>
          <p:nvPr/>
        </p:nvSpPr>
        <p:spPr bwMode="auto">
          <a:xfrm>
            <a:off x="5470525" y="1816100"/>
            <a:ext cx="1187450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1500" b="1"/>
              <a:t>Stomata</a:t>
            </a:r>
          </a:p>
        </p:txBody>
      </p:sp>
      <p:sp>
        <p:nvSpPr>
          <p:cNvPr id="40966" name="Text Box 7"/>
          <p:cNvSpPr txBox="1">
            <a:spLocks noChangeArrowheads="1"/>
          </p:cNvSpPr>
          <p:nvPr/>
        </p:nvSpPr>
        <p:spPr bwMode="auto">
          <a:xfrm>
            <a:off x="5470525" y="2470150"/>
            <a:ext cx="1187450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1500" b="1"/>
              <a:t>Cuticle</a:t>
            </a:r>
          </a:p>
        </p:txBody>
      </p:sp>
      <p:sp>
        <p:nvSpPr>
          <p:cNvPr id="40967" name="Text Box 8"/>
          <p:cNvSpPr txBox="1">
            <a:spLocks noChangeArrowheads="1"/>
          </p:cNvSpPr>
          <p:nvPr/>
        </p:nvSpPr>
        <p:spPr bwMode="auto">
          <a:xfrm>
            <a:off x="5470525" y="2954338"/>
            <a:ext cx="1187450" cy="24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1500" b="1"/>
              <a:t>Lignin</a:t>
            </a:r>
          </a:p>
        </p:txBody>
      </p:sp>
      <p:sp>
        <p:nvSpPr>
          <p:cNvPr id="40968" name="Text Box 9"/>
          <p:cNvSpPr txBox="1">
            <a:spLocks noChangeArrowheads="1"/>
          </p:cNvSpPr>
          <p:nvPr/>
        </p:nvSpPr>
        <p:spPr bwMode="auto">
          <a:xfrm>
            <a:off x="5470525" y="3446463"/>
            <a:ext cx="1187450" cy="24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1500" b="1"/>
              <a:t>Shoot</a:t>
            </a:r>
          </a:p>
        </p:txBody>
      </p:sp>
      <p:sp>
        <p:nvSpPr>
          <p:cNvPr id="40969" name="Text Box 10"/>
          <p:cNvSpPr txBox="1">
            <a:spLocks noChangeArrowheads="1"/>
          </p:cNvSpPr>
          <p:nvPr/>
        </p:nvSpPr>
        <p:spPr bwMode="auto">
          <a:xfrm>
            <a:off x="5470525" y="4052888"/>
            <a:ext cx="1614488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1500" b="1"/>
              <a:t>Vascular tissues</a:t>
            </a:r>
          </a:p>
        </p:txBody>
      </p:sp>
      <p:sp>
        <p:nvSpPr>
          <p:cNvPr id="40970" name="Text Box 11"/>
          <p:cNvSpPr txBox="1">
            <a:spLocks noChangeArrowheads="1"/>
          </p:cNvSpPr>
          <p:nvPr/>
        </p:nvSpPr>
        <p:spPr bwMode="auto">
          <a:xfrm>
            <a:off x="5470525" y="5010150"/>
            <a:ext cx="619125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1500" b="1"/>
              <a:t>Roots</a:t>
            </a:r>
          </a:p>
        </p:txBody>
      </p:sp>
      <p:sp>
        <p:nvSpPr>
          <p:cNvPr id="40971" name="Line 12"/>
          <p:cNvSpPr>
            <a:spLocks noChangeShapeType="1"/>
          </p:cNvSpPr>
          <p:nvPr/>
        </p:nvSpPr>
        <p:spPr bwMode="auto">
          <a:xfrm flipH="1" flipV="1">
            <a:off x="4251325" y="4937125"/>
            <a:ext cx="1163638" cy="246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Line 13"/>
          <p:cNvSpPr>
            <a:spLocks noChangeShapeType="1"/>
          </p:cNvSpPr>
          <p:nvPr/>
        </p:nvSpPr>
        <p:spPr bwMode="auto">
          <a:xfrm flipH="1" flipV="1">
            <a:off x="3740150" y="3975100"/>
            <a:ext cx="1689100" cy="2428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3" name="Line 14"/>
          <p:cNvSpPr>
            <a:spLocks noChangeShapeType="1"/>
          </p:cNvSpPr>
          <p:nvPr/>
        </p:nvSpPr>
        <p:spPr bwMode="auto">
          <a:xfrm flipH="1" flipV="1">
            <a:off x="3813175" y="3335338"/>
            <a:ext cx="1582738" cy="2936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Line 15"/>
          <p:cNvSpPr>
            <a:spLocks noChangeShapeType="1"/>
          </p:cNvSpPr>
          <p:nvPr/>
        </p:nvSpPr>
        <p:spPr bwMode="auto">
          <a:xfrm flipH="1" flipV="1">
            <a:off x="3709988" y="2871788"/>
            <a:ext cx="1701800" cy="2762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Line 16"/>
          <p:cNvSpPr>
            <a:spLocks noChangeShapeType="1"/>
          </p:cNvSpPr>
          <p:nvPr/>
        </p:nvSpPr>
        <p:spPr bwMode="auto">
          <a:xfrm flipH="1" flipV="1">
            <a:off x="4664075" y="2289175"/>
            <a:ext cx="747713" cy="339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6" name="Line 17"/>
          <p:cNvSpPr>
            <a:spLocks noChangeShapeType="1"/>
          </p:cNvSpPr>
          <p:nvPr/>
        </p:nvSpPr>
        <p:spPr bwMode="auto">
          <a:xfrm flipH="1" flipV="1">
            <a:off x="3103563" y="1601788"/>
            <a:ext cx="2311400" cy="4000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7" name="Line 18"/>
          <p:cNvSpPr>
            <a:spLocks noChangeShapeType="1"/>
          </p:cNvSpPr>
          <p:nvPr/>
        </p:nvSpPr>
        <p:spPr bwMode="auto">
          <a:xfrm flipH="1" flipV="1">
            <a:off x="4476750" y="758825"/>
            <a:ext cx="941388" cy="1841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Line 19"/>
          <p:cNvSpPr>
            <a:spLocks noChangeShapeType="1"/>
          </p:cNvSpPr>
          <p:nvPr/>
        </p:nvSpPr>
        <p:spPr bwMode="auto">
          <a:xfrm flipH="1">
            <a:off x="3876675" y="339725"/>
            <a:ext cx="15525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Rectangle 2"/>
          <p:cNvSpPr>
            <a:spLocks noChangeArrowheads="1"/>
          </p:cNvSpPr>
          <p:nvPr/>
        </p:nvSpPr>
        <p:spPr bwMode="auto">
          <a:xfrm>
            <a:off x="6819900" y="6489700"/>
            <a:ext cx="230663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/>
              <a:t>Figure 16.UN07</a:t>
            </a:r>
          </a:p>
        </p:txBody>
      </p:sp>
      <p:sp>
        <p:nvSpPr>
          <p:cNvPr id="40980" name="TextBox 19"/>
          <p:cNvSpPr txBox="1">
            <a:spLocks noChangeArrowheads="1"/>
          </p:cNvSpPr>
          <p:nvPr/>
        </p:nvSpPr>
        <p:spPr bwMode="auto">
          <a:xfrm>
            <a:off x="173038" y="180975"/>
            <a:ext cx="23495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/>
              <a:t>Plant</a:t>
            </a:r>
          </a:p>
          <a:p>
            <a:pPr algn="ctr"/>
            <a:r>
              <a:rPr lang="en-US" altLang="en-US" sz="3200"/>
              <a:t>Adaptations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16_15_PineTree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136525"/>
            <a:ext cx="8548687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3541713" y="153988"/>
            <a:ext cx="70643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1900" b="1"/>
              <a:t>Scale</a:t>
            </a:r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447675" y="1768475"/>
            <a:ext cx="2166938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1900" b="1"/>
              <a:t>Ovule-producing</a:t>
            </a:r>
          </a:p>
          <a:p>
            <a:pPr algn="l"/>
            <a:r>
              <a:rPr lang="en-US" altLang="en-US" sz="1900" b="1"/>
              <a:t>cones; the scales</a:t>
            </a:r>
          </a:p>
          <a:p>
            <a:pPr algn="l"/>
            <a:r>
              <a:rPr lang="en-US" altLang="en-US" sz="1900" b="1"/>
              <a:t>contain female</a:t>
            </a:r>
          </a:p>
          <a:p>
            <a:pPr algn="l"/>
            <a:r>
              <a:rPr lang="en-US" altLang="en-US" sz="1900" b="1"/>
              <a:t>gametophytes</a:t>
            </a:r>
          </a:p>
        </p:txBody>
      </p:sp>
      <p:sp>
        <p:nvSpPr>
          <p:cNvPr id="41989" name="Text Box 7"/>
          <p:cNvSpPr txBox="1">
            <a:spLocks noChangeArrowheads="1"/>
          </p:cNvSpPr>
          <p:nvPr/>
        </p:nvSpPr>
        <p:spPr bwMode="auto">
          <a:xfrm>
            <a:off x="6664325" y="3238500"/>
            <a:ext cx="2273300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1900" b="1"/>
              <a:t>Pollen-producing</a:t>
            </a:r>
          </a:p>
          <a:p>
            <a:pPr algn="l"/>
            <a:r>
              <a:rPr lang="en-US" altLang="en-US" sz="1900" b="1"/>
              <a:t>cones; they</a:t>
            </a:r>
          </a:p>
          <a:p>
            <a:pPr algn="l"/>
            <a:r>
              <a:rPr lang="en-US" altLang="en-US" sz="1900" b="1"/>
              <a:t>produce male</a:t>
            </a:r>
          </a:p>
          <a:p>
            <a:pPr algn="l"/>
            <a:r>
              <a:rPr lang="en-US" altLang="en-US" sz="1900" b="1"/>
              <a:t>gametophytes</a:t>
            </a:r>
          </a:p>
        </p:txBody>
      </p:sp>
      <p:sp>
        <p:nvSpPr>
          <p:cNvPr id="41990" name="Text Box 8"/>
          <p:cNvSpPr txBox="1">
            <a:spLocks noChangeArrowheads="1"/>
          </p:cNvSpPr>
          <p:nvPr/>
        </p:nvSpPr>
        <p:spPr bwMode="auto">
          <a:xfrm>
            <a:off x="2185988" y="6235700"/>
            <a:ext cx="23383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1900" b="1"/>
              <a:t>Ponderosa pine</a:t>
            </a:r>
          </a:p>
        </p:txBody>
      </p:sp>
      <p:sp>
        <p:nvSpPr>
          <p:cNvPr id="41991" name="Line 9"/>
          <p:cNvSpPr>
            <a:spLocks noChangeShapeType="1"/>
          </p:cNvSpPr>
          <p:nvPr/>
        </p:nvSpPr>
        <p:spPr bwMode="auto">
          <a:xfrm flipH="1">
            <a:off x="2616200" y="327025"/>
            <a:ext cx="857250" cy="3270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Line 10"/>
          <p:cNvSpPr>
            <a:spLocks noChangeShapeType="1"/>
          </p:cNvSpPr>
          <p:nvPr/>
        </p:nvSpPr>
        <p:spPr bwMode="auto">
          <a:xfrm flipH="1">
            <a:off x="2640013" y="320675"/>
            <a:ext cx="857250" cy="327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3" name="Rectangle 2"/>
          <p:cNvSpPr>
            <a:spLocks noChangeArrowheads="1"/>
          </p:cNvSpPr>
          <p:nvPr/>
        </p:nvSpPr>
        <p:spPr bwMode="auto">
          <a:xfrm>
            <a:off x="6654800" y="6489700"/>
            <a:ext cx="23653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/>
              <a:t>Figure 16.15</a:t>
            </a:r>
          </a:p>
        </p:txBody>
      </p:sp>
      <p:sp>
        <p:nvSpPr>
          <p:cNvPr id="41994" name="TextBox 9"/>
          <p:cNvSpPr txBox="1">
            <a:spLocks noChangeArrowheads="1"/>
          </p:cNvSpPr>
          <p:nvPr/>
        </p:nvSpPr>
        <p:spPr bwMode="auto">
          <a:xfrm>
            <a:off x="5092700" y="227013"/>
            <a:ext cx="3397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/>
              <a:t>Seed Adaptations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8" descr="http://get-your.free-mind-map-training.com/images/Velcr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50" y="371475"/>
            <a:ext cx="4395788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8"/>
          <p:cNvSpPr txBox="1">
            <a:spLocks noChangeArrowheads="1"/>
          </p:cNvSpPr>
          <p:nvPr/>
        </p:nvSpPr>
        <p:spPr bwMode="auto">
          <a:xfrm>
            <a:off x="5376863" y="371475"/>
            <a:ext cx="33972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/>
              <a:t>Seed Adaptations</a:t>
            </a:r>
          </a:p>
        </p:txBody>
      </p:sp>
      <p:pic>
        <p:nvPicPr>
          <p:cNvPr id="43012" name="Picture 2" descr="http://upload.wikimedia.org/wikipedia/commons/thumb/3/32/Cocos_nucifera_-_K%C3%B6hler%E2%80%93s_Medizinal-Pflanzen-187.jpg/220px-Cocos_nucifera_-_K%C3%B6hler%E2%80%93s_Medizinal-Pflanzen-1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3038" y="1319213"/>
            <a:ext cx="3890962" cy="534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 descr="http://1.bp.blogspot.com/_4CTz0Ff0Msc/TNyeUn-4E-I/AAAAAAAAAOE/KunJ2-Vd15Y/s1600/Velcro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3" y="2420938"/>
            <a:ext cx="1687512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AutoShape 6" descr="data:image/jpeg;base64,/9j/4AAQSkZJRgABAQAAAQABAAD/2wCEAAkGBhMSERUUExIWFRUWGBgXGBgXFxoYGBwYGhgXFxgaGBwcHSYfGBojGRwXHy8gIycpLSwsFx8xNTAqNSYrLCkBCQoKBQUFDQUFDSkYEhgpKSkpKSkpKSkpKSkpKSkpKSkpKSkpKSkpKSkpKSkpKSkpKSkpKSkpKSkpKSkpKSkpKf/AABEIAMYA/wMBIgACEQEDEQH/xAAcAAACAwEBAQEAAAAAAAAAAAAFBgADBAIHAQj/xABGEAABAwIEAwYDBQUFBwQDAAABAgMRACEEBRIxQVFhBhMicYGRMqHBI0Kx0fAUUmJy4QczgpLxFiRDVKKywhUXk9NEc9L/xAAUAQEAAAAAAAAAAAAAAAAAAAAA/8QAFBEBAAAAAAAAAAAAAAAAAAAAAP/aAAwDAQACEQMRAD8A9ZdVWN1VaHlVidVQVE1SvHN4VWqCVOC1uVhHIVAIWVE+H9WEc6D5tj+9elwpAQk6RzPQcBt1NADzF5TjmpRgWIA4Res2tXW9duPgGVKA8z+jQbHZ44F/ZpSlPNYkn5wB0oDriG3BpcQFcjsoeRrK/wBnUFKu7XMgwlUA+QVt7xWHA56TZxIPVIj5UWZxTSlQFJKhumYPlFAqf+nuJnW2pBG+yhH8ybVal5CBc3IMRfpTo1iF6hJASPugW5X4mtDuWYZ6y2k+Y8J90xQeaKZBRpBi3GhLuDUgwR5EbGvWHOwmDV991E8lJ+qa6V/Ztgladbr5CeAUgf8AhNB5z2SQs47Dd3OrvkbcgqVemkKnpNeh566O9V0JjyovhMowGCQo4dkJcgjvFErXB3hSiYkcopYxzgkrUYSLkk/r2oFntnlxeW0UkAhCgZP8UgWHVVL2H7MeNJJsDKp4+XGJozmebIU7rKgkRAG508LDjv71mGatROqBO5BA/CgF57lL7jilhGpOydJBhI2tv19az5eA42cOvwqBlsngeIP64mmdl8KEpUFDoZrjE4dDg8abjZQsodQaAF2VwOvFobWIUnVY8wI+tCsYNTi1HitVv8RpvbwJQ628lQC0G5jdO0KHlx4e0Zsww2EW8tQdU0SolaSjUnUSSSm4IB3i9BTgDh2WkB/Xod1ElsAqEWTY7id/OqmMNg3V6WmsTiCOZS2keZ+6OpNbszVgEIa1h54hA0gQhJFrmL386FYntc98LAGHQJhLQje1zxoCuIxWFw3hQ233xgQklzT5qVx9PeuWcwad1KUjSpO4EEeYHKenKlfCYAkybX40z5HlhB1kfFISkj4ptMfu7+1Bw5h24C1KWRvEBMj22qrAt9+5pbQExdTi7hKeJI28hW3G5a8++GGW1OKiTpG/WdgkczAornWTfsGFDZfw4dI1rQF6llRNk2H3R6bmgAZrnICS0xKW/vLPxLPMnl0FqX+5G9ahKtwFfP6VcnL5+5HmI/KgZMgypXchSXlstrJmYVrGx0SLctq34sLCEpSykIQNM6QJ81cT1Na3ZLSODTaEp1EQSYEwkgH6VwjBLeY16wlpsEI1GJkkqVAF78fyoBjWXDvAtAAgjxQPUdaMtOBWwjoR9Kw4DCFCDKtRJJJHO0C5vafeieHbkggEkiDHSg9XedrE6urHl1lUq9BXhG1O4gI1EIA8Uc/pS/2zwaO/ISIAA29qa8nQELe1i/xAzIgcuQpKzrF968tciJ58KBZewKGwSneqP2okQdqKYxsBMki/WhbiKDo4vQNSUAkRbz40M+8VEXN+NbnBCT7VluNwaDY1m7yR4F7fdV4gfe4960YTtur77Q/wmPkfzoUo7UOZIm/Mmge2e2bZ4LHoPzqPduWgCZWYtYcfeknEE6TG9Y+8kBMWFvXnQNWO7fz8DZ81n6D86Vcxz5x1UrXMbJFkjyFUPp3jesFB0twkya1ZoYYYjikn5n86xGtOZ3wrB/d1JPoT+VANaxKkK1JUUnmD+ppjynPw4QhcBfAjZX5H9dKVddEuz+QOYpZCfChA1OLOyU+4kngPPgCaBs/adJrDmqGynxnTqMJUPL4T036eVanc1YCQG0d7HhK18SNztF/IVlxXdPo7sgNLVdMbSOnG3KN+NBjx7H2bVwYBRa+xt8tJ9ayd1HDa/wCulVsJU3rZcsJ4n4VDYjoR9DWvLe0TmE1gNIWVafEsExBm0HnHsKD5hmpJ1HQBvO88opxyRIfJdROo/ZIBskSPtFjkAn5WpdX23xCyErS24DfxpnSOQ4RHMUwYnGhprUoBEICvCAmCYJAgc/woC2IzhOHP7LhjpQhBW6595RGwUfMgRwmOcrn+0L2JWdGHCkHfUZTtzNhas2Bxgcw+JdAIUsoa8R3J1KN+vhrCvHq7lISdKEJSCAYveSfUGgMlbTf9+sIJMBtmSonlYfSuMb2saw0BphOvgVeNc+d4PkaxYVxpvBl2CXCsoClcDAJ0wdoI4fe3tXORrR3bz69MNafDuSpchJPQEe8UFZzfGYghRComYVIT+IBFOeT4NwtukKJbSE6LzBuCiOQtbmBSeypeLV/fKbTe58KYA2Bi56TRvs9hFMNuhCpClJUomwEAj1mflQE3SpDbY8XE7RdRmOtgN+dfcvxCkoH3TeeG/lS9hc+TiMQGRJbQCQoqJBVa8cpmKPsNlMjeZN7cRNB6c6azqN6scNZMRiigFSRKh8PQ8/SgH5vl6isI1qgoJWUjqbXmPSkzN8gUsQ2u37qrfMb0/Yl1alLBNykXO3qaWXkFCStRGkXMEH5C9ArowCm/CpMGrFCteZkv6FNOJCYNySPlF6zJyx0KSpTqCgGVAbkctudBoT2cexSEob1JKlCD/TjTE3/ZRjFeJS2gYFlLMyBf4UkCTNpNNHZHHNpaBgSCb8duHpTUzmjajGoSeEig8F7R9hcxw+pS2itoX1NQpIH8Wk6h6gedLuHa+dfqM4lMkahIub7WJv6AmvLe1eAwmJUVtpS07+8j4VfzpAif4hfnNB5o+0QJ51iAIpkTkrxUU6AhKTBccWlLd72Myu3BMnpXzNezD7eH74JbWkG4SVawn9+CkQn5ibjegW3EhVzY9PyrC7glSSL+Vq3qfQTBOk9dvevujyI6UAVyRwv1rUJVhFJO6Fz6H9GtpbncSOorpvLkGYlM7wfoaBXW3TLiszSnLWmmIlSlftBnxapBSD0I8xCOprg9mJ2cH+X+tasJ2Rb3Wsq6AaR9TQC8tacSjeAZIBHlJ9bVXjEQQokyCSOc2I8qPdxJ5dOVC86w/iRyhU+4oNC0jHNSLPti421J/wBT6ExsRS+VLSIuItB4dL7Vow7q0OBTZ0kGx95nmOlNLOUt5gdYV3ZSQHo4j+GfvGDB6GdrgAybDlx9tJ2JAPlaflNM/aTAvYt1DGHQVqJEgQAANUlRNkpBO5rWx3ClLdbaQhthPdNwLqMgLUo8dIJEm5JN+FDxnjjeDKknSt5UKULHTKlW/X3qAwP7LcSnC90MThQvvO8094o7BAAkIjUNJ96DYzsvicO4pK2vs3LFQIUhKt7kfCJ4mPnQ9TE4bDDi49PpqVPyijvZ7NHpcQXFBtKhpJ8Un7yEztaDI2PAzQDc7wIRhMOjUI1OKOm9ytQjhwAofhmUgeFIJ5rV9APxpiezDDPtE90ShtZSR8BBVKgqxAhR1GbXBoOvK8K7Zt1bSwbJcNp5X/8A6oKnnUzJVrI2Tsgfn+rUb7NYV7EYqFEllIBcH3YIOkep5cqVc9ZdbMKToHT4T5H6GmbsFjQUK1uBpWjSCuAlWmSggnkYFt9qDjOez6m3FaEpTNxpMKtsfDRLJcVLIKz4pKZmSQCePpVKHXjiEqsu+o6JkJJiZnYSK1pwB/uokJUpQI+IyTx5QaD25GVNtjU4dR+XoONB8z7RtCW0gJEE2Ak9OlVZtmhdJRsRxBt+ulImdSh4AXJ8xvQMr2YfY3gKWSTxHKAeNqBIfg7A1ocxIKABskQYG55j1oeDQcZuynSHEpCIgHTsesc6FF+Rc0XxsqZUANoNuVLy3BQE8vzZbVgqU1hzPHqdWVcR4U3+f41gxGKIIAIAjpP51ZhlbUDBlvbB1pCm3FqWlQ0iTKgBbeZII1DfjXYz9kixIPkR9PrSzjFHvCPKPKPzql3EJR8RvFgNzQM2EzVDmICUquQAJESZJtO/42plLukQbgiCDsRxHlXkYxZ1hQ8JBBBHAjYjyr0w5qHcK3iOKhCgLeMHSqOkifI0Hn3bDJAw9KP7pzxIvMbak+hNuhFAUulPwkjyr0DtUkO4RRi7ZCweVwlXuD8hXnilUGpGakfEkH5H8q1t5s0dyR5g/SgZeE1yVigbE4tARr1jTtM2qp3PWR9+fIE0FyzHJTLa7trseh4H9fSs+OwKmnQki0gg8xO9AQzLPSCQixIEqO/pyr5nEpYw/NTc/IULxI+0I5kD8KOdrzCcKOTI/BNAHwS4Clch+f69aYs3xysGyzh2yAsjvHTzUeB5jdPkgc6XsIPs1HrfyEGiXbBBVizyKQQekkfnQMeV4wPsa0p3ICxwkGVeczYnlfnVWd4QFohAEJJgCw8IbmBAi01nyTGBjBagJ1OOJHnpSATzEzairLqX2wptQJHxAcFaRqHUXF/egwPJCXmWrf7swpa+WtQCfxM+tC8xx0MMqCiBddjB1STI6g8elWYpK2cM+tye9fXpvvpTvHSSf8tDMI53jCm4kt3APEEz8lE/5hQHMgzBDxWbJ1p0vJ2AMyh5PQKseQWrpQ/MMKpJUFCFoMHqOB/Wx8xQjAvBCgpKtCgZk7jnHMnaDzo8jNBiEklBSpPhBglJBEAf04dRYB8yvMQ40pL4+yFgVXIPJPNP4cOVZ87ZU24ngkAaQn4SOXURWfHYZY8JtGw36/X50SyLDrxUsEd5sUySAmIGknltHKDQeof2W5A2jClxbYC8SlSQSLhtUaB6qGvyCaB56ktPKiPAdJg8RIj8Ka8L2jLTKCmFL1FluBYaACtYHDeBOwTXnjuZO4nGOhQGi8GOREajxJAJ86D051fC1AMflxOIbWo+FSo8o50exLuo3gbXAGw6VkdUVwYIQ1fxCCoqIoBGPfMqERcD6ViI26UVzLCpTK4hR/qYFDwwDsfSgtweIggxwFYsTkDaiVIUUE/dN0+h3Hzq4lCEypYSeRN66ZcSr4VA+RoFzGdnn0qJ06kzYpg24W3FUtskGCCCOBpzbXEdPetXeBXxAK/mE/jQImLb8STImL+9CM3bjTPUSLjhXqSspwy7qYRPEiQfkRV7GT4RP/AQf5pUPZRIoPI8syx19YQy2pxR4JE+/ADqa9HfyVWEwjOHcCdcFa4MwtSiqARyGkT0ph/9QQ0nS2lKBySAkewFA89zUKGpatKRuT+A69KBZzd8JwzqeKwEgc5N/ZINJrmTOkGG1U3Y14OkRZI2HE7b+dfQaDz1zCKSYUCDyIiuO7PKvQXkJWNK0hQ5Efhy9KW86yJSAVtXTxTuodeo+YoF55kiJBE3FtxzHOieX41LiAy8f/1r4pPD0/05UXyfNGH8MnCYrw6FKU07YRqJJSSfhuTvYiAYIBrDj+xGJbJKUd8kCZbuY5lHxC3QjrQcr7PuqfRpTJkSeEAiVeVc9r8QFPhCdm0hHqP0K4wWcra+zc1QPNK09DxjpVed4WHlRsbj1oOMCn7BZ4BYB8iB/Wijg/aGUqmXGQUKHEiLH2E+YVWHKEAtvIMXCVAeRIP/AHCrcqdUHk6PiWQkjgZgGenHpQb8xV3eDZRxIK/82pf4FIrB2WxhlxuYka0niFJ/pf8Awii+ZYcOrlKgrSNJBtbgfPYcus0KyZAw7jqiYUkaUAjeePlH40BrE5jh3SGnhEAfafxEDVMfDJ9OlZ3eyzjSgtHjA24GNoImFAi1ifSs+bYHunYdRoNiQoRY7Ecxwmt2Ge0D7NwIHLxaf8pBHyoMGKyZJWVaSCN0qBseoMe+xqnM3QUpbDgkbxuTxgcBw9KYMLn6gQlaklRMADwR6TJPoK+4XtAtRgJj+JIsPO8j5+VAMTkDjiWSRCdACluSm3CPvExGwNHcrWlhC+6shHxLIguOx4RyASPFA2tuTUwmXvYhegOJgnxrJ+EX4D63seVV41banW8I0FdygEyREgHUpRMRqWr2sKDIx2k7vmUpBEfz7/LfzrThMQVNBYSAVSqBy1QJ4fDRTG5e33QbbZSe7kqJSJMmQSTc+dAsC2C93dxKSkASIghdvY0HpylyazZ5idCAi4Krg7kK4SNoHLrVyEk6iFRAJB68IvWjNMo04dLi1FSigAA8OcefGgWMdmqQNTituAufO1YhnqSPs5E8T9K+P4QHkPUfnQt5kJVbb5UHb2H1feHuD9arxTgZbJnxKBSkiN+J34DjXSTFZsy8S77ACByoPuW586kXUVRzM+QM8a2f7ZKSqFNA7TCoM8aGoR0+VZ8ThEgyBvM39aBob7Zt/uLH+U/Wrh2rQdkr9YH1pQQm9am00BDMO1rmohKAORJ1H6D8aA47GOOmVkqI2/oOFfMaZUelhWZ1zSJ40GxOZlCIi4sJ+tYjmzoM94fp7bVmKyTck1y98NAcy3tAFkJcASrgofCfPkeu3lRQqg0jGmTIMw7xJbUZUkSnmU8vMfgelAK7RZXoPeIEIUbgfdP5H5GqMo7RvMfC4dMRpVJSJ5Dh6RTS+0FJKVbEQf18/SkTE4coUpJ3SSD6UDmntqXEhOJYbfTzIkjy1THoRVmKwGDxaAptxTCk+EBV08IB1GdtiFHypJZxJTbcVrZzRKZCkkpVYj6+YoGPD9lHmFAhIcQZSS2dRhQiSkwq2+0WoXl2HUjELBEKbSpV7RbSPbVPpVGFzR5kQy74OEmw80mwPpTTlvaRa2S7iG0KCfCFAXVHxRMwJjaBPlQK2JJbOqTr6G4BrevMkqaStxAKSOETqFlADz5Eb1rdGAxKVrCnGjbVOw32B1dfvVvxHZtPdNobdTKUeHWI1TfV4STxn1oPj2bpfYbSvSsDwoWZ1ov8JVeOAvwi/GhuIdbZTpWVIXeVFJ1dY8NvOrMJ2fxTajZtSTuAogH3Ag8jRvEZd3rXdPaSI8Kyoa0nhznl+YoFvLGmLuAGE/fXtq4AbSePTjwrtrMlrWUQEoQCTH4DlV2Y9nZAR3yG2ki06iSeJIgDe++9d4YYdAMEvKIvwCtIgwE73J+9xoN2W45X7MdCSlRC1EmAFEkpmZuPu+QIFTstmniU0o96tKdanDFkp3AHGSRzPlWF3DvuIHelOEYSLC2uN4CbaN+MG/GvmRYxtGJS0y3CQlxZUr4lFLa1CeO8b+1AYzrtQpJBSpIAEaTIBA5yTNX5pliwhsgd0vQhZ07grHwkkTsdulfcyIWQVALAhQtN7EelEl4gusJcWdV9CidyRyjgElM+YoD7QkG08OoHTmZot2vxgLLaE8QnblFD8I8EMuKJNhNife3GgGb4XEKKSVtkEDSm6VaYtJJ0mgyrwyjwoa+jxUPxGGd737QKEbW8MeYtWltEC3yoIpNZ8SDPlWxs3oRicD/vC16lGTsCQPXnQXCaz4tVx0rc2mQRETxG4oU4ghRBJJG9BYhX4/WulveHfjUaamKrfZNgP0TQfUsqIMH9etDsa54QSQI+c/WtYKk18d0LELE9djQDkpqP2F61qwMDwq9D+e1ZMVhFgyUnzFx7igwvtSK09nSRiW45mfLSqR5xVdcE6VJVExv+udA3vvRJPhA4kxS5naApRcSZBibdI+lX4bBFwB1RJ1fCCZgSR9K+5mNLKumkf9VooAMVw6Yr6l7pVzGAU4CrZI3Udp5DnQZmEFSgkbqIA9TFPXaFsIYdbQIQyEIHqBJ/6p8yaWcowyO/bCVFRC0mwtZQNPK8MS9iQ8P93UhMySD8I/u4B1EXJ5QN9iCJk8KDqP3gD7GP/KmLtq3qbSsbtLKT0E2/8Koa7HEOa2MS043cSSoGCIvCSOPA0wYjJgrvA46gIdSmQJKtYmSJABEH/pFAh4halALQSJF4J3H6j2o12HDjrjolaiEWBUdM603J2EDVWsqwDCtHieWLFJsgEcIED5qrJjO2joUEJSltr91AAtz2AB8gKA5mPZ1kgF90wm4Sj4hzGq9iOAB86wK7QtstJ/ZWwhMqTqV8QM3kk6rzzA6UEDzja9dyDvqkSDuJO/TlW/E4VDiFd396FaZHLeOoO+1AIxGJW45qeUVAXAO3QAbCtPZ7FFL63iNRShRjnqKUR7EisPclZKFJOobQk0ayLArYQ4txJTJSEBVpIk8eAJB9BQTtIHG3e7CyAiTuRxMH50wdgdZU6FJC2QEkzxchItytc/4awZrlwfUwpZJlpBKUbqOlIPi+6LXPWijrD3dDuUjRMHTYW4JB3vEk7mgfUtwwgH4XXAhXRP5c/Oh2f3dMXAsI5DYUay5lK+6kz3epRAvb09KE5vi06zFhyi340AvQdKhzBHv9aAN5e/pnSs9SmDx6UfxTCXjqnxJSQIJAPG6Sd+tCEu8iR60GvsZgFuOkOpglYSkEXA4mPf2r1xjsdg9PiwzaidypIJPrXj2AzdbLqVzNeg4P+0xhABcCotcCSPS0+lBX2l7BYNF23O4WfhSSVIPSIKk8rEjpXk+Z4B3DukYhspJukpulSeBSeI6+8GveMw7SMqw6nmlpWEp1HmBCgLEWIVAIi09aTe0naBnFILbqQQNlAGUq5pJ25RxHyDyteZAHwoV6n9GuRmS+AT5RW/G4MIURvGx5jnQYooLxi1kyrTHkB/WuRi2zuCPw/Oqi3v5Vn0UBVKAQAIIHL61e3agYtcGD0q9nNVjeFee/uKAycMhW6EnzFXMZazP92n2n8aEozvmj2P8ASrRnw4IPuPyoC+OSNgBAsKWM7WCAiRvqMTbgAZ471bjO0KtvCn3J9+FCS6m5mgo/ZetF+0GHIbYSiA33YI5FXGeux9aHh1P71FMDm+lHdrSl1G4B3HlQB8teWyvUklKoMEcD/pTXlXapDgShwaHQLqkaVEDcfuqI4bTy2rH+24T/AJZU8tRj/v8ApVTmd6Z7llDZ5xJ97fWgP9o8vbw6zrbaW2pIUhekJUQdgoQIMQZCtiPTAw+26AlMpKZUnmIMnSTM7zHImiGNUMwwLSlD7RtAbURuFNgJB/y6Vf4lDhZNwJW0soJIUkgpPI8COn50BXMstQ6ouIUEnZXESkj1BAgbcvUZmGVrIBGknjBjz+KKYcC+h4kadKyPGkCQYEah5cjeCRcRBDs/kYY759UK0QlpM6gFqmVEDeABH807gUC3/wCtYhCEiIAgGx4WvBq7CYzEvIWW2wtTclUA2SBM7+duNEcaO/IK1gObEiL+hVPvV+SYwMqVpeCgYCk23ExPjkHegFZbjnHTp+G2olKiAkcSRNvrYRXzHvqdcS2iYTCUgnxEnn1J/GmbFZa28k9wsIBMrSBuesGUx0BG+01RleUNYZxJUoreXIRCSEoEHUoE31BM3MdBN6Airs+vukaVpslLd5klIOo/y6p+VD8zyl1ITofjSTtIBnfjwNfWs3U7jQpJ0tNBYbSNiAnQokfu/dHvXeZ45C8OlZ1glQASmwTOo+I/vHSfag9FbZLeFS6kK3WlRtpg9N5Eb+dK77+okg01dpcYGsC2z95QC1AH94m1r8aTUICUgARN95ubny8qDsD067UExD8qUocSaNtq8QHnI/XrQXNctU0sQD3Z+En8CedBSpxIBJG3KqFYwqjgPOa+YpJ0WiJvJ4VWhEcKBk7NJfWVssJ1F1ISoTACNSSSTwA6+VNuD7NIZMrc1HYpTBve6lEQPJI9TShkWbBlCgbalIKlX+EBQIMCTuD6GnTAPJcZLiFBQkiR0oEXt/gUtLTpEBc+RAgmORkwR060oDyr1PNsIjEtqaXabpVuUq4EfgeleX4nDqbWpChCkkgjrQcPDUkwY3J6wKxAVtSo7xWZLkbWoK3VgDzqoKraUa7HfhWXQaD5NcOHmKt087VQ6oE0HKiOVZn3OAq5ys60HegrqFo71pbRFU4pwgwLUGrL1EzeYiJ4TNdmedfcvT4Cf3j+FRy1+V6CzKs6cwy9abpMBaTsoC48iLweEnmRTME4XFBLplFyNwmTa3KJI2InkDshLeJ4074jJXHcvwoYSCNKiu8GZVz3vq+VAQQ0UmCElsJVCUSCVR4ZkDjuZJtvWthCl4N1Ckx9pIvqtpSfxSbUhuurbCQpJ1TpIvI4RTR2GxBJxDSgSFsyLzpKVpF7cQtQ9qDOdCEQb6VT4Y3tAi8H23r6HVYlo90oIcSY0rF4/wDH+YzvS5h3iSQnwrTbzjcdfKrMLm7gJJRdPFPhM/h7RQfXMjxE+IpH+NP/AIk/KmvszhXG0OrW4pxKUEDwmCpVgElV1WBoBiO0roglSwYsYHzNp9aNdocwdbwjLKlK7537VZiCkGNKTG0J0+pVQXZCjW6txTfdqS2sqGsKJECNuOrTaiuEwjb2BQtVmlYla3DcKs2ptAAAuJv/AIqSMEpYwroB8RWnUSq+kpMfMK969QyBXe4VAJCVBCNKTATpA0lRHUxHQ0BXti53iii4KYGqBAAG3n/SlwpuI24UUxxUokE6lTJI63oY86Gx41AdN1egoPjbZJ8rfjNa0kxBAIPA3B9DQV7tAoSG0CDxVc+0wK1Zbneuy06TzG3qOFBMy7OodbUlvwFXAzp524j5+VA05S9hxBCgngR4k+h2FOjCgoSkhQPEGR8qJ4TDSL0Hl2MYPxlaiJ24A9BsBTB2HzgtPhtRPdPeBQO2o2Qr0VAnkTTdi+xLD8E6kEcUWHqNjUw/9kqfiGJXO4lKd/P+lBlzNooWR1pS7YYcSh0JEq8CvNIsfa3oKf8AtfhoeV5mkTtW+A0hFpKirrAET6kx6UAbKMOFyVbDgLUXGDbH/DR/lH5UJypWkHka2YrOA3AiSesW9qC1zK2jsnSeabfLal/McicbBIOpP7wFx5jh50fZx6Fi1jyO/pzr41iiDCrTt+poEUsqG5mppplzrJpGtodSgfin8vblS6k0EZwxUYAJJsANydgB61v7Qdm3cKvu3QNRSFWMxO4P8QNiKMdhO1mGwLylv4UPE6dCvCS2pJJ1JCrE7XkERRDH9rUPKK14VCyZgr0qMeZTQef6YjqRVqcuK1EmyfmfL86b1Zy0f/w2h5JSD/2VWtGHc21NHlwn1kfMUAFY4AQBtQ7MXoGkbnfyo3m2CW0jUhOsfvJuAOZG/tbrS1M0EwGG1uJTwJv5cadsm7QiFtvJ/wB2mEKT8SFJgSnpsZFwYibgquWeHWo8BHv/AKUZ7QgNKbbAtpGnr197+ZoDXazJlq/3hhPepUkElN1fzAAXEch5gUEyjELSFhpelxQgEk36e8EdR0oinM3W2MOtpZH2YB4pJTbxA2NwetcsZ7hsZqGIbDTvFaTAMcZNwfPV50CziMM4hcqSoGZn+KfY3o7l+HS+FQka4GtGxP8AEmiLWSvD+7xKXUxbX8XTxCZ9YqvB4HGBaioBMA6SnSq5tEFR4TQW5PlOlQcd1oZbMkOJA1HcJTO4J3jh5ihmcYkvuqcVrUVGyU/WBb8aMvNvREq6atv+4QOlcYTBKKhrX4P4Um/QEmCfL3oMGTdnVOfaP/ZMIgkSNR5ADnzm9Fe2uPDam0teFJZaiD93SCPzrrtAVtS2pKRAHh4AeXE2341nyxpONSO8N24RYi4AJFuEeEUBrGsnxAqIB3ANt+hoWtwMlKd5mxIm3nNHceRqMfKhGKamg4XiweHy/rVTuJIQSixnjyr4W6+LTAP650GbA4lbStSFFJ4wbHzGxpry7trEB1P+JP1H5e1KYFfFTFB6Zgu2uGMfbJHn4T84o+32uaAnvW/86fzrwRY261tbT8vzig9H7UdtWFEkELXySd/NWwrzfHYxbrhWvc2jgBIgDpVbgkz0qKYITKb9AfwoMeJxBSYBIqtCpNdY5YlMg6jx5Ac6+tND9Gg6xTlkxsJrZlecgrCXdzYK69fPnWHGqHwi8b1mcaCuhoHAynjN5/XSl/OMGLuJEX8XnzH1onlWIUtoajJT4T5fdPtb0rp1uQUnYiKBPdRNfWcStGxtyNxUzNGk24GshWY3NAQVnah91PzqrMMcsx4oBEwLUOUsmtmIbKm2yBf4fyoJl+auMnwKgcUm6T6c+ovRDSxifg+ydP3fuk9P0D0NZ2uy2JV/win+chJ9iZ+Va/8AY5xPxONp8yr6pFB3luVqCghY4lR5EJE+0x71uwWb4fFJ7nFSlSCe6dHLgFQP6HpE1vytjuinViGlQIuRJB3Fzcf0q9PZTByXNDk7gIVKfSR9aDlnIiMOUB1LqUqK21JiwJkgwTxk/wCI8qC4fsmCor7xMztcQetFnXUtn7PCLJGyiRI+ajPtWTGLKz9phiTPxNiDH66+lBYy41hxHehSgenhP8MaiP1tXaM1U4PA6d/5j53NfMqyNopUS2tN7BRgza9lG3COtXYhgNz3aUItczePxPuKCjFOFHxuqVPkAOckcarweeuhxCmrBBEEix6R96Rat2aZdqDCQhEpbEqItqVCiYuJMjnXeHDeH8SQcQ9tIshPC3D3v5UGPOsI4+4VuLLbe6lq+JR46Z4ddq+9mGGy6oMg6QmFOTBGxAk7kxQ1/H4o4hDqm1K0KBCYkHmPbiaMu41aUpIR3Zcvp2AHCYG5+ooNb3aVqbJWq+9h+NfF5hr+FEDrvXl01JoPTdRqjMAvuvBvPyrzmak0D5gEqA+0WVHoAI+Vd5gyqNSFEotIiCPPmKQJqTQNoJ1DjRFpqx3pBmpNA9KYPlXBEf60kTXygdFkKsUg+f518VhEnjB9IpQab1GJAsTJ2sCYsNzEDqRTf2SzthnDKStek63O9QSoJdaU2hKAUpH2qkKDhSlRCQVk3mKDNiMEqZEHyIn23qjQRuDVzWOCcuLYxKVawSWCpSUoPeG4bCNLjpACu8KrJIF4gRXadZRhGVYhxxtK2nV61rUEFCilKEpNkpSj93fV0AoC/Z5k6Vq4eEcN/EfwPzrWsCdx70tZy/hV44LQUKZUtSlFWuTqWsqK4vMHw6eGmbzQnOe51J7iNGgRvrmTPeTbXMjw2gJ4yaC7M1anFKF0lRjymswmsVSg290N9qaMI+jBo0pIViFCZIkN2sByV8/IbpVSgLYzNHlKhx5foYHsIFD1qk86vyd9SHkKS8WFCYcSVApMEC6bgE2JGwJ32pozDtNOPDycU6NLOkqbdc1K0IJDQdIC1hagmVECCo2hIoF3EYUrWlCbmAP1yFHy6phISyRr2mYHUxxq/sp2pR3z7+Ichbjrbi5Kkpcalzvm1aZLgVKPsyQFFI1G1x+D7RNsYV1KE6nHHXSgbBDa2VsKKhFyULUEgEQRN4ghvYzdwD7Vwz/AfoTB+XrV/wC0urT9m9q3/m9QRNud6QKlA5pzHEtq1d6qUmYVGk+fD3rd/tilLYWrCNlQkGFEpnmQQT13rz6pQej57maXNLocEKQDpSeJSJ6wNo6XpTexxQfCSk9JH+tBKlA1N5riFpaCFmXDpvG8xJtTfgsxYX3xUmVIKEhw/DAEEAc5vbhXk1SglSpUoJUqVKCVKlSglSpUoJUqVKCVKlSglSpUoJUqVKCVKlSglEuzWFS7jMM2sakLeaQoXulTiQRa9wTUqUH6Z/8AZ/KP+ST/API7/wDZU/8AZ/KP+ST/API7/wDZUqUCF/bP2BwGCy9LuGwyWnC+hBUFLPhKHCR4lEbge1eI1KlBKlSpQSpUqUEqVKlBKlSpQf/Z"/>
          <p:cNvSpPr>
            <a:spLocks noChangeAspect="1" noChangeArrowheads="1"/>
          </p:cNvSpPr>
          <p:nvPr/>
        </p:nvSpPr>
        <p:spPr bwMode="auto">
          <a:xfrm>
            <a:off x="8551863" y="-898525"/>
            <a:ext cx="24288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43015" name="Picture 10" descr="http://farm3.static.flickr.com/2173/2236163818_ac52297e4c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8" y="193675"/>
            <a:ext cx="1901825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12" descr="http://farm1.staticflickr.com/230/519801521_50b522b8bd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3830638"/>
            <a:ext cx="2122488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14" descr="http://www.dreamstime.com/poisonous-red-berries-thumb19683187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9650" y="3921125"/>
            <a:ext cx="2968625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ww.vattenkikaren.gu.se/fakta/arter/cnidaria/overcnid/radiar.gif?w=300&amp;h=30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34" t="935" r="11748" b="2"/>
          <a:stretch>
            <a:fillRect/>
          </a:stretch>
        </p:blipFill>
        <p:spPr bwMode="auto">
          <a:xfrm>
            <a:off x="803275" y="542925"/>
            <a:ext cx="376872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6" descr="http://images.tutorvista.com/content/animal-kingdom/cray-fish-and-hydra-symmetry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8" y="3867150"/>
            <a:ext cx="4764087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8" descr="http://www.blc.arizona.edu/courses/schaffer/182/BPSy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7725" y="542925"/>
            <a:ext cx="4486275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Box 4"/>
          <p:cNvSpPr txBox="1">
            <a:spLocks noChangeArrowheads="1"/>
          </p:cNvSpPr>
          <p:nvPr/>
        </p:nvSpPr>
        <p:spPr bwMode="auto">
          <a:xfrm>
            <a:off x="1889125" y="38100"/>
            <a:ext cx="5424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/>
              <a:t>Radial vs Bilateral Symmetry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science.kennesaw.edu/~jdirnber/Bio2108/Lecture/LecBiodiversity/34_25AmnioticEgg-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225" y="641350"/>
            <a:ext cx="8396288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2"/>
          <p:cNvSpPr txBox="1">
            <a:spLocks noChangeArrowheads="1"/>
          </p:cNvSpPr>
          <p:nvPr/>
        </p:nvSpPr>
        <p:spPr bwMode="auto">
          <a:xfrm>
            <a:off x="3300413" y="74613"/>
            <a:ext cx="26019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/>
              <a:t>Amniotic Egg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13_UNO5NaturalSelection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136525"/>
            <a:ext cx="8548687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508000" y="1944688"/>
            <a:ext cx="130175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000"/>
              <a:t>Original</a:t>
            </a:r>
          </a:p>
          <a:p>
            <a:pPr algn="l"/>
            <a:r>
              <a:rPr lang="en-US" altLang="en-US" sz="2000"/>
              <a:t>population</a:t>
            </a: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2019300" y="1773238"/>
            <a:ext cx="130175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000"/>
              <a:t>Evolved</a:t>
            </a:r>
          </a:p>
          <a:p>
            <a:pPr algn="l"/>
            <a:r>
              <a:rPr lang="en-US" altLang="en-US" sz="2000"/>
              <a:t>population</a:t>
            </a:r>
          </a:p>
        </p:txBody>
      </p:sp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4014788" y="1941513"/>
            <a:ext cx="2022475" cy="59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000"/>
              <a:t>Pressure of</a:t>
            </a:r>
          </a:p>
          <a:p>
            <a:pPr algn="l"/>
            <a:r>
              <a:rPr lang="en-US" altLang="en-US" sz="2000"/>
              <a:t>natural selection</a:t>
            </a:r>
          </a:p>
        </p:txBody>
      </p:sp>
      <p:sp>
        <p:nvSpPr>
          <p:cNvPr id="7174" name="Text Box 7"/>
          <p:cNvSpPr txBox="1">
            <a:spLocks noChangeArrowheads="1"/>
          </p:cNvSpPr>
          <p:nvPr/>
        </p:nvSpPr>
        <p:spPr bwMode="auto">
          <a:xfrm>
            <a:off x="434975" y="4586288"/>
            <a:ext cx="2528888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000"/>
              <a:t>Directional selection</a:t>
            </a:r>
          </a:p>
        </p:txBody>
      </p:sp>
      <p:sp>
        <p:nvSpPr>
          <p:cNvPr id="7175" name="Line 8"/>
          <p:cNvSpPr>
            <a:spLocks noChangeShapeType="1"/>
          </p:cNvSpPr>
          <p:nvPr/>
        </p:nvSpPr>
        <p:spPr bwMode="auto">
          <a:xfrm flipV="1">
            <a:off x="4641850" y="2538413"/>
            <a:ext cx="234950" cy="4492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Line 9"/>
          <p:cNvSpPr>
            <a:spLocks noChangeShapeType="1"/>
          </p:cNvSpPr>
          <p:nvPr/>
        </p:nvSpPr>
        <p:spPr bwMode="auto">
          <a:xfrm flipV="1">
            <a:off x="4654550" y="2516188"/>
            <a:ext cx="234950" cy="4492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Line 10"/>
          <p:cNvSpPr>
            <a:spLocks noChangeShapeType="1"/>
          </p:cNvSpPr>
          <p:nvPr/>
        </p:nvSpPr>
        <p:spPr bwMode="auto">
          <a:xfrm flipV="1">
            <a:off x="2085975" y="2432050"/>
            <a:ext cx="311150" cy="7286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" name="Line 11"/>
          <p:cNvSpPr>
            <a:spLocks noChangeShapeType="1"/>
          </p:cNvSpPr>
          <p:nvPr/>
        </p:nvSpPr>
        <p:spPr bwMode="auto">
          <a:xfrm flipH="1" flipV="1">
            <a:off x="1109663" y="2566988"/>
            <a:ext cx="438150" cy="584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9" name="Text Box 12"/>
          <p:cNvSpPr txBox="1">
            <a:spLocks noChangeArrowheads="1"/>
          </p:cNvSpPr>
          <p:nvPr/>
        </p:nvSpPr>
        <p:spPr bwMode="auto">
          <a:xfrm>
            <a:off x="3419475" y="4586288"/>
            <a:ext cx="2405063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000"/>
              <a:t>Disruptive selection</a:t>
            </a:r>
          </a:p>
        </p:txBody>
      </p:sp>
      <p:sp>
        <p:nvSpPr>
          <p:cNvPr id="7180" name="Text Box 13"/>
          <p:cNvSpPr txBox="1">
            <a:spLocks noChangeArrowheads="1"/>
          </p:cNvSpPr>
          <p:nvPr/>
        </p:nvSpPr>
        <p:spPr bwMode="auto">
          <a:xfrm>
            <a:off x="6267450" y="4583113"/>
            <a:ext cx="2455863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000"/>
              <a:t>Stabilizing selection</a:t>
            </a:r>
          </a:p>
        </p:txBody>
      </p:sp>
      <p:sp>
        <p:nvSpPr>
          <p:cNvPr id="7181" name="Rectangle 2"/>
          <p:cNvSpPr>
            <a:spLocks noChangeArrowheads="1"/>
          </p:cNvSpPr>
          <p:nvPr/>
        </p:nvSpPr>
        <p:spPr bwMode="auto">
          <a:xfrm>
            <a:off x="6478588" y="6478588"/>
            <a:ext cx="2633662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/>
              <a:t>Figure 13.UN5</a:t>
            </a:r>
          </a:p>
        </p:txBody>
      </p:sp>
      <p:sp>
        <p:nvSpPr>
          <p:cNvPr id="7182" name="TextBox 13"/>
          <p:cNvSpPr txBox="1">
            <a:spLocks noChangeArrowheads="1"/>
          </p:cNvSpPr>
          <p:nvPr/>
        </p:nvSpPr>
        <p:spPr bwMode="auto">
          <a:xfrm>
            <a:off x="1789113" y="631825"/>
            <a:ext cx="5940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/>
              <a:t>Different Types of Selection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17_23fLonghornBeetle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212725"/>
            <a:ext cx="8548687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647700" y="6388100"/>
            <a:ext cx="18637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sz="1600" b="1"/>
              <a:t>Longhorn beetle</a:t>
            </a:r>
          </a:p>
        </p:txBody>
      </p:sp>
      <p:sp>
        <p:nvSpPr>
          <p:cNvPr id="46084" name="Rectangle 2"/>
          <p:cNvSpPr>
            <a:spLocks noChangeArrowheads="1"/>
          </p:cNvSpPr>
          <p:nvPr/>
        </p:nvSpPr>
        <p:spPr bwMode="auto">
          <a:xfrm>
            <a:off x="6859588" y="6478588"/>
            <a:ext cx="22161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/>
              <a:t>Figure 17.23f</a:t>
            </a:r>
          </a:p>
        </p:txBody>
      </p:sp>
      <p:sp>
        <p:nvSpPr>
          <p:cNvPr id="46085" name="TextBox 4"/>
          <p:cNvSpPr txBox="1">
            <a:spLocks noChangeArrowheads="1"/>
          </p:cNvSpPr>
          <p:nvPr/>
        </p:nvSpPr>
        <p:spPr bwMode="auto">
          <a:xfrm>
            <a:off x="3438525" y="317500"/>
            <a:ext cx="4953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>
                <a:solidFill>
                  <a:schemeClr val="bg1"/>
                </a:solidFill>
              </a:rPr>
              <a:t>Yes, insects are awesome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13_01_CamouflageAdapt-U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104775"/>
            <a:ext cx="8685213" cy="614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5"/>
          <p:cNvSpPr txBox="1">
            <a:spLocks noChangeArrowheads="1"/>
          </p:cNvSpPr>
          <p:nvPr/>
        </p:nvSpPr>
        <p:spPr bwMode="auto">
          <a:xfrm>
            <a:off x="346075" y="2586038"/>
            <a:ext cx="3302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000"/>
              <a:t>A Trinidad tree mantid that </a:t>
            </a:r>
          </a:p>
          <a:p>
            <a:pPr algn="l"/>
            <a:r>
              <a:rPr lang="en-US" altLang="en-US" sz="2000"/>
              <a:t>mimics dead leaves</a:t>
            </a:r>
          </a:p>
        </p:txBody>
      </p:sp>
      <p:sp>
        <p:nvSpPr>
          <p:cNvPr id="47108" name="Text Box 6"/>
          <p:cNvSpPr txBox="1">
            <a:spLocks noChangeArrowheads="1"/>
          </p:cNvSpPr>
          <p:nvPr/>
        </p:nvSpPr>
        <p:spPr bwMode="auto">
          <a:xfrm>
            <a:off x="4616450" y="4322763"/>
            <a:ext cx="3360738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000"/>
              <a:t>A flower mantid in Malaysia </a:t>
            </a:r>
          </a:p>
        </p:txBody>
      </p:sp>
      <p:sp>
        <p:nvSpPr>
          <p:cNvPr id="47109" name="Text Box 7"/>
          <p:cNvSpPr txBox="1">
            <a:spLocks noChangeArrowheads="1"/>
          </p:cNvSpPr>
          <p:nvPr/>
        </p:nvSpPr>
        <p:spPr bwMode="auto">
          <a:xfrm>
            <a:off x="1449388" y="5529263"/>
            <a:ext cx="191770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000"/>
              <a:t>A leaf mantid in </a:t>
            </a:r>
          </a:p>
          <a:p>
            <a:pPr algn="l"/>
            <a:r>
              <a:rPr lang="en-US" altLang="en-US" sz="2000"/>
              <a:t>Costa Rica</a:t>
            </a:r>
          </a:p>
        </p:txBody>
      </p:sp>
      <p:sp>
        <p:nvSpPr>
          <p:cNvPr id="47110" name="Rectangle 2"/>
          <p:cNvSpPr>
            <a:spLocks noChangeArrowheads="1"/>
          </p:cNvSpPr>
          <p:nvPr/>
        </p:nvSpPr>
        <p:spPr bwMode="auto">
          <a:xfrm>
            <a:off x="6234113" y="6481763"/>
            <a:ext cx="26828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/>
              <a:t>Figure 13.1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TextBox 1"/>
          <p:cNvSpPr txBox="1">
            <a:spLocks noChangeArrowheads="1"/>
          </p:cNvSpPr>
          <p:nvPr/>
        </p:nvSpPr>
        <p:spPr bwMode="auto">
          <a:xfrm>
            <a:off x="3481067" y="107556"/>
            <a:ext cx="24865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dirty="0" smtClean="0"/>
              <a:t>Stick Insects</a:t>
            </a:r>
            <a:endParaRPr lang="en-US" alt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981" y="692331"/>
            <a:ext cx="8132841" cy="16190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11"/>
          <a:stretch/>
        </p:blipFill>
        <p:spPr>
          <a:xfrm>
            <a:off x="128613" y="4108706"/>
            <a:ext cx="6882992" cy="2656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8674" y="2148840"/>
            <a:ext cx="4885508" cy="257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0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TextBox 1"/>
          <p:cNvSpPr txBox="1">
            <a:spLocks noChangeArrowheads="1"/>
          </p:cNvSpPr>
          <p:nvPr/>
        </p:nvSpPr>
        <p:spPr bwMode="auto">
          <a:xfrm>
            <a:off x="494169" y="0"/>
            <a:ext cx="35621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dirty="0" smtClean="0"/>
              <a:t>Butterflies and Moths</a:t>
            </a:r>
            <a:endParaRPr lang="en-US" alt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114" y="584775"/>
            <a:ext cx="4742989" cy="40296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4538" y="71845"/>
            <a:ext cx="4532812" cy="61656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35" y="4368919"/>
            <a:ext cx="4565468" cy="245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7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ces.org.my/en/wp-content/uploads/2010/02/complete_metamorphosi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4025" y="728663"/>
            <a:ext cx="3324225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4" descr="http://static.ddmcdn.com/gif/willow/insect-info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225" y="158750"/>
            <a:ext cx="268605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6" descr="http://jpkc.sysu.edu.cn/jscx/Textbook/senven-3_clip_image0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2288" y="2701925"/>
            <a:ext cx="3162300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Box 1"/>
          <p:cNvSpPr txBox="1">
            <a:spLocks noChangeArrowheads="1"/>
          </p:cNvSpPr>
          <p:nvPr/>
        </p:nvSpPr>
        <p:spPr bwMode="auto">
          <a:xfrm>
            <a:off x="3062288" y="211138"/>
            <a:ext cx="29845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/>
              <a:t>Metamorphosis</a:t>
            </a:r>
          </a:p>
          <a:p>
            <a:pPr algn="ctr"/>
            <a:r>
              <a:rPr lang="en-US" altLang="en-US" sz="3200"/>
              <a:t>In Insects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5446713" y="6478588"/>
            <a:ext cx="34671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/>
              <a:t>Figure 13.8</a:t>
            </a:r>
          </a:p>
        </p:txBody>
      </p:sp>
    </p:spTree>
    <p:extLst>
      <p:ext uri="{BB962C8B-B14F-4D97-AF65-F5344CB8AC3E}">
        <p14:creationId xmlns:p14="http://schemas.microsoft.com/office/powerpoint/2010/main" val="197318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3675" y="147638"/>
            <a:ext cx="8709025" cy="1143000"/>
          </a:xfrm>
          <a:effectLst>
            <a:outerShdw dist="38099" dir="2700000" algn="ctr" rotWithShape="0">
              <a:srgbClr val="7F7F7F"/>
            </a:outerShdw>
          </a:effec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Chapter 18</a:t>
            </a:r>
          </a:p>
        </p:txBody>
      </p:sp>
      <p:sp>
        <p:nvSpPr>
          <p:cNvPr id="49155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49156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61925" y="1963738"/>
            <a:ext cx="6200775" cy="601662"/>
          </a:xfrm>
          <a:noFill/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mtClean="0"/>
              <a:t>An Introduction to Ecology and the Biosphere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1.bp.blogspot.com/_4OYGjUrdllo/SZciK9ZohFI/AAAAAAAAQ5A/LKhIUeQ3g4o/s400/food-chain-freind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013" y="644525"/>
            <a:ext cx="8556625" cy="523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1"/>
          <p:cNvSpPr txBox="1">
            <a:spLocks noChangeArrowheads="1"/>
          </p:cNvSpPr>
          <p:nvPr/>
        </p:nvSpPr>
        <p:spPr bwMode="auto">
          <a:xfrm>
            <a:off x="4406900" y="401638"/>
            <a:ext cx="41846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Food Chains and Food Webs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Doug Data\Vista\BCC Scans\tundr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938" y="306388"/>
            <a:ext cx="8778875" cy="639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2"/>
          <p:cNvSpPr txBox="1">
            <a:spLocks noChangeArrowheads="1"/>
          </p:cNvSpPr>
          <p:nvPr/>
        </p:nvSpPr>
        <p:spPr bwMode="auto">
          <a:xfrm>
            <a:off x="546100" y="306388"/>
            <a:ext cx="1752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Food Webs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20_18DesertFoodWeb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38" y="160338"/>
            <a:ext cx="8548687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27" name="Group 5"/>
          <p:cNvGrpSpPr>
            <a:grpSpLocks/>
          </p:cNvGrpSpPr>
          <p:nvPr/>
        </p:nvGrpSpPr>
        <p:grpSpPr bwMode="auto">
          <a:xfrm>
            <a:off x="1773238" y="255588"/>
            <a:ext cx="1041400" cy="811212"/>
            <a:chOff x="1117" y="146"/>
            <a:chExt cx="656" cy="511"/>
          </a:xfrm>
        </p:grpSpPr>
        <p:sp>
          <p:nvSpPr>
            <p:cNvPr id="52238" name="Text Box 6"/>
            <p:cNvSpPr txBox="1">
              <a:spLocks noChangeArrowheads="1"/>
            </p:cNvSpPr>
            <p:nvPr/>
          </p:nvSpPr>
          <p:spPr bwMode="auto">
            <a:xfrm>
              <a:off x="1117" y="146"/>
              <a:ext cx="656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>
                <a:lnSpc>
                  <a:spcPct val="110000"/>
                </a:lnSpc>
              </a:pPr>
              <a:r>
                <a:rPr lang="en-US" altLang="en-US" sz="1000" b="1"/>
                <a:t>Quaternary,</a:t>
              </a:r>
            </a:p>
          </p:txBody>
        </p:sp>
        <p:sp>
          <p:nvSpPr>
            <p:cNvPr id="52239" name="Text Box 7"/>
            <p:cNvSpPr txBox="1">
              <a:spLocks noChangeArrowheads="1"/>
            </p:cNvSpPr>
            <p:nvPr/>
          </p:nvSpPr>
          <p:spPr bwMode="auto">
            <a:xfrm>
              <a:off x="1117" y="294"/>
              <a:ext cx="656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>
                <a:lnSpc>
                  <a:spcPct val="110000"/>
                </a:lnSpc>
              </a:pPr>
              <a:r>
                <a:rPr lang="en-US" altLang="en-US" sz="1000" b="1"/>
                <a:t>tertiary,</a:t>
              </a:r>
            </a:p>
          </p:txBody>
        </p:sp>
        <p:sp>
          <p:nvSpPr>
            <p:cNvPr id="52240" name="Text Box 8"/>
            <p:cNvSpPr txBox="1">
              <a:spLocks noChangeArrowheads="1"/>
            </p:cNvSpPr>
            <p:nvPr/>
          </p:nvSpPr>
          <p:spPr bwMode="auto">
            <a:xfrm>
              <a:off x="1117" y="445"/>
              <a:ext cx="65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>
                <a:lnSpc>
                  <a:spcPct val="110000"/>
                </a:lnSpc>
              </a:pPr>
              <a:r>
                <a:rPr lang="en-US" altLang="en-US" sz="1000" b="1"/>
                <a:t>and secondary</a:t>
              </a:r>
            </a:p>
            <a:p>
              <a:pPr algn="l">
                <a:lnSpc>
                  <a:spcPct val="110000"/>
                </a:lnSpc>
              </a:pPr>
              <a:r>
                <a:rPr lang="en-US" altLang="en-US" sz="1000" b="1"/>
                <a:t>consumers</a:t>
              </a:r>
            </a:p>
          </p:txBody>
        </p:sp>
      </p:grpSp>
      <p:grpSp>
        <p:nvGrpSpPr>
          <p:cNvPr id="52228" name="Group 9"/>
          <p:cNvGrpSpPr>
            <a:grpSpLocks/>
          </p:cNvGrpSpPr>
          <p:nvPr/>
        </p:nvGrpSpPr>
        <p:grpSpPr bwMode="auto">
          <a:xfrm>
            <a:off x="1773238" y="1231900"/>
            <a:ext cx="1033462" cy="720725"/>
            <a:chOff x="1117" y="761"/>
            <a:chExt cx="651" cy="454"/>
          </a:xfrm>
        </p:grpSpPr>
        <p:sp>
          <p:nvSpPr>
            <p:cNvPr id="52236" name="Text Box 10"/>
            <p:cNvSpPr txBox="1">
              <a:spLocks noChangeArrowheads="1"/>
            </p:cNvSpPr>
            <p:nvPr/>
          </p:nvSpPr>
          <p:spPr bwMode="auto">
            <a:xfrm>
              <a:off x="1117" y="761"/>
              <a:ext cx="65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>
                <a:lnSpc>
                  <a:spcPct val="110000"/>
                </a:lnSpc>
              </a:pPr>
              <a:r>
                <a:rPr lang="en-US" altLang="en-US" sz="1000" b="1"/>
                <a:t>Tertiary</a:t>
              </a:r>
            </a:p>
            <a:p>
              <a:pPr algn="l">
                <a:lnSpc>
                  <a:spcPct val="110000"/>
                </a:lnSpc>
              </a:pPr>
              <a:r>
                <a:rPr lang="en-US" altLang="en-US" sz="1000" b="1"/>
                <a:t>and</a:t>
              </a:r>
            </a:p>
          </p:txBody>
        </p:sp>
        <p:sp>
          <p:nvSpPr>
            <p:cNvPr id="52237" name="Text Box 11"/>
            <p:cNvSpPr txBox="1">
              <a:spLocks noChangeArrowheads="1"/>
            </p:cNvSpPr>
            <p:nvPr/>
          </p:nvSpPr>
          <p:spPr bwMode="auto">
            <a:xfrm>
              <a:off x="1117" y="1003"/>
              <a:ext cx="65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>
                <a:lnSpc>
                  <a:spcPct val="110000"/>
                </a:lnSpc>
              </a:pPr>
              <a:r>
                <a:rPr lang="en-US" altLang="en-US" sz="1000" b="1"/>
                <a:t>secondary</a:t>
              </a:r>
            </a:p>
            <a:p>
              <a:pPr algn="l">
                <a:lnSpc>
                  <a:spcPct val="110000"/>
                </a:lnSpc>
              </a:pPr>
              <a:r>
                <a:rPr lang="en-US" altLang="en-US" sz="1000" b="1"/>
                <a:t>consumers</a:t>
              </a:r>
            </a:p>
          </p:txBody>
        </p:sp>
      </p:grpSp>
      <p:grpSp>
        <p:nvGrpSpPr>
          <p:cNvPr id="52229" name="Group 12"/>
          <p:cNvGrpSpPr>
            <a:grpSpLocks/>
          </p:cNvGrpSpPr>
          <p:nvPr/>
        </p:nvGrpSpPr>
        <p:grpSpPr bwMode="auto">
          <a:xfrm>
            <a:off x="1773238" y="2135188"/>
            <a:ext cx="1033462" cy="733425"/>
            <a:chOff x="1117" y="1330"/>
            <a:chExt cx="651" cy="462"/>
          </a:xfrm>
        </p:grpSpPr>
        <p:sp>
          <p:nvSpPr>
            <p:cNvPr id="52234" name="Text Box 13"/>
            <p:cNvSpPr txBox="1">
              <a:spLocks noChangeArrowheads="1"/>
            </p:cNvSpPr>
            <p:nvPr/>
          </p:nvSpPr>
          <p:spPr bwMode="auto">
            <a:xfrm>
              <a:off x="1117" y="1330"/>
              <a:ext cx="65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>
                <a:lnSpc>
                  <a:spcPct val="110000"/>
                </a:lnSpc>
              </a:pPr>
              <a:r>
                <a:rPr lang="en-US" altLang="en-US" sz="1000" b="1"/>
                <a:t>Secondary</a:t>
              </a:r>
            </a:p>
            <a:p>
              <a:pPr algn="l">
                <a:lnSpc>
                  <a:spcPct val="110000"/>
                </a:lnSpc>
              </a:pPr>
              <a:r>
                <a:rPr lang="en-US" altLang="en-US" sz="1000" b="1"/>
                <a:t>and</a:t>
              </a:r>
            </a:p>
          </p:txBody>
        </p:sp>
        <p:sp>
          <p:nvSpPr>
            <p:cNvPr id="52235" name="Text Box 14"/>
            <p:cNvSpPr txBox="1">
              <a:spLocks noChangeArrowheads="1"/>
            </p:cNvSpPr>
            <p:nvPr/>
          </p:nvSpPr>
          <p:spPr bwMode="auto">
            <a:xfrm>
              <a:off x="1117" y="1580"/>
              <a:ext cx="65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>
                <a:lnSpc>
                  <a:spcPct val="110000"/>
                </a:lnSpc>
              </a:pPr>
              <a:r>
                <a:rPr lang="en-US" altLang="en-US" sz="1000" b="1"/>
                <a:t>primary</a:t>
              </a:r>
            </a:p>
            <a:p>
              <a:pPr algn="l">
                <a:lnSpc>
                  <a:spcPct val="110000"/>
                </a:lnSpc>
              </a:pPr>
              <a:r>
                <a:rPr lang="en-US" altLang="en-US" sz="1000" b="1"/>
                <a:t>consumers</a:t>
              </a:r>
            </a:p>
          </p:txBody>
        </p:sp>
      </p:grpSp>
      <p:sp>
        <p:nvSpPr>
          <p:cNvPr id="52230" name="Text Box 15"/>
          <p:cNvSpPr txBox="1">
            <a:spLocks noChangeArrowheads="1"/>
          </p:cNvSpPr>
          <p:nvPr/>
        </p:nvSpPr>
        <p:spPr bwMode="auto">
          <a:xfrm>
            <a:off x="1773238" y="3563938"/>
            <a:ext cx="10334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altLang="en-US" sz="1000" b="1"/>
              <a:t>Primary</a:t>
            </a:r>
          </a:p>
          <a:p>
            <a:pPr algn="l">
              <a:lnSpc>
                <a:spcPct val="110000"/>
              </a:lnSpc>
            </a:pPr>
            <a:r>
              <a:rPr lang="en-US" altLang="en-US" sz="1000" b="1"/>
              <a:t>consumers</a:t>
            </a:r>
          </a:p>
        </p:txBody>
      </p:sp>
      <p:sp>
        <p:nvSpPr>
          <p:cNvPr id="52231" name="Text Box 16"/>
          <p:cNvSpPr txBox="1">
            <a:spLocks noChangeArrowheads="1"/>
          </p:cNvSpPr>
          <p:nvPr/>
        </p:nvSpPr>
        <p:spPr bwMode="auto">
          <a:xfrm>
            <a:off x="1773238" y="5422900"/>
            <a:ext cx="10334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altLang="en-US" sz="1000" b="1"/>
              <a:t>Producers</a:t>
            </a:r>
          </a:p>
          <a:p>
            <a:pPr algn="l">
              <a:lnSpc>
                <a:spcPct val="110000"/>
              </a:lnSpc>
            </a:pPr>
            <a:r>
              <a:rPr lang="en-US" altLang="en-US" sz="1000" b="1"/>
              <a:t>(plants)</a:t>
            </a:r>
          </a:p>
        </p:txBody>
      </p:sp>
      <p:sp>
        <p:nvSpPr>
          <p:cNvPr id="52232" name="Rectangle 2"/>
          <p:cNvSpPr>
            <a:spLocks noChangeArrowheads="1"/>
          </p:cNvSpPr>
          <p:nvPr/>
        </p:nvSpPr>
        <p:spPr bwMode="auto">
          <a:xfrm>
            <a:off x="6908800" y="6489700"/>
            <a:ext cx="21113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/>
              <a:t>Figure 20.18</a:t>
            </a:r>
          </a:p>
        </p:txBody>
      </p:sp>
      <p:sp>
        <p:nvSpPr>
          <p:cNvPr id="52233" name="TextBox 15"/>
          <p:cNvSpPr txBox="1">
            <a:spLocks noChangeArrowheads="1"/>
          </p:cNvSpPr>
          <p:nvPr/>
        </p:nvSpPr>
        <p:spPr bwMode="auto">
          <a:xfrm>
            <a:off x="7088188" y="268288"/>
            <a:ext cx="1752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Food Webs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http://t0.gstatic.com/images?q=tbn:ANd9GcS5LXXnZPs4iVBWad-TvGlGRMfkDhYyK1FAWWWqCcqtCZWPvcX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0063" y="3346450"/>
            <a:ext cx="16383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0" descr="http://t0.gstatic.com/images?q=tbn:ANd9GcQxbQcBis0ADvC5bqjoJINroznvYJwO-_F8agJf6y_NrHPbSkb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9838" y="465138"/>
            <a:ext cx="18002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AutoShape 12" descr="data:image/jpeg;base64,/9j/4AAQSkZJRgABAQAAAQABAAD/2wCEAAkGBhMSEBUTEhQWFBUWGBoXGBgYFxcdFxwXGhgYHBwbHRcYHCYfGBwjHRQXHy8gIycpLSwsGh4xNTAqNSYrLCkBCQoKDgwOGg8PGi8kHyQwLCwqLC0qLCksKiksKi8sLCwsLywsLSwsLCwsLCkqLC8sLCwsKSwsLCwsLCwsLCwpLP/AABEIANwAsAMBIgACEQEDEQH/xAAcAAACAgMBAQAAAAAAAAAAAAAFBgMEAAIHAQj/xABCEAACAAQEBAMFBgMHAwUBAAABAgADBBEFEiExBkFRYRMicQcygZGhFCNCYrHBUnLRFTOCkqLh8DRT8UNjk7LSJP/EABkBAAIDAQAAAAAAAAAAAAAAAAIEAQMFAP/EADERAAEDAgQDBwQBBQAAAAAAAAEAAhEDIQQSMUEiUfATFGFxgaHBQpGx0eEyM1Ky8f/aAAwDAQACEQMRAD8A4bGRkZHLlkZGRkcuWRkZGRy5ZGRkegRy5eReoZdiCYoxMjGOXJgmMMukLk0eY+sWhmtoYglyyx1+PpESuAWSZF4sJTIB5m+W8QTpvIaCIi0RcorBWZstDsQB8YgMo8tfSNhSvbNla3Wxt84j1iQuWsZEviX97frEZEShXkZGRkcuWRui3jSPRHLlZTDXOwvHiUDEE9IafsYRtD5efTb6RFVUmUkr7p39YSGIJWo7D0GkC6WxQPbaPFoW6Q0vRCWVJOjfraLWIYcgCspttf8AeO7yZUuwtFrcxJ5fyktaNjyjb7C17Q0T6ZMoK7/v0j3+yyy3FrwQxEqO5syZpKVhQNGfZGBhk+yqVPIiJ2pEZBp5hHduQbhAcNTI4SUqGia8SmjYLqIMooPLWLEtFYFWGv1gjVPJQcNTy5gSZ0S/4DKNt4rTUK6dYZ6emD3U7g2Ea4DhAm4giuudUOZlOgIUXsexNr9rwTX81S+k0XYdU++zr2PS2p1qq9SxcBpcm9hlOxfqTvl5CHteEKQbSEH+EQk8QcQ4mWsx8JCPKq2BK9bX0HQRLhnENVNltbMxQHMwG3r0hWq+TqmqNPKNE6rw9KvoikdLRpV8E0k9SryUuRva3x0jldTWzDM1qzJJO7OQL+gNzD5w3XVMoKWmrPBHlYG6P8QTY9xACNZVpk2hcr9o/s/NBMzobymOg1up6dxCXLTNpe3T+kfRPtUwb7TTZ1vddfgfXpHzvOlFGIO4MO0n5hCz6rMpBixU64W55fSJEwZzsCfQR1vgLC5c2kDsurCD1Bw1KRWBUa7Qq7FOBhMdnQG3uuC/2S0TU+Au5stye0dalcNyZZmTHUWvfbYRJhNLIM9WlqLG3LeI705WGnQAkNXPEORW55iT8/1iGTiLS2sy+U6XhfbEnJveMnYizCxi5tBw1RVMVh3DhERom+TWEm5F15dYoVk4k88vSF9MScC19I2fE2MQ3DuaUXe8PEgGUfaqJAyj/YfvFgTyi+U77jv17QsSsUdfSGnhvhOsqwJh+6kn8bDf+VfxeugiH0stzEIqVek4FoBJO3JUmmM5uPWLEicWN7WAh1puDaWnF3zTW/Mdz0CLYRcGFyQL+FKUDkFXQd2I1MJ1MU1uicpYQGJ9R+1zucmZ7jS2vrFtqsEWy6w2z8IpGOkoX6qSnLrcDXkecAsS4TmKC9Oc/wCRiM22wYAa9mA9YJldr9beaB+HawANG+yECfqLCxhv9luAGoqajKcrCWBmy3Cl3GtuZtLOl45xU4pMRyroVYbg6GOw+yrExT4cZoAMyomNfsE8ij10J+MOEQJdos0imXHs5zeKjxD2fKs+Y6O0zykTJ05umpcWAysOWXa2kNnDtXSLLFMkxSSSBmGUzG/E1tiTtryj3iKTJm0Mz7VNMmUy2OW2bfYA7k2taETBxhMyaku8xCpXwncgFCLWAcE2166RS4lXsbIsOvlHMU4DlLOLBQwzBrFQbWJItfpcwx4Hw1IvmRMrsbsVJAbrmX3Se9r94IVdGCmhNxprvpFCgxGYjECAmDfREeJvDqrfFlKFpJwHKW36R8ycQU1pt+sfTNc7Tpbqfxoy/MGOfcR+zCR5WLVDlUJZJUtDqoBZmd9Bpy3MW0qrQZS9Wi9wA3QXhbiRKehloT5hvrrqb/vBmq4+lXSxHeOWcSULU04KszxJbqJkt7WJRrjVeTAgqR1BgSatusT3bMc06oDUps4XAyF19uO5Jcg6qefKK7ccSEmKUGg3Mcm+0N1MeeMepie6eKjvFPkVpGRkZDyQWRkZBDAcKNTUypI0zsAT0Xdj8ADEExdSASYCdvZjwCs9lqqoXkgkpL/7hXmfyA/OxHr07FKgKDsAOm1unaK1LOSSFRBZEQKq9FG3/mA+JYkJkwKTpqzeg5foPjGXXf2hut3D0+yFuio5k4jzkEsw8q9F7nkTv8hFCZPZ1ubjJuLZSP5SDr8YknVtzEUypQFWe1wdOt+gHOMyZdYLUyw2565ovQUQvdupsL/XqL9INJKA3so+AEAqSoZhf3B/q/2gzSlQNdel4ktH1n0HX7UBx+gep6/SCcYcKSKyXppNA8kwK3+VtNV/TcRW9l9K32RpUwWaTUOpHqqH+sOSTlttEdCqK7kAAuVYnqQMt/W1h8IZpVwB2e23gk62HJPa7jXxQL2hUviqoeesiWm3kLsz2GgW6iwF9b89oT8O4elznCfaZrbe5Ty01H8zm8dWxfGpVPKJIDu2gBsQLdoG4DxZLZ/vAIZzxayVAnb3RnhuVMlyhLmuZhAsGIykgbXFzYgd4stKs94ttNlkZlI+cUZlSL2EA4om3urCmwue8QOs0VaT5Z+7mBZUxMwy+XN5yD+IhrXGuwgbxHiZWnYIfM3lHYHc/AXjk+I+2KtEtpMtlUMLeJa8wKRYanQNl52vE0Wl5gIar20xJ8Uv8d4mk2qyy/7uSolKRscpYsR2Ls1u1oXIyMjVa3KICx3vL3Fx3WRkZGQSBZGRkZHLlkOXsxlD7RMmHdEsPVja/wAgfnCbDZwI2s7WzWSx5Wu17j5RRiDFMpnCCazetk8YpWsCGXXkQN7b3tz56QrniNM8wlrHRRfTTc797fKLFbWzBe6k911H01+kA6fE1AIzAEsTrp06+kZjGlwMifIraJAcIMeY/wCIqmKO/wDdqf5mBCj929BBChkgHMTmb+I7/AbKOwgJLrAfxA/GL0ir7xU9hiBZNNIJkmUzU9RBGTUwtyKodYIyawQg5pCbaUwJVR5U1oRWcmwUFj6AXMCf7QUbsB6n+sQVNaZsuYkkGYzI4GUXBJUgC+xJOlhEMa8uFlz3NDSCVTxKtac2YkEbjW4t2I3ih5usE+G8Jvh0nOpSYhmIwIsQVmHQg8xciNKnC5iNYqQDrfl8/wBo0HsLXELFa+WgrKXGJ6287WgpIx+YxsdTFjCOF3mi4sB9YO0vDnhb6mIylWByq43JIw2pmuLMJEwjqCVI/ePneY9yTH0zxZJzYVVgf9hz8hf9o+ZI08IIaVl4wy4LIyMjIdSK9Aj0yyNwflF/DKtJZuwvFmuxtXUgJaKy50wAhcXDQILGRkZFiJZBnhWryVAB2cFfjuPqIDRsjkEEaEaj1gKjM7S3mrKT+zeHDZOWJVhBIAJtvYQIp64agm3mO46xfkVYnSgw3v5h+b+hEU8lmYddf2P6RnMAaC0hbheXQ4GxUwRG/Cp+AiRaWX/APqP0MRYbTIZyBiVQnzAc9Nh/CTBriOglyXBkljKYDLmNyGtqCfr8+kc61gUQg6hW6DhgPTNUAIQouyCZM8QJe2a21huddtYhaRKVScgJ7s5/Vo34Ixcy2KEm2xHVG5fqIzHqQyJjyzsPMvdGF1Py09QYoeDMSfuVbSc1wMtE+QR/ARJnUCusqUs2VY5llqGKG2YE2udSCLnkYJ4WbzFBvv8AHTXT5QvezJQ4yE6OGT0uCL/UQZ4YDu3iC3kuovtmsb/C4tFVWnmqA8vhTQqxSIXvC2KNVUPjP78ydOZvUuD9AQPhGY5VtmFj5ekGsN4al0VKkmWSwFy7n8Tk+YgfhXSwHQdYCV8wWt3hipGYwkqc5RKvcP4g3u3tDjIbMuu8ImDTQHEOeHTNb9YEIpsiApwylGAKsCCDsVIsR8iY4Nxt7L5tHMZ5QMymJuGAuZf5Xttb+LbraPoKWIGYzXumWXKAadNOSWDtmP4j+VRdj6Rcx5ZoqHU+1Mbr5drMPyC4NxFS8fQXtNoaGTIlUfgS5s8i/iWtMFzcsWWxuxubbActo5thXs6+2zfDpmKsSRY6qLbkncL37je4EaguMxWe6kc2VpmfS3M8rX10vokWPYbOIPZlW0rOMoniXYO0jM4UnYN5QQeduXOFUGxiAQdEBYWmHCFpHtoMrLXpGxRRyEVdr4LsqCWjLQbl5DtG5RRyju18F2RCaKraW11+I5EQ51mAnwUmZrM6pMS1iplst2B5hgbC3x1gJLynYQ0s5ehpiDrLzyz2Ksbf6WWF6xniAunMO9zeGbJXaZY5W8rcv2I6w04YqVUgy2NgSbEbrMHMHt+hgQHlzUtNVVYG19gb9L7GNqOkamfysSh3U8rbEd/1hZxHkU0XlUcOZ5NUEmaG5Q8teXqLgaw28XTxOo5cxQTMlES265Hvlv6MP9RgbitCtQAx3sLMN9O/KCVDMzrkbXMLMOpHP1gHVQSHfdE2Q626h4KkWeUoNiWA0+sdLn4fIpaScl7ASZpYnrka5hD4foTLnplNyGvDNxy/iiXLt5ZxZTra4QBiNOpt8jEMMknxRtaYgeK94dxM1GGSZhN2ylW/mU2PzFjAeql3MNPBvDIpqQy53l8xKgsD7w1v8hp2jer4Y8mZbHW4HaLHNm4QAjRJsiYUa4hywyd5QYX6vCyr2bSHLBhL8DuOcCBdEbItSaC7aDnAd69KdJmJTxy8OmQ7lT+LsZh1vyQDvFsTlqA/iWWlkX8Zr6OwsTL7oB73UkL1jlHH/Fz106y+WWt1lr0HNj3tv6AQ9QpZj115Jeo7ICT14eu/IeJhCKnE3qJk2qmnM7kqvxNtOgvYDsBHS+EKY0VGkuVb7XVDNmI0lyv4z8yQOZYdDHPuGsINXVSadRZFN3P5AD9bAx0PDakNPmzOswovZJZyqPTQn4xbi6mQBo66+VGEZmzVHX+b2HlP+sbpmoMNEuWEQnS5J5ljqWJ5sTqTC9xNwhRVd1qJQ8Zr5ZssBZoNt7jR7fmvDDKrNN4gp6cGaZh32+EZodB4Ve5ueS+6+ZGm2FzEUsGbcDYRUNSTo20FsIsAcsaQZGqyRe6iuJcEZGFPMTMBpEONIpQDnBThviRVyyn05RxpiV2ebqhJwtxeyn05nsO8P1XgZosMWVNymfMmF2trluB5b87BQCRpeLvD0lJtQoWxy/eHsF2/1FYp8c4jnqMi7S9D3Y7wriDlEJmlfjSe+HAg3iXDEIDIbkWut+24Hw1t2gksokQc4Y4a8Yl2ACroL8zrCIcTZMCSUv00kgEconWTbWCuL4C9M9j5kPuPyPY9G7fEQKZwN4pMyrQYTDwfTeJUX/hBJ9TpBb2g07IKIrofEb5FVJ+l9IE8NYwEsDYHa/Mi97d7Qz1VCK0lk0MoDLfZ5gvcdvKcubr2ENUSAFaBJzbCfcEfKJ08kTJasSNVHz5/UQMrcQeS6jKcovc20+cVhWul0OljsdweYi/Q1mlmFwYtmUGWENxevVwCvS1/+esUqKZN9yVq8xhLS/Jm/Fboou3wgriUmUg8o3Ox2ixwwiIJtbN0lSQyp3P42HfaWvq0Q1uZ0KwWGaPIczsPv7SgHtVxwUsiTh8jQAKW6sSfLc8ydXPcrHP8Lw2ZPlTp6BfDkizM17aFdBYG7HNe3RSdLRS4jx5qzEGmNyLHsDtYdhoPhBjhHHGTCaiUU8ud8r/hJmBQyNbXYBhyPa0a9MFrbC56CyKzg6oGkyBr48z6nflCdvY/JWXT1NXM95U17XBc/REHwjThyacig72ufU6n63ha4Pxopg1YSfxqnrcG4/yg+gizwlieYDW9jb/nzjMxZl33/K1aECl55fZvySV0NajlBSieAdKSbG0GKMQsFDl8oy1FjEtNWZBFa8TtTeTNeNkxusUSdNlMtQ0w2go+FfdpkUmYxAUAeYsTYAdTeAMqeV2jtPs04fYS5dXUAByt5Kn8KWsZp6Mw0XoCTzFq6ki+yOkA626u4Hhv9lUDGYb1M3Vze9iL5UB6Lc/EmFAOWYsdSTcwb4yxXxp+Ue6ukC5EqMqs/M5OBv0hWaalaYwRRcnbp6nsIeqMiTLVBsvPr1MTcMcPiXJDsPO4v6LyHx3+UTYlhGYEA2gA3KmGgIXilesyRNTKHOQ5V6sBdbd77Rz2cwWaVzrMQHRgdx3B1U9QdjHtTiEyTPKOddbEdjYxPMnp9nmVMz8U5JanoqizN31YfKDawutF1MsAJcrsuauUeCpJ6n/msMfDmPhLIdCIVcPqcky++n07QTq6ZWs8s2gRfREaloGi6DXYctQviJbPb/MOnr0MBpUqx5/7wN4d4haU2VjpDbWUC1K5pbeGx3bLfTn5bi5tsf1i4XQAx5JZFO1VUCShtfVntcJLGmb+YnRRzPYGBftZ4qlyZSYfTaLLsGt/EOV+eW5JPNj2MF+LeLJeFyvstKrCY+rTmBBY5dSrEeZrcxomw10jhNbUtNmF2bf/AJzh6hS368v31FdevlaI9Bvf6j4/4jbW28NI/mdu36mJaF2DEAk6E5RfVj5V05m7WiGnGjN3AH/PjDT7LqNJmKyfEtkQ+Ib82S7IuvVwsOzF1lBpdYLelwycvh0coGY5Y5kH4p7rZh0sqjKSfzGOu8Gez1KKnCzCJk0i7HdQeYHX1i9wtwktKzz3OefMuAxHuS73CjoTpmPOwHKGAG5jIffVazn3hmgsPLr3QwUGU6DSN1TLBRpekUalCNoqc3KFLH5l8iEWiVKkhSvIxFBHAcGeqqEky923J2VRqzHsBrGuYi6yGzNkweznhQVM4z54vTyTcg7O+4l+nM9tOYjq2LYsZUkknzN9Og7ACB9JJlyUSRK0lSV+LHmx/Mx1/wDEAMdxMzGtGbWrStGnT7NviqKEsxY9bwx8OYaJkwXFwNT6CF+QLCH/AITo8krOd229P/P6QmwS5WMEXTdInXX00gditeqKSxsBqY0avCBvSOUe07i0lfAQ+/738v8Av/WGA0vIAXOcGiSl3ibFZk+aZiLYFyynsTf9IMcXzRKoqWn5lfEb1JzH66fAwpYCQJqebRnRWXkQWUbRd4sxX7RWzCPdlgy19F0P1vD1KnDw1K1KgLD11ut+H8fy2lTT5fwOfw9j+Xvy9NmyVWEaGAPstMg4gsudJE1nBWXmsUVrEklCLNoDbpBzi/E0l4g0plVEZVKsAAFJFiCBoF0+EU4mjxZmD0RUX8Nyr0mrF9YbsAxm1vN9Y58hKnWCNDW2MJB6aadl1eolSamWUnIkxDurgMvrY7HuI5nxb7EgwMyge3PwXOnokw7ejfMQyYTjGliYO0uK2OpuDDDKxboofRDl86VeEzKdPDnI0uZma6sLGwyi/cb6jSH32LcJeJNetm/3Utsstf4poHvHsl72/iI6R1XEcLp6yXkny0mr0YbHqp3U9wRHuGYVLppCSJS2loCAL3OpJJJ5kknWGXYmWwlWYctdqrzT7mJUiom8TiZCYKac3YKcNEFUdI28SKOIVyIpaYbINWPboO52HrEuNoUMYS6y+TpUnMbR1PgLCRS0TT2H3k/Y8xKB0H+IjN6BY55g2GmonS5Ke87Bb9Adz8Bc/COpcVYisvLJljyooUDoFAA+ghvEPhsJajTAMqHEq/LKHV9fhAJdWjyqqi5B6ACJZCxlvKYNyiWF0fiTFXlz9Ie51YqKAugAt8BCfh7ZEzc2/QRWxnHhKTNMJ10VR7zHoP6wVMbBWGAEQx/iVUUsxsu1r6sf4R/WOS4zOaY5mMbs3yHQDsIs4vVTJ01Wc6fhUbKOg/c84s+CO0Psinc6pOqHVDA0QbC6SbMnIklS0wsMgHUa8/S8WTKsbXvdc1+ZzAH9zDVw3USKalrat7eME+zUyg6+JNRg72/KhFj3MKq1IfLYWyywnqbn+sO0zmIKVc0tEFEvZ7Ny4rSn/wB0D5gj94M+1lLVinrL/RiP2hd4VmZayne20+X/APYf1hu9sMn/APolN1Dr8mv+8Qf7gRN/oPW4R6hwuXMwamqBZXSUc/RgjMNbbMAN+Y+cA9tVNwdQRzEH+CR4mAFOhnp6XBP7xzPBceMo+G9zL+qnt26iEK2HzS5mv5TNOrA4k90NeRB+hxqxsdoUFmA2Km4OxG1ou0dRrYwgCdE4HLoFHi2U3B06QekV6ut7wjUUq66G8FcPmMptyiwEhW5QU0Ml9oxQRFKmqiIsTqoWgpGqHKdFHVVuURz72jY7mocyMbNUeDcEWJRS0wdTbRfWIOP+NMpNNJbz2+8Zd1BIAVerm422EJvFWKH7NS0I3pxMmTu06a1ynrLWwP5iw5Q5h6Js93oPlKYitHAz1PwtfZpMVHnzf/UWWAh6ZiQxHewA+Jjevq2ZyXNzEGAYaZB8QNqRYjkVNtPoIuYjJ8SZnX3f07GBxI4pOiqokZIGq9pxeCNPTlmCjn8rdYHyVsInr8cSkl3Os1h5V6Dqeg/WEAwvdATIhokphq56Sktf3RHPMYR51VnuWGg7Adugi5L4j8YanXpAybi1mNt40GMLNBdVOIqXlT8Q4WZarMU+sDpkqYEEwnQwQpq9pzqkz3IO1tFJceGvSL9ICpkgmUjzZ111Jvfbl3PrsIkozZT6wTquFHDWTUWuSdgLgXJ+MDXk5CyHWxtDjBoUo4ybqSlrSpFt1YOO5BB1+UF8e4qm1zJ4qqCpb3b/AIt73PYQCkSCTe9oOSKZQt7WNoJtHM7MhdWDBC9oeJ6umleDJmZUzFrZVJu1r6kdoqyMDYgM7SkL6qJkxVYg7HKfdB5FrAwwLTSJZmIyLMZTkII1aZYFmZ90QE5VVLMbG5G8a11Y80ETCMm+QKFTQfwjfQDU3ML1cRTpnhF0/h8DXxDZ0ChwvD6iVoy5Ze5LkBAOoYE3vyCg5uUEJc4HVDf9vUcjFfC+CHaWZ810pZFsytMBzWPRQQbHkCeY01helVrSnPhhQpIJJGrW2FuXM2HXXaKK9FtfiAh35QNcaNpzDroc/DRdCwrGSh12hnosZQ2JjmlHWK+qn1HMHuIMyZhG0ZJJaYK06bpXQ1xMcoBcWcYfZ0surmxPaXmsW77NbuO0IWI8dFT4crU7FraD+sWw5n0KPMOYyZjSHJOpk1AMyWethMWco/mjQwuGLzmeLckticUAMrNeaiwnDmk4xlbzET2YFtb5QzqxvufdPwELlHhzz5kuUvvzSASeWYXZyTyAzMSehh7q5bzMToJyH/qfs1jbQTZTLKnD5JfXk6xSwyRJWtKA2VnqaYdAjrOlBv8ACtj8I1iAdFkiQLoPInCcgKm0UsQrzI2OpgNQ1xRDYxWq6kubk3hUtGisBKIjiqfYjMOxyrcfSBU6czsWYlidyd49mSStr84jiGMY27Qpe95s4reVNKm4jVmubxgW8eiWekGgujvD0pWuWOog1In5G20hTw2aUe9jrpBs4hl3EAWjVWh7ipMZxklgg05/LaKeC4ek3x5kwkrJXxDLX33Ga2h/Ci6Fm1IB0HMW6anSeZ7uDllU8yZpoc/lRB/nmLftAvhyqKVCsOTDrzNje3LKTeGGmWwqTYp+PAhdEmSmopgdQQLTpWnRXBs1trtrprENIgAZUpprT5Js0smW0pWHutmazTAfeyj+HUkGKMuvmfZKNcxAScEsNNPFcEab7xbaaU+2WNipVh6+Gf8A8wp3l7ZAKuNGm8yQgTl0dlmhw7sXAYedix19Te8WDXTJIEwyJgN7BmQEBuVg2l+5B7WglIqS5o3Y3LKST3Mtr+m0UxxGPvad2Jcz0C6C2UOpGvax+YigATMXWh3qoQGzblb35+Wn5VCvSqqJplMk0zQM/wB45NltfS+gvoPW0TU3CoFJ9omz1lAqSqhbsSCQQSxGuh0ENjUxFZMnbr4Xh2GrE5s23QAfGKS4bIqaCQJ8wykDub+UE+d9PNoIsDpVBdv/AB+FriNZTU9Cj0spcs1gucjz2B1Yk3O6npG5rZUnEFE9jLp2lvsPLmB7bXta8CK2Wv8AY9pbF0lz2yk6EqH0NuWjQ28N8WU9ZU09OaQCZNACmYisoAUnyluV1OttyYHICZUSYXKMXpik7MVIWZ97LvpdGJyn6Q4cGuZvi0/OpkPLUXt97LHjSv8AXLK/4zAn2iYaKeraWtwst2VRe4C+V7DoLzGNor8O4mZLy5qk3lOsxTbW6MDa3cAj4xoU9ICTfOYymbDcTYyFZD56WatZJ7pYCctuwEuZ6B+kDOGRmqChPmyzwvd3kzbW9SdIt1s77LiE0ILqk5mQcmlPdgvo0uZb4iBWKUc2kmifJJyoZbI/ZhnkuR+ZVsfzI4i10aoQlKMAjI2UaGFly1Jj1Gsb7xrGRy5EJtTdLqLcor09WVMeZfJ8YiljURFipkhGZtcLagC0DKqqLG4Ji7KplYMTA1PeHrEB4JIRZCADzRWjq3WVMQiwcAE9gwa3zUfKKeGT1VvNpp5Ta4VuTEc7f762tB7Fv7kabD9oBYYg8S5F8qM4B2uqki/a4ESx8snzXVGZXQnCkr/DpZblBeXMKEXJ817FwTzu14tGVaZVrqboh1N+UwadoA07k4bMJNz4pN+5yG8Mi/8AUzQdbykJ/wA5/qYReIJ65KxptKH4c/3VCfzW+kwRpV0Ky0nTXChmmIyEkXsCLemt4GcU4m+ZZa2VV8wyi2o222+ECpk95ljMdm3NidPlBhp/qVjAXGAnuZWr/aQ8wAaS2lxqwNx8baiNPCkVNAsl56S/vXe9wWtne1gWGhzbwiJJB3+fPSN5ksC9gNLcu0EABureydElNKGVLw+pkLNWYJcw5SOYYLl09VI+EdWw/h9atsMraWZLtIylhYi65VUoLL5SpD6HrHEuFZIM3MRqiTJino0uWzL9QDB/C8azOpMmWHdrNMQzZbkk6n7qYovz25wzToGpJCWfXFEhp3uPVXfbhSBaxyLamW2n5pZX9ZcIWEzNbQ3e1NPBaXJUlhMVZ7u7F5jN5kUF2N8qqDYfmJN9LJOHe9FjBlIVTiCZHVk4YqDMp6eeN1X7PM/mk2yH/FJeX/8AGYP8IVCzGoVcBkM56OYDzBZKmQf8Llz8xzMBsCXPSVitsqyJo/nE4y/qk1gfQdI0wWraVT1jr70hqSfL7TEnMoPxDkH4Rc4WhAv/2Q=="/>
          <p:cNvSpPr>
            <a:spLocks noChangeAspect="1" noChangeArrowheads="1"/>
          </p:cNvSpPr>
          <p:nvPr/>
        </p:nvSpPr>
        <p:spPr bwMode="auto">
          <a:xfrm>
            <a:off x="8589963" y="-1014413"/>
            <a:ext cx="1676400" cy="209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197" name="AutoShape 14" descr="data:image/jpeg;base64,/9j/4AAQSkZJRgABAQAAAQABAAD/2wCEAAkGBhMSEBUTEhQWFBUWGBoXGBgYFxcdFxwXGhgYHBwbHRcYHCYfGBwjHRQXHy8gIycpLSwsGh4xNTAqNSYrLCkBCQoKDgwOGg8PGi8kHyQwLCwqLC0qLCksKiksKi8sLCwsLywsLSwsLCwsLCkqLC8sLCwsKSwsLCwsLCwsLCwpLP/AABEIANwAsAMBIgACEQEDEQH/xAAcAAACAgMBAQAAAAAAAAAAAAAFBgMEAAIHAQj/xABCEAACAAQEBAMFBgMHAwUBAAABAgADBBEFEiExBkFRYRMicQcygZGhFCNCYrHBUnLRFTOCkqLh8DRT8UNjk7LSJP/EABkBAAIDAQAAAAAAAAAAAAAAAAIEAQMFAP/EADERAAEDAgQDBwQBBQAAAAAAAAEAAhEDIQQSMUEiUfATFGFxgaHBQpGx0eEyM1Ky8f/aAAwDAQACEQMRAD8A4bGRkZHLlkZGRkcuWRkZGRy5ZGRkegRy5eReoZdiCYoxMjGOXJgmMMukLk0eY+sWhmtoYglyyx1+PpESuAWSZF4sJTIB5m+W8QTpvIaCIi0RcorBWZstDsQB8YgMo8tfSNhSvbNla3Wxt84j1iQuWsZEviX97frEZEShXkZGRkcuWRui3jSPRHLlZTDXOwvHiUDEE9IafsYRtD5efTb6RFVUmUkr7p39YSGIJWo7D0GkC6WxQPbaPFoW6Q0vRCWVJOjfraLWIYcgCspttf8AeO7yZUuwtFrcxJ5fyktaNjyjb7C17Q0T6ZMoK7/v0j3+yyy3FrwQxEqO5syZpKVhQNGfZGBhk+yqVPIiJ2pEZBp5hHduQbhAcNTI4SUqGia8SmjYLqIMooPLWLEtFYFWGv1gjVPJQcNTy5gSZ0S/4DKNt4rTUK6dYZ6emD3U7g2Ea4DhAm4giuudUOZlOgIUXsexNr9rwTX81S+k0XYdU++zr2PS2p1qq9SxcBpcm9hlOxfqTvl5CHteEKQbSEH+EQk8QcQ4mWsx8JCPKq2BK9bX0HQRLhnENVNltbMxQHMwG3r0hWq+TqmqNPKNE6rw9KvoikdLRpV8E0k9SryUuRva3x0jldTWzDM1qzJJO7OQL+gNzD5w3XVMoKWmrPBHlYG6P8QTY9xACNZVpk2hcr9o/s/NBMzobymOg1up6dxCXLTNpe3T+kfRPtUwb7TTZ1vddfgfXpHzvOlFGIO4MO0n5hCz6rMpBixU64W55fSJEwZzsCfQR1vgLC5c2kDsurCD1Bw1KRWBUa7Qq7FOBhMdnQG3uuC/2S0TU+Au5stye0dalcNyZZmTHUWvfbYRJhNLIM9WlqLG3LeI705WGnQAkNXPEORW55iT8/1iGTiLS2sy+U6XhfbEnJveMnYizCxi5tBw1RVMVh3DhERom+TWEm5F15dYoVk4k88vSF9MScC19I2fE2MQ3DuaUXe8PEgGUfaqJAyj/YfvFgTyi+U77jv17QsSsUdfSGnhvhOsqwJh+6kn8bDf+VfxeugiH0stzEIqVek4FoBJO3JUmmM5uPWLEicWN7WAh1puDaWnF3zTW/Mdz0CLYRcGFyQL+FKUDkFXQd2I1MJ1MU1uicpYQGJ9R+1zucmZ7jS2vrFtqsEWy6w2z8IpGOkoX6qSnLrcDXkecAsS4TmKC9Oc/wCRiM22wYAa9mA9YJldr9beaB+HawANG+yECfqLCxhv9luAGoqajKcrCWBmy3Cl3GtuZtLOl45xU4pMRyroVYbg6GOw+yrExT4cZoAMyomNfsE8ij10J+MOEQJdos0imXHs5zeKjxD2fKs+Y6O0zykTJ05umpcWAysOWXa2kNnDtXSLLFMkxSSSBmGUzG/E1tiTtryj3iKTJm0Mz7VNMmUy2OW2bfYA7k2taETBxhMyaku8xCpXwncgFCLWAcE2166RS4lXsbIsOvlHMU4DlLOLBQwzBrFQbWJItfpcwx4Hw1IvmRMrsbsVJAbrmX3Se9r94IVdGCmhNxprvpFCgxGYjECAmDfREeJvDqrfFlKFpJwHKW36R8ycQU1pt+sfTNc7Tpbqfxoy/MGOfcR+zCR5WLVDlUJZJUtDqoBZmd9Bpy3MW0qrQZS9Wi9wA3QXhbiRKehloT5hvrrqb/vBmq4+lXSxHeOWcSULU04KszxJbqJkt7WJRrjVeTAgqR1BgSatusT3bMc06oDUps4XAyF19uO5Jcg6qefKK7ccSEmKUGg3Mcm+0N1MeeMepie6eKjvFPkVpGRkZDyQWRkZBDAcKNTUypI0zsAT0Xdj8ADEExdSASYCdvZjwCs9lqqoXkgkpL/7hXmfyA/OxHr07FKgKDsAOm1unaK1LOSSFRBZEQKq9FG3/mA+JYkJkwKTpqzeg5foPjGXXf2hut3D0+yFuio5k4jzkEsw8q9F7nkTv8hFCZPZ1ubjJuLZSP5SDr8YknVtzEUypQFWe1wdOt+gHOMyZdYLUyw2565ovQUQvdupsL/XqL9INJKA3so+AEAqSoZhf3B/q/2gzSlQNdel4ktH1n0HX7UBx+gep6/SCcYcKSKyXppNA8kwK3+VtNV/TcRW9l9K32RpUwWaTUOpHqqH+sOSTlttEdCqK7kAAuVYnqQMt/W1h8IZpVwB2e23gk62HJPa7jXxQL2hUviqoeesiWm3kLsz2GgW6iwF9b89oT8O4elznCfaZrbe5Ty01H8zm8dWxfGpVPKJIDu2gBsQLdoG4DxZLZ/vAIZzxayVAnb3RnhuVMlyhLmuZhAsGIykgbXFzYgd4stKs94ttNlkZlI+cUZlSL2EA4om3urCmwue8QOs0VaT5Z+7mBZUxMwy+XN5yD+IhrXGuwgbxHiZWnYIfM3lHYHc/AXjk+I+2KtEtpMtlUMLeJa8wKRYanQNl52vE0Wl5gIar20xJ8Uv8d4mk2qyy/7uSolKRscpYsR2Ls1u1oXIyMjVa3KICx3vL3Fx3WRkZGQSBZGRkZHLlkOXsxlD7RMmHdEsPVja/wAgfnCbDZwI2s7WzWSx5Wu17j5RRiDFMpnCCazetk8YpWsCGXXkQN7b3tz56QrniNM8wlrHRRfTTc797fKLFbWzBe6k911H01+kA6fE1AIzAEsTrp06+kZjGlwMifIraJAcIMeY/wCIqmKO/wDdqf5mBCj929BBChkgHMTmb+I7/AbKOwgJLrAfxA/GL0ir7xU9hiBZNNIJkmUzU9RBGTUwtyKodYIyawQg5pCbaUwJVR5U1oRWcmwUFj6AXMCf7QUbsB6n+sQVNaZsuYkkGYzI4GUXBJUgC+xJOlhEMa8uFlz3NDSCVTxKtac2YkEbjW4t2I3ih5usE+G8Jvh0nOpSYhmIwIsQVmHQg8xciNKnC5iNYqQDrfl8/wBo0HsLXELFa+WgrKXGJ6287WgpIx+YxsdTFjCOF3mi4sB9YO0vDnhb6mIylWByq43JIw2pmuLMJEwjqCVI/ePneY9yTH0zxZJzYVVgf9hz8hf9o+ZI08IIaVl4wy4LIyMjIdSK9Aj0yyNwflF/DKtJZuwvFmuxtXUgJaKy50wAhcXDQILGRkZFiJZBnhWryVAB2cFfjuPqIDRsjkEEaEaj1gKjM7S3mrKT+zeHDZOWJVhBIAJtvYQIp64agm3mO46xfkVYnSgw3v5h+b+hEU8lmYddf2P6RnMAaC0hbheXQ4GxUwRG/Cp+AiRaWX/APqP0MRYbTIZyBiVQnzAc9Nh/CTBriOglyXBkljKYDLmNyGtqCfr8+kc61gUQg6hW6DhgPTNUAIQouyCZM8QJe2a21huddtYhaRKVScgJ7s5/Vo34Ixcy2KEm2xHVG5fqIzHqQyJjyzsPMvdGF1Py09QYoeDMSfuVbSc1wMtE+QR/ARJnUCusqUs2VY5llqGKG2YE2udSCLnkYJ4WbzFBvv8AHTXT5QvezJQ4yE6OGT0uCL/UQZ4YDu3iC3kuovtmsb/C4tFVWnmqA8vhTQqxSIXvC2KNVUPjP78ydOZvUuD9AQPhGY5VtmFj5ekGsN4al0VKkmWSwFy7n8Tk+YgfhXSwHQdYCV8wWt3hipGYwkqc5RKvcP4g3u3tDjIbMuu8ImDTQHEOeHTNb9YEIpsiApwylGAKsCCDsVIsR8iY4Nxt7L5tHMZ5QMymJuGAuZf5Xttb+LbraPoKWIGYzXumWXKAadNOSWDtmP4j+VRdj6Rcx5ZoqHU+1Mbr5drMPyC4NxFS8fQXtNoaGTIlUfgS5s8i/iWtMFzcsWWxuxubbActo5thXs6+2zfDpmKsSRY6qLbkncL37je4EaguMxWe6kc2VpmfS3M8rX10vokWPYbOIPZlW0rOMoniXYO0jM4UnYN5QQeduXOFUGxiAQdEBYWmHCFpHtoMrLXpGxRRyEVdr4LsqCWjLQbl5DtG5RRyju18F2RCaKraW11+I5EQ51mAnwUmZrM6pMS1iplst2B5hgbC3x1gJLynYQ0s5ehpiDrLzyz2Ksbf6WWF6xniAunMO9zeGbJXaZY5W8rcv2I6w04YqVUgy2NgSbEbrMHMHt+hgQHlzUtNVVYG19gb9L7GNqOkamfysSh3U8rbEd/1hZxHkU0XlUcOZ5NUEmaG5Q8teXqLgaw28XTxOo5cxQTMlES265Hvlv6MP9RgbitCtQAx3sLMN9O/KCVDMzrkbXMLMOpHP1gHVQSHfdE2Q626h4KkWeUoNiWA0+sdLn4fIpaScl7ASZpYnrka5hD4foTLnplNyGvDNxy/iiXLt5ZxZTra4QBiNOpt8jEMMknxRtaYgeK94dxM1GGSZhN2ylW/mU2PzFjAeql3MNPBvDIpqQy53l8xKgsD7w1v8hp2jer4Y8mZbHW4HaLHNm4QAjRJsiYUa4hywyd5QYX6vCyr2bSHLBhL8DuOcCBdEbItSaC7aDnAd69KdJmJTxy8OmQ7lT+LsZh1vyQDvFsTlqA/iWWlkX8Zr6OwsTL7oB73UkL1jlHH/Fz106y+WWt1lr0HNj3tv6AQ9QpZj115Jeo7ICT14eu/IeJhCKnE3qJk2qmnM7kqvxNtOgvYDsBHS+EKY0VGkuVb7XVDNmI0lyv4z8yQOZYdDHPuGsINXVSadRZFN3P5AD9bAx0PDakNPmzOswovZJZyqPTQn4xbi6mQBo66+VGEZmzVHX+b2HlP+sbpmoMNEuWEQnS5J5ljqWJ5sTqTC9xNwhRVd1qJQ8Zr5ZssBZoNt7jR7fmvDDKrNN4gp6cGaZh32+EZodB4Ve5ueS+6+ZGm2FzEUsGbcDYRUNSTo20FsIsAcsaQZGqyRe6iuJcEZGFPMTMBpEONIpQDnBThviRVyyn05RxpiV2ebqhJwtxeyn05nsO8P1XgZosMWVNymfMmF2trluB5b87BQCRpeLvD0lJtQoWxy/eHsF2/1FYp8c4jnqMi7S9D3Y7wriDlEJmlfjSe+HAg3iXDEIDIbkWut+24Hw1t2gksokQc4Y4a8Yl2ACroL8zrCIcTZMCSUv00kgEconWTbWCuL4C9M9j5kPuPyPY9G7fEQKZwN4pMyrQYTDwfTeJUX/hBJ9TpBb2g07IKIrofEb5FVJ+l9IE8NYwEsDYHa/Mi97d7Qz1VCK0lk0MoDLfZ5gvcdvKcubr2ENUSAFaBJzbCfcEfKJ08kTJasSNVHz5/UQMrcQeS6jKcovc20+cVhWul0OljsdweYi/Q1mlmFwYtmUGWENxevVwCvS1/+esUqKZN9yVq8xhLS/Jm/Fboou3wgriUmUg8o3Ox2ixwwiIJtbN0lSQyp3P42HfaWvq0Q1uZ0KwWGaPIczsPv7SgHtVxwUsiTh8jQAKW6sSfLc8ydXPcrHP8Lw2ZPlTp6BfDkizM17aFdBYG7HNe3RSdLRS4jx5qzEGmNyLHsDtYdhoPhBjhHHGTCaiUU8ud8r/hJmBQyNbXYBhyPa0a9MFrbC56CyKzg6oGkyBr48z6nflCdvY/JWXT1NXM95U17XBc/REHwjThyacig72ufU6n63ha4Pxopg1YSfxqnrcG4/yg+gizwlieYDW9jb/nzjMxZl33/K1aECl55fZvySV0NajlBSieAdKSbG0GKMQsFDl8oy1FjEtNWZBFa8TtTeTNeNkxusUSdNlMtQ0w2go+FfdpkUmYxAUAeYsTYAdTeAMqeV2jtPs04fYS5dXUAByt5Kn8KWsZp6Mw0XoCTzFq6ki+yOkA626u4Hhv9lUDGYb1M3Vze9iL5UB6Lc/EmFAOWYsdSTcwb4yxXxp+Ue6ukC5EqMqs/M5OBv0hWaalaYwRRcnbp6nsIeqMiTLVBsvPr1MTcMcPiXJDsPO4v6LyHx3+UTYlhGYEA2gA3KmGgIXilesyRNTKHOQ5V6sBdbd77Rz2cwWaVzrMQHRgdx3B1U9QdjHtTiEyTPKOddbEdjYxPMnp9nmVMz8U5JanoqizN31YfKDawutF1MsAJcrsuauUeCpJ6n/msMfDmPhLIdCIVcPqcky++n07QTq6ZWs8s2gRfREaloGi6DXYctQviJbPb/MOnr0MBpUqx5/7wN4d4haU2VjpDbWUC1K5pbeGx3bLfTn5bi5tsf1i4XQAx5JZFO1VUCShtfVntcJLGmb+YnRRzPYGBftZ4qlyZSYfTaLLsGt/EOV+eW5JPNj2MF+LeLJeFyvstKrCY+rTmBBY5dSrEeZrcxomw10jhNbUtNmF2bf/AJzh6hS368v31FdevlaI9Bvf6j4/4jbW28NI/mdu36mJaF2DEAk6E5RfVj5V05m7WiGnGjN3AH/PjDT7LqNJmKyfEtkQ+Ib82S7IuvVwsOzF1lBpdYLelwycvh0coGY5Y5kH4p7rZh0sqjKSfzGOu8Gez1KKnCzCJk0i7HdQeYHX1i9wtwktKzz3OefMuAxHuS73CjoTpmPOwHKGAG5jIffVazn3hmgsPLr3QwUGU6DSN1TLBRpekUalCNoqc3KFLH5l8iEWiVKkhSvIxFBHAcGeqqEky923J2VRqzHsBrGuYi6yGzNkweznhQVM4z54vTyTcg7O+4l+nM9tOYjq2LYsZUkknzN9Og7ACB9JJlyUSRK0lSV+LHmx/Mx1/wDEAMdxMzGtGbWrStGnT7NviqKEsxY9bwx8OYaJkwXFwNT6CF+QLCH/AITo8krOd229P/P6QmwS5WMEXTdInXX00gditeqKSxsBqY0avCBvSOUe07i0lfAQ+/738v8Av/WGA0vIAXOcGiSl3ibFZk+aZiLYFyynsTf9IMcXzRKoqWn5lfEb1JzH66fAwpYCQJqebRnRWXkQWUbRd4sxX7RWzCPdlgy19F0P1vD1KnDw1K1KgLD11ut+H8fy2lTT5fwOfw9j+Xvy9NmyVWEaGAPstMg4gsudJE1nBWXmsUVrEklCLNoDbpBzi/E0l4g0plVEZVKsAAFJFiCBoF0+EU4mjxZmD0RUX8Nyr0mrF9YbsAxm1vN9Y58hKnWCNDW2MJB6aadl1eolSamWUnIkxDurgMvrY7HuI5nxb7EgwMyge3PwXOnokw7ejfMQyYTjGliYO0uK2OpuDDDKxboofRDl86VeEzKdPDnI0uZma6sLGwyi/cb6jSH32LcJeJNetm/3Utsstf4poHvHsl72/iI6R1XEcLp6yXkny0mr0YbHqp3U9wRHuGYVLppCSJS2loCAL3OpJJJ5kknWGXYmWwlWYctdqrzT7mJUiom8TiZCYKac3YKcNEFUdI28SKOIVyIpaYbINWPboO52HrEuNoUMYS6y+TpUnMbR1PgLCRS0TT2H3k/Y8xKB0H+IjN6BY55g2GmonS5Ke87Bb9Adz8Bc/COpcVYisvLJljyooUDoFAA+ghvEPhsJajTAMqHEq/LKHV9fhAJdWjyqqi5B6ACJZCxlvKYNyiWF0fiTFXlz9Ie51YqKAugAt8BCfh7ZEzc2/QRWxnHhKTNMJ10VR7zHoP6wVMbBWGAEQx/iVUUsxsu1r6sf4R/WOS4zOaY5mMbs3yHQDsIs4vVTJ01Wc6fhUbKOg/c84s+CO0Psinc6pOqHVDA0QbC6SbMnIklS0wsMgHUa8/S8WTKsbXvdc1+ZzAH9zDVw3USKalrat7eME+zUyg6+JNRg72/KhFj3MKq1IfLYWyywnqbn+sO0zmIKVc0tEFEvZ7Ny4rSn/wB0D5gj94M+1lLVinrL/RiP2hd4VmZayne20+X/APYf1hu9sMn/APolN1Dr8mv+8Qf7gRN/oPW4R6hwuXMwamqBZXSUc/RgjMNbbMAN+Y+cA9tVNwdQRzEH+CR4mAFOhnp6XBP7xzPBceMo+G9zL+qnt26iEK2HzS5mv5TNOrA4k90NeRB+hxqxsdoUFmA2Km4OxG1ou0dRrYwgCdE4HLoFHi2U3B06QekV6ut7wjUUq66G8FcPmMptyiwEhW5QU0Ml9oxQRFKmqiIsTqoWgpGqHKdFHVVuURz72jY7mocyMbNUeDcEWJRS0wdTbRfWIOP+NMpNNJbz2+8Zd1BIAVerm422EJvFWKH7NS0I3pxMmTu06a1ynrLWwP5iw5Q5h6Js93oPlKYitHAz1PwtfZpMVHnzf/UWWAh6ZiQxHewA+Jjevq2ZyXNzEGAYaZB8QNqRYjkVNtPoIuYjJ8SZnX3f07GBxI4pOiqokZIGq9pxeCNPTlmCjn8rdYHyVsInr8cSkl3Os1h5V6Dqeg/WEAwvdATIhokphq56Sktf3RHPMYR51VnuWGg7Adugi5L4j8YanXpAybi1mNt40GMLNBdVOIqXlT8Q4WZarMU+sDpkqYEEwnQwQpq9pzqkz3IO1tFJceGvSL9ICpkgmUjzZ111Jvfbl3PrsIkozZT6wTquFHDWTUWuSdgLgXJ+MDXk5CyHWxtDjBoUo4ybqSlrSpFt1YOO5BB1+UF8e4qm1zJ4qqCpb3b/AIt73PYQCkSCTe9oOSKZQt7WNoJtHM7MhdWDBC9oeJ6umleDJmZUzFrZVJu1r6kdoqyMDYgM7SkL6qJkxVYg7HKfdB5FrAwwLTSJZmIyLMZTkII1aZYFmZ90QE5VVLMbG5G8a11Y80ETCMm+QKFTQfwjfQDU3ML1cRTpnhF0/h8DXxDZ0ChwvD6iVoy5Ze5LkBAOoYE3vyCg5uUEJc4HVDf9vUcjFfC+CHaWZ810pZFsytMBzWPRQQbHkCeY01helVrSnPhhQpIJJGrW2FuXM2HXXaKK9FtfiAh35QNcaNpzDroc/DRdCwrGSh12hnosZQ2JjmlHWK+qn1HMHuIMyZhG0ZJJaYK06bpXQ1xMcoBcWcYfZ0surmxPaXmsW77NbuO0IWI8dFT4crU7FraD+sWw5n0KPMOYyZjSHJOpk1AMyWethMWco/mjQwuGLzmeLckticUAMrNeaiwnDmk4xlbzET2YFtb5QzqxvufdPwELlHhzz5kuUvvzSASeWYXZyTyAzMSehh7q5bzMToJyH/qfs1jbQTZTLKnD5JfXk6xSwyRJWtKA2VnqaYdAjrOlBv8ACtj8I1iAdFkiQLoPInCcgKm0UsQrzI2OpgNQ1xRDYxWq6kubk3hUtGisBKIjiqfYjMOxyrcfSBU6czsWYlidyd49mSStr84jiGMY27Qpe95s4reVNKm4jVmubxgW8eiWekGgujvD0pWuWOog1In5G20hTw2aUe9jrpBs4hl3EAWjVWh7ipMZxklgg05/LaKeC4ek3x5kwkrJXxDLX33Ga2h/Ci6Fm1IB0HMW6anSeZ7uDllU8yZpoc/lRB/nmLftAvhyqKVCsOTDrzNje3LKTeGGmWwqTYp+PAhdEmSmopgdQQLTpWnRXBs1trtrprENIgAZUpprT5Js0smW0pWHutmazTAfeyj+HUkGKMuvmfZKNcxAScEsNNPFcEab7xbaaU+2WNipVh6+Gf8A8wp3l7ZAKuNGm8yQgTl0dlmhw7sXAYedix19Te8WDXTJIEwyJgN7BmQEBuVg2l+5B7WglIqS5o3Y3LKST3Mtr+m0UxxGPvad2Jcz0C6C2UOpGvax+YigATMXWh3qoQGzblb35+Wn5VCvSqqJplMk0zQM/wB45NltfS+gvoPW0TU3CoFJ9omz1lAqSqhbsSCQQSxGuh0ENjUxFZMnbr4Xh2GrE5s23QAfGKS4bIqaCQJ8wykDub+UE+d9PNoIsDpVBdv/AB+FriNZTU9Cj0spcs1gucjz2B1Yk3O6npG5rZUnEFE9jLp2lvsPLmB7bXta8CK2Wv8AY9pbF0lz2yk6EqH0NuWjQ28N8WU9ZU09OaQCZNACmYisoAUnyluV1OttyYHICZUSYXKMXpik7MVIWZ97LvpdGJyn6Q4cGuZvi0/OpkPLUXt97LHjSv8AXLK/4zAn2iYaKeraWtwst2VRe4C+V7DoLzGNor8O4mZLy5qk3lOsxTbW6MDa3cAj4xoU9ICTfOYymbDcTYyFZD56WatZJ7pYCctuwEuZ6B+kDOGRmqChPmyzwvd3kzbW9SdIt1s77LiE0ILqk5mQcmlPdgvo0uZb4iBWKUc2kmifJJyoZbI/ZhnkuR+ZVsfzI4i10aoQlKMAjI2UaGFly1Jj1Gsb7xrGRy5EJtTdLqLcor09WVMeZfJ8YiljURFipkhGZtcLagC0DKqqLG4Ji7KplYMTA1PeHrEB4JIRZCADzRWjq3WVMQiwcAE9gwa3zUfKKeGT1VvNpp5Ta4VuTEc7f762tB7Fv7kabD9oBYYg8S5F8qM4B2uqki/a4ESx8snzXVGZXQnCkr/DpZblBeXMKEXJ817FwTzu14tGVaZVrqboh1N+UwadoA07k4bMJNz4pN+5yG8Mi/8AUzQdbykJ/wA5/qYReIJ65KxptKH4c/3VCfzW+kwRpV0Ky0nTXChmmIyEkXsCLemt4GcU4m+ZZa2VV8wyi2o222+ECpk95ljMdm3NidPlBhp/qVjAXGAnuZWr/aQ8wAaS2lxqwNx8baiNPCkVNAsl56S/vXe9wWtne1gWGhzbwiJJB3+fPSN5ksC9gNLcu0EABureydElNKGVLw+pkLNWYJcw5SOYYLl09VI+EdWw/h9atsMraWZLtIylhYi65VUoLL5SpD6HrHEuFZIM3MRqiTJino0uWzL9QDB/C8azOpMmWHdrNMQzZbkk6n7qYovz25wzToGpJCWfXFEhp3uPVXfbhSBaxyLamW2n5pZX9ZcIWEzNbQ3e1NPBaXJUlhMVZ7u7F5jN5kUF2N8qqDYfmJN9LJOHe9FjBlIVTiCZHVk4YqDMp6eeN1X7PM/mk2yH/FJeX/8AGYP8IVCzGoVcBkM56OYDzBZKmQf8Llz8xzMBsCXPSVitsqyJo/nE4y/qk1gfQdI0wWraVT1jr70hqSfL7TEnMoPxDkH4Rc4WhAv/2Q=="/>
          <p:cNvSpPr>
            <a:spLocks noChangeAspect="1" noChangeArrowheads="1"/>
          </p:cNvSpPr>
          <p:nvPr/>
        </p:nvSpPr>
        <p:spPr bwMode="auto">
          <a:xfrm>
            <a:off x="8742363" y="-862013"/>
            <a:ext cx="1676400" cy="209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198" name="AutoShape 16" descr="data:image/jpeg;base64,/9j/4AAQSkZJRgABAQAAAQABAAD/2wCEAAkGBhMSEBUTEhQWFBUWGBoXGBgYFxcdFxwXGhgYHBwbHRcYHCYfGBwjHRQXHy8gIycpLSwsGh4xNTAqNSYrLCkBCQoKDgwOGg8PGi8kHyQwLCwqLC0qLCksKiksKi8sLCwsLywsLSwsLCwsLCkqLC8sLCwsKSwsLCwsLCwsLCwpLP/AABEIANwAsAMBIgACEQEDEQH/xAAcAAACAgMBAQAAAAAAAAAAAAAFBgMEAAIHAQj/xABCEAACAAQEBAMFBgMHAwUBAAABAgADBBEFEiExBkFRYRMicQcygZGhFCNCYrHBUnLRFTOCkqLh8DRT8UNjk7LSJP/EABkBAAIDAQAAAAAAAAAAAAAAAAIEAQMFAP/EADERAAEDAgQDBwQBBQAAAAAAAAEAAhEDIQQSMUEiUfATFGFxgaHBQpGx0eEyM1Ky8f/aAAwDAQACEQMRAD8A4bGRkZHLlkZGRkcuWRkZGRy5ZGRkegRy5eReoZdiCYoxMjGOXJgmMMukLk0eY+sWhmtoYglyyx1+PpESuAWSZF4sJTIB5m+W8QTpvIaCIi0RcorBWZstDsQB8YgMo8tfSNhSvbNla3Wxt84j1iQuWsZEviX97frEZEShXkZGRkcuWRui3jSPRHLlZTDXOwvHiUDEE9IafsYRtD5efTb6RFVUmUkr7p39YSGIJWo7D0GkC6WxQPbaPFoW6Q0vRCWVJOjfraLWIYcgCspttf8AeO7yZUuwtFrcxJ5fyktaNjyjb7C17Q0T6ZMoK7/v0j3+yyy3FrwQxEqO5syZpKVhQNGfZGBhk+yqVPIiJ2pEZBp5hHduQbhAcNTI4SUqGia8SmjYLqIMooPLWLEtFYFWGv1gjVPJQcNTy5gSZ0S/4DKNt4rTUK6dYZ6emD3U7g2Ea4DhAm4giuudUOZlOgIUXsexNr9rwTX81S+k0XYdU++zr2PS2p1qq9SxcBpcm9hlOxfqTvl5CHteEKQbSEH+EQk8QcQ4mWsx8JCPKq2BK9bX0HQRLhnENVNltbMxQHMwG3r0hWq+TqmqNPKNE6rw9KvoikdLRpV8E0k9SryUuRva3x0jldTWzDM1qzJJO7OQL+gNzD5w3XVMoKWmrPBHlYG6P8QTY9xACNZVpk2hcr9o/s/NBMzobymOg1up6dxCXLTNpe3T+kfRPtUwb7TTZ1vddfgfXpHzvOlFGIO4MO0n5hCz6rMpBixU64W55fSJEwZzsCfQR1vgLC5c2kDsurCD1Bw1KRWBUa7Qq7FOBhMdnQG3uuC/2S0TU+Au5stye0dalcNyZZmTHUWvfbYRJhNLIM9WlqLG3LeI705WGnQAkNXPEORW55iT8/1iGTiLS2sy+U6XhfbEnJveMnYizCxi5tBw1RVMVh3DhERom+TWEm5F15dYoVk4k88vSF9MScC19I2fE2MQ3DuaUXe8PEgGUfaqJAyj/YfvFgTyi+U77jv17QsSsUdfSGnhvhOsqwJh+6kn8bDf+VfxeugiH0stzEIqVek4FoBJO3JUmmM5uPWLEicWN7WAh1puDaWnF3zTW/Mdz0CLYRcGFyQL+FKUDkFXQd2I1MJ1MU1uicpYQGJ9R+1zucmZ7jS2vrFtqsEWy6w2z8IpGOkoX6qSnLrcDXkecAsS4TmKC9Oc/wCRiM22wYAa9mA9YJldr9beaB+HawANG+yECfqLCxhv9luAGoqajKcrCWBmy3Cl3GtuZtLOl45xU4pMRyroVYbg6GOw+yrExT4cZoAMyomNfsE8ij10J+MOEQJdos0imXHs5zeKjxD2fKs+Y6O0zykTJ05umpcWAysOWXa2kNnDtXSLLFMkxSSSBmGUzG/E1tiTtryj3iKTJm0Mz7VNMmUy2OW2bfYA7k2taETBxhMyaku8xCpXwncgFCLWAcE2166RS4lXsbIsOvlHMU4DlLOLBQwzBrFQbWJItfpcwx4Hw1IvmRMrsbsVJAbrmX3Se9r94IVdGCmhNxprvpFCgxGYjECAmDfREeJvDqrfFlKFpJwHKW36R8ycQU1pt+sfTNc7Tpbqfxoy/MGOfcR+zCR5WLVDlUJZJUtDqoBZmd9Bpy3MW0qrQZS9Wi9wA3QXhbiRKehloT5hvrrqb/vBmq4+lXSxHeOWcSULU04KszxJbqJkt7WJRrjVeTAgqR1BgSatusT3bMc06oDUps4XAyF19uO5Jcg6qefKK7ccSEmKUGg3Mcm+0N1MeeMepie6eKjvFPkVpGRkZDyQWRkZBDAcKNTUypI0zsAT0Xdj8ADEExdSASYCdvZjwCs9lqqoXkgkpL/7hXmfyA/OxHr07FKgKDsAOm1unaK1LOSSFRBZEQKq9FG3/mA+JYkJkwKTpqzeg5foPjGXXf2hut3D0+yFuio5k4jzkEsw8q9F7nkTv8hFCZPZ1ubjJuLZSP5SDr8YknVtzEUypQFWe1wdOt+gHOMyZdYLUyw2565ovQUQvdupsL/XqL9INJKA3so+AEAqSoZhf3B/q/2gzSlQNdel4ktH1n0HX7UBx+gep6/SCcYcKSKyXppNA8kwK3+VtNV/TcRW9l9K32RpUwWaTUOpHqqH+sOSTlttEdCqK7kAAuVYnqQMt/W1h8IZpVwB2e23gk62HJPa7jXxQL2hUviqoeesiWm3kLsz2GgW6iwF9b89oT8O4elznCfaZrbe5Ty01H8zm8dWxfGpVPKJIDu2gBsQLdoG4DxZLZ/vAIZzxayVAnb3RnhuVMlyhLmuZhAsGIykgbXFzYgd4stKs94ttNlkZlI+cUZlSL2EA4om3urCmwue8QOs0VaT5Z+7mBZUxMwy+XN5yD+IhrXGuwgbxHiZWnYIfM3lHYHc/AXjk+I+2KtEtpMtlUMLeJa8wKRYanQNl52vE0Wl5gIar20xJ8Uv8d4mk2qyy/7uSolKRscpYsR2Ls1u1oXIyMjVa3KICx3vL3Fx3WRkZGQSBZGRkZHLlkOXsxlD7RMmHdEsPVja/wAgfnCbDZwI2s7WzWSx5Wu17j5RRiDFMpnCCazetk8YpWsCGXXkQN7b3tz56QrniNM8wlrHRRfTTc797fKLFbWzBe6k911H01+kA6fE1AIzAEsTrp06+kZjGlwMifIraJAcIMeY/wCIqmKO/wDdqf5mBCj929BBChkgHMTmb+I7/AbKOwgJLrAfxA/GL0ir7xU9hiBZNNIJkmUzU9RBGTUwtyKodYIyawQg5pCbaUwJVR5U1oRWcmwUFj6AXMCf7QUbsB6n+sQVNaZsuYkkGYzI4GUXBJUgC+xJOlhEMa8uFlz3NDSCVTxKtac2YkEbjW4t2I3ih5usE+G8Jvh0nOpSYhmIwIsQVmHQg8xciNKnC5iNYqQDrfl8/wBo0HsLXELFa+WgrKXGJ6287WgpIx+YxsdTFjCOF3mi4sB9YO0vDnhb6mIylWByq43JIw2pmuLMJEwjqCVI/ePneY9yTH0zxZJzYVVgf9hz8hf9o+ZI08IIaVl4wy4LIyMjIdSK9Aj0yyNwflF/DKtJZuwvFmuxtXUgJaKy50wAhcXDQILGRkZFiJZBnhWryVAB2cFfjuPqIDRsjkEEaEaj1gKjM7S3mrKT+zeHDZOWJVhBIAJtvYQIp64agm3mO46xfkVYnSgw3v5h+b+hEU8lmYddf2P6RnMAaC0hbheXQ4GxUwRG/Cp+AiRaWX/APqP0MRYbTIZyBiVQnzAc9Nh/CTBriOglyXBkljKYDLmNyGtqCfr8+kc61gUQg6hW6DhgPTNUAIQouyCZM8QJe2a21huddtYhaRKVScgJ7s5/Vo34Ixcy2KEm2xHVG5fqIzHqQyJjyzsPMvdGF1Py09QYoeDMSfuVbSc1wMtE+QR/ARJnUCusqUs2VY5llqGKG2YE2udSCLnkYJ4WbzFBvv8AHTXT5QvezJQ4yE6OGT0uCL/UQZ4YDu3iC3kuovtmsb/C4tFVWnmqA8vhTQqxSIXvC2KNVUPjP78ydOZvUuD9AQPhGY5VtmFj5ekGsN4al0VKkmWSwFy7n8Tk+YgfhXSwHQdYCV8wWt3hipGYwkqc5RKvcP4g3u3tDjIbMuu8ImDTQHEOeHTNb9YEIpsiApwylGAKsCCDsVIsR8iY4Nxt7L5tHMZ5QMymJuGAuZf5Xttb+LbraPoKWIGYzXumWXKAadNOSWDtmP4j+VRdj6Rcx5ZoqHU+1Mbr5drMPyC4NxFS8fQXtNoaGTIlUfgS5s8i/iWtMFzcsWWxuxubbActo5thXs6+2zfDpmKsSRY6qLbkncL37je4EaguMxWe6kc2VpmfS3M8rX10vokWPYbOIPZlW0rOMoniXYO0jM4UnYN5QQeduXOFUGxiAQdEBYWmHCFpHtoMrLXpGxRRyEVdr4LsqCWjLQbl5DtG5RRyju18F2RCaKraW11+I5EQ51mAnwUmZrM6pMS1iplst2B5hgbC3x1gJLynYQ0s5ehpiDrLzyz2Ksbf6WWF6xniAunMO9zeGbJXaZY5W8rcv2I6w04YqVUgy2NgSbEbrMHMHt+hgQHlzUtNVVYG19gb9L7GNqOkamfysSh3U8rbEd/1hZxHkU0XlUcOZ5NUEmaG5Q8teXqLgaw28XTxOo5cxQTMlES265Hvlv6MP9RgbitCtQAx3sLMN9O/KCVDMzrkbXMLMOpHP1gHVQSHfdE2Q626h4KkWeUoNiWA0+sdLn4fIpaScl7ASZpYnrka5hD4foTLnplNyGvDNxy/iiXLt5ZxZTra4QBiNOpt8jEMMknxRtaYgeK94dxM1GGSZhN2ylW/mU2PzFjAeql3MNPBvDIpqQy53l8xKgsD7w1v8hp2jer4Y8mZbHW4HaLHNm4QAjRJsiYUa4hywyd5QYX6vCyr2bSHLBhL8DuOcCBdEbItSaC7aDnAd69KdJmJTxy8OmQ7lT+LsZh1vyQDvFsTlqA/iWWlkX8Zr6OwsTL7oB73UkL1jlHH/Fz106y+WWt1lr0HNj3tv6AQ9QpZj115Jeo7ICT14eu/IeJhCKnE3qJk2qmnM7kqvxNtOgvYDsBHS+EKY0VGkuVb7XVDNmI0lyv4z8yQOZYdDHPuGsINXVSadRZFN3P5AD9bAx0PDakNPmzOswovZJZyqPTQn4xbi6mQBo66+VGEZmzVHX+b2HlP+sbpmoMNEuWEQnS5J5ljqWJ5sTqTC9xNwhRVd1qJQ8Zr5ZssBZoNt7jR7fmvDDKrNN4gp6cGaZh32+EZodB4Ve5ueS+6+ZGm2FzEUsGbcDYRUNSTo20FsIsAcsaQZGqyRe6iuJcEZGFPMTMBpEONIpQDnBThviRVyyn05RxpiV2ebqhJwtxeyn05nsO8P1XgZosMWVNymfMmF2trluB5b87BQCRpeLvD0lJtQoWxy/eHsF2/1FYp8c4jnqMi7S9D3Y7wriDlEJmlfjSe+HAg3iXDEIDIbkWut+24Hw1t2gksokQc4Y4a8Yl2ACroL8zrCIcTZMCSUv00kgEconWTbWCuL4C9M9j5kPuPyPY9G7fEQKZwN4pMyrQYTDwfTeJUX/hBJ9TpBb2g07IKIrofEb5FVJ+l9IE8NYwEsDYHa/Mi97d7Qz1VCK0lk0MoDLfZ5gvcdvKcubr2ENUSAFaBJzbCfcEfKJ08kTJasSNVHz5/UQMrcQeS6jKcovc20+cVhWul0OljsdweYi/Q1mlmFwYtmUGWENxevVwCvS1/+esUqKZN9yVq8xhLS/Jm/Fboou3wgriUmUg8o3Ox2ixwwiIJtbN0lSQyp3P42HfaWvq0Q1uZ0KwWGaPIczsPv7SgHtVxwUsiTh8jQAKW6sSfLc8ydXPcrHP8Lw2ZPlTp6BfDkizM17aFdBYG7HNe3RSdLRS4jx5qzEGmNyLHsDtYdhoPhBjhHHGTCaiUU8ud8r/hJmBQyNbXYBhyPa0a9MFrbC56CyKzg6oGkyBr48z6nflCdvY/JWXT1NXM95U17XBc/REHwjThyacig72ufU6n63ha4Pxopg1YSfxqnrcG4/yg+gizwlieYDW9jb/nzjMxZl33/K1aECl55fZvySV0NajlBSieAdKSbG0GKMQsFDl8oy1FjEtNWZBFa8TtTeTNeNkxusUSdNlMtQ0w2go+FfdpkUmYxAUAeYsTYAdTeAMqeV2jtPs04fYS5dXUAByt5Kn8KWsZp6Mw0XoCTzFq6ki+yOkA626u4Hhv9lUDGYb1M3Vze9iL5UB6Lc/EmFAOWYsdSTcwb4yxXxp+Ue6ukC5EqMqs/M5OBv0hWaalaYwRRcnbp6nsIeqMiTLVBsvPr1MTcMcPiXJDsPO4v6LyHx3+UTYlhGYEA2gA3KmGgIXilesyRNTKHOQ5V6sBdbd77Rz2cwWaVzrMQHRgdx3B1U9QdjHtTiEyTPKOddbEdjYxPMnp9nmVMz8U5JanoqizN31YfKDawutF1MsAJcrsuauUeCpJ6n/msMfDmPhLIdCIVcPqcky++n07QTq6ZWs8s2gRfREaloGi6DXYctQviJbPb/MOnr0MBpUqx5/7wN4d4haU2VjpDbWUC1K5pbeGx3bLfTn5bi5tsf1i4XQAx5JZFO1VUCShtfVntcJLGmb+YnRRzPYGBftZ4qlyZSYfTaLLsGt/EOV+eW5JPNj2MF+LeLJeFyvstKrCY+rTmBBY5dSrEeZrcxomw10jhNbUtNmF2bf/AJzh6hS368v31FdevlaI9Bvf6j4/4jbW28NI/mdu36mJaF2DEAk6E5RfVj5V05m7WiGnGjN3AH/PjDT7LqNJmKyfEtkQ+Ib82S7IuvVwsOzF1lBpdYLelwycvh0coGY5Y5kH4p7rZh0sqjKSfzGOu8Gez1KKnCzCJk0i7HdQeYHX1i9wtwktKzz3OefMuAxHuS73CjoTpmPOwHKGAG5jIffVazn3hmgsPLr3QwUGU6DSN1TLBRpekUalCNoqc3KFLH5l8iEWiVKkhSvIxFBHAcGeqqEky923J2VRqzHsBrGuYi6yGzNkweznhQVM4z54vTyTcg7O+4l+nM9tOYjq2LYsZUkknzN9Og7ACB9JJlyUSRK0lSV+LHmx/Mx1/wDEAMdxMzGtGbWrStGnT7NviqKEsxY9bwx8OYaJkwXFwNT6CF+QLCH/AITo8krOd229P/P6QmwS5WMEXTdInXX00gditeqKSxsBqY0avCBvSOUe07i0lfAQ+/738v8Av/WGA0vIAXOcGiSl3ibFZk+aZiLYFyynsTf9IMcXzRKoqWn5lfEb1JzH66fAwpYCQJqebRnRWXkQWUbRd4sxX7RWzCPdlgy19F0P1vD1KnDw1K1KgLD11ut+H8fy2lTT5fwOfw9j+Xvy9NmyVWEaGAPstMg4gsudJE1nBWXmsUVrEklCLNoDbpBzi/E0l4g0plVEZVKsAAFJFiCBoF0+EU4mjxZmD0RUX8Nyr0mrF9YbsAxm1vN9Y58hKnWCNDW2MJB6aadl1eolSamWUnIkxDurgMvrY7HuI5nxb7EgwMyge3PwXOnokw7ejfMQyYTjGliYO0uK2OpuDDDKxboofRDl86VeEzKdPDnI0uZma6sLGwyi/cb6jSH32LcJeJNetm/3Utsstf4poHvHsl72/iI6R1XEcLp6yXkny0mr0YbHqp3U9wRHuGYVLppCSJS2loCAL3OpJJJ5kknWGXYmWwlWYctdqrzT7mJUiom8TiZCYKac3YKcNEFUdI28SKOIVyIpaYbINWPboO52HrEuNoUMYS6y+TpUnMbR1PgLCRS0TT2H3k/Y8xKB0H+IjN6BY55g2GmonS5Ke87Bb9Adz8Bc/COpcVYisvLJljyooUDoFAA+ghvEPhsJajTAMqHEq/LKHV9fhAJdWjyqqi5B6ACJZCxlvKYNyiWF0fiTFXlz9Ie51YqKAugAt8BCfh7ZEzc2/QRWxnHhKTNMJ10VR7zHoP6wVMbBWGAEQx/iVUUsxsu1r6sf4R/WOS4zOaY5mMbs3yHQDsIs4vVTJ01Wc6fhUbKOg/c84s+CO0Psinc6pOqHVDA0QbC6SbMnIklS0wsMgHUa8/S8WTKsbXvdc1+ZzAH9zDVw3USKalrat7eME+zUyg6+JNRg72/KhFj3MKq1IfLYWyywnqbn+sO0zmIKVc0tEFEvZ7Ny4rSn/wB0D5gj94M+1lLVinrL/RiP2hd4VmZayne20+X/APYf1hu9sMn/APolN1Dr8mv+8Qf7gRN/oPW4R6hwuXMwamqBZXSUc/RgjMNbbMAN+Y+cA9tVNwdQRzEH+CR4mAFOhnp6XBP7xzPBceMo+G9zL+qnt26iEK2HzS5mv5TNOrA4k90NeRB+hxqxsdoUFmA2Km4OxG1ou0dRrYwgCdE4HLoFHi2U3B06QekV6ut7wjUUq66G8FcPmMptyiwEhW5QU0Ml9oxQRFKmqiIsTqoWgpGqHKdFHVVuURz72jY7mocyMbNUeDcEWJRS0wdTbRfWIOP+NMpNNJbz2+8Zd1BIAVerm422EJvFWKH7NS0I3pxMmTu06a1ynrLWwP5iw5Q5h6Js93oPlKYitHAz1PwtfZpMVHnzf/UWWAh6ZiQxHewA+Jjevq2ZyXNzEGAYaZB8QNqRYjkVNtPoIuYjJ8SZnX3f07GBxI4pOiqokZIGq9pxeCNPTlmCjn8rdYHyVsInr8cSkl3Os1h5V6Dqeg/WEAwvdATIhokphq56Sktf3RHPMYR51VnuWGg7Adugi5L4j8YanXpAybi1mNt40GMLNBdVOIqXlT8Q4WZarMU+sDpkqYEEwnQwQpq9pzqkz3IO1tFJceGvSL9ICpkgmUjzZ111Jvfbl3PrsIkozZT6wTquFHDWTUWuSdgLgXJ+MDXk5CyHWxtDjBoUo4ybqSlrSpFt1YOO5BB1+UF8e4qm1zJ4qqCpb3b/AIt73PYQCkSCTe9oOSKZQt7WNoJtHM7MhdWDBC9oeJ6umleDJmZUzFrZVJu1r6kdoqyMDYgM7SkL6qJkxVYg7HKfdB5FrAwwLTSJZmIyLMZTkII1aZYFmZ90QE5VVLMbG5G8a11Y80ETCMm+QKFTQfwjfQDU3ML1cRTpnhF0/h8DXxDZ0ChwvD6iVoy5Ze5LkBAOoYE3vyCg5uUEJc4HVDf9vUcjFfC+CHaWZ810pZFsytMBzWPRQQbHkCeY01helVrSnPhhQpIJJGrW2FuXM2HXXaKK9FtfiAh35QNcaNpzDroc/DRdCwrGSh12hnosZQ2JjmlHWK+qn1HMHuIMyZhG0ZJJaYK06bpXQ1xMcoBcWcYfZ0surmxPaXmsW77NbuO0IWI8dFT4crU7FraD+sWw5n0KPMOYyZjSHJOpk1AMyWethMWco/mjQwuGLzmeLckticUAMrNeaiwnDmk4xlbzET2YFtb5QzqxvufdPwELlHhzz5kuUvvzSASeWYXZyTyAzMSehh7q5bzMToJyH/qfs1jbQTZTLKnD5JfXk6xSwyRJWtKA2VnqaYdAjrOlBv8ACtj8I1iAdFkiQLoPInCcgKm0UsQrzI2OpgNQ1xRDYxWq6kubk3hUtGisBKIjiqfYjMOxyrcfSBU6czsWYlidyd49mSStr84jiGMY27Qpe95s4reVNKm4jVmubxgW8eiWekGgujvD0pWuWOog1In5G20hTw2aUe9jrpBs4hl3EAWjVWh7ipMZxklgg05/LaKeC4ek3x5kwkrJXxDLX33Ga2h/Ci6Fm1IB0HMW6anSeZ7uDllU8yZpoc/lRB/nmLftAvhyqKVCsOTDrzNje3LKTeGGmWwqTYp+PAhdEmSmopgdQQLTpWnRXBs1trtrprENIgAZUpprT5Js0smW0pWHutmazTAfeyj+HUkGKMuvmfZKNcxAScEsNNPFcEab7xbaaU+2WNipVh6+Gf8A8wp3l7ZAKuNGm8yQgTl0dlmhw7sXAYedix19Te8WDXTJIEwyJgN7BmQEBuVg2l+5B7WglIqS5o3Y3LKST3Mtr+m0UxxGPvad2Jcz0C6C2UOpGvax+YigATMXWh3qoQGzblb35+Wn5VCvSqqJplMk0zQM/wB45NltfS+gvoPW0TU3CoFJ9omz1lAqSqhbsSCQQSxGuh0ENjUxFZMnbr4Xh2GrE5s23QAfGKS4bIqaCQJ8wykDub+UE+d9PNoIsDpVBdv/AB+FriNZTU9Cj0spcs1gucjz2B1Yk3O6npG5rZUnEFE9jLp2lvsPLmB7bXta8CK2Wv8AY9pbF0lz2yk6EqH0NuWjQ28N8WU9ZU09OaQCZNACmYisoAUnyluV1OttyYHICZUSYXKMXpik7MVIWZ97LvpdGJyn6Q4cGuZvi0/OpkPLUXt97LHjSv8AXLK/4zAn2iYaKeraWtwst2VRe4C+V7DoLzGNor8O4mZLy5qk3lOsxTbW6MDa3cAj4xoU9ICTfOYymbDcTYyFZD56WatZJ7pYCctuwEuZ6B+kDOGRmqChPmyzwvd3kzbW9SdIt1s77LiE0ILqk5mQcmlPdgvo0uZb4iBWKUc2kmifJJyoZbI/ZhnkuR+ZVsfzI4i10aoQlKMAjI2UaGFly1Jj1Gsb7xrGRy5EJtTdLqLcor09WVMeZfJ8YiljURFipkhGZtcLagC0DKqqLG4Ji7KplYMTA1PeHrEB4JIRZCADzRWjq3WVMQiwcAE9gwa3zUfKKeGT1VvNpp5Ta4VuTEc7f762tB7Fv7kabD9oBYYg8S5F8qM4B2uqki/a4ESx8snzXVGZXQnCkr/DpZblBeXMKEXJ817FwTzu14tGVaZVrqboh1N+UwadoA07k4bMJNz4pN+5yG8Mi/8AUzQdbykJ/wA5/qYReIJ65KxptKH4c/3VCfzW+kwRpV0Ky0nTXChmmIyEkXsCLemt4GcU4m+ZZa2VV8wyi2o222+ECpk95ljMdm3NidPlBhp/qVjAXGAnuZWr/aQ8wAaS2lxqwNx8baiNPCkVNAsl56S/vXe9wWtne1gWGhzbwiJJB3+fPSN5ksC9gNLcu0EABureydElNKGVLw+pkLNWYJcw5SOYYLl09VI+EdWw/h9atsMraWZLtIylhYi65VUoLL5SpD6HrHEuFZIM3MRqiTJino0uWzL9QDB/C8azOpMmWHdrNMQzZbkk6n7qYovz25wzToGpJCWfXFEhp3uPVXfbhSBaxyLamW2n5pZX9ZcIWEzNbQ3e1NPBaXJUlhMVZ7u7F5jN5kUF2N8qqDYfmJN9LJOHe9FjBlIVTiCZHVk4YqDMp6eeN1X7PM/mk2yH/FJeX/8AGYP8IVCzGoVcBkM56OYDzBZKmQf8Llz8xzMBsCXPSVitsqyJo/nE4y/qk1gfQdI0wWraVT1jr70hqSfL7TEnMoPxDkH4Rc4WhAv/2Q=="/>
          <p:cNvSpPr>
            <a:spLocks noChangeAspect="1" noChangeArrowheads="1"/>
          </p:cNvSpPr>
          <p:nvPr/>
        </p:nvSpPr>
        <p:spPr bwMode="auto">
          <a:xfrm>
            <a:off x="8894763" y="-709613"/>
            <a:ext cx="1676400" cy="209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199" name="AutoShape 18" descr="data:image/jpeg;base64,/9j/4AAQSkZJRgABAQAAAQABAAD/2wCEAAkGBhMSEBUTEhQWFBUWGBoXGBgYFxcdFxwXGhgYHBwbHRcYHCYfGBwjHRQXHy8gIycpLSwsGh4xNTAqNSYrLCkBCQoKDgwOGg8PGi8kHyQwLCwqLC0qLCksKiksKi8sLCwsLywsLSwsLCwsLCkqLC8sLCwsKSwsLCwsLCwsLCwpLP/AABEIANwAsAMBIgACEQEDEQH/xAAcAAACAgMBAQAAAAAAAAAAAAAFBgMEAAIHAQj/xABCEAACAAQEBAMFBgMHAwUBAAABAgADBBEFEiExBkFRYRMicQcygZGhFCNCYrHBUnLRFTOCkqLh8DRT8UNjk7LSJP/EABkBAAIDAQAAAAAAAAAAAAAAAAIEAQMFAP/EADERAAEDAgQDBwQBBQAAAAAAAAEAAhEDIQQSMUEiUfATFGFxgaHBQpGx0eEyM1Ky8f/aAAwDAQACEQMRAD8A4bGRkZHLlkZGRkcuWRkZGRy5ZGRkegRy5eReoZdiCYoxMjGOXJgmMMukLk0eY+sWhmtoYglyyx1+PpESuAWSZF4sJTIB5m+W8QTpvIaCIi0RcorBWZstDsQB8YgMo8tfSNhSvbNla3Wxt84j1iQuWsZEviX97frEZEShXkZGRkcuWRui3jSPRHLlZTDXOwvHiUDEE9IafsYRtD5efTb6RFVUmUkr7p39YSGIJWo7D0GkC6WxQPbaPFoW6Q0vRCWVJOjfraLWIYcgCspttf8AeO7yZUuwtFrcxJ5fyktaNjyjb7C17Q0T6ZMoK7/v0j3+yyy3FrwQxEqO5syZpKVhQNGfZGBhk+yqVPIiJ2pEZBp5hHduQbhAcNTI4SUqGia8SmjYLqIMooPLWLEtFYFWGv1gjVPJQcNTy5gSZ0S/4DKNt4rTUK6dYZ6emD3U7g2Ea4DhAm4giuudUOZlOgIUXsexNr9rwTX81S+k0XYdU++zr2PS2p1qq9SxcBpcm9hlOxfqTvl5CHteEKQbSEH+EQk8QcQ4mWsx8JCPKq2BK9bX0HQRLhnENVNltbMxQHMwG3r0hWq+TqmqNPKNE6rw9KvoikdLRpV8E0k9SryUuRva3x0jldTWzDM1qzJJO7OQL+gNzD5w3XVMoKWmrPBHlYG6P8QTY9xACNZVpk2hcr9o/s/NBMzobymOg1up6dxCXLTNpe3T+kfRPtUwb7TTZ1vddfgfXpHzvOlFGIO4MO0n5hCz6rMpBixU64W55fSJEwZzsCfQR1vgLC5c2kDsurCD1Bw1KRWBUa7Qq7FOBhMdnQG3uuC/2S0TU+Au5stye0dalcNyZZmTHUWvfbYRJhNLIM9WlqLG3LeI705WGnQAkNXPEORW55iT8/1iGTiLS2sy+U6XhfbEnJveMnYizCxi5tBw1RVMVh3DhERom+TWEm5F15dYoVk4k88vSF9MScC19I2fE2MQ3DuaUXe8PEgGUfaqJAyj/YfvFgTyi+U77jv17QsSsUdfSGnhvhOsqwJh+6kn8bDf+VfxeugiH0stzEIqVek4FoBJO3JUmmM5uPWLEicWN7WAh1puDaWnF3zTW/Mdz0CLYRcGFyQL+FKUDkFXQd2I1MJ1MU1uicpYQGJ9R+1zucmZ7jS2vrFtqsEWy6w2z8IpGOkoX6qSnLrcDXkecAsS4TmKC9Oc/wCRiM22wYAa9mA9YJldr9beaB+HawANG+yECfqLCxhv9luAGoqajKcrCWBmy3Cl3GtuZtLOl45xU4pMRyroVYbg6GOw+yrExT4cZoAMyomNfsE8ij10J+MOEQJdos0imXHs5zeKjxD2fKs+Y6O0zykTJ05umpcWAysOWXa2kNnDtXSLLFMkxSSSBmGUzG/E1tiTtryj3iKTJm0Mz7VNMmUy2OW2bfYA7k2taETBxhMyaku8xCpXwncgFCLWAcE2166RS4lXsbIsOvlHMU4DlLOLBQwzBrFQbWJItfpcwx4Hw1IvmRMrsbsVJAbrmX3Se9r94IVdGCmhNxprvpFCgxGYjECAmDfREeJvDqrfFlKFpJwHKW36R8ycQU1pt+sfTNc7Tpbqfxoy/MGOfcR+zCR5WLVDlUJZJUtDqoBZmd9Bpy3MW0qrQZS9Wi9wA3QXhbiRKehloT5hvrrqb/vBmq4+lXSxHeOWcSULU04KszxJbqJkt7WJRrjVeTAgqR1BgSatusT3bMc06oDUps4XAyF19uO5Jcg6qefKK7ccSEmKUGg3Mcm+0N1MeeMepie6eKjvFPkVpGRkZDyQWRkZBDAcKNTUypI0zsAT0Xdj8ADEExdSASYCdvZjwCs9lqqoXkgkpL/7hXmfyA/OxHr07FKgKDsAOm1unaK1LOSSFRBZEQKq9FG3/mA+JYkJkwKTpqzeg5foPjGXXf2hut3D0+yFuio5k4jzkEsw8q9F7nkTv8hFCZPZ1ubjJuLZSP5SDr8YknVtzEUypQFWe1wdOt+gHOMyZdYLUyw2565ovQUQvdupsL/XqL9INJKA3so+AEAqSoZhf3B/q/2gzSlQNdel4ktH1n0HX7UBx+gep6/SCcYcKSKyXppNA8kwK3+VtNV/TcRW9l9K32RpUwWaTUOpHqqH+sOSTlttEdCqK7kAAuVYnqQMt/W1h8IZpVwB2e23gk62HJPa7jXxQL2hUviqoeesiWm3kLsz2GgW6iwF9b89oT8O4elznCfaZrbe5Ty01H8zm8dWxfGpVPKJIDu2gBsQLdoG4DxZLZ/vAIZzxayVAnb3RnhuVMlyhLmuZhAsGIykgbXFzYgd4stKs94ttNlkZlI+cUZlSL2EA4om3urCmwue8QOs0VaT5Z+7mBZUxMwy+XN5yD+IhrXGuwgbxHiZWnYIfM3lHYHc/AXjk+I+2KtEtpMtlUMLeJa8wKRYanQNl52vE0Wl5gIar20xJ8Uv8d4mk2qyy/7uSolKRscpYsR2Ls1u1oXIyMjVa3KICx3vL3Fx3WRkZGQSBZGRkZHLlkOXsxlD7RMmHdEsPVja/wAgfnCbDZwI2s7WzWSx5Wu17j5RRiDFMpnCCazetk8YpWsCGXXkQN7b3tz56QrniNM8wlrHRRfTTc797fKLFbWzBe6k911H01+kA6fE1AIzAEsTrp06+kZjGlwMifIraJAcIMeY/wCIqmKO/wDdqf5mBCj929BBChkgHMTmb+I7/AbKOwgJLrAfxA/GL0ir7xU9hiBZNNIJkmUzU9RBGTUwtyKodYIyawQg5pCbaUwJVR5U1oRWcmwUFj6AXMCf7QUbsB6n+sQVNaZsuYkkGYzI4GUXBJUgC+xJOlhEMa8uFlz3NDSCVTxKtac2YkEbjW4t2I3ih5usE+G8Jvh0nOpSYhmIwIsQVmHQg8xciNKnC5iNYqQDrfl8/wBo0HsLXELFa+WgrKXGJ6287WgpIx+YxsdTFjCOF3mi4sB9YO0vDnhb6mIylWByq43JIw2pmuLMJEwjqCVI/ePneY9yTH0zxZJzYVVgf9hz8hf9o+ZI08IIaVl4wy4LIyMjIdSK9Aj0yyNwflF/DKtJZuwvFmuxtXUgJaKy50wAhcXDQILGRkZFiJZBnhWryVAB2cFfjuPqIDRsjkEEaEaj1gKjM7S3mrKT+zeHDZOWJVhBIAJtvYQIp64agm3mO46xfkVYnSgw3v5h+b+hEU8lmYddf2P6RnMAaC0hbheXQ4GxUwRG/Cp+AiRaWX/APqP0MRYbTIZyBiVQnzAc9Nh/CTBriOglyXBkljKYDLmNyGtqCfr8+kc61gUQg6hW6DhgPTNUAIQouyCZM8QJe2a21huddtYhaRKVScgJ7s5/Vo34Ixcy2KEm2xHVG5fqIzHqQyJjyzsPMvdGF1Py09QYoeDMSfuVbSc1wMtE+QR/ARJnUCusqUs2VY5llqGKG2YE2udSCLnkYJ4WbzFBvv8AHTXT5QvezJQ4yE6OGT0uCL/UQZ4YDu3iC3kuovtmsb/C4tFVWnmqA8vhTQqxSIXvC2KNVUPjP78ydOZvUuD9AQPhGY5VtmFj5ekGsN4al0VKkmWSwFy7n8Tk+YgfhXSwHQdYCV8wWt3hipGYwkqc5RKvcP4g3u3tDjIbMuu8ImDTQHEOeHTNb9YEIpsiApwylGAKsCCDsVIsR8iY4Nxt7L5tHMZ5QMymJuGAuZf5Xttb+LbraPoKWIGYzXumWXKAadNOSWDtmP4j+VRdj6Rcx5ZoqHU+1Mbr5drMPyC4NxFS8fQXtNoaGTIlUfgS5s8i/iWtMFzcsWWxuxubbActo5thXs6+2zfDpmKsSRY6qLbkncL37je4EaguMxWe6kc2VpmfS3M8rX10vokWPYbOIPZlW0rOMoniXYO0jM4UnYN5QQeduXOFUGxiAQdEBYWmHCFpHtoMrLXpGxRRyEVdr4LsqCWjLQbl5DtG5RRyju18F2RCaKraW11+I5EQ51mAnwUmZrM6pMS1iplst2B5hgbC3x1gJLynYQ0s5ehpiDrLzyz2Ksbf6WWF6xniAunMO9zeGbJXaZY5W8rcv2I6w04YqVUgy2NgSbEbrMHMHt+hgQHlzUtNVVYG19gb9L7GNqOkamfysSh3U8rbEd/1hZxHkU0XlUcOZ5NUEmaG5Q8teXqLgaw28XTxOo5cxQTMlES265Hvlv6MP9RgbitCtQAx3sLMN9O/KCVDMzrkbXMLMOpHP1gHVQSHfdE2Q626h4KkWeUoNiWA0+sdLn4fIpaScl7ASZpYnrka5hD4foTLnplNyGvDNxy/iiXLt5ZxZTra4QBiNOpt8jEMMknxRtaYgeK94dxM1GGSZhN2ylW/mU2PzFjAeql3MNPBvDIpqQy53l8xKgsD7w1v8hp2jer4Y8mZbHW4HaLHNm4QAjRJsiYUa4hywyd5QYX6vCyr2bSHLBhL8DuOcCBdEbItSaC7aDnAd69KdJmJTxy8OmQ7lT+LsZh1vyQDvFsTlqA/iWWlkX8Zr6OwsTL7oB73UkL1jlHH/Fz106y+WWt1lr0HNj3tv6AQ9QpZj115Jeo7ICT14eu/IeJhCKnE3qJk2qmnM7kqvxNtOgvYDsBHS+EKY0VGkuVb7XVDNmI0lyv4z8yQOZYdDHPuGsINXVSadRZFN3P5AD9bAx0PDakNPmzOswovZJZyqPTQn4xbi6mQBo66+VGEZmzVHX+b2HlP+sbpmoMNEuWEQnS5J5ljqWJ5sTqTC9xNwhRVd1qJQ8Zr5ZssBZoNt7jR7fmvDDKrNN4gp6cGaZh32+EZodB4Ve5ueS+6+ZGm2FzEUsGbcDYRUNSTo20FsIsAcsaQZGqyRe6iuJcEZGFPMTMBpEONIpQDnBThviRVyyn05RxpiV2ebqhJwtxeyn05nsO8P1XgZosMWVNymfMmF2trluB5b87BQCRpeLvD0lJtQoWxy/eHsF2/1FYp8c4jnqMi7S9D3Y7wriDlEJmlfjSe+HAg3iXDEIDIbkWut+24Hw1t2gksokQc4Y4a8Yl2ACroL8zrCIcTZMCSUv00kgEconWTbWCuL4C9M9j5kPuPyPY9G7fEQKZwN4pMyrQYTDwfTeJUX/hBJ9TpBb2g07IKIrofEb5FVJ+l9IE8NYwEsDYHa/Mi97d7Qz1VCK0lk0MoDLfZ5gvcdvKcubr2ENUSAFaBJzbCfcEfKJ08kTJasSNVHz5/UQMrcQeS6jKcovc20+cVhWul0OljsdweYi/Q1mlmFwYtmUGWENxevVwCvS1/+esUqKZN9yVq8xhLS/Jm/Fboou3wgriUmUg8o3Ox2ixwwiIJtbN0lSQyp3P42HfaWvq0Q1uZ0KwWGaPIczsPv7SgHtVxwUsiTh8jQAKW6sSfLc8ydXPcrHP8Lw2ZPlTp6BfDkizM17aFdBYG7HNe3RSdLRS4jx5qzEGmNyLHsDtYdhoPhBjhHHGTCaiUU8ud8r/hJmBQyNbXYBhyPa0a9MFrbC56CyKzg6oGkyBr48z6nflCdvY/JWXT1NXM95U17XBc/REHwjThyacig72ufU6n63ha4Pxopg1YSfxqnrcG4/yg+gizwlieYDW9jb/nzjMxZl33/K1aECl55fZvySV0NajlBSieAdKSbG0GKMQsFDl8oy1FjEtNWZBFa8TtTeTNeNkxusUSdNlMtQ0w2go+FfdpkUmYxAUAeYsTYAdTeAMqeV2jtPs04fYS5dXUAByt5Kn8KWsZp6Mw0XoCTzFq6ki+yOkA626u4Hhv9lUDGYb1M3Vze9iL5UB6Lc/EmFAOWYsdSTcwb4yxXxp+Ue6ukC5EqMqs/M5OBv0hWaalaYwRRcnbp6nsIeqMiTLVBsvPr1MTcMcPiXJDsPO4v6LyHx3+UTYlhGYEA2gA3KmGgIXilesyRNTKHOQ5V6sBdbd77Rz2cwWaVzrMQHRgdx3B1U9QdjHtTiEyTPKOddbEdjYxPMnp9nmVMz8U5JanoqizN31YfKDawutF1MsAJcrsuauUeCpJ6n/msMfDmPhLIdCIVcPqcky++n07QTq6ZWs8s2gRfREaloGi6DXYctQviJbPb/MOnr0MBpUqx5/7wN4d4haU2VjpDbWUC1K5pbeGx3bLfTn5bi5tsf1i4XQAx5JZFO1VUCShtfVntcJLGmb+YnRRzPYGBftZ4qlyZSYfTaLLsGt/EOV+eW5JPNj2MF+LeLJeFyvstKrCY+rTmBBY5dSrEeZrcxomw10jhNbUtNmF2bf/AJzh6hS368v31FdevlaI9Bvf6j4/4jbW28NI/mdu36mJaF2DEAk6E5RfVj5V05m7WiGnGjN3AH/PjDT7LqNJmKyfEtkQ+Ib82S7IuvVwsOzF1lBpdYLelwycvh0coGY5Y5kH4p7rZh0sqjKSfzGOu8Gez1KKnCzCJk0i7HdQeYHX1i9wtwktKzz3OefMuAxHuS73CjoTpmPOwHKGAG5jIffVazn3hmgsPLr3QwUGU6DSN1TLBRpekUalCNoqc3KFLH5l8iEWiVKkhSvIxFBHAcGeqqEky923J2VRqzHsBrGuYi6yGzNkweznhQVM4z54vTyTcg7O+4l+nM9tOYjq2LYsZUkknzN9Og7ACB9JJlyUSRK0lSV+LHmx/Mx1/wDEAMdxMzGtGbWrStGnT7NviqKEsxY9bwx8OYaJkwXFwNT6CF+QLCH/AITo8krOd229P/P6QmwS5WMEXTdInXX00gditeqKSxsBqY0avCBvSOUe07i0lfAQ+/738v8Av/WGA0vIAXOcGiSl3ibFZk+aZiLYFyynsTf9IMcXzRKoqWn5lfEb1JzH66fAwpYCQJqebRnRWXkQWUbRd4sxX7RWzCPdlgy19F0P1vD1KnDw1K1KgLD11ut+H8fy2lTT5fwOfw9j+Xvy9NmyVWEaGAPstMg4gsudJE1nBWXmsUVrEklCLNoDbpBzi/E0l4g0plVEZVKsAAFJFiCBoF0+EU4mjxZmD0RUX8Nyr0mrF9YbsAxm1vN9Y58hKnWCNDW2MJB6aadl1eolSamWUnIkxDurgMvrY7HuI5nxb7EgwMyge3PwXOnokw7ejfMQyYTjGliYO0uK2OpuDDDKxboofRDl86VeEzKdPDnI0uZma6sLGwyi/cb6jSH32LcJeJNetm/3Utsstf4poHvHsl72/iI6R1XEcLp6yXkny0mr0YbHqp3U9wRHuGYVLppCSJS2loCAL3OpJJJ5kknWGXYmWwlWYctdqrzT7mJUiom8TiZCYKac3YKcNEFUdI28SKOIVyIpaYbINWPboO52HrEuNoUMYS6y+TpUnMbR1PgLCRS0TT2H3k/Y8xKB0H+IjN6BY55g2GmonS5Ke87Bb9Adz8Bc/COpcVYisvLJljyooUDoFAA+ghvEPhsJajTAMqHEq/LKHV9fhAJdWjyqqi5B6ACJZCxlvKYNyiWF0fiTFXlz9Ie51YqKAugAt8BCfh7ZEzc2/QRWxnHhKTNMJ10VR7zHoP6wVMbBWGAEQx/iVUUsxsu1r6sf4R/WOS4zOaY5mMbs3yHQDsIs4vVTJ01Wc6fhUbKOg/c84s+CO0Psinc6pOqHVDA0QbC6SbMnIklS0wsMgHUa8/S8WTKsbXvdc1+ZzAH9zDVw3USKalrat7eME+zUyg6+JNRg72/KhFj3MKq1IfLYWyywnqbn+sO0zmIKVc0tEFEvZ7Ny4rSn/wB0D5gj94M+1lLVinrL/RiP2hd4VmZayne20+X/APYf1hu9sMn/APolN1Dr8mv+8Qf7gRN/oPW4R6hwuXMwamqBZXSUc/RgjMNbbMAN+Y+cA9tVNwdQRzEH+CR4mAFOhnp6XBP7xzPBceMo+G9zL+qnt26iEK2HzS5mv5TNOrA4k90NeRB+hxqxsdoUFmA2Km4OxG1ou0dRrYwgCdE4HLoFHi2U3B06QekV6ut7wjUUq66G8FcPmMptyiwEhW5QU0Ml9oxQRFKmqiIsTqoWgpGqHKdFHVVuURz72jY7mocyMbNUeDcEWJRS0wdTbRfWIOP+NMpNNJbz2+8Zd1BIAVerm422EJvFWKH7NS0I3pxMmTu06a1ynrLWwP5iw5Q5h6Js93oPlKYitHAz1PwtfZpMVHnzf/UWWAh6ZiQxHewA+Jjevq2ZyXNzEGAYaZB8QNqRYjkVNtPoIuYjJ8SZnX3f07GBxI4pOiqokZIGq9pxeCNPTlmCjn8rdYHyVsInr8cSkl3Os1h5V6Dqeg/WEAwvdATIhokphq56Sktf3RHPMYR51VnuWGg7Adugi5L4j8YanXpAybi1mNt40GMLNBdVOIqXlT8Q4WZarMU+sDpkqYEEwnQwQpq9pzqkz3IO1tFJceGvSL9ICpkgmUjzZ111Jvfbl3PrsIkozZT6wTquFHDWTUWuSdgLgXJ+MDXk5CyHWxtDjBoUo4ybqSlrSpFt1YOO5BB1+UF8e4qm1zJ4qqCpb3b/AIt73PYQCkSCTe9oOSKZQt7WNoJtHM7MhdWDBC9oeJ6umleDJmZUzFrZVJu1r6kdoqyMDYgM7SkL6qJkxVYg7HKfdB5FrAwwLTSJZmIyLMZTkII1aZYFmZ90QE5VVLMbG5G8a11Y80ETCMm+QKFTQfwjfQDU3ML1cRTpnhF0/h8DXxDZ0ChwvD6iVoy5Ze5LkBAOoYE3vyCg5uUEJc4HVDf9vUcjFfC+CHaWZ810pZFsytMBzWPRQQbHkCeY01helVrSnPhhQpIJJGrW2FuXM2HXXaKK9FtfiAh35QNcaNpzDroc/DRdCwrGSh12hnosZQ2JjmlHWK+qn1HMHuIMyZhG0ZJJaYK06bpXQ1xMcoBcWcYfZ0surmxPaXmsW77NbuO0IWI8dFT4crU7FraD+sWw5n0KPMOYyZjSHJOpk1AMyWethMWco/mjQwuGLzmeLckticUAMrNeaiwnDmk4xlbzET2YFtb5QzqxvufdPwELlHhzz5kuUvvzSASeWYXZyTyAzMSehh7q5bzMToJyH/qfs1jbQTZTLKnD5JfXk6xSwyRJWtKA2VnqaYdAjrOlBv8ACtj8I1iAdFkiQLoPInCcgKm0UsQrzI2OpgNQ1xRDYxWq6kubk3hUtGisBKIjiqfYjMOxyrcfSBU6czsWYlidyd49mSStr84jiGMY27Qpe95s4reVNKm4jVmubxgW8eiWekGgujvD0pWuWOog1In5G20hTw2aUe9jrpBs4hl3EAWjVWh7ipMZxklgg05/LaKeC4ek3x5kwkrJXxDLX33Ga2h/Ci6Fm1IB0HMW6anSeZ7uDllU8yZpoc/lRB/nmLftAvhyqKVCsOTDrzNje3LKTeGGmWwqTYp+PAhdEmSmopgdQQLTpWnRXBs1trtrprENIgAZUpprT5Js0smW0pWHutmazTAfeyj+HUkGKMuvmfZKNcxAScEsNNPFcEab7xbaaU+2WNipVh6+Gf8A8wp3l7ZAKuNGm8yQgTl0dlmhw7sXAYedix19Te8WDXTJIEwyJgN7BmQEBuVg2l+5B7WglIqS5o3Y3LKST3Mtr+m0UxxGPvad2Jcz0C6C2UOpGvax+YigATMXWh3qoQGzblb35+Wn5VCvSqqJplMk0zQM/wB45NltfS+gvoPW0TU3CoFJ9omz1lAqSqhbsSCQQSxGuh0ENjUxFZMnbr4Xh2GrE5s23QAfGKS4bIqaCQJ8wykDub+UE+d9PNoIsDpVBdv/AB+FriNZTU9Cj0spcs1gucjz2B1Yk3O6npG5rZUnEFE9jLp2lvsPLmB7bXta8CK2Wv8AY9pbF0lz2yk6EqH0NuWjQ28N8WU9ZU09OaQCZNACmYisoAUnyluV1OttyYHICZUSYXKMXpik7MVIWZ97LvpdGJyn6Q4cGuZvi0/OpkPLUXt97LHjSv8AXLK/4zAn2iYaKeraWtwst2VRe4C+V7DoLzGNor8O4mZLy5qk3lOsxTbW6MDa3cAj4xoU9ICTfOYymbDcTYyFZD56WatZJ7pYCctuwEuZ6B+kDOGRmqChPmyzwvd3kzbW9SdIt1s77LiE0ILqk5mQcmlPdgvo0uZb4iBWKUc2kmifJJyoZbI/ZhnkuR+ZVsfzI4i10aoQlKMAjI2UaGFly1Jj1Gsb7xrGRy5EJtTdLqLcor09WVMeZfJ8YiljURFipkhGZtcLagC0DKqqLG4Ji7KplYMTA1PeHrEB4JIRZCADzRWjq3WVMQiwcAE9gwa3zUfKKeGT1VvNpp5Ta4VuTEc7f762tB7Fv7kabD9oBYYg8S5F8qM4B2uqki/a4ESx8snzXVGZXQnCkr/DpZblBeXMKEXJ817FwTzu14tGVaZVrqboh1N+UwadoA07k4bMJNz4pN+5yG8Mi/8AUzQdbykJ/wA5/qYReIJ65KxptKH4c/3VCfzW+kwRpV0Ky0nTXChmmIyEkXsCLemt4GcU4m+ZZa2VV8wyi2o222+ECpk95ljMdm3NidPlBhp/qVjAXGAnuZWr/aQ8wAaS2lxqwNx8baiNPCkVNAsl56S/vXe9wWtne1gWGhzbwiJJB3+fPSN5ksC9gNLcu0EABureydElNKGVLw+pkLNWYJcw5SOYYLl09VI+EdWw/h9atsMraWZLtIylhYi65VUoLL5SpD6HrHEuFZIM3MRqiTJino0uWzL9QDB/C8azOpMmWHdrNMQzZbkk6n7qYovz25wzToGpJCWfXFEhp3uPVXfbhSBaxyLamW2n5pZX9ZcIWEzNbQ3e1NPBaXJUlhMVZ7u7F5jN5kUF2N8qqDYfmJN9LJOHe9FjBlIVTiCZHVk4YqDMp6eeN1X7PM/mk2yH/FJeX/8AGYP8IVCzGoVcBkM56OYDzBZKmQf8Llz8xzMBsCXPSVitsqyJo/nE4y/qk1gfQdI0wWraVT1jr70hqSfL7TEnMoPxDkH4Rc4WhAv/2Q=="/>
          <p:cNvSpPr>
            <a:spLocks noChangeAspect="1" noChangeArrowheads="1"/>
          </p:cNvSpPr>
          <p:nvPr/>
        </p:nvSpPr>
        <p:spPr bwMode="auto">
          <a:xfrm>
            <a:off x="9047163" y="-557213"/>
            <a:ext cx="1676400" cy="209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8200" name="Picture 20" descr="http://static.bkref.com/images/players/mingya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1663" y="334963"/>
            <a:ext cx="20955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22" descr="http://t3.gstatic.com/images?q=tbn:ANd9GcQt9mnv3RlfVkiV4dNjGiD5b6kCDNGbl7zVr5rYa3NUS7zALrsNm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263" y="142875"/>
            <a:ext cx="172402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24" descr="http://26.media.tumblr.com/tumblr_l5k02mDVqM1qabwixo1_5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325" y="2800350"/>
            <a:ext cx="3908425" cy="398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AutoShape 26" descr="data:image/jpeg;base64,/9j/4AAQSkZJRgABAQAAAQABAAD/2wCEAAkGBhQSERUUExQWFRUWGRoYGBgXFRcWFxgYIBcXFxceHBcYHCYgGBkjGRcYHy8gIycpOC0sFh8xNTAqNSgrLCkBCQoKDgwOGg8PGi0lHyQvNDQqLy8vLCwsLzQsNDAvLCosLCwsLCosLiwsLywsLCwvLCwsNCwsLCwsLCksLCwsLP/AABEIAKcA8AMBIgACEQEDEQH/xAAcAAACAgMBAQAAAAAAAAAAAAAGBwAFAQMEAgj/xABGEAACAQIEAwUGAgcGBQMFAAABAhEAAwQSITEFBkETIlFhcQcygZGhsULBFCNSYnLR8BUkM4Ki4UOSssLxFiWTCBdTY3P/xAAaAQACAwEBAAAAAAAAAAAAAAAEBQECAwYA/8QANREAAQQABAMGBQIGAwAAAAAAAQACAxEEEiExQVFxBRMiYbHwgZGhwdEjMhQkM0Lh8RVSwv/aAAwDAQACEQMRAD8ATLHWvJr025rwaZOCovQNZmsVmrgLxUmoTUFSrAaKqxNegaxWYrVrV4qTUmsVmpyqFiak1KlQWqVJrJNYrJq1aKFBWJrNYNS5ui8szWJrJrFVcF5Sak1KkV6lKyDWSa24PBtcbKgkmrnF8nX7aBioIiTB1HzoaXExxnKTqrtjc4WAqCaxNenWK8VtuLVFmak1KhqXDReCk1gmpUrHKrKVFNSoKgN8S8o+5rFZbc1ipcvLNZArFegK0aFBXZwnhFzEOEtiT1J2A8zRBjfZli0QsArgCYUmfkQKOeUOWEtpZFlsxvWVuMS2mcgeEECQRE9KMbl5rVplYLcaYGUswUkEgamemgJ+Nc/L2hJn8BoDyTBmGbl8W6+anUgwRBGh8axRDxPB5+IupGjP0BXoJMEkjWepov8A/t9hHtSl5mcCSoZBHzEx5+VG/wDIEakIcYYu0CV9ektliABJOgFbcbh+zuMszBgHxHjRLy3wQM1t1GduzLsJGhzEKB4GFO/jTCfEiOLOOO3xWUcZc7KhrE4C5b99GXzI0+e1aKbXMeLtNYjJDBTOxWRP4hEkx4bUpTWGCxL5rD+HFXniEdUvdmyzsFUFiegq04nytfw6Z7igDr4jzrby3hgGW7niHyEdVkSjb6gkMPKKZHGbANrLcfPbAklRCwy9D5Hode91NB4nGSRykA6Bbw4cPZZSc6V5Ne2/nXg09c6wECurA8MuXjltrJrxjeH3LLZbilTRtyXhhbCOpQlpOVt9B3uoIitHN3DixBd1EhnnpAXNt0JMACTSM4x5mq9LRnceC0FVgVKzTxBIj5LBFx3EdwAmQCIhjr118vGmTxS1dugtAFtQAQIgd0HqJJ18RtSm4Dj+yuHWAwyny8D/AF40x+J8Qy21AdnFwAEMoViwGkAHbSPOa53HROExPAplh3jJSXnMGAS2LRUy9xS7joAW7kaaaA1V2MOzsFUSTV63KeIuLduooKW2VTrBLMCQFHWACT5R41t4NwK7bvAXEykgMAe9IPeGimRIg6xoaNEwZBTXWQPX39EMWFz7rT8KLyJdyBiwE+TRHrFUGPwbWnKNuPDY+dO67ee9aW2iAEFg4VgScpynIzAiJ1kg6Uuec+ClZuFhKBQRprmYjceHjQeGxT+8Ac6wVvNAA22hB8VKyKwaeVogFIrIrFZ6V5osqSo25rArLDU0Xci8jHGtnckWgY00LEb69APvQ00rYhmcrsYXmghJVroTBP8AsNpv3W09dNKdt7kjBYWzdf8AR1lLbHM8uZju+8TBzEVr9mRz/pSMZLW1PwBafuKxbiwcLJiGg+Ct+P8ApefHlkawndaORLH6NhcObndFxTJiMpLsygnpKtv4irDj3FEw9pLpcHsyCWzq4ePdAA1zGfhJOlFDcOUW8hUFR0I0IigHjXJy3rd4W8trsVN9jBy6ahfH3ZM+IFc8HBz7dxPqmhORmnBLyxxdr2JW68a3GPpmObLPhuKZX6RhzZuG3bZzkObKDdKQMwmfdXx12oPt4ANagoCNiQNSIzeJII3B8iOs1xYfj1wFsMpJklc4ZlkRrIGjCjXR5ySBVb8KWDJS0U5UPGr63cRca2pCse6NzsB+VX/K2Ea28M1yySDmyrLRpupEkAEGN6NOSeT1sntHUE+Y6bhfiQJ+XQzpt8qs19lBJPaMSxJnUg5pXXMxlgB59BRs8n6TG1oftoh4gTI48kMczcZa2Cge1dDqqhlRk90bwdCfMRJ6RQTT/PK+GsWLpvKHVxD5zJY7gTJIjcQTGmpJEK3Ecu2Vvfq8zBpCI4nK06FjpmUJ3o6toZGpmF7YBRGq8+5TYOip+XMC9y73VkAd7bQExMbxMa9OtGd9btpHUpm00MjTwkHbWt6cLe3ZVSxHZkMj/jtE/iX93fMmzCesVy4HjF3F3Dhmtqt4SjNugglWm3vM7Q0egoKebvreBsi42d34Sd0vb1hk95SvqCNeta6Z/MPJWIsWGZn7ZWksjW1HQSUI90wJ9aWuHwzOwRRLEwB4n8vyo+HF94D5IOSEtIA4oq5G40lostxUIykDNaF3f6gyPqa98Y4JcvxkULuwU6aax6EwTHSDsBpjhXL7LcVFUuSAxYAmRM6AdBBAG5LfK6t4drjlNRoMw669D8AJ/wBqXyYgGW4uqaMwhZGe+4cOJJ/CXN/DshhgQfP+ta8os6dTRpzZwdUtwB3pAEdSTAFXfKnJ64dVuXFDXTsPAnYDwE7mmP8AyAayyNeSXfw1vobLl5V5BTsVv4gEs1zuWyRlyIBmLDqSxyxsMpmaIuH8hW7bZlvWSp2Zs2cD/wDnBKnxAkTsYonvYUm72aj3ItiNpmJ8pcsfjVtheCW0Ym+6kA5SO8BmyhgJO4ifWkZxU88rtLHWgEyMMMUbbOu+1k2grG2lRFtWgezTMZOjO7e87AbbAAdAPWqrjGHNu+1xdT3Lig9UZFI9YBj/AC0ecU5YLMxswROizDCRIGu5I1jeIoO5juhbHegXLX+HOmdS3etnwIJLqenfB6VnDnMpY8anbka4Bazd2YWujOjd+evE/FbOEs3YhxcYMCW1SbSgz7pJ3jXx1M0Gcy4C9i3UWUZy7Qqg6tvrrpp4+tWWH4e1u5dtMzlEYqy5iEkGJyjcEeNXGPxgw1k3B/iOjW7Y6iYDsPJVkT+0wA2MNsPGTI0R7+9UsmkAYS7ZKr+xr2TtOzYoGKyIOoEmADJAkd4CNRrXJcskbgj1BFM/g+F7TDWgDAVrgIiIbMGHr3WWJomwvLlk2zKyT1Ov3oyfGOhldFluisYoBJGH3ukMa9dBRDzty+MLf7ohHkgeBG49NZ+dDzUwgeHsLwsHNLTlKh3NPLkYjD4O0jjKyyGHgZJP3pT8oYIXcbbVtQCWP+XX707msKUchQSw0Hi0QPmYpB2rLRDDw1R+EZoXKp5148r2RYtyc7ZmPTIpmJ82j5GqPl7jBwl8XQMwAIdR+JN2HrsR5ii3C8Z/s9rGF7ZXgL2to23LvnYlnS4DlEanK34VopxeEwrK1x7NlreUntALbSPLLqavg+0QzBhjoC5j71B1IOmxA3FVRPztAzszylwdRC1YTi+GvpmS8kEDRmCsBvqGIPWhXnXmDD2sPftYdluXb0LcYGVCgCROxMGIHjJr1f5c4fctKc13CZgcouKyiAwjS4NNToJFVOL9mt1rbGxet4jvljBynWJG5WRG01lhI+zmysdLI8cWteK1G1uqjR8+qmSWZzS0V8Fu4ZyqzYG3cUDOwzT11MfEQNj40G47how2Ps3HUKrMAwjQNuPgaP8AlXny2628MulxEAZSQNV0YDXvQfCtvP3AEv4Y3Ih0KOI10B1HmPKqvmLcU57tiTfS0ZkzRBo3A0V5b7oEx0ggzoRII+mvjXtcqklYE+cwPAeCjT4ATtVfy/xFeyXNdhxExZiNSR3i20nceA8Kuu3UoMveEakqd9RoC/gSDrrJ1NMBI40avkgnwxgEZsvP/KouaLGZbZOwZTHT/jDX4gfIVSYngaXkLLow2I3ok4lhe0Q2zIzbEHbw70HUQNYOo2IJoO4ebmEvGzcuh2Msp0llmNVBIBk9CelBYyF9l/xRODmYWiMdPfVaeK8VUYf9ZCsso/gCNJjzEGPOK1cKw1trqXUuKjXWNyGO4ZQCRlIJywkidyfOuDm1M4uCCA5UnyYRqPIihjD8Bu9opsnMQQRAgzPXf0+NCRluUgmimncTPGdrbA+Y9hOTE5byNneWVSBovejMoBkT+ye6R0pTYbCrc4r2WEXR/wBUgjKM3Zhbh12GYMSfWmfw7hd24qo0BN84I1Q6kAASCYgydKD+PcnXLHEO3sOA3a23CGVgtmJGYHbKjE7aGs43tFhx0IVcr87XRiyDaYPD7drhqdmrh7mR2Z2ZsiOBIUAAhQZOm5PrFCmK4xN98QbYUvEgHaBEk9T46DescU4nagLbQtIVmc/ihQFhTqqazJ1YiYAAqjuvcvEWbQl31PgizAJ894HWtg1v9qpI7xEk2Tv5++S12bzYrGJlXMltszTtmjuj4TPyq/534oLNjweABBIhj7sR1ABPwrsThlvh+GzMQDH13JJ+s0quZOPnFXZ1yLOWepO7EdCfoAK0iZ3kgPALF7u7Z5lPLk/mQX7Ivs6iRndQNWulQohd2AcOfjVjiOPLoSgiEJDNALIO6YAgDy8KBvY/int2lMoM7sqNc0CiROvjIYD+Or7mWLmKuog7gbvRBEwJGmmrSY6R50NJn1EZFBxHv36oljY7BeNS0Hf8efvRbcRzkWBSxbJLQzXHO10Gc6gamfAx8qA+anLMVZi9xzLE7ATLaeZgfA1Y8c4g2EtloXfadT/XnVVgMDdxzFkGhALsxyqixOp6aA6DwNO+y4WGXvXmg3X4+ylWOkc2PIwan39luTmtykNasu+UL2roxdlGi5oYK5AA1Kmes1VYvENcbM7FmPU+HQADQAeA2o1v8uYbBmyboN83HyNMqqaGYQbgErufHarj9CtRey4e0OzYqo7IalbYuLpqT3mA8x4702GOw8JzQx6HjoAdaPnv0Sw4aaTwyP1HDfhaBeXcf2TEPJtPGaNSpE5XXxIk6dQSPCivD8wZbjWYGZY21DKRKsp6qykEGrviXAcOb9lXsrDi8DlGTYIVPd/EDI/zHwoJs4sWcYqieyV2trnHfUTME75c+YgHbN5mgcS5mNaZY204Cz0sj56fJFYbPhnCNxtpNDqq/wBomDa7bDDdJY+kQf68qWrU+eM4EMj6AhxvSJxFoqxU7qSPkYrLs95yOYUXimjMHBEvINicS58EMfEgT8gaOeZ+aXwiWuxI7QvMMMwhRJkeB0FUHslwwNy+xEwAPufz+laOaSBiRIJNpQWkzINxs2nhlj5VgIGYrHCN+o4/AXSuXmLDWNyjLhXtBweLV0xFm5Za6qi41okhwsgSwhoEkZSDvGtEmAfBQ36PigrG2ETtCTkA1ABuRpOsT1pPcGw/Z32tn3WBa2fHafpV3h1ynKemo9P6NNW9gwxAjDvcwcrtvAbOvgAOmmyVOxBJtwB9UfpZ4oLbsr2cQG9zKwyA6D3HXKVmW0I1FUtq3csG8Hwt4Xrt0a4cNhrIRMyh1e3IUwWchwZ0GlbPZnywnZ4rEXQ4tqSLRV2T3VZrhGUifwifI1SY3id5MNnGMxF27dud2wlyVt2xrN1tWzHu5RI0M60ofFJCDGHNIbQ/blvkPC6tK10b1Wxc2s5vnv8AlBnBuC3Hxaqim2UDXGzsbXZKpPeuFhKKDlkbmYG9NTlfmlLpbC3biPcSAWQyjSBqD1GsT46eEr1uK3LGLOIFsu2TKe17WDmSHkypbcjUx9Ko+H4xnxvaaIS0kJ3Qo0lQOihdI8KykiD4xathMQSRXyTiv4Z8HfW4nuzKmJCnwP7p28qveB44XVvXXBgOO6Dl7zmSJ8hFauC403F7J4fTunxHn5/euTH8F7MlrZZV3YL0jYx+IDw+VZtc7DOLJB78kcQzEtD2Hp/lXOOQArlzQyhoMZhmkDXbdd/OlLzsxTiFnUC44LadBBVATpMkMdhv50w348ZAvBQCFC3E9wqBp17v216UmOZOKM/E3uXPwXQggyAinKuv8MH40zEtwb3aWd1lxN1VJhJYS/hi57rLv5MPL1riwGOVCoMIxzksF7qvnttbMAe7KGQBoHNaLuJyAgHS6AD/ABDX6jT4V3cNW2HtPcQOisCynYrt9N/hXOvZmC6iCbu3WdRWqNuGYu7dQCxZBjqbidmPjbkn00+FC3M/DMTbvobi6OX72ZZLshWSoJKgKAANdE3maJbnNLNF3DkC00JlL5VTKq3Y0HdLLnTTqN6HeL4tXuveAYBiWVGOZpaJk9JI22AHSp/huZv09+6XmyPhJIAFjqfXT0VVicL7ttdXuGJ8dNSfIAfIUUcF4MljugaxLHqTt86pOWcA1xmxFzQHRfJd/rp8hXLzhziFU2bLd46Ow6DwHnWrjwWUUZkfQ3K1e12Fw1otmL3mldYVLS/hA6sxZWJ8FHxVGHsM7BUUsx2AEk/Cj/mnjD8TXC2Vt62lCtcZpZu6oYwNAJXzJmu/h/A2wLKygCRufxeIPnTPs+LvgQ0gHcA8fJLe0A7DOHeNPmepOvouzkngt5MOEuRbAzBtZOVjqJ2XTTTXzq8xOPS2uVIAGk+PoOtV+M40jlUs5mTTNlgkaAxBIBbXaas8BwWzozX3JPjZIj4SQPhSuV3dl1AXeosDXztM4mZ2tLiarQ0T8qCor/DBf711W7rAgEjJlHiNy30FWeEW2LN22f1drI2ZkhdPemdzBkHxBAq0xGFsAavef0tqv/U35UN8wlOxcW7WXaWe4XuFQymNAFVZAJgGY3quEkkfiGZ3AagadfK9b5rXERRjDvDGk8ddOHnXDktmMxb4oWXZksZe+uju+buguQogLnWR5eNWHC+X7j4a7cu3rpuP2hhHypmtgqAwAhzKRpAjLVZw17vZBShnLGS2SGdQAIaTE5Yk7IDtmar3koXD23agqf0gFu7pmYHtBMwIgdTEinss0kcTywtDWEZaA2zagHc8CTzsBIu5jc9gdeZwOa+daaDbjQ5UTuhzB89YpCJuC4BrFxQ3+oQw3Ox61X82cYXEZ7yW+zfJLCZGdZIK/ADfw61yY7DG07IwIZGKkHcEGP69a5bx0yn8WnwOh+ldQMJDedjQCRWnI/Rc6Z5B4XHj6I14VxdcRhV11IEev/mlLzPhSmJeepzfPf6g0Ucj32RHtsf8O4Fj13+0179pvDAFt3gNSxU+hEj6j61ycH6U2Q9F08h7yMOCsPZCml3+OP8ATXZi+WDjOLdmlxEy2WZ82pYSVAy/i11PgPhQ7yett8I6IHOK7fQKSAbRQTI6wymP4vCq29ibtjFtlZrd1YysCZVp013ggkfGih2c5zjLHLlebrTbTffb4IV2K07os05/bqj8+yzFWlXKUuBDKgOcyxtlLKJHTXpprXLjOEXrZh7N1SJjuMw89VBBHpVly97RcYLf67I5A3ZYJHjmQ6/Ku7Ee1d10Fm2T5O0fYVaOTtuM5XsY8cwcvv5IZww51shGHAeM4e7YyW0ZEtoEhhkUyuqrm97Q6nz3mkVjOLdhdt20lyqg3VuLlyXDugjXuoEUk9V8queZvaZj2lVuJaBH/CWDHSHYlviIoEwd0m4SxJJkkkySdySTuaFZ2fiI2udNQBI0Bv5mgpneySOgLTDv85lEtg2gVe2G7rkQZZSNQdipoKwx7fiBKgL2h8ZAJGusD1qwuDNhh/8Aqcj4XBmX4BkfTzFcnKOGzcQUDYEsfJcpzfKahkDBQA40gcIBGXObuAU6sPbJC5XwrEAQzrew90QI1KMVLeY3rfa4hlIW69tmP4rZJQ+RkCG+9Vow/iYPjMfPp8aycN+1qP4QZ+VGS9nsk/uPkt4u0ns0yjz4L1xLCmyGZF7S1qSnUeOXwPl19dw7iXLGExoz2hDdSghwfBlI1+NE54g+HP7Vs7g7j0J+xoe4/wArF2/S8Dda1cIkFZyv+60bGZGxBjUeCaXDPw58fHY8E8hxDMQ22a8xxV7yzjMPhcKLN3Dm/e1DXGVMrDXLBaSndjYbzVMbeHzsguu7dLaJME+6uZjqdQJit9jGtlHbKbb6ZhuJOmhH4c2nxFeEvOW7UhP2AIy3bZygMpYGZO4bbcRQxJdoUS1gabCxYu3EtnDsEUgg3CNXbL7oJ2ygeG8azVXetPiMVbsjRFGdiNJ3mfQCPjXXcSGKhWALCJ1YZmGhjTrHqDWo2biq1ywjM9xEUEiCJkHQ9QQdPQ1cnmrN30+q7eJccCn9HSRCgnpIMhYPUSDQjwrgj4m6cqyZMnw1ouwfLt5ri3LsArat2hIlu4CZPnJgeQFFnLXLudT2J7O2GIa5Eu7aZiAemu5+RqmXMaCIixJw2Z3Hh+VU2MJZwq57uTPAAVQFUADQQP8AyaBOdPaB2x7K0NFPveB8h19TT5wXL+HsyqqGZgZZ++5XY7/h11AAFfLvNFtVxuJVFyKL10BT+EC4wA+lF4cFjw5p25c0qmlEjSCN+aY/IvDowlq4d2YsSfNz+Rovw40HoPuaG+RbzHAWs+ohhPUKGIXbpHx0q9TEQQBBJG0+H5a1zGKJMz75ldLDrE2uQ9FnFDQ0McYulbVzSTlj0nT86Jb40kkfl/vVBxNgEIjukjOdgFkZiW8dh4yRFXwf9Zml6jRaSGoXa1odVy2ucEy95brEwWXOqJm0zQYYsC0nbrUw/PVxO1y20/WObkHOSCVVTqGGncB186ucLyngLolLjoDrDFmHwdDBHwrePZ9hel9fjccfcV2bMT2YzMO7Ou90fpm+y5GWDHPo5xptoR/5+toB4jxY3brXXgsxmFELMAenSuTtAO8xBboAQY+H50zU5AwQPeuIf/kf+VVfO/LuEGAdbByvIKnIFVsupTqxLf8AmmLO3YLbHGw8uH2JP0QJ7Ikove7z2PqQB9UueA8R/vNwrqGYETtpOtEPN2Le9hyGKkBZAA2I139ZoJ4JfyX0PTMAfjTP54j+zydu7A+MVSXFRRPAMYLjx6nodlZuGkkFtkIA4dPig32dYgLiX11KiPg+tWPHOW7mI4mbdlSzXsrKNhoIaT0UEGT008qrPZ5bH6S7H8K/dtftTV4SznG2zYylrbZbpcf8NlBugfvRkIHiBSqXE/w2JMg5cdtkwEfeQUea4OJcjXMNcw9lbovvflfdyZYEls0mR02nrVHzVylewoDXUDKT3XU6+eq9RvqKYvOXCRir9pcxtIttj2nZsULSsIxGwgE7jy1oW56vXcXiLODwaq3ZoczIpFkXH1fvbAACRqTJNMMP2rqwveKolxNaVdG9kufh96GvBLPFYFfBh8P5mNfKuThnBrt2+LdlCz+Gg0G8kmB0G+pIG5ps4f2VXjBZrQIAGrM3xgDx8xVRx/2fJgk7Z8SXvM6BQIQAZpJABkx4mAPM1fG9tYJ0ZYyQFx2rVViw8pNUhbB/4d9DocoaD0KXFn0MFq18lXsvErfSSU08ezO9HXGsW6W2uZkdiO8Ww1glvHM2WW+NKngXGOyxVu8RMXAxA7u5O3hvS2OcPdfmvDCPhDg7iE/r2ZRIAaNwSBp67Hy0r0lxWXMux+fyFVn/AKnttbDZH+aj860cv8ZW41wCBDaoWBMHYjb6eFNGTxv8IOqAfhpYxmc3RbuI280g6DxPp18BQJ/6vfAYwp/i2WgskwUYyCVPQmASuxnoaOuPcTtWkLPcCRrAIL6a6KNzSM4hjRcxDXACMzzB1I18evrQ2NOdtE6cvumGAcGDRuvP7Jy4njocJct21u22zDNJXK0ZsjjKTJE6HTu77T12LLdmxGYMQcz5g5IykANoNIiWj8IoD5b4j2TD9m5CmZgQQQfWdPQmmLwfiiqsjWNvNf8AbY1zMhLXADZdNHTmk8VVthy2ZnzM2ZmkMACJZgTodczLBjSDVBxXG3rBVLB7POSSyLDknICucy0ZvCN6Ob95B31EHrG8abeWkx/RGsTy3ex2IUWE7gEG4e6i6/tdSI2FeM1mgisLHG1+aXQDnsrPD4e9bt2luKxzFkuXCxJLJEqDvEsRP7piiXl/mCxYwxa7cVYuPpIk66AKNTpFauO8KGHt4S2pY9kl6TJ70qsk+JzmRPnSefHf37ELIKi4Y+grdocD4d6+SXl0cusl1Z2G/wA9kacb56uPi1v2ybap3UB/Z3bN4z1+HhSd4jjmvXrl1zLXHZ2I0BJYk/DWjvjLjIY8KXANEYVlErPHSseGtY2gNudefr8U6PZzxe2+ERLtsgoIFy0+RiATGZTKsRtNXnFb+Ft2y4bEEjVdLUz6gDQ9fKgL2cYj9WV6gn+dX3HnItN/XWqzRsLjmA+S9C9wZbXEfFdPDuNG4pJAB8h/MmhfjmMclpLECPHKNesaCYgVs4TiIWrPl+2ty5dVlDKVXPMxkzGfXXLp/vOmFZFBK2QNuionkkljLM24QxhbxUZlJBJ6EiBGm3p9as/7Xvf/AJX317x23NVb4gG4TlCBjmCjRV3gDyFWPCrKvfto05XcAxPUwNRqBMSRtNd3IyMtzvaDQ5Alcg18gdlY4i/OlruY53MM7n1Y79OulGOAbteDXFME2bgYeQmD9xRFwzlOxbvs6qMrIE7NlBUSRM7iSAoPxPWhy1dt/ofEltKUtkqEB3Esi/kTHTauffjosUG9y2srmnlvpSasw74i7vDdgj72kuxAaR0Mj4HSmRzliM3DbcfiQN8CRS9weAa9cW2glmMfzPoBrTI5yw/Z4LLAhbeQfMAH4UNjiO9YBv8A5COw4ORxQDyxxVcPiMz+4wZWjXQjQx60w+VOYg192tPqWzEg6620tkMpGuqyD5kbilK25oo9n2KjElf2l+oIP2JrLtHDsdG5x3r7q2GlIcGHZPHE8xXFSQwmPAUBYjmq9dx1tGutCh2AByiYge7HTNV7i70pSyv4zs+IqegZVPoRH50iw2Eie4nKLANaIyWmV1ThwWNcgEsx/wAx/nQfzrd7yeJcUU4K6MnpQNzdeLXUA6NJqsTBa1foF181X8uFY/uflSjFHvPHFFNkIp3gGgKmUDaagMS63Jn8v4/PYWfCq97gGKPmoP3FVnK2IiywnUHatnFmyXbBnVpB9DEfWqFnj0WofbNV3c0Ei0T4igO3uPUfejfi9kupWSdJ+lB3D7Ba4oA6z8ta1ZoCsZTZCN+VMAt+9bttdFmTGc7AiY67kiN+tNdvZtctoOxxALDo6QD4QVMqfOlFy9ZjEqD4k/T/AHpxWOKXLNsZHIEbbj5GhpMrXeJEsMjm+A1r713Xm3ya4dBfvDK06IDJIExnIESJ1idKMcFhAihVACgQABAApB82+1HFNikCXAUw9wOoyqA1xQQ0kCSveZYoswnOOKxlkMbotIwEi2sMf8xM/WrEsibbW7qgY/EPpzxp1+lBE/MnF0OIFsNJyuojWGRVdh6wwFITEkW+I31Bkdo4kbTMn8xRXxfjJwjMUJzqh7MscwQMZeE2zMwBJ8BEUtTiWL5ySWJLE9SSZPzk1aFhdbjxXp3NjpjdaRxxO6Oy3G3jQAKLL+GVrKOHkuYyAGV8586GL9rK7DwNMY8OIzoUE+bvES8i43JeK/tCjPmLFTbMdRS85XaMSnx+1G3EgWBA2FZYyMB+iIw7/BSreG3ZtrB1irzlvimGDm1fLWyTmS8nvKcuUg+Kx0PrQJZWF+J+5qcOxB/SE18etMJuy8kfeh2lXyKGjxmZ2TKmLjvZgHQnC4qzcG6h2yN8G2rl4NyZjEvKf1StbIaXv2mWRqIUN3h8q5r9zuzA9dj86oLGKZbmjMJPQmhW9pYjKWF19QPZ+Ku7Bw2HV798k68HgL6hpvYZSzZiVJOuVV93OQRCjeapOYsNhrOFuWDdzX8RmIu+F3UrsANWAGwAnStXLiI1qWUMf3pb70H89Qtu5AA1GwjrQDA7O0ZtyOAG23y/1SKIAaTXBVHKLDD2ruLcaSlpD1lj3oHXT7Ginnu8P0ZxtCbeBImKAsDj7uLuWLV1/wBTYAOUAIiW1gsYUCWIEZjqSauefOYc4FlRDN3rsjVSWBVfXKFminxulxAI3OvQBUY8NiIQQRrVly7iuzxNpv3oPodDVeRVny5YDYm2G0Ek/EKSPrFN8RG0ROJHA+iCjJziuaad/HAppPypYcevZsS7DoR8wB+dHtvFAW2Vh5ClviWm4x8WP3NKOy4QXknkjMbJoAnDYxZUZT1AI85A/OhjiSt+lEHbL8Ac2v0qw4XjLl2yrRLZQY+G4rTgcObl1s24/lS4Mykgotzs1UhPnbEL3EAMjvbdNQPr9qFgKJOd1/vEeC6fEk0PIKYRs8I80tlPiKJ+S+Gi5nJ6H8q286cPyG0y7wfhBkUwfYvy7hsTg7huJNxLxUsGZTlKIygwdRqa0+2fhWHwtqytpWF24WbMXYwigAga6SzL/wApqGRuM2VSZGCLzVDwHAl7Jc9B9dKGuGYQW8ZcEaANHoYP2NfQXD+R8KbYZA6rcVWyq8LqoOkiQNfGgHj/ACTn4rctYNQBaw9tmUse8WYgnMfxQRv4Vk1rjm6LQyN8KFMGYxyADUhh9AaNOYuL9lhXadVX67D6mqm3ypiMNilu3VCsQQqhgxOxYyNANhv1rl51x5t2bS5ZzXlZz45Tnyn+VYOjzvaCimvDY3OCXqWCxgAsTsAJJPkOtHnJeKIw6CJ0n4Sf5UyMPy7h8Phrty1YtI3YXdQgn/Cbr0HpSu5N7T9HQjYFlHmszp6NNESxeCzz/KGw8nj05Kv5sUOLtw+QAPhQURRPzViSpNo7yCfSNPyobovCwWyz8FlO63os5Pv9rbewesdBJ6jU9KqOYeHlH/0mB8tvj8q2cq3MuIXz/KiLnwDJoAO8Dp4z99TWz3hkgjI3WTYiQX3ohHg7lbyR1YD56UwOKJcFrrPQfegPgyTftj94U3nsq1s/wEfSscdQe1EYYW0pVYRu4QdwT964rrlGDDdSDXXaOW6y+bD61sxHDmb3VJHU9B8a6W2uwwzGtPslAtsxA4ooTFh7QPiKoCYuL61s4U57HzExWqx3nUkbH8q46SPI8hOw/M0Jmct3YtUF+0HEd2B1b7a0S8JvwgoI51xp7dQD7on5/wCwqcOxz5WgcNVeZwEZVFw3H3LD5kEgwCrAlWEhgCNDGYA7jUVzXkf3iD3tZ3J11J8/Wug47y+v+1Y/Sx1B+Y/lTlkUjbIbqUsLzstJog5LwPaYif2VPzOg/P5VSok03fYRhVLYsMFYZbWhAOua5rB/rWisa0/w7iOSrG8CQKl5pwht22gSQCRA1AgH5CSfhS+VK+lufsBat8OxbrbRT2TLIUTqQInzr5tYa0J2WzLE4nmrYqTM/RfRXAOS7LYTDlWuLNq2dwd0VjuJ3NbrHs/sJenNc1XXVe8ZOpMaaQIHhWPZNxbt+GWZ961msn/Ke7/pK0S3H/XAfuz9aUPjAe4IgSuIGqRPtv4Vbs4qytpQo7GT1JPaPqSdSdKW6W6aXt0BOPTysJ/13KXIw9OIIM0bSEG+SibTa/8Ap+uwcWniLTfGbin7iuX28N/esOPCyT87jfyro9hXDn7S/dBhQFtnTeZf4RCn41w+2y3eOKtvctBEE27bBsxuKAHk6wsFiAI8d6xNNxWnvRTvGmpyFizc4bhXO/YqD6qMn/bQpwDiOfmLHCf+Fk/5Ox/3oh5BvJY4bYS44Xs7QdyTCqrEvJYwIhhS+9mGIF7jGLvZtSLpUEe8Hu/SFE0MAG5/fFa6nKjLmoTibc/htkj4tr9vpS19qt0ZbCDeWMD+Ej7sKZXN3dvWuvcfU7nvKenTWlFzIWxHEUX99EUTA1YHfpJO9D4eIvnvkLRkjw2ADmaTp5cx9q/hVhlufq1VwDO6ZWB8DvpQFwPh/ZKtoqALZu6TIg3Dl19IGvhTCwS3kcBiWt5YVVQRm8WYnMvwEUPcd4TdF+6bdpgLhGUqpKmQMzSBp3pJnzrOYktrzUwZWvvhXvkk7z7czYmABogmAJliX1jfRhv4ChxEox565UxGGvm5eUZLzMbbqe6VEACN1IXLofmaHDhiBNdRhMOMjSOASySXxG13cr8Le9irVu3GdicoJgEhSYnoTGlF/PnKOItYbt7qZFVlBBIJJbQQATAG8mqz2YL/AO6YXX8Z/wChqbPtou/+1XAusvb21hQ4JPkNtfMUvx4DcSx3L8lawyOMbmpCcBwzPibKr7zXFUdNSQB96bdzg18IFFm7mIiMjb+ExH1pS8MEOra6EHTfQg6edfT/APZN3LH6Tdg6e6uaPXx+FY9oM/YVphZazC18z4RSMX3onOwPUTJH3o047ezWFEbL6UGYW2n6UskqvaiTuVXtPqQPtTUx/s+vlI7SwBBGc3IERE7VPaDQCw+SnCvsOCVWGv8AcZYnvHb1kVutKQygDrJroweFVbtxVbOFcqGiMw1Ex0BiasSiqhaNQZ+RoXFU2Qjp9QtIgS21bL3LajY0v+YpN9p8vtRvbxHa5Y2FB/NSf3ltIkL9q17PH69eSmc/p/FU2SoFrYLdZyV0oYl5cuhN6aHsMxEYy6v7Vkn4q6fkTUqVnjB/LO6LJn9QI79sF7Lwu6P2mtr/AKwfyr50Y61ipS3A6QHr+FpL+9O/2B4icNiU/Zuq3/NbA/7KPMS2XGJOzWyPiHkfQn5VKlLcQKlct2ftCreauTsNjWR79ssVUqHVypAmQIG+pJ8qGeJ+xrC9kRYe4t38OdsyH+IZZj0NSpVGTyMHhcpdG124RZw3hC8Owi28OmfKQXmAzyQHfUgFuuWRoImgj2v4lbww9gGbxuBssEQCpQanQSzDST51KlE4Id5LmdvqVnOcrKCZr8Ntmz2Topt5AhUiVKgBY9NB8qVvs6w3Z8ax6JlVJu6R+FboygHpBYfKpUrPDjMyS+X3VnmnNrmmr+jK/vKrRtKgx6TSY4vytc4jxrE2lK2xbylm1hVCooyrMkk9JHrUqVXDyGPM5u9fcK0jQ6geaY+C5WGBwriw5e9lMXLxZ5O+wMKvgB8Zrvx3EUsYM3HYJKgksGdQ7KCZVNSJ1gR8KlSsBb3WeJRDACKSB5h42+KunPeuXbas3ZZ4ELO+QaLI6dBpVTdsEisVK7qKJsbA1o0XPSSOc/MSjn2LcOzY9nyyLVtjMjuliFGnWRmFNDnu2t3hmMUdLVyeneXvfcVKlcp2if5kjom+GFx2kPyZwhMRi7Fl/duNB1I0yk7jXcD+Yr6VF0IoBJMACfGIE1KlT2qcr2gclGDGYa818q3Uy3bg6qzj5MR89K+j15RwzqGhypAIXtHCwRPjMa+NSpVscbjjPvgogcWvdRSEtALibwXRRcbL6C4yga+Rr1xbEwkeOlSpVMWwHFsB40iIXEQOPVd/KgzBQf6/qK4eecDDq/wP5fY/OpUoeE5cdQ/7FbEXhrPJDAFZK1mpXX8EnK//2Q=="/>
          <p:cNvSpPr>
            <a:spLocks noChangeAspect="1" noChangeArrowheads="1"/>
          </p:cNvSpPr>
          <p:nvPr/>
        </p:nvSpPr>
        <p:spPr bwMode="auto">
          <a:xfrm>
            <a:off x="8702675" y="-771525"/>
            <a:ext cx="22860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8204" name="Picture 28" descr="Team Picture with Spud Web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4388" y="704850"/>
            <a:ext cx="28575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5" name="TextBox 15"/>
          <p:cNvSpPr txBox="1">
            <a:spLocks noChangeArrowheads="1"/>
          </p:cNvSpPr>
          <p:nvPr/>
        </p:nvSpPr>
        <p:spPr bwMode="auto">
          <a:xfrm>
            <a:off x="2132013" y="117475"/>
            <a:ext cx="27701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Selection Pressure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20_32CarbonCycle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231775"/>
            <a:ext cx="8548687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2898775" y="800100"/>
            <a:ext cx="167005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1300" b="1"/>
              <a:t>CO</a:t>
            </a:r>
            <a:r>
              <a:rPr lang="en-US" altLang="en-US" sz="1500" b="1" baseline="-25000"/>
              <a:t>2</a:t>
            </a:r>
            <a:r>
              <a:rPr lang="en-US" altLang="en-US" sz="1300" b="1"/>
              <a:t> in atmosphere</a:t>
            </a:r>
          </a:p>
        </p:txBody>
      </p:sp>
      <p:sp>
        <p:nvSpPr>
          <p:cNvPr id="54276" name="Text Box 6"/>
          <p:cNvSpPr txBox="1">
            <a:spLocks noChangeArrowheads="1"/>
          </p:cNvSpPr>
          <p:nvPr/>
        </p:nvSpPr>
        <p:spPr bwMode="auto">
          <a:xfrm>
            <a:off x="1574800" y="1104900"/>
            <a:ext cx="731838" cy="25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1300" b="1"/>
              <a:t>Burning</a:t>
            </a:r>
          </a:p>
        </p:txBody>
      </p:sp>
      <p:sp>
        <p:nvSpPr>
          <p:cNvPr id="54277" name="Text Box 7"/>
          <p:cNvSpPr txBox="1">
            <a:spLocks noChangeArrowheads="1"/>
          </p:cNvSpPr>
          <p:nvPr/>
        </p:nvSpPr>
        <p:spPr bwMode="auto">
          <a:xfrm>
            <a:off x="2879725" y="1636713"/>
            <a:ext cx="1616075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1300" b="1"/>
              <a:t>Cellular respiration</a:t>
            </a:r>
          </a:p>
        </p:txBody>
      </p:sp>
      <p:sp>
        <p:nvSpPr>
          <p:cNvPr id="54278" name="Text Box 8"/>
          <p:cNvSpPr txBox="1">
            <a:spLocks noChangeArrowheads="1"/>
          </p:cNvSpPr>
          <p:nvPr/>
        </p:nvSpPr>
        <p:spPr bwMode="auto">
          <a:xfrm>
            <a:off x="522288" y="3346450"/>
            <a:ext cx="8715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300" b="1"/>
              <a:t>Wood</a:t>
            </a:r>
          </a:p>
          <a:p>
            <a:pPr algn="ctr"/>
            <a:r>
              <a:rPr lang="en-US" altLang="en-US" sz="1300" b="1"/>
              <a:t>and fossil</a:t>
            </a:r>
          </a:p>
          <a:p>
            <a:pPr algn="ctr"/>
            <a:r>
              <a:rPr lang="en-US" altLang="en-US" sz="1300" b="1"/>
              <a:t>fuels</a:t>
            </a:r>
          </a:p>
        </p:txBody>
      </p:sp>
      <p:sp>
        <p:nvSpPr>
          <p:cNvPr id="54279" name="Text Box 9"/>
          <p:cNvSpPr txBox="1">
            <a:spLocks noChangeArrowheads="1"/>
          </p:cNvSpPr>
          <p:nvPr/>
        </p:nvSpPr>
        <p:spPr bwMode="auto">
          <a:xfrm>
            <a:off x="989013" y="4537075"/>
            <a:ext cx="1274762" cy="25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1300" b="1"/>
              <a:t>Decomposition</a:t>
            </a:r>
          </a:p>
        </p:txBody>
      </p:sp>
      <p:sp>
        <p:nvSpPr>
          <p:cNvPr id="54280" name="Text Box 10"/>
          <p:cNvSpPr txBox="1">
            <a:spLocks noChangeArrowheads="1"/>
          </p:cNvSpPr>
          <p:nvPr/>
        </p:nvSpPr>
        <p:spPr bwMode="auto">
          <a:xfrm>
            <a:off x="4033838" y="5035550"/>
            <a:ext cx="1274762" cy="25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1300" b="1"/>
              <a:t>Wastes; death</a:t>
            </a:r>
          </a:p>
        </p:txBody>
      </p:sp>
      <p:sp>
        <p:nvSpPr>
          <p:cNvPr id="54281" name="Text Box 11"/>
          <p:cNvSpPr txBox="1">
            <a:spLocks noChangeArrowheads="1"/>
          </p:cNvSpPr>
          <p:nvPr/>
        </p:nvSpPr>
        <p:spPr bwMode="auto">
          <a:xfrm>
            <a:off x="942975" y="5626100"/>
            <a:ext cx="1300163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300" b="1"/>
              <a:t>Decomposers</a:t>
            </a:r>
          </a:p>
          <a:p>
            <a:pPr algn="ctr"/>
            <a:r>
              <a:rPr lang="en-US" altLang="en-US" sz="1300" b="1"/>
              <a:t>(soil microbes)</a:t>
            </a:r>
          </a:p>
        </p:txBody>
      </p:sp>
      <p:sp>
        <p:nvSpPr>
          <p:cNvPr id="54282" name="Text Box 12"/>
          <p:cNvSpPr txBox="1">
            <a:spLocks noChangeArrowheads="1"/>
          </p:cNvSpPr>
          <p:nvPr/>
        </p:nvSpPr>
        <p:spPr bwMode="auto">
          <a:xfrm>
            <a:off x="4191000" y="5740400"/>
            <a:ext cx="765175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300" b="1"/>
              <a:t>Detritus</a:t>
            </a:r>
          </a:p>
        </p:txBody>
      </p:sp>
      <p:sp>
        <p:nvSpPr>
          <p:cNvPr id="54283" name="Text Box 13"/>
          <p:cNvSpPr txBox="1">
            <a:spLocks noChangeArrowheads="1"/>
          </p:cNvSpPr>
          <p:nvPr/>
        </p:nvSpPr>
        <p:spPr bwMode="auto">
          <a:xfrm>
            <a:off x="7481888" y="5108575"/>
            <a:ext cx="1044575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300" b="1"/>
              <a:t>Plant litter;</a:t>
            </a:r>
          </a:p>
          <a:p>
            <a:pPr algn="ctr"/>
            <a:r>
              <a:rPr lang="en-US" altLang="en-US" sz="1300" b="1"/>
              <a:t>death</a:t>
            </a:r>
          </a:p>
        </p:txBody>
      </p:sp>
      <p:sp>
        <p:nvSpPr>
          <p:cNvPr id="54284" name="Text Box 14"/>
          <p:cNvSpPr txBox="1">
            <a:spLocks noChangeArrowheads="1"/>
          </p:cNvSpPr>
          <p:nvPr/>
        </p:nvSpPr>
        <p:spPr bwMode="auto">
          <a:xfrm>
            <a:off x="5273675" y="3324225"/>
            <a:ext cx="1044575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300" b="1"/>
              <a:t>Primary</a:t>
            </a:r>
          </a:p>
          <a:p>
            <a:pPr algn="ctr"/>
            <a:r>
              <a:rPr lang="en-US" altLang="en-US" sz="1300" b="1"/>
              <a:t>consumers</a:t>
            </a:r>
          </a:p>
        </p:txBody>
      </p:sp>
      <p:sp>
        <p:nvSpPr>
          <p:cNvPr id="54285" name="Text Box 15"/>
          <p:cNvSpPr txBox="1">
            <a:spLocks noChangeArrowheads="1"/>
          </p:cNvSpPr>
          <p:nvPr/>
        </p:nvSpPr>
        <p:spPr bwMode="auto">
          <a:xfrm>
            <a:off x="4006850" y="2492375"/>
            <a:ext cx="11414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300" b="1"/>
              <a:t>Higher-level</a:t>
            </a:r>
          </a:p>
          <a:p>
            <a:pPr algn="ctr"/>
            <a:r>
              <a:rPr lang="en-US" altLang="en-US" sz="1300" b="1"/>
              <a:t>consumers</a:t>
            </a:r>
          </a:p>
        </p:txBody>
      </p:sp>
      <p:sp>
        <p:nvSpPr>
          <p:cNvPr id="54286" name="Text Box 16"/>
          <p:cNvSpPr txBox="1">
            <a:spLocks noChangeArrowheads="1"/>
          </p:cNvSpPr>
          <p:nvPr/>
        </p:nvSpPr>
        <p:spPr bwMode="auto">
          <a:xfrm>
            <a:off x="6280150" y="2500313"/>
            <a:ext cx="123825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300" b="1"/>
              <a:t>Plants, algae,</a:t>
            </a:r>
          </a:p>
          <a:p>
            <a:pPr algn="ctr"/>
            <a:r>
              <a:rPr lang="en-US" altLang="en-US" sz="1300" b="1"/>
              <a:t>cyanobacteria</a:t>
            </a:r>
          </a:p>
        </p:txBody>
      </p:sp>
      <p:sp>
        <p:nvSpPr>
          <p:cNvPr id="54287" name="Text Box 17"/>
          <p:cNvSpPr txBox="1">
            <a:spLocks noChangeArrowheads="1"/>
          </p:cNvSpPr>
          <p:nvPr/>
        </p:nvSpPr>
        <p:spPr bwMode="auto">
          <a:xfrm>
            <a:off x="7267575" y="1520825"/>
            <a:ext cx="1352550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300" b="1"/>
              <a:t>Photosynthesis</a:t>
            </a:r>
          </a:p>
        </p:txBody>
      </p:sp>
      <p:sp>
        <p:nvSpPr>
          <p:cNvPr id="54288" name="Rectangle 2"/>
          <p:cNvSpPr>
            <a:spLocks noChangeArrowheads="1"/>
          </p:cNvSpPr>
          <p:nvPr/>
        </p:nvSpPr>
        <p:spPr bwMode="auto">
          <a:xfrm>
            <a:off x="6908800" y="6489700"/>
            <a:ext cx="21113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/>
              <a:t>Figure 20.32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20_34NitrogenCycle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136525"/>
            <a:ext cx="8548687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5"/>
          <p:cNvSpPr txBox="1">
            <a:spLocks noChangeArrowheads="1"/>
          </p:cNvSpPr>
          <p:nvPr/>
        </p:nvSpPr>
        <p:spPr bwMode="auto">
          <a:xfrm>
            <a:off x="3636963" y="1236663"/>
            <a:ext cx="565150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1200" b="1"/>
              <a:t>Plant</a:t>
            </a:r>
          </a:p>
        </p:txBody>
      </p:sp>
      <p:sp>
        <p:nvSpPr>
          <p:cNvPr id="55300" name="Text Box 6"/>
          <p:cNvSpPr txBox="1">
            <a:spLocks noChangeArrowheads="1"/>
          </p:cNvSpPr>
          <p:nvPr/>
        </p:nvSpPr>
        <p:spPr bwMode="auto">
          <a:xfrm>
            <a:off x="5337175" y="1230313"/>
            <a:ext cx="679450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1200" b="1"/>
              <a:t>Animal</a:t>
            </a:r>
          </a:p>
        </p:txBody>
      </p:sp>
      <p:sp>
        <p:nvSpPr>
          <p:cNvPr id="55301" name="Text Box 7"/>
          <p:cNvSpPr txBox="1">
            <a:spLocks noChangeArrowheads="1"/>
          </p:cNvSpPr>
          <p:nvPr/>
        </p:nvSpPr>
        <p:spPr bwMode="auto">
          <a:xfrm>
            <a:off x="3355975" y="2357438"/>
            <a:ext cx="987425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en-US" sz="1100" b="1"/>
              <a:t>Organic</a:t>
            </a:r>
          </a:p>
          <a:p>
            <a:pPr algn="ctr">
              <a:lnSpc>
                <a:spcPct val="110000"/>
              </a:lnSpc>
            </a:pPr>
            <a:r>
              <a:rPr lang="en-US" altLang="en-US" sz="1100" b="1"/>
              <a:t>compounds</a:t>
            </a:r>
          </a:p>
        </p:txBody>
      </p:sp>
      <p:sp>
        <p:nvSpPr>
          <p:cNvPr id="55302" name="Text Box 8"/>
          <p:cNvSpPr txBox="1">
            <a:spLocks noChangeArrowheads="1"/>
          </p:cNvSpPr>
          <p:nvPr/>
        </p:nvSpPr>
        <p:spPr bwMode="auto">
          <a:xfrm>
            <a:off x="5102225" y="2357438"/>
            <a:ext cx="987425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en-US" sz="1100" b="1"/>
              <a:t>Organic</a:t>
            </a:r>
          </a:p>
          <a:p>
            <a:pPr algn="ctr">
              <a:lnSpc>
                <a:spcPct val="110000"/>
              </a:lnSpc>
            </a:pPr>
            <a:r>
              <a:rPr lang="en-US" altLang="en-US" sz="1100" b="1"/>
              <a:t>compounds</a:t>
            </a:r>
          </a:p>
        </p:txBody>
      </p:sp>
      <p:sp>
        <p:nvSpPr>
          <p:cNvPr id="55303" name="Text Box 9"/>
          <p:cNvSpPr txBox="1">
            <a:spLocks noChangeArrowheads="1"/>
          </p:cNvSpPr>
          <p:nvPr/>
        </p:nvSpPr>
        <p:spPr bwMode="auto">
          <a:xfrm>
            <a:off x="1965325" y="2546350"/>
            <a:ext cx="1084263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/>
              <a:t>Assimilation</a:t>
            </a:r>
          </a:p>
          <a:p>
            <a:pPr algn="ctr"/>
            <a:r>
              <a:rPr lang="en-US" altLang="en-US" sz="1100" b="1"/>
              <a:t>by plants</a:t>
            </a:r>
          </a:p>
        </p:txBody>
      </p:sp>
      <p:sp>
        <p:nvSpPr>
          <p:cNvPr id="55304" name="Text Box 10"/>
          <p:cNvSpPr txBox="1">
            <a:spLocks noChangeArrowheads="1"/>
          </p:cNvSpPr>
          <p:nvPr/>
        </p:nvSpPr>
        <p:spPr bwMode="auto">
          <a:xfrm>
            <a:off x="442913" y="3263900"/>
            <a:ext cx="108426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/>
              <a:t>Denitrifying</a:t>
            </a:r>
          </a:p>
          <a:p>
            <a:pPr algn="ctr"/>
            <a:r>
              <a:rPr lang="en-US" altLang="en-US" sz="1100" b="1"/>
              <a:t>bacteria</a:t>
            </a:r>
          </a:p>
        </p:txBody>
      </p:sp>
      <p:sp>
        <p:nvSpPr>
          <p:cNvPr id="55305" name="Text Box 11"/>
          <p:cNvSpPr txBox="1">
            <a:spLocks noChangeArrowheads="1"/>
          </p:cNvSpPr>
          <p:nvPr/>
        </p:nvSpPr>
        <p:spPr bwMode="auto">
          <a:xfrm>
            <a:off x="1522413" y="3798888"/>
            <a:ext cx="7080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en-US" sz="1100" b="1"/>
              <a:t>Nitrates</a:t>
            </a:r>
          </a:p>
          <a:p>
            <a:pPr algn="ctr">
              <a:lnSpc>
                <a:spcPct val="110000"/>
              </a:lnSpc>
            </a:pPr>
            <a:r>
              <a:rPr lang="en-US" altLang="en-US" sz="1100" b="1"/>
              <a:t>In soil</a:t>
            </a:r>
          </a:p>
          <a:p>
            <a:pPr algn="ctr">
              <a:lnSpc>
                <a:spcPct val="110000"/>
              </a:lnSpc>
            </a:pPr>
            <a:r>
              <a:rPr lang="en-US" altLang="en-US" sz="1100" b="1"/>
              <a:t>(NO</a:t>
            </a:r>
            <a:r>
              <a:rPr lang="en-US" altLang="en-US" sz="1300" b="1" baseline="-25000"/>
              <a:t>3</a:t>
            </a:r>
            <a:r>
              <a:rPr lang="en-US" altLang="en-US" sz="1500" b="1" baseline="30000"/>
              <a:t>–</a:t>
            </a:r>
            <a:r>
              <a:rPr lang="en-US" altLang="en-US" sz="1100" b="1"/>
              <a:t>)</a:t>
            </a:r>
          </a:p>
        </p:txBody>
      </p:sp>
      <p:sp>
        <p:nvSpPr>
          <p:cNvPr id="55306" name="Text Box 12"/>
          <p:cNvSpPr txBox="1">
            <a:spLocks noChangeArrowheads="1"/>
          </p:cNvSpPr>
          <p:nvPr/>
        </p:nvSpPr>
        <p:spPr bwMode="auto">
          <a:xfrm>
            <a:off x="4148138" y="2959100"/>
            <a:ext cx="1127125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/>
              <a:t>Death; wastes</a:t>
            </a:r>
          </a:p>
        </p:txBody>
      </p:sp>
      <p:sp>
        <p:nvSpPr>
          <p:cNvPr id="55307" name="Text Box 13"/>
          <p:cNvSpPr txBox="1">
            <a:spLocks noChangeArrowheads="1"/>
          </p:cNvSpPr>
          <p:nvPr/>
        </p:nvSpPr>
        <p:spPr bwMode="auto">
          <a:xfrm>
            <a:off x="6550025" y="2809875"/>
            <a:ext cx="846138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/>
              <a:t>Nitrogen</a:t>
            </a:r>
          </a:p>
          <a:p>
            <a:pPr algn="ctr"/>
            <a:r>
              <a:rPr lang="en-US" altLang="en-US" sz="1100" b="1"/>
              <a:t>fixation</a:t>
            </a:r>
          </a:p>
        </p:txBody>
      </p:sp>
      <p:sp>
        <p:nvSpPr>
          <p:cNvPr id="55308" name="Text Box 14"/>
          <p:cNvSpPr txBox="1">
            <a:spLocks noChangeArrowheads="1"/>
          </p:cNvSpPr>
          <p:nvPr/>
        </p:nvSpPr>
        <p:spPr bwMode="auto">
          <a:xfrm>
            <a:off x="7008813" y="3544888"/>
            <a:ext cx="1222375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/>
              <a:t>Nitrogen-fixing</a:t>
            </a:r>
          </a:p>
          <a:p>
            <a:pPr algn="ctr"/>
            <a:r>
              <a:rPr lang="en-US" altLang="en-US" sz="1100" b="1"/>
              <a:t>bacteria in</a:t>
            </a:r>
          </a:p>
          <a:p>
            <a:pPr algn="ctr"/>
            <a:r>
              <a:rPr lang="en-US" altLang="en-US" sz="1100" b="1"/>
              <a:t>root nodules</a:t>
            </a:r>
          </a:p>
        </p:txBody>
      </p:sp>
      <p:sp>
        <p:nvSpPr>
          <p:cNvPr id="55309" name="Text Box 15"/>
          <p:cNvSpPr txBox="1">
            <a:spLocks noChangeArrowheads="1"/>
          </p:cNvSpPr>
          <p:nvPr/>
        </p:nvSpPr>
        <p:spPr bwMode="auto">
          <a:xfrm>
            <a:off x="7124700" y="4629150"/>
            <a:ext cx="127476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en-US" sz="1100" b="1"/>
              <a:t>Free-living</a:t>
            </a:r>
          </a:p>
          <a:p>
            <a:pPr algn="ctr">
              <a:lnSpc>
                <a:spcPct val="110000"/>
              </a:lnSpc>
            </a:pPr>
            <a:r>
              <a:rPr lang="en-US" altLang="en-US" sz="1100" b="1"/>
              <a:t>nitrogen-fixing</a:t>
            </a:r>
          </a:p>
          <a:p>
            <a:pPr algn="ctr">
              <a:lnSpc>
                <a:spcPct val="110000"/>
              </a:lnSpc>
            </a:pPr>
            <a:r>
              <a:rPr lang="en-US" altLang="en-US" sz="1100" b="1"/>
              <a:t>bacteria</a:t>
            </a:r>
          </a:p>
        </p:txBody>
      </p:sp>
      <p:sp>
        <p:nvSpPr>
          <p:cNvPr id="55310" name="Text Box 16"/>
          <p:cNvSpPr txBox="1">
            <a:spLocks noChangeArrowheads="1"/>
          </p:cNvSpPr>
          <p:nvPr/>
        </p:nvSpPr>
        <p:spPr bwMode="auto">
          <a:xfrm>
            <a:off x="5916613" y="5299075"/>
            <a:ext cx="1274762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/>
              <a:t>Nitrogen fixation</a:t>
            </a:r>
          </a:p>
        </p:txBody>
      </p:sp>
      <p:sp>
        <p:nvSpPr>
          <p:cNvPr id="55311" name="Text Box 17"/>
          <p:cNvSpPr txBox="1">
            <a:spLocks noChangeArrowheads="1"/>
          </p:cNvSpPr>
          <p:nvPr/>
        </p:nvSpPr>
        <p:spPr bwMode="auto">
          <a:xfrm>
            <a:off x="4414838" y="3783013"/>
            <a:ext cx="644525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/>
              <a:t>Detritus</a:t>
            </a:r>
          </a:p>
        </p:txBody>
      </p:sp>
      <p:sp>
        <p:nvSpPr>
          <p:cNvPr id="55312" name="Text Box 18"/>
          <p:cNvSpPr txBox="1">
            <a:spLocks noChangeArrowheads="1"/>
          </p:cNvSpPr>
          <p:nvPr/>
        </p:nvSpPr>
        <p:spPr bwMode="auto">
          <a:xfrm>
            <a:off x="4152900" y="4552950"/>
            <a:ext cx="1125538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/>
              <a:t>Decomposers</a:t>
            </a:r>
          </a:p>
        </p:txBody>
      </p:sp>
      <p:sp>
        <p:nvSpPr>
          <p:cNvPr id="55313" name="Text Box 19"/>
          <p:cNvSpPr txBox="1">
            <a:spLocks noChangeArrowheads="1"/>
          </p:cNvSpPr>
          <p:nvPr/>
        </p:nvSpPr>
        <p:spPr bwMode="auto">
          <a:xfrm>
            <a:off x="3562350" y="830263"/>
            <a:ext cx="2187575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/>
              <a:t>Nitrogen (N</a:t>
            </a:r>
            <a:r>
              <a:rPr lang="en-US" altLang="en-US" sz="1300" b="1" baseline="-25000"/>
              <a:t>2</a:t>
            </a:r>
            <a:r>
              <a:rPr lang="en-US" altLang="en-US" sz="1100" b="1"/>
              <a:t>) in atmosphere</a:t>
            </a:r>
          </a:p>
        </p:txBody>
      </p:sp>
      <p:sp>
        <p:nvSpPr>
          <p:cNvPr id="55314" name="Text Box 20"/>
          <p:cNvSpPr txBox="1">
            <a:spLocks noChangeArrowheads="1"/>
          </p:cNvSpPr>
          <p:nvPr/>
        </p:nvSpPr>
        <p:spPr bwMode="auto">
          <a:xfrm>
            <a:off x="4762500" y="4946650"/>
            <a:ext cx="1125538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/>
              <a:t>Decomposition</a:t>
            </a:r>
          </a:p>
        </p:txBody>
      </p:sp>
      <p:sp>
        <p:nvSpPr>
          <p:cNvPr id="55315" name="Text Box 21"/>
          <p:cNvSpPr txBox="1">
            <a:spLocks noChangeArrowheads="1"/>
          </p:cNvSpPr>
          <p:nvPr/>
        </p:nvSpPr>
        <p:spPr bwMode="auto">
          <a:xfrm>
            <a:off x="3929063" y="5491163"/>
            <a:ext cx="1493837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/>
              <a:t>Ammonium (NH</a:t>
            </a:r>
            <a:r>
              <a:rPr lang="en-US" altLang="en-US" sz="1300" b="1" baseline="-25000"/>
              <a:t>4</a:t>
            </a:r>
            <a:r>
              <a:rPr lang="en-US" altLang="en-US" sz="1300" b="1" baseline="30000"/>
              <a:t>+</a:t>
            </a:r>
            <a:r>
              <a:rPr lang="en-US" altLang="en-US" sz="1100" b="1"/>
              <a:t>)</a:t>
            </a:r>
          </a:p>
          <a:p>
            <a:pPr algn="ctr"/>
            <a:r>
              <a:rPr lang="en-US" altLang="en-US" sz="1100" b="1"/>
              <a:t>in soil</a:t>
            </a:r>
          </a:p>
        </p:txBody>
      </p:sp>
      <p:sp>
        <p:nvSpPr>
          <p:cNvPr id="55316" name="Text Box 22"/>
          <p:cNvSpPr txBox="1">
            <a:spLocks noChangeArrowheads="1"/>
          </p:cNvSpPr>
          <p:nvPr/>
        </p:nvSpPr>
        <p:spPr bwMode="auto">
          <a:xfrm>
            <a:off x="1976438" y="4832350"/>
            <a:ext cx="708025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en-US" sz="1100" b="1"/>
              <a:t>Nitrifying</a:t>
            </a:r>
          </a:p>
          <a:p>
            <a:pPr algn="ctr">
              <a:lnSpc>
                <a:spcPct val="110000"/>
              </a:lnSpc>
            </a:pPr>
            <a:r>
              <a:rPr lang="en-US" altLang="en-US" sz="1100" b="1"/>
              <a:t>bacteria</a:t>
            </a:r>
          </a:p>
        </p:txBody>
      </p:sp>
      <p:sp>
        <p:nvSpPr>
          <p:cNvPr id="55317" name="Rectangle 2"/>
          <p:cNvSpPr>
            <a:spLocks noChangeArrowheads="1"/>
          </p:cNvSpPr>
          <p:nvPr/>
        </p:nvSpPr>
        <p:spPr bwMode="auto">
          <a:xfrm>
            <a:off x="6908800" y="6489700"/>
            <a:ext cx="21113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/>
              <a:t>Figure 20.34</a:t>
            </a:r>
          </a:p>
        </p:txBody>
      </p:sp>
      <p:sp>
        <p:nvSpPr>
          <p:cNvPr id="55318" name="TextBox 1"/>
          <p:cNvSpPr txBox="1">
            <a:spLocks noChangeArrowheads="1"/>
          </p:cNvSpPr>
          <p:nvPr/>
        </p:nvSpPr>
        <p:spPr bwMode="auto">
          <a:xfrm>
            <a:off x="3468688" y="136525"/>
            <a:ext cx="2205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Nitrogen Cycle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http://2.bp.blogspot.com/_HQyj6qi0RZI/TJqdH8S6tgI/AAAAAAAAAAM/1HgFIuiF0Qw/s1600/ddt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75" y="3175"/>
            <a:ext cx="5411788" cy="679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1"/>
          <p:cNvSpPr txBox="1">
            <a:spLocks noChangeArrowheads="1"/>
          </p:cNvSpPr>
          <p:nvPr/>
        </p:nvSpPr>
        <p:spPr bwMode="auto">
          <a:xfrm>
            <a:off x="157163" y="801688"/>
            <a:ext cx="2446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Bioaccumulation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1113" y="-3175"/>
            <a:ext cx="6708775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cdn.physorg.com/newman/gfx/news/hires/worldpopula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3" y="539750"/>
            <a:ext cx="7839075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8" descr="http://www.rattlesnakes.com/info/R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035" y="1659077"/>
            <a:ext cx="4211276" cy="443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4" descr="http://4.bp.blogspot.com/-NaxY4CDavS8/TgiE76_uhQI/AAAAAAAAABs/nu3Dgj7lRQo/s1600/45796878.GreatBasinRattlesnake07_05_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234" y="138520"/>
            <a:ext cx="5874414" cy="391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6" descr="data:image/jpeg;base64,/9j/4AAQSkZJRgABAQAAAQABAAD/2wCEAAkGBhMSEBMUEhIUExMWFRcZFxQWFxgWGhsUGh0dFxYZFhoXHyYfFxkjGhYaHy8hIyctLSwsFiAxNTEqQSgrLCkBCQoKBQUFDQUFDSkYEhgpKSkpKSkpKSkpKSkpKSkpKSkpKSkpKSkpKSkpKSkpKSkpKSkpKSkpKSkpKSkpKSkpKf/AABEIAOYA2wMBIgACEQEDEQH/xAAcAAEAAwEBAQEBAAAAAAAAAAAABQYHBAMCAQj/xAA+EAACAQQBAwIEBQEIAAMJAAABAgMABBESIQUTMQYiBzJBURQjQmFxgRUkM1JicpGhFhdDJTR0g5KxwdHw/8QAFAEBAAAAAAAAAAAAAAAAAAAAAP/EABQRAQAAAAAAAAAAAAAAAAAAAAD/2gAMAwEAAhEDEQA/AMNpSlApSlApSlApSlApSlApSlApSlApSlApSlApSv0Cgu/w99K29xJbvcOcSTyRKpUFAyRhk7pJHDs4AAzkoQQduJfqnRbXtXcUsEEVzBHKVSEEEsi7MyMJmJUMGYpIjMUUkFBwvddLFZWfZkhlZnGAVLRvD2JNYZoQRh2MrGUgH/1m5AwKp0HWpJ79p0jM08zv+QNzusntkj45IMbMmePbzwRyFTpVu6v6UtIiD+OWPZSeyVM7ow/Q0kGY3P0yCOfKrUZd9EhMUj2s7zdrBkWSERHQnXuJrI+6hioOdSO4vB92oQlKUoFKUoFKUoFKUoFKUoFKUoFKUoFKUoFKUoFKUoFKUoFe1nZvK6pGpZ2OAB//AHAA5JPAAzXjVg9DateCJsYnjkhycj3SIVTBXkZfVeM8MeG8EJaedLK2azuUe5YSCQLuYYo2wVZUbl5cllLBdRmMEFgM1PfCnrUUt3JarbQwd+FwjR9wvlfeymR2Z8FFPCkD2DjJzVl9RejYOsQW99HcxwIQDNK4fjgBgMkAtvx4Hgc/Q1VPSEVsxksWmupYJIz+KZo4LdDkHbJbEgPIwXXGeQfqHx629DazyLBu4GGIVdyvhPaFxnnAOPoUJ+mOTo/pSO1UXk17EYUGJoY8SSlZAyGFlViqs+rrycAe76Yq3dTguL6JTP2QmHcpazrBCy7BSJLiUlSSSRhVbJZsOoJApnqHqt306RoIUistgGbsFXZlOTGxlYtIeMkENgZyKCiGvyrRYdVlvn/D3UjzNICIJJCXdJz/AIYDHLaO3sK5x79sZUVWCKD8pSlApSlApSlApSlApSlApSlApSlApSlApSlApSlAr6jkKkFSQQcgg4II5BBHg181+ig2Nuq3drBIz3k93JpGXZj3ET3EHsxkkFlcY2ZSDnOFxhsw6v1q4nkDTzNMy4wWbcAD7A5AH7Y+vitfsekvPb3MSL7klc4cMNg4bZFMbKSC3tGzFfccgHis76r6Iuu86mM7EsycKmwB5AGckjJH2Gnk/QJn0Z0IdUszaM2hgcTRlWyRGyhZgVbz7lVgBgbSOc+a4eu+mlDNo0kiDRUMpywSNdQpBYHY4wFXgcDg+1bb8LPS11ayLO0bseVMUepOGCnEhdliVgcjBbcFQNRxm7+oOs26BjdrGqLggZNzJzlBlEUpGSSQCXOecjg0H88S9ClRnbGqpqdsnIDe5NTgbEjkY84r89XLjqF2ODi4m5Xxnc5xycDP7n+TWide+KdmXVLa3mWNTkvraAlzyJdJYJCWGScBkz/Ws4650sxlJBJ3opgWSbBBY596uCTrKrfMuT5BBIZWIRdKUoFKUoFKUoFKUoFKUoFKUoFKUoFKUoFKUoFKUoFKUoNe9D+pXkzNEHEwVFlDQvKHdF1/IaFt+4497KUI5cswBFWf1Z19rQ2/4mW2G76OG7kmkWPdJ+GRvzMk6naVx+x9wWm/D7rMlvZlLeNJJZYbh1JJUo6suwyoO2UhVtSV4X68VWPU/V7i9ZBNEhmQuFZEKHs5OsRUjlVOQnOeSDnIwFnT4izS3ZRbm4lto5E7MYSGFXiBAZZI0VQcgHUff9PJxavij052aMrIQjAMipsys2VRQQBqi7SeR+kc5IAOY+nPS0suMsqRg5dmPABAwc+BgkcE4Yx/qxit29M3aXFrAvZlmdIUXbtOqNhQCVmlSNWU4B9v9OOKD+dLnorFnKnIVmBYghQAdRzrj+v1xx4NdUdm/wDZ1yHBAjmgdcg8M3cicKTx7hqTjOe2v2rYvUnQunW/ckM0IuNfbDLdCFWYMpJbH5inUDhQoIGB82azL1/cjtIIIEjt5JC7Sxzi5V5gDqncwGBQSudXAf8ANOcgKaCjUpSgUpSgUpSgUpSgUpSgUpSgUpSgUpSgUpSgUpSgUpSgv/w09QJG8SHXvRSu0QbQCRZlWOWPMg1DjRWUFkBy42HAa09aayjMrOpVvAiiSF5BIHOS7K5iDg+0BJCRj5ARxR/htATLOytpIIgqOMhlMjqrshUg7CPuHjkgMOasXr6xZfy0i1jXdEHu3CgAKoKO6lFVVIAAPn6OSQ5o/i08LJ+HtoFYY/OnAmkUtyzDtiNFLDBJCAn6k1coXm6h0tbi6mnzs4cLIFQ84TMMYUEgEDXBLMpPOArYitm2w1HcyRjXnbJwMAe7kkcefcPGRX9B/Dyzc9PMM4KDYhdtUJXUbFRgYQYIHBx/AGAwz1BblWb2Kqhyq4BHy5yAxxtjgHzg/bPPp6RuNpvwz8w3WInGeBIeIJf90cjA5/yl18MQdR6p8OVfumGVZpDjiNN2BxhgfcxBI2H5jKvIx+nSCl9DLbXfcM0arbujT7bKUQFXJ4JWRwuMKjMxbkg/QMskQqSCMEHBH2I8ivmva8m3kd8Y2Zmx9snP/wCa8aBSlKBSlKBSlKBSlKBSlKBSlKBXRY9PlmcJDG8rnwkas7HHnAUE199J6eZ7iGEEKZZEjDHwC7BQTj6DNWa2lWQvaWqGFCXU+5e7M2CsImckLqZdPYntG3hiASFSngZGKupVlOCrAggjyCDyDXnV06j0iWWZrO6z+NQAW8r4BkX9MMrEkElR+W2TzhMkFSlMZSCQRgjyD96D8pSlApSlBdPhpdDuyQnkuYnVNdy7RPkoF/Ue2zsFHJKADnAOv9ZFlNCr3EpRnUHDIdm1OzKkTAs4LAc6v/hsp2ywOEejLdWuwzhSsUcsuGGRmNGdMqfnG4XK/qGR9avnq+GSMRMpZWkhikkleUSFiwycvq3eAZttdySqn2ahaD9Prbp9kxECTlipBKCLJbOc9+YO+DqMgIPAOT5Mv6U6lD1Kdu3Z26EJuZrsvfyledwnedcESPjxr/OQDizoSflPOSOP088jAHAweQMcVqHwERxfv5AMEnBU4PKck/8AHI/ccZ5Dq9b+oL63doUurjUYCiNY4ED+46hbfJx9PcR7uCDqSc9uPWF2WBW5nTUYBEsgP8n3HnGB5+mfJJOq/Ef0zLJPvGm6lh5Q4w+VYMc+0DgBQBsGJ2yB28uufSNwVEiROUYgKxBIZsDID8qzbZGcgHjHnADy9SKskVtdKoVpVdJQoCgzxEBmCjgbI8TH6bM1QNWfrdt2um2qFgS1xcSAf6NIY8/YgujDIJHtIzlWArFApSlApSlApSlApSlApSlApSlBL+kc/wBoWePP4mDH89xa/b5ylzKgYAGUjLZOPdn3Z84wM5yPb9cA15embtYr21kc6ok8Ts2M4VXVicfXAFahF8IxMrvPMkKjVhLlVQx49zFzw6cAh+Mg+TySHL8VYhcW3T74qdpotHAy2G1OxC4wMOG+oJ/Yg1U/V9sZYIrxkKSs7QzZGO46KrJNwSC7o3vx+pCfLGrBZeqrMW8dld73ENrdsVaNMiW3XdYyMvkZd9seCGxXr6y9SdPv7eKCCOSwCOXUvEmjZXXLLG5dBx8wVvGPpQZbSunqPT3glaOQDZfqCGUg8qysOGUgggjggg1zUClKUFh9DxLJctEwJ7sUiKF1DF8bqqF8gMxTXxztj61sfWPTcl7Z2rKEwYNCdO2SpGFG2QQmeSoyCVPGDkYd6b6aZ7mNAXGMuzJ84SMGRyn+vVTj98Vq/V+uXMdskisUWVnLCBwpZVHEjyRrsxcorNIGOe4TggDAeL/DIRcyzHt5yAirB5UvGN7jSPI3PPkcrzltZKwhggIEF3DbBDswtV/tG5bH6XdY+1EgZvGpAJBJ8Yyfrd7szZIZwSGctlm2XHB5JGcsdjnL6nOCWuXwW6h/fY48+VccY5BRzqRjJP5atkZwEPPOKC39S9ex27hTF1GZ+CrXExtc8hDrHbLyMPkZXn6eVzTb34yFh7LGGPJ5ZJZkl1HIUSxlWAzjjPODkc1JfFixCznAf6M2Q/yqC/IVCCPmUPkYAOwbG1ZVNAwPIwfGB9xwePOaCd9WXH4qOO8V5WGey8crBzEyjZFVlVQY2UkrlQcrIDtjY1irB0uPawvQ2OOxKv3ysnZ/+kidvH1X9qr9ApSlApSlApSlApSlApSlApSlB9wxlmCjySAP5PAq4es7SS3jhhH/ALtE8kcZBDB5kbFxI48bkhcLxqmgxkMap0blSCPIOR/I8VvdrZx9QiaFlllYzSzwaYbaCUmRCzMdAoDPGwLZDJrnwAFL+B98B1ExOQyTQvGUbkHnuDAPB5BGP9Z48mq/6t9MTQ3ckao7qmvIU4GQMY55HPk85Bz4JrVum/DWGwkSd5reBoyr7TM0iqVJOFJMKkb4PO2Dj/Tj66/8SbJF1M898+M/kBLaEsMfrYbMM84zIBk/agyX1J0+QWVnLKhRx3YOfLJHrJEx58hZin+2NPpiqxV+6n6ht+qdu3YTW8gZ+1JJLHIjTORjvkRoVyqpGGBwgVeMZqiSxFWKsCrKSCCMEEcEEfQg0HxSlKCw+i7dXlmDNr+Q5GQpGAy7539oAj3bJ/yitG9S2HcsLKRNSvZARPaZDI4yAFDJumrAnAJyFLKRsay70tJKt3EYNd8n5/k0we53PGI+3tsc/LmtLn9R9i1Y2qmOFmldHkKyyuU0O7CbgAMfaNS41Ykkklgqcvo+a41eGJ5PylYhSuoABYBSM5DKMD7EYOfaWtvpD0fc9Pu4ZhC05UkaRccMjI7PIw7cY8MN5MHGMKSNaN1f1pcSR9s3E7eQT3GC4DZACo2mOOMKuM458n79EXLyXtqjfmg3MPtkbIx3E2yGJyPHGOc/tig1z1Y1lcD+8gRMQoJle3dva4Zk1hmLlRkjC+OT9Kpsp6UGGt2FjGc4huXJwRjOqIOM65BI+VjsRz6fEaNonm1h7cYAHBjjjJ47WByG11cj6klzgcmsvuZATw22MjONcjJwT+5HP9fr5oL16j7EfT5RZSJcJI0ayNGJBpGjlw0yze9GZzGqkDX2EEklcZ3U/wCi2zexRn5ZyYGH3WYGL/nLAg/QqD9KgSKD8pSlApSlApSlApSlApSlApSlB9RoSQB5JwP5rW7y7a06fcQxKyxwTGNGO6xs8YxK5KFcyvKGPuJIBVQMJzk9rLq6N/lYH/g5rc+n9Mt547uGZ0WY3UrBU97vDIcxHQAlw6uCCOCCpGCMgMUku37jM5y5yCWAJyeD5HB/fzWx+ovTbXnTrW7jUlntEDLGDnYKQ7HXGfazjXw3gnxiJ/8AKIBi880UEeGI/EuttnByGKqWcqeR7ijAak/5Raen+pIrK2SKO9S5jhJGbW1AUE5fUzSS9oclnyPAXOOBQYbfdKkgYq+Fcc6g5IHBDHHyggggnyDXT6xUfjHcDXvLFPr9AZ41nIH7AyED9vv5q4eoPXdjKdHsJnAI95mijY4zxqLcqAGLDA+3mqz61YTSJdRf4EyhEBwGQwIkRifBOWVe22w4YSKeCSqhW6UpQWT0SvuuW1Lslq5UDB+Z44nByCMGORweP1cZPFXP1h06U2tqxj1jEMWVy+mDjJJDBFLAqM6scvwcjJp3w/Um7KtgQNFItyxbQJbkAM5bBwVbRl4OXCj6itI6r1S2jtIY5EWXMZk2eRYpCANlYQIknbLD2KN18YwASCGQXNm/zasc8+CT9ix5Pllf6+VPjxVh9LWBt7iGSdlhXcN+ZyDqc+BxwAcnP6uAcEVJy/EIQEm3s7RSHJDFZ3bHOCe6/OSoPA+gzg8V++nPX97NdoqukKsVDtDDErdocal2BcrjgAt5xQaR6is4LwGS1lgncghAk6hiSflGhGvzk+BkZDeARmnUfhJfBmKwSOpICkB2LAgENgA8c6nPAOSDirf8SZ2t3ASWfDK/H4iXVG4ALe859xGcrrgqADxtkfUuou7bAsoJJ4Y4OSW+55Cso5JPHJNBbvT/AKGmtJ4Lm7SSCKFlndnRl9sWH19wGGLAIPqSQADkZz5jkmpv0/6heCVd3Z4GYCaFiWSSP6h1OQeM4OMg8jBwa4ut9OEFzPDkntTSR5++jFc/9UHBSlKBSlKBSlKBSlKBSlKBSlKDs6P08z3EMIODLIiZPgbMFycfQZz/AEq5eo/UUjQL2ZJobVDpBCjuF7flBLhdZXIAJLN9SACAM170Mf8A2laeP8dAM+Mk4H/ZFaIvRxddMhR5oIWjdjrPIpJjGCSfGGB1GD9/djkUGRu5JyTk/c8mt06VaNeemoRHgSL3BsSQMrKx8DAznBH0yqj+KNafCK6lciNXZPpJpqpzqQVdyqSJq3zK2co2AcDbQfTd6vSbRre4ksowJZGG10zy6kjG0MKMWb2nIVgM+BzQYRdWzRsVcEEYzkEfv9fP8/Wpy0syelXhbI0uLRlH7sJ0YfsSCuf9gz4rQerev+lNI7TJPKzbAmK0gjXJyM7TlpSwyf1AYbGPpVX9Q3VtdWfb6dkaHuzxSIEmZYw+HTQsrpGskjMM7e9m8D2hQKUpQWr0MwVb2QjIW3UFcA5DTwg+SMcDg5yDgjBAIuXxE6UQ0bIi6tbRqWV3CqsW8bAKnJj90ZJK492MrzmufDm2KCWVskTDsRxKxV3dWjldlYZKCMBCSASdwFwTkWPrXrS4hYxIyAxqqHtw4KgqFiw9yZHYefdnDbLll2oM7PRZpH9sbO7k4REy2w2ypUYCsNSSB9/vnFo9IelFSVZJ5oQySoe3HLvLgElgsUSs7McAajVhznAzUfc/EvqDeL2bgnA41IbOQwwAccYBU85PHFSfpL1dfXd7bwtd3GrSKCqS9jZTjfmPXwAcDzyaDV/VfTRfQHRZUZsY7kUsJySVGNlX6YBBz7SBkcEZsPhPK7SBhKiD/wBR1bGqAgMC4RHyqlwc8KSDyQVtvxJvZrdW7Etyp1Vde/KwJypJXMmxyHVGPIJcAcqQcj6h6su9+Luf/cssyk8k8gtwRnBx9V8nyQt9p6CtYB+KkkMltGQxLds7qoXbXtuRy+Y1Gc7OuRgGs26hfNNLJK/LyOzt/uYlj/2atXQPUdxeSx2V3PJcQTusYEzGQxyP7IpI2bLIyswPB5GQcg1TiKD8pSuyw6TLNsY0LKgy78Kijkjd2wq5wcZPOKDjpUjf9AmhTdlUx5x3I5I5k284LxMyg/sT9D9jUdQKUpQTVjbRRW4nmj7zSO6RxlyijQKXeQIQ7DMihcEDKtk8YqYj6rIyRtcJH/Z8pMZSKNVWIgAFogRuJY9lfb9ZJDM2zZjvUqaR2kJzmO3BYEY90pM5+/gSBfPlCCAQc3D0bbi56F1OJiQYSJ1OF12ZCdQQRqD28EAjG54PghnPVemvbzPFIPchxkeCPKsp+qspDA/UMD9a5KsCr+Ks2Hme1XIP1e0Jwy/uYnbYfXR2+kYxX6BSlKCT9O9ME9wqMxVAru5GNtI1LsEzxuQuozxlhnirf6g9UTCNJbaZImlXLtENZ9V9qme4XMjykL7tmUEyKQpzkV30tDmK+/8AhlXOCcF7iBQcAEn+nP8APir76p9HKbe2n/Lij7UY3klChgUHtAbBxsQQck4yNgAMBltzfSSMWkdpGPlnJc88nlsmtS9FdCjl6FcvoFlV2AkA1Yp20fAbYAZOcMcjIHBwMUCf0ndDOIu8CM9yFhKvB5w0ZIY5P/Rx4Na98K4ntbSSCezvVMjbj+7yNkFSNdwuFIK55wB3B9djQYl1RSJGBYtg4yxGcj5s4Zs85wc8jFdnpy6MM6TqAWi2fUkgMFwWDecgqxBGMEec81ovVfhA0uWigvAxcl3f8MoOS2dUaRNc7DGeMJjjOR+dG+HM0SSCSMK7DLMYw5iADCUjt8PhS2umSeMDIUgM09UdNW3vbiFPkSV1XPnTJ0z++uKi6lfVPVVub24nQEJJK7KG86k+3b98Yz+9RVBpfoyIFemDOIu87OcniVJRtgE4zoYCdRvgcEcmnrf0u6uxYtlyzOcNjK/Kce1ct7/0jGwOQuxHB6UjSGzzdktFNs8EUeDMCrCJpgxOIo2YBD7W27WQBoGGiReqs2/4hoFiQEKrXDKzNhc7gqqcgnBGThnYKM8EMatfTE0rlIY3kfYAKEJJycEtjOmCQDtgeftirv6I9ES2t1DPePb25jYkRyPHvxzkpsDj3ZzywwuAcjHv1H4oYJQ2isgYg4nnt1J2KnZI9dckEkP9VPkipr0d6kgvmKW/RreNzklzcNGzFcEkyJDuxyQSS2fr58hMesfTf48qRJDqoAyZF0MiZZScAsVOWQnOcE4OMg0e3+FySyGNrhCUDKFjYSPgMNDpE0mpw2cY+oB5berH6o9UJZSKG6TZGRgS220vtGdCJJIlJXhv2HOcYOIiy+Ol20iKYbSGFm86ytqCQGyO8obAOcccftQeP/g+HpoW4Z2fsHvbNFPEO5GP7uoL4DO8zL+kgBXx8rE5OTWh+svSzpYiSMskKNuIkmeW2ZHOhmg7nuiYMyK0b5YCVDk+4DO6Dt6P0xridIlIXY8sfCoBs7t/pVQWP7Ka7uudTWQKkQZLdOIUJHgcNI4BwZnPLHHHABwAB99F/Ls7yYfM3at1/YSlpHI/lLcp/EhqP6g/KDGAI0xyT5AYnlmAyT9MfwORQSfT9rbszOjfhZ1ZJACPzIwdJQASeR8ykjhgpHgGorq/TzBPLETto7KGHhgDww5PDDBHPg1c7/pav6fgmQbNFcSJISFXUMFYDG3uzsv3+c8c5qu+ql2/Cy/WW0iJ/mLa2Pnz/gZz9yaCCr9Ffld3ROn9+5hhJKiSVELAFioZgC2BycAk4/ag2U/D2xvXe7kulEUvcZHEgjTVjmLG540QFWH0YHPgiqr0nr1rZRdUs0uFkWTVYJwj4YAkMSUyCQHOp5BIP0wKq/qS827SrH2oAu0MP07bE5Z2z75DgZcgE541UKom/hp0SK8e6ikUORau8a65Kurqw1Y+OQB+4c/vQWE+numQdNuZrK4F5diB1IUksEm1Rm7eAwCRs2WAGOdvsMjNd27wzEo7xPGx1ZSVZWBxwy4IP78V3ero1MsUqajvwRyMFxr3RmKYjHGGkiZ+PG+PpQQVKUoLH6Gk/vDo2OxJC4nJ/TCuJC64By6silVx7jhTwxrSZPWEthbxsIYlYoe3LeMZrkocakQxn+6xYUe3JBJXJJJY5v6WiP4e9IXYyJFbrjk7yvuvGrbZ7BGMZyRjHkSPqmR5XX25/KiwMMF2RVjdSdQCBr5z++xzyHbN8ceqliRNGufoIUOB9hsCf+TV09NdRv77p8909/cM6MypFbrHCC4QONSoVnBLYIOManj6jGrbo00me3FK+ANiEYgZJQZxnyw1H3PFbl8HbZv7LlR9Q0sjvEpAUMAinK4wZF2Ug48a8fQ0GKdXvp3JE88spB8yOXyvBXBLHbz4zgfQnNfXpxohMC4kJCkppkESDJDBkYMpAGRwefIqa9Xel7hMuYdUDspfXUZAyApHB4HOfcCrA+KjLHos8TnuwTrrGZijQMcxr4Y7KdVJyNyML/Uig/PWiBpopwVP4mCOZivgy8xznGBjM0cjY8e7ioAVYfVkhEVhE3zx2a7ft3JJJ0B/+XIh/rVdoNNtEiEtk0zL2xBatjAfKxohePRm0GSX5YeWPOeDePiNaFz7zqkYJEkzKImDkKF2xxhteMqRHIxGx4Tt9IWME/SYHgiWCNoPJdpe3NHIw5Ryd4t3kk8hlHjB1K/fXFN2rQMhikisrhzESSy3ACLCRnHcRcOQxPImXbGwDBkHUfQ113NAjSHwpUqCRqrDc5IwSQRlsZBAZtci9fCToLQXE0k2ui27YlGhiwpCPmQHDFQpBzjGWIOOSjvO0YIfNg00kMjmNQ6LmHuauw4tleRYSvII7ozwmsj3UhErGBmhm6ie8jv7fxJaUghUGvbRhCH32UshXC6chGfFfoUjaOgV0LA8hQCWT2FsZEmWGqsSpGwALZyM6h9PSRsF7cilwPnVlP8AmOoYqpGhV/fxjOcVrfSbidYLaxVQLgB4lug5btoj6TCNdeZYozqD94nx8hzE9IsoEUrLjvKHnRWOwS0YpOj3Lqdj22kdu3kFyyHI4agjuo9RRrKS3ZWQp0+QyLsdQ+8TqT3H7oYuqAB15D8ftkVbH6u6cy9ImuXBknmjs0cogiWJNY5pFfIG7GTTKqOCw+u9Y5QW7oVl3+lXKKpLR3MLnGvh1eNCfqQrZH2/N/fK+XX+kkrA2WeRo1GAhxkZXQMQNioT6AjJ1BOOZf4MX8cV7KXdUJt2KlwumEZJXDM2QgKI3OOP+K0yO+ZHCowD5SPEs3f3ugyq8UxADusbMQGdgp76rkB4tAptpB2fTEkMnteed2jAwxYKYgcqQCnynzggDyM4qk+sYe2lhE2Q8dmCykAFTJLLMoIHg6SKeeefrWzt1VliQ/iT2ApkBl/EuGhYqkjuWjw5L7CLYBAJC4RgiGsd+JyY6tdjn51zyWw2i7AE/QHIH7Digq1T/oNh/aNsGOA0mmSQANwUBJPgAtn/APfioCp/0HfmHqNs/c7QEgBbQSDU8EMpIyp8E54BJHIFBpHXPhqLsRhZ1jkhtYWc52g7erIrIygnnsMf9oX7E10fDn0g/T72CUytLFcoVCLC4Zc/K03JEYBeMZBOe7kZALCxdSlj2AdgkMM6BW1Uci2MkbkMcEDvvL3Mf+g+c4XPwjKS4lV13j3kQT57cSiBRAp1ClPaVJGARJz5JAVbrPwvt7i6lmW4aFHuDGqGAkSS5AcQgNs6kiQ51AGCeFGxoPr6FopoLd2DPBbRxuQQyhyXlKqw8693U/6g1a63VHUOzpPEVZDJPqsyRLGCkipuAOCrnfTANw+F2rKfif1Pe/eFTiG2xDEmCAoQAOAPp78j+FHnGaCo0pSg1f4M9EguoLlJI5TIskcik8wsY/cgPtOGBZsjPKyEgZXi99NMskEappbzqolUDYRzFFSN0MTMXZY9XRk5KaRsrAlaonwIueb6LcgtFGwVQ2cqxG+6sNQC4Uj7PnICmrl1m3SWbWZZoJobhykuVOAqSM00TLjA2khuHjwDjb5l2wH11CWKZ/7q0sU1q6+3RlwzJKWMgC/nxFjHGQMkgAcbAnl6ldW8sUd/F3NYpXkijTCujQaSPAVJwrFVumcc5DE+4Bc9Md8sjx3EMLMWaNWikV0ljxJFEyKA5VXyluwDbL+XzjcleZpY0cJqJIrmO7Ky4d2yF7kZAxpq9rMF55JwpI0wQ6TJA13bzmaRXuIhGGVCMJK7yx8bDtMBF20ABKyIT7iGY8Xp2yZIoIHcZiW5UKzex5pR+IA8/mYhnIMjAKD7QWDsT+RHKTLJBCn4aaR1VAWV1hZo7fUO2wOYJwQPPgamXNWLpOrSMpLASPHcAgYUyThnUyYyUKC3RQ2wU7gBPloMG+I940nU7nYY0cRL45SICND7QBkhQ3HHu44xVarv671KS4uZppWDu8jMzAkg5P6c/pxwP2ArgoN+9EFj6bjaPCNGXbdQGPtmPdJUj3ZhJGB5AIJGa7eudLZZ47gh1mjmKxdtyMzOtkkKlmGdHVGRva3EjE51qG+G/UYl6Kq9oyg/ju6hc4LCMYXU49joyjKng/u3Hf0UPa9QVLiV2jeeFirFnRbiaEssquWK/wCI7x64Ay0bDJACh9dHtheWdmLZAgR7m2lUjuqjuUaSRmZNWOoONlwXmTIODXHZ+opJenKDCJHRbh3VgozCOxMsyhRgzYcKi6hWOx4UFTD2ts28Uto6iWCaIIY29rSzQS3Dl9S2yFUjjIwSUjABzkVJde9SqsCSRW6PG9jAe0xKCO2jkYmPZfcJC+EA8MYCxzqBQSPWOoQQRo8CSTCOGPQKyRu0BikEjGR/BH40HGuSwwAcOV4OrWiKsRRFuHkgeREB0SRJPzXyTkCJEit4wvJOVQD35Ttt7yBunPcRja3kmg1QKjMsURM/ZZRgRubkugAOPzUxgEVx9HvlkhvxKqpNbSxwSPGXKxWsZdw0fcyw1ZJSB42VOANqDg+LNzGvTljKkO9wjr7hxgSsyFSNgUEoyDrgzjgeKxqr16+tUgsrCALq+ZpnG+x2lERORzjGNASSfyzmqLQSPQeuSWc6zxa7qGA2Gy+5ShyPqMMeDx981Zn+LF39Dqe3InzFsF2ZlcF9iWRSiAkk4iXnzXx0P1B0xY4UubLcpGQ8g5ZpGfngFQV7ZzliT7cLp81ePqDqNiXsuxHGY49O9qrAuRoH2DKrEEqxH5jHDc6nig8F+I9+Dnvk5MJbPO/ZQxgSZ+cMrYbPzYGfAqC6l1KS4kMszF5GCgsfJ1UKCfucKMnyTyatXWeo9JZ5JIYXB9xWLUiNmKaryHBRVdRIRrzuyjAAp07r3Te43ds41j3kKapLIdMx9oMGuAfk7w+bhmUnOOApddHT794JUljYq8bBlYHBBByPFS3qC6sHjT8JDLFIGw+7bAoEQBhzwxcMSP8Ag4IVYGg0G4+LcndldYY2DTbIrgkCIbYB9x5LGNiAcHtKPAAqEl+Id4YindbmJImbZySqNupyTkNk4JB5CgY+/ddSdJe3gRFMU7QaySkTFVmxH73AJ4DJLwgbIlBwMajxk6v01XTSzRo+5cBtjcbdonNuxxMBkA4IH+X+tBzS/EK8Z1kaUs6ySSAtyokkTtbBPkGqj24HH/VQvVOpPcTPLISWc5OSW8DAGWJJwAByfpVn/FdIwm0Up4jDdsupCj52fuMQZCRyq4XVhgqc1TjQflKUoJT0/wCo5rKRpINQzRtGdlD+1sE4B8H2jmrldfGBpfmt0Q6LsV9weVY2iJIOMBkYKcliFQAfU1yW1p0uW1tlIaK5aMhm0uGBcMpZm1yMaI4GgbPc9wXXNfUNx0zb3WQEJjU7D8X3AfxARz/iabfhSZPGobA/00HP1D4p3DvI0SJFtIHBIDkBZ3uFByNWILou2MkRD7mq3F6iuFdHEzlo11TY7BV1CYUNkABQB4/SPsKst7Z2DW9y6Qvsowk8Mdx+HEusfsPeYuuTsAWPknjBUL7dL6P0+VYVMF73Pw6vIVjf3Zki3mTBbZEzOvhQwCAYbkhWf/Fd5vK4uZlaVtpCrlQzbF+QuBwzMQPpscVMdK+Jl1F3d9ZS8aoCRqydtSsepTHAB8H7Cvfq1pYw3kDJbyS2uhdl1nXeNiywnMmjEn25K4UkcZ5FSEnRunSxxyLbzxROyN3FjuWAXK92EsQyPKW7ixlfaAq7HJJAZ1SrZ656RFF2Wt7aaBAGR+7FNGTIDlWzKWB2QjwQfacovGatCoLKCcAkZPJ4+vjmg7U67MtuIFdljDu/tZhkuqoQQDgjC/b9TfevG96nNMcyyySnjl3ZzwMD5ifoMVfLtelIHdLOZ2bZlieO4CoqK6EMwmUnMis5POAmvB2xyCztQ0UtzZraxCSAFSl6FkGHW5AZmfBVwD9PkIGcEEKTBcuhyjMp55BI8gg+P2JH9akrX1LIkM0RVJO8hQvJszqNxJ7Dnj3bH9zI2c8YlOl9FR7mU/hnaBlcwHt3DwjLhVZjGFlaMKWAIGdtMg8gz6dI6W3YT8PcMZlTtNFHch3RdO5IyOSsj5ST2xe3VzghlGQp/Q/V9xaqEif2CZZtCWC9xVKgkKw+4P8AKr9q5rbr88azBXI7xBkPktjbg58g7tnPnNXGwsbKWAmTp88REUDd6KKdgCRl3fefBSRkZV1X5d+MgEfHS+l2kuoHTrpmjOs3bjncH8qVc422RhcFQQTgiIHC+9SFV6915roxF85SPQ+ACd3c6qOEX3gADgBRUVV1vbnpKidfw88UmAO2PcVdZJN1R5CdVI7fLIWAUrnOWalUClKUClKUClKUClKUClKUClKUFv6f8TrqKOFNIH7Caws6HaMEKrFSrDLFUCktnjIGM1wz+vLtlKiQohSWPtqWCiKU5MarnCouAFA8AYpSg+L31fJJFPH2oUSeUysEVhq5KltCzEgHQcePtiuyz+I1zHEkesTqkRiy6sWMZKkKX221GgAUELjPHNKUHrd/E+7bBjENu2ioXhjCu2M+5nOSWJIbOeGRCupGa9ovi1erpoIU1fb2x4yNzIUbB5Qljx/9sUpQQ3UfWE89sLeXV1VkKMdiyBE7YSPJwqkctgcnk1EWtwY5EcYJRlYZ5GQcjI+o4r9pQWNviReFtiY2bBGWTckYmXDbZDe25cHbOeM55zxdb9Wy3USRyLGoSSRxoGXmR3kI121ADSNjAzjAzxSlB29L+ItzAsaosR7cZjDMrFihIYLuGDKAVHCkD7g18/8AmFc9sLiHbUqZu2DKcxtDnuE5B0b6Y5UH+VKD7T4k3vbdGdX3A2dgdjhncElSM/4rDB4xgYrxu/iDeSurvIC69v3gase20jrllwc/nOpIwSDjPnKlBEdY6q9zO80gUO5BIUYHAAH/AEBySSfJJJJripSg/9k="/>
          <p:cNvSpPr>
            <a:spLocks noChangeAspect="1" noChangeArrowheads="1"/>
          </p:cNvSpPr>
          <p:nvPr/>
        </p:nvSpPr>
        <p:spPr bwMode="auto">
          <a:xfrm>
            <a:off x="8567738" y="-1060450"/>
            <a:ext cx="208597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1094151" y="5011103"/>
            <a:ext cx="2924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/>
              <a:t>Selection Pressures</a:t>
            </a:r>
          </a:p>
        </p:txBody>
      </p:sp>
      <p:sp>
        <p:nvSpPr>
          <p:cNvPr id="9222" name="AutoShape 10" descr="data:image/jpeg;base64,/9j/4AAQSkZJRgABAQAAAQABAAD/2wCEAAkGBhQSERMUExQVFRUWGR4aFxcYGRwbHBsgGxoZHxobHRsaHSgiGB8kGRsdHy8gJSgqLCwsGyExNTAqNSYrLCkBCQoKDgwOGg8PGiwkHyQsLCwtLCwsLCwsLCwsLCwsLCwsLCwsLCwsLCwsLCwsLCwsLCwsLCwsLCwsLCwsLCwsLP/AABEIALcBEwMBIgACEQEDEQH/xAAbAAACAgMBAAAAAAAAAAAAAAAEBQMGAAECB//EAEUQAAIBAwMDAgQDBQQJAwQDAQECEQMSIQAEMQUiQRNRBjJhcSNCgQcUUpGhYoKxwRUzcpKiwtHh8CQ08UNTstIXRGMW/8QAGQEAAwEBAQAAAAAAAAAAAAAAAQIDAAQF/8QAKREAAgIBAwMEAgIDAAAAAAAAAAECESEDEjEiQVEEE2HwcZEywYGhsf/aAAwDAQACEQMRAD8A81aoGRUhLi0q7MFjBkE4AAaDLHxGATqwv0rdbevbSYM1M+qjNaqk2C4geoUdmwtssxxEca3vPgt6rq+3pTRd3WmyCpUaxbraj0zcwyIFuBIBC8Nz0fc1Apptuwr3LTREptVq20yDb6bQFViFZixBimAcY1xXjH39WJQq2pqV3Kz3kuakAAJzcSWtRQS0STjjmASKvVWoo1EVqgJhwZYceohUlZDLMwVJBBXgyFstbZU0VaO3ZqdepDEm68QxlS7kWVFYHEr3MueIqHX+vVq7Fa7EsqKlRqi9wNMt7mfJE+STj20Kmak8Fp2fxArUgtN2RbwAFIRAoeapKmWAMLAOTe2INq91/iNGanSV02tNxmoVVYBMuwsaXypgfmFqm4mRSOkVxPqOvbSWJYXKzNdaHk8sMdo4UnkTo1uk7b06dQ1qnrSoKEEqFEKWuADHJmFBMCJuPa/tpPIaQ9oU031ai1NGVibVI9MeqYDXsKlaCfmAGFBCZN1ozr3wfVpUlYg1K9Y+mkOxBVQTUJD5ZvDPikoDHEpPHTqNtW5XJPy0WQy6hmZgFiooVipJkEBJLL4kT4o3dD95DUWc1qbIhFRDYbbgV9JlNijChLjj6khGQgs6fsGrrUVnoU0pg1GLhwQVQhVJRCT+aB5IaDpTTrBmmwILSPzETGDzJj2z9bsg2X4j6PUP7v6yUqNSsr1Gd2UM81B3MszTgcJHg+Q0I+o7Ftu9rISLQbjIJRsBhcJXjtkAwRKidOmBBWxpJ6FT1TcGEWgKGWGDE3MIHyQLSSbmHvp708U2pgUHdGYCmWJhsKjMiTF5JMGCoAMH1BaTXlKo0hZURggGYGQymQCwERjPd4A04o0+/wBQ20y5CgSUW1rjCG20Jb4KtIxaxkam8DLgyh0VHYVKsUgLQVACwoJRmibaYvBUqwmZkAkAuRtAiLVCuQotV09QmPTy1p7SUwe4hoCL2iAVfT6NQxUMojsodWuvAIRlc203qlZzCgglQTAIBstGtUShTBIRVFzN3ANbF6gU8ubCzkFVILN4VxpJJ9zMm6dZXSmtOTEqtSonfU9NTLoxMILQcGQGIwpmOtrs0ViyhUUSArpOVYKQTSZQRGTLwQMyNQ9J6ujVKaVWFR4WmHSjJ/MCt3aSuFwBJJBAkgII3USi/hqEpJgsDg5eGVU/1QAl8r3FiIMtdOnyjDLcVQjPXeo0/MVCYIXugKFYrayKIYkAJEtDAL6NCo+49R6qOrGwqECjumneSO0iGU5ABLDBtzFuXWKlSqCAoW4VQzWscKzC4l2EMO4QLg1oCiIKO9eshdQttNZt+eChRRIklQTYO6IBLAHldGFZRhi7WGoGPfFiwECsblyblBlTBLMswCrYFpmqbdKjFFZuRUAYkWx5W4qAwBMtc3DYmSYN3WYB7biru8TIlVd2UBXZVMjAYSe6ARKjUewc2/xEqpChyALLu2RMCCEuDCCpJgMIMo5AxvVoBr1AW0tyg7mNluWOWZbSCLPfkkE1zqvq31iTCE/ilHbJbC2lKZ7PUdCbQ0CwE5QlhU34FD05MBVX0wrAnLtChQVHaGERyGX+IgbebVaxVWS1OFU1L5Hd6iBiLmZrlhlvACMeLgDHDtjFU6l1P1q9NKRd1hVNVJFSrBguxcjumI4EBODqydB2ihFYUggulR3MxVrzYUKDIpoe8XYJNwIjQj9PVQbFpwhUEKFDSyC25BWU1FwTkXG4TLSEZ0TUVaTvLtVtNNXWPUIUQLYvKiqFFwJDRH1DzeKRR7pfII3UUr3qV9Re0BVi0+oygGTaCSbXKk9pzmNGNUG32x9EIbIexamSVN4uakSzAxkBjlPnEA6YbP4LJ3z7S9qIKlyqA2MwCMgvkW4ySJzwSQpDDpPwoTRpNbWpFK59UVWCBAxB9Sk9SmLoAJg3MDyfffCNskU3ptAhaR3BdKVTL3M1xIURahVisvJxhgJlBcujau9JCInqEVGYWpUph1BLNcWporMthJx2gA5FwOrRsvhra1H3pbcPYhUJWqbhD6hBLBSzL8oaPeZ8xjKXw/TFBCH25qVWsZLxUwxYJc1OoA6xAyIJILfm00k+aNsxnkrXw/smgo4emthUKGm65WbBtJcD1w3arMIhpBljd5sqtWKTqhFQFwlIm0+pTqQxtHJWADz2SARAZl1/bV9uX9Skyj0wfVVVKIASYJmaeA2ASMKB7aqPSdy+4VxcFpEkkNTLCDcwqIpJgEUSt1wRT2+dI23mibOun9MhqQp0zXptUAqOXYB7LyFV2tLLeRICQ1gtbJIHq9WdHqVaoJKkOadFgq0x8ilLVKQUdBcST3ZJMhrFR6hUqJQSmFpGoMp6lxSmZIcgE2Fnf5SuREkQSVNOrR3FKlTC21FSfVUENJZSEIpbY8tBtJZu1lXkAtdvJuQCp116Qd1owGUFTUmY/wDp1EOAYDK8WnKgxAkJ9iagtrNUS68EEsWJtjvNs8c3PA5MkyB0NyVZotqqzKyrUtCNkhS8ssKCbrTAjJEAE2Po9Z6xL1lpozsqF0DFXYMSrH06hLsLsBVzYvcLSNFRSWEVnqS1HunlmbXe1lUBt9TU5JA3hESSeP3gRzwRI85nWah356aXN1EowCgrTQMoIUA5FVRdjuEYaRmJO9aom92QLU6vXNOHcuKMoRajMqGTcZMuewlWmBB/iGh6XWw+5p1WpyPVU+lTkwew1LRIBvI7oYZb2BJH33X624Ip06aKrEBKAVLVMySMDLNJJ8TB5ELN1unR4VhcLbigC2lUUWyqqAU4LeSCZMyQoWskkiybnrz77duFC2MW9Mqt0QKllqGJJSFjzaeSbTPV6JRqrSSwMyDgOtNzcqyzLANTEEKCpuLm8hgoqe36zYopqoWmD3ETJFoVj3SsmLpt5iMCNOq1Nq+3epVostSnaqlUdSQyhpIBgs6m44VQCzQS4JZwrgajf+i61MKjU/w7gzUrsDCwjFkvBhSSDcPl7ZUaYVdiq1fV9NCQrhablSJZGuPagJtEMCVtEqTnikfvBJuYwBlACYmcR5Ixk84GdWfoNDcVw9hzJm93inSa5iXINthc3AAEu+QDwdKLWb+/sDXca19sNvbFYVKr1DURlksoFNTTsT5S138MOStMiACNV3fbCHasjB1EVCXa75yAbmuBLioGUnBMBhg6te22TJVcqQFDLwblYmx2Vbwbie2sUJEiQbiFVQeoUqhofu/qI60ajFgKh9OUQqQgaIAFRVAUSWDSO2SFxYtWVah1iqaqvVerUemB6bGoQVAYsQCZ5uP+8edZv+tVd1V9as5ZjapIAAAAVVwAFGFAmM41re7JvUKEVAFLQHFkeDiIUmM/z0T074eqVA0KRBtIIOLsA4GAG/lOnxyYioboqwmAnIz5/wA5HzHA84hRp5RoqpDwQe2bzTDDJB8MY9mIENEEzOiT8LEUaxbBpqjpIANom7AHIJktOQR7DTWv8O1KuwXcUlK/6t7xxaphjjjucmP7GkfJRQsV7foktSanVudULMrwQRcvCrimrA2wWgeDkaui9Kt/d6daveu9IUKtMU3hiVFTzaO4CMzIPkjXK9PUdDApdpSuPXOJeT2lm/N81MjMCAPGmG7pn1+h1Z7FpU1x7qUD/wArh/LVFAOxCJOl0VAruj2VqzbXqEVHwVfMCmVAQrkQMcRnRqdMa/e7W0irQT1KCX1CrKrhiJLkmUZYyCCWHBYac1+gBqnVtqRIqg10BzDA3iPveB+muqRK1ulbwnLoKFU+5Ep7+7E/3dCUWytR8FdpdNXcLsslae6LU2K/ldL1AtYMCjK02kTDNnzoeh00rsqtSwn06wpPSvIVecgoFKy5CkiCcGTDBrf0TpgTeVtk8qq1l3NAjkFGDAZEQaZC/wB1tZ0Tah931LZ1ALa17D6EPgj9HVv7ul9sDUfBXKXwtfudttyzCjuKa1lqKUBLBWfI9OGN+CMAhuBgALadJX/RxrspPp1wkSTaPT8SR+dgI4+kgEXL4KF+3PqKTV2Lu1LP8SN2n3F1wj6L7aV9H2T1Oj7oAhmDlmUqGmRSM90x5M5j6RoOAUo+DjqvRgm8/dwDUFSjdSVpIrVWgXVHMsEW28qDb+EvmJgrfD6/vCdOoGXOd1uCBdgKzBZmxQLZjLMUBODq0bKkX3nTKhH/APVI/vBDP+J0N0Efu1Ld7tlmvVd1pg8mCT58eoTP0UfTQUB7rgUbnp1Kt1OhsUAXbUDlOb2CX1Cx5ZjApljwA3vovp2w/eOvVXde3bghB4FgVUAHA7nL/fRfwN070KdbfVwboMFsM0mXP3ZwAP199EfC/wD7fe7uSDVugnkQCSQf9tyP7o0yhkMpYf6Emz35O+3lTb02q7iq5Wi0AqiDtZsn2VQJgR5zBcUP2b1KzB95uGZv4Vyf99+PsFA01+BemJSou4HzGLjzCj3+86Q/EXxYKrlbytPItmJzy3kkxgcatHTIy1PA13PROlUu1/SDDGajFh9CQ0j7a6obTpJkRtyeDeZOf9s6qPS6D7k/hUmcA/MAAAZ8t8sj/anRlf4Y3Ya2nSVhGYqJ/n9dBpJ1YVlFlp/DVIS2z3b0ZIwtQVaeB/CxPj6/poTqXwVUrsnqGl2hra1EGmysbbXNJrkfgqciQ5iMzWeo/C1axpovPuad2eJm3+o/pqLpu2322I9CluAMSAj2HiSVZYP6AH66FIDWBJ17a/u9Fg9P0as04YgBYpioLQ5a4vgsUGQVUAcM6/qO4pUxTFOpuPRYSaJFgfC5XvIRGvugmTYJgw5sfWvjMbxGV6MbrbEEKqk3OSEEIxDKZaxlJmCIJxFG6n1hNxD/ACMQXa4uBVDBSVIQYF9MlYBmQS8qJRxySayA7za0lqVLTVVlS4B6dzEgAtcVIsI8EAhu0m2cWDb9KqNQATb1FSSGqXsWUmkhKpSZ1BubuLi5iFwo9ONViuw9ZnWymWbtpKWBpr4j8OLrRFxzLSck2sa/XK6U9rShlVYtYvJ7Ssw2GpiOQGAtYQbQCQ0wjU9Gq/8A3aNP+yUqSPcm1CBJzAPnWtHf6eqQpaqKZKKbRXThlBUw1FiCVIME+fHAzSW/AliQ9KSnTqrSLMzhbalhDZZ/TsCoxN6gfI8MHzx2hdW6GVoLUpqWQmxqgpNDEqHZizv4hsAQtpkidQdO6ktBFVkp1Gb5pBAiQFLOvcWXOEIIkQQwOrBS3zrRMLS9QB0UqqjBaS9qGDzUT8OIaVYtfApxwHgpqorLeXJAgAFQ02jtBkiPYY8+c6sadLSn09y4IdwHtlSwXkVAqAOqlSo7iUBySptUg7zf0twbq1IK0gM69oOckoABczTmcXcCBFq2lCyk9GmRUNpFNYpw1psuLkoGwRFQ5BY2zJ1pPgZsqu3+HUrXeg7uAtwvp2KwuUKskgKb7liSCRgnMWXoSs9I0bDTV6q/hyVCsVcSs05dkawAkm3tA99dbnpq31bW7pb03NQhmkXKik2BlZZggMCSolQJ0f8ADe2CLWpJVa+4sGACrHcAJClQZUsTfJsAXCXKk5it2BbhWouzqLmcMEqVGLKq1Ai1GgoSxhgpLsPmQAQQuuOk0oJDWreo9U3332gG0qDhLYFton0wJCgsW1PY0qhLhKlMd0m5g5DB5Q1A0n5VFvINqwJgR0naiqdxq0wst3FwA11yEkC0EsSQBm5ZnMLd4Ro5Fe525EVChZHe92PLNAJJyR5f5fJIwIAfjpFyApLBiQrL4uWkQc5CXH3Hc8+CDYul9ESvRVAJpn5Sf7QP+HP3u41v9mVai1P0KrKK9N6lIU2OXCMCCoPzQF8TFp9tMvgslgG+COlUt/sHRmC1LalFuCyhoAa0+LY/lGt/AdE1NnvtgxxSBWkDyLSwY+/+tWY+vjSqt0qr0/qyWYpq1ykQbqLMAwP6Sv3UH21eqgXbdRHAG4IP3Ldp/wCJQ39766tGOcAbpC7pHS19P0jAp7hHonHDq7vSb72vb/dX20Cm0J6eyvhttWkR4FTkfTvJP6adjbsqMJj0dyrT9PljP2B/XRP7kC3UKcZZQw/4mH9SNVaFTNmG6jQccVqBP3wf8o1Vqd1TpAwb6G4IH3kj/n08WvFHp+4n/VN6Tn6Htzn2X+up/wB3FnUaR/K/qQORIDf1CjQoKZH1kRv9luFxeoBOeCYz+lXWnpen1kNHzr/jTI/xp6zqvfs9tUHKEqP0kf8AIDovqqj/AEht3nkLH6l/+o1qNZH8NpZvd4nhiTH98/8A7f00B8HbMLt94Gm1kE/7jg/0036aY3u4HmGP9VOl3w/U/wDS7yM9sfrYf5aDMdfChAU1GM+hTIT6Xlmaf1EcaG6ZtDuAatdraClp+pJlguTAJmfM4Gpegf8AtN43i20eOFJn6Zb+mgNvSfdulFPw6dIS5ERJOSPJZiGyfA40JUhlk563vKu/qpttultJSCPAgcO/sozC+T9eDvi2uNrtaW1okSACSRJgZHHlnz/4NTdU+IKOyQ0duBcPmc90fX+0fHsP00o6H0Z69dNxVY2A3ANlnIPa0/wyffMcRnSYjkflV2GPxd1L9x6ZTp//AFKkIc5JILVTP3BH6684+FuinqG4N2KVODUIMTMwikcT59gPeNFftF6+d9vVo0O8J+EgUze7sLiDxkhUn6E+dX/4a+GRs6ApiGc91RwPmYwDzyBgDPA0N7oGxLka02FMLSpqqoogKvCgcCPHn7/1042FOBPvzqkdc+LtvtDFWqgbMqnfU+ggHtEzzGkz/tsoKD6dGu3tcUQH+TMf6amkFps9ZLaT9U6iAInXke6/bzWg27amB9ajE/0A0Cn7aL2HqbbH9ipJ59mTP8/11Wm+SbW0unWdqjMKwQK6i31AO+CQOWnjBAMgEfefNt1QqFqtAKxtFqgkscEEkOqWtLL6hBYC4rxbOrcfjTb7na1GpMblsBRxDi6oigwCQVzyCePGNI+sUSN3ItsqJLAi0DJDPbBRzESGgHM8khZqmqEWbsqnUdgaBW5KeQJCOJImDAlu493cQBzaMNpp0vaVN+6I4ZqdOmq1KzcBFICrcxwMESL8sSFOit70/NIbirUoFqdNKSolV6liXBQo4tZsiXJGQMKRpx0/oIR6JoGoRt2LVaqgSSpaKhQm5ijBxba10Ot05ABuDm2hTtp0NiEgECvXNOqJE96Adhk8e0a3pC60qpNSs1M1HJZr6lV2ycAtSphDAgdojWajXwSplM3nQtwAG9JpYHIBaIBmfKHtb5gPlMSAYY/Cu9pkLReswDMtysrlZBaLDTcZCmcjmSJIzrqOzrxVf1AQZR7ZRFKm1qQEBWEKuQIMQJOmfwlSZT3FkZcgikQjFWEE4VarKWmGmLMRq99JXsAdV6B3KwphEZySuSqgiVWVLFWgEWtkAcnuYXDaUDTJqPACkU7UsD9t9v8ACVAWyODguQJIMKbq0IQ4CSQwM8RBVoB9X5HdoUAsWgy+jG3JWndcGkiYqKRaZIttF6YUFAWPaotEqdRk20LeCbqvUmVOxmbzUqWiIWAxIAzEDwwkLJUhSN7LqJaoxANMLJUtTAJkwwwRKhcfmLGWzbOh/wB2UMqMrFmAJfDNMFFtZFiORatwMSQbSNbrbxKc2g+Lrx2zMmFk2iSbs585E6nXYyVhmz2ahmITF0AKLYC8CZziYzJnzIAO6Z6dVjTgC4HHF4xJEcMLRcp9iR5AH2iv6N9F1fzYQxmAMXAK6mQcifGOZfbHpK77berQaytTYFDIuSrTYEqxA9pUmIKtOqQi7LRVBnwPTG2rVNnUw4/EoexpsASB9Ve4faD76o3xxsalLe1VUEMXL07cEhjcrLH5g0iZkFcaN6n1HcVh+8vT9KvsHCOy4wxNrlDgQQwJmCHwIOLFQ64nUaBpVhTp7sKWoH3wO8DkZIDLJwQft0JUNwbXffvPTfWqKr7rbpc4X5ioEx7i4Ldb7qdTDqQ3Gy2u4WCyNYT9V5zyZtH89eSdH+K6uw6hFWV/EFPcU2P5bxdJPJWJB8ieQx16+uyWht61IYRd0Ag9gQCAPspA1WOME2HdSpR/pAeLUcf1P+I1FW6uKO82rthd1TVZ/tECJPHzWj+9rrrG+RR1Bif/ALaceSvt55J/TS74k6Sm521DYFrN2KIq0jxlcMt3IkSPpE/l0wAJkPq7/plTtFVTV2pOB5IAP0gfpTfUXwz8QmpuNpWcEeuh2W6U8rXpAlCw93URz5jxpT1d6nUaFNh+F1PYkXBoBux83i14nmAxI+VpI3Rt0d0atSn+FUrgJVQ80d3QIO3fORdBpz5LLOZ1JsZeC37Dd/8ApN5QaS+1qFvutx8fZW/nrfU+q/8Ap9nuBypKEjMFCD/yHSWh8QqN5td3aBS39M0qy/wVAQjA/Z1C58X6306ky7fqGycn1KTerTB5IULOPqoU/wB46O41Fmq7kU+qoZ7aq4yc3Lz7cqB+ulnRNzFPqdMT2KefOaqnxgdukvU+tXbTY7xJmjUFKoecIZyfHaP6/bRe1rCn1Xc0SYTeUmKHEZFwjOTJqY+n6aRtjpGbTqdvRdyyEStSPGM0gOJB51F+zfqZO139QnKe3OKU8+OdV34e3BqUOpbJyTVAJAwCWUWkD++qjj82hv2e7ydh1OiMMUJGPek4j6fJ/XQfcZUhv8A0m3td6lbNOjb283MZgHxAALH3lZ0r+Ov2pPXdtvtZWndbcvzVPECPlX2jLD6Y13+zzrdu039qgmAcSD/qqkAaSfs12yE7jcMsmkAE+mGZiPYwoE6V8tszlRb/ANmPwa1Oqu43K2sv+qpyJBIy7AcEAkAeJJP0sH7Qvi4oDtdq34hxWdTHpj+EEcOZyfyg+5xR+ode6g/7oKCimu6+T0rmq8A2kwLCVM9v17sHV4+Gf2alUVtzgTJpAhrsgzUbPkfKpzOTkgmKvLA5HjdXYG+0AlycKBLH7AZJz99MKPwFv6rW+iaYmCapCAfWJLH9Ade90tjS2y20Ka0yckqgF2czGSPp/kNLGrkvaDyQOBGsnk0pWjzBP2LQpNbdAH2p0y3/ABMwP/CNF7f9k+zQgs1ep9C6qD/upP6Tq89Sri6FIPvz9NLQxuPt9/pn/wA++s5shJlZ6j8IbahTjb0yruGli7MSFEgZMDut4A41z1npR3NCkykAxBaCZUoSVgHNxVBgFuIkwC8dw9ceyiP8z/j/AE0L09J2NMrm6kCB73JIH8/Pgka0vIkZclZqbdKG2ZTRLGztRiVkle0ybWNKDJQNbcW7cE6Sda3L1KFKZCq0sCsJ+IiuWuKzlVpsAZuJlVGQZN3vHq7ynSUGmlSoCDaWcK9WVbyTwpyO4qCREah6luw9WpTp2hnaKj1CpCAyP9Y1R7gVZiTIGJWOAYqinIZtfimkVBqpWeoZLOAhuMnuJcEknk55mIEDWacUPhVGUFEIWMfhrUmMTf6DyDzlpEwQCIGaRyiLYfu9vSVmAaC1/FNllriMqMqwXtt7QYB5M64OyFMBfxEW4oVds/OVVGUkqqwJtxYLlFzLIU9J3r1HqF29Sq1T1YpM/b3ZJEqqJeqJctQEYmcW2WrS7GZi2IsQXqIgd08hixMn+yfzQFjbToACdhYvdSZVVrGWmxdRNOn2FmZibSyDMmTAIKjS/dV7F7y/aRYQ4iJBIi4gx2sxYCCPEC0lepelSqMQoyaUggXEKyENYsMo8HIhSQASBoPcbvJJyS/JpyT8toILQs2sVGVIAMj5dNV5Mht06jVLkEqxzebJjENAZcvAHvImI7lDCm5WSyEEEh2YgKJyZFoUAE/mIGcYxoHoG3FOn3sUmB2llJjkELiZA/WOTnTjbbH1mAo1BWKGbFr1A6g8iHZ0jwA6qp4nU6yXhAn2XQ6lNvW2oDR3VKPC1F/sNm14kg5B486n6lUAH7/01yDSe7d0QILCMsyj5pXk5n5gZUzF1He/6NpPuNiJVHX962rmPTkwGsBIp3HBZMSARIu0k+MN1U2j7fq/ToWjul/FWAUDNkq68dxGeIdDkFs9UI4GbQ23vxNTo9VrViynaV6NP1QfK1Ka2n6+CR/Cx15r8Y1K+w6gWWobka+hUHFuYMxmMqRwYPIOrH8edTp9S6em7ohUq0gE3FNfYfT2WQwP8JI/Lqqb/qH710pC0GptKoSfJRxC/fIA/uDVLr+ybM+PHG4O23iiDuaZv/20MN/IED+7r3TY7w1aO0qc+vX27n3M7akxP+OvB90J6Ntyeae6qLHkShaP5jXrlDrfoptKKxO0rbJaojha21Wl48hyB+o1oYX7A3Yd8Qb5f3bdn+PfpS+5DUwQI54P8tF9Vr003O63dcNKldvs1WDULWm5qazli9QgE+AfBzXRu795WoVu2ls90+9qMchhUUPRGP4ZdjMYUDzjnpfW17uqVFNXc7hmXY7bJZVICiBMAlVlmGYHOdO2CxnvatRgjb+hU2m4RBG+pKHpgH8tcLiwnDISVHzSnIrnXGenVaoqKKrIBVVCSm5prDCpRY5apTwyg9wGO4WsXjdM3IAr7zqNWk5X1PTptTSmnJhQUYOAvP8AzclGu3IBsr09zRuLC1aatTYZuQ0jawDSSsKRcSOWUpLgFgO1plzudqxBO4nc7WpOFqH54PgFiD9nJ0V1D4m/9j1IBgf/AG+8BGF5Viw5WG85mF41m7oBVpsBHpPcAP4SCHA+lpY/3RohekrNYMLqdcfiL4ui1m+zACfqAdcy1Kwylizb0orb3p5xTrA1tuScA/SB4MDn8mgG3NWvsadVMbvpz2sIyypEAxzgf8Le+nX+hmNOkt01dufwanBKjhW+69p+2j6extqtWUR6oiovgnwxHvEj9db3TFf6gfS3m26lRBNOvArAci4QTjz/AMyfXRlDo52e/qVlzttwCHxhCTOY/Ld59nPtptt9gq02pQPTJMD2nMfodFE49/BB4P00vuMVySK98P8Aw02y3Ve2G21VcCcpBJUMp+YAFlkTyPrrfSNlT2QrpTmolRrgp/KIItJ84MT7DTapVgR7Y/TS3cVAJ1OWqyTk2FdN+JwKlD1KYRqTqabAyuAVg4BW5Cy+RkcRo/4l/aNvqm7q7bY0hbSKhnhSe5VIJNQhFySIgnGqk+3LtwRzggrIAa4liIGQq2juN4ONGdM6lZUr+oXHpUiYJF5FP1IpuAORm2YYAkEEEappaku4ykb3m16xVVi26RXMC1CBcBOCVp2jkz4OJ40kqbHriH/W1D9RXpkH6Qzf5aZDqvWRBO0ogGDBKqY9jNYFT9wD9tdbj4q3yLL9PBzHZVDEfotxGdX3NeBhRVq9dXkO/wDdoP8AztB09+G/iPdMKi7vbvTZVlalhRWMgWmcSSZ7fAONZ0f9oVGowpVkqbd2ODUi3ni6AR7ZWPcjRnV9x3+mv5TJ+58foP8AHQb+BJMhq1ytKuwMEU2z9SIn+Z50b0GtG0o+yqB+gHA/QaTdaIXaVi0zaYj3tbJzwJH6xzwc6L1Ifu6Rxj+jqP5QdHkSKwLNr0eN3StBJp1bi4c91rO7SGIhQ2SAZIjgEPo+h8ObUKA1N2NW/IEeSpuYsMjBJkgCGDMGOiNrRLOGWweAGnJtqQc9rELAmQR7CSdMkYLTZf4W4AMG31C1rGopViByWm1AcEgLzy1OxVcGbT0FWHSkzSbmNM5Nxk5JMe2TjydZoep1hlNt1IRgBmsMDiVvWMfT+fJzSXYti7oderWBalSwIK91ohBYW+crCogUA2iLbrrSdM/9FVduqiisXlQRFRWLsxtCk23kKZJubwZWQNC9J2dOgisaDUhdaAWplajMpItNrZ74DC4hYm1SxEm73JqTNL1FcAFJpuyklMs1NcC5cypIOAZIk31WuDWAdQ2LUynqqxqqtoLEkXKQ8CCbYBJgG4sxZsMIA25vAeqQbfypkA4kxabCZOMRntHAab7fm2QtRqSh/TDksqyl0kFR23IGIAGVgL2jUe0dHomqVAIFoUk2rJlSoBAwgGYInwYl3UsZHjzRF0rrlY1Io0CwHAAcSJ894n7nj21fOmptWYVdwauxrgi16gejknw5/DqA8EEnHtqpdF6HXq1ZapuqcgH8Kk7kDAkkkY5+UeOPGvTtxtKnoGluPT3W2KhWmmUqwJuYpwzCJhQhAkrJEaaEbdnQ8FX3/W9xtqxp9VWludjWmkN0iAWhvyvb8q+Y/UM1saV0tkuyNfpNd/V2u8U1Nq8jH5pkGJkA4/MoIHfqy9P6fV2tGvtF/Hp0D6tGmxBFfbVAb6R8FkYmD72eCRrz341oPT29HcbaoK+0FRau3cn8TbGQDSI8pMLB+UiCM56GibKb8N9ZOz3TpWH4bE066kSIBIJjzBnHkE6Y9c+HTs9ruWRlqUK7UvSdTPbLtJ+0BZ4M/eJerijWA3ij8GqBT3SgXNSbEVB9ZAM+Y/tkag6KrUqPUdnU7i1H1KdvcrFYYMkchlKsD7DQbvIgx2pp1amzEj0qtRt7VBxaVVaZU/T1kqf3WGudt1RrOsVaoKrWkKWx3TUemo+uUI+wPjXfSOlq1IptnFSpTVQzh0wBNRxTBN7i64wqwSRJ5Gm+32psjcUgWR0ZVdIfIvUGwELUNxBV45AFwU6i9SmJZva9TIr+puSYr0httw9pAa5Z29YjlbklCPBx4MMej7dleg1IK1Wj0/06aqQZqB0UwZghiygkHifrpVUUFK091SsRfUqR6cTCie22wTCwvcOZI0y2nX02+4pbiS5o3rcyML1YQy+pbbMiZEi6fc6y1Td8gfU/gyltQNx1h2r1nzYpJALHMBCC0ExdcB7A6I2nRqTstSh0rcU4MrVDJt3H1VWrC4R74Ptq20OqotRBtk/ft8ygtVOUplgJ4JC45yPa7hdLeqNTqV1pValXe74ksdrtnNKgvHz9yqLfLOSSTlcqNdVJhaFNXbtTe1kdQVwrLTUjxH4TFODysDPA1PQrEQDJA/8Ag64+Jtg9M0jWCbchoamtR6whuA5IUosgi5MSQMTOqj1DqG7DKFelTkA4jAYYPeDggjgmTJ4GOKcHvYLL6d6oHidQjeD3H89UUbjc1agCs5XkAMFJAyxMMABaQQQRgj6xtd4/cDVchWgEO7TjMkGQcY7T8xMwMpKMvIGXr97++g63WUUkFxPkA3HOPlWTz9NULdV2suq2yTBW9ye2IAhoEzktzyvGtpFQzYIEEY5kKDaqntEziRMDzMD2ny2Ci27vrRiQpCnh2iD8vABlpuABwMySBnUNfci17rlYCCewmcglFOGBMYgxIk6gWuS4KkEE3YKrgr3DkHiDcbolf7SmfakBSxWnVugEKZwwOEuBIwqiIPyEGHwA4JGeOx1eKtIemysxIkinAksFRmZUFkIwtYEYGQAbT1tEVe0FVKxDXMoJsJEgezBiUYCQpyY7J3bsChCVAAwAxVcgAkHJng90l+SVgibrePSEN6aiYqN5v5YRcFRywFqkT2FojJbLChx1X4tt9NKFB6+4qXH0lJ7QpIJYgGM+MEebeCj3W+6rUgHp1on3Zf5lnxpt07rwoK5p0nrAr2pSUhmN/IBkgdwBwWwphgAQL1D9oG9EW9LqKTwWFU4/Smv+OumCU1bQUc1au5q0Hp7vZItO09zVlYLjFqAEgjwQR9xrNhSwI5gf4aH2e+6lujFWkm3pD5wVKs8CbQHYtkxkQPr40z6UoIB0Kp0hZCj41pldlUIYQbVggTNxJglZgiOCPlHMarnSN5FG3/8Azf8AmqU2/wATp3+0Dc1DSKIAaci9iRyJAUCZkEmcYkDmYqHTKneB4/EH9B/+o07VWNBYPTun3CkrtwwFty4yC3M8iS6gfmT3jXG22QEn8t2Iks1rmFmMBQDHPy5E2xHtqkbdVljNMBoIQqq0zNpYlTFs3N9ZHbGsrM1QkWAEFflLLFzfKSQDimnEEm0QCAbuBcthvk1t9mXVWchWI7gQOfJyDyc/rrNG0N3uEFq0GYAnutBkybsgGe6fJ1mk3sW2BV+r0KS1Vp0BC2qjhWQrKSZUkiCFntbuliQOCJuNyL1sp3U4l4WYC90zyIkiWwbyZWZIlbcKkEvFekcqysoKhWLCFNwABEKWmBwshj1V6wai0y0qwYx3ZYMFYtwWLY5574kXa6NtcC2MvigoLabMGWL+0KrU7nTNVWMk8EAyQD4BYMd1Pa7fbbekoNewmY/C5YZKqtMWlgByxCjgE4Na3YAS2gWVmDX/AIhJwQWUiSWywUtMEyYxkXZde3VRBtXUVlqOLVYw0grEMkErkHyIEiNGKqJbT6Xb/wADjpPx3R6fVmioAM+qtQtc3tZUp0wFjOGU/wDS7bX9qNCv+KLxYsMFYMbZUu4xk0xNTgG1WgEXFYdv+y3p7UfxFdWtlyHIEib4BBKgECeefMHVQo9FG1qV6SLZHqK8iYBlGYAsYEGCwvUXSRHLQbikyk/kt3VutvT/AB6ZptX2DFiitirt6sirTB/sVFJX2VaZ5OaBv6jl61bb0albp+7lqlOmJ9Nj8whZ9Mg+8CIH5Rq39Mp21i9Moj9opvUFypUsRfSrRP4dZEp2uCRdlSTbcg61tOkM71q4bb1QxFXao35wcwqrJB5DqVUg+DrpfUT3YKztCu1u3GzqjcUIA3G3qC2pYxgiokQ6yY9RZgkceSdltatCreUr0lpE06dRbTahYuFqqVYMGR+1p5GJjAW829D1b9oDSUI9yuS/awCgz3AHv7gzQMZyJ7+G2rUFao3bTqKwwZLEArcuYgMQCSYkj9Fk8Clj6JCpUrMiinUPqU7go+VnBlitoJ7RYGeApBiToLd9R9UkFmALntUKIhSoDNSkNyIAByYEgIG4f4gY1qldig71WxgSQOVaneUIhQCQZDCA4KsF0RutiLaVOy31HCxY1OYDAXOahIAvJf5Dkk5aBL8hA03VX1BTqX2hgqoYU3MsCJJUKFFsYJuI7WdiDem7h6RmvaisSA9Ws1IGIACoFam3BJcTMyTnMfrqEDFXdwVY1EthbSyqKjLUZWUQSSwUmXIIBkz7fqIqblCJcrPpxaQAThhJJvfFIFhzUlQsAaMVngV5GW76qfS9Ntw4ogT6ezrU7nFxJBuRWcEHgE/b266Z+9UwKW32m46ftz81RKFWvuKn0uCi0wf7IHg+DReq1SN+CgVz6iEQgRXJCZCnAVjMT4Mnk6vvQ+k0axapt6FOtUvLvUWtV2/pG7AYKEppzgLOBxnV+HQY5I6GwREYUenblVALV93uSBWYKSxsE5JAIgEDPcDGa5ui1Rmp0e6kbVLIcqrO7emCyiYjkqeJnu1YetdDWpWWnU31bcVWMijRq1HpUgMs716paVRckAXYGRM6re03G3pO1RKjFULQqkxIYopvBFxFNxbewAAPOZTUXcDWSTq1SkafphgowYbDBg0QUBOSqsvecREHDkXZbOoA5sDKAexZYKFz2w03HEk93II/KQqtB649QCEvewAy54JOZkgWiW+wmQNC0dyxtJ4DGF5nPGRBXx+pxmdI1g1YD6ysb1qrLxhe4NIMyQxkcEHjmRcZnW2SpYXJX5TYR/CgEmFwFAewAxLMFyBgjp3Uaj1LKk1BVMWeneZLSphYMSSAJIiRGMTbXdk1mKs6KFOajHGV77AIU3ywRAYvAkgdwV0wG9tJgXG6AHh4IYL8xBItIM+0xIMsxDShuQym0rF4Bm3A+fKgSwAFzDu8QTxrW83aMtOGa54EiTczBrgJliFvhebRAjlixa8AixkWWSTckoskFYKmIUxCgQvAx6cpNAZtqxpmQcDhAxiSHEsykflCyO0i1Ri0KBtyvaHcqIEGYk3KxlQWNrG9gJFhtiRIBi327+ZSDYqKRJPqKLsXAqsyX+W42tBuFuYaddqvaisJ+a1CTIbvSAbfmP0AKhRzcdFMwX02iLqFSnUcugmmSVYEC9WyZkQyyZm1REXds3Uvi/qayo2SuB8rqrsCDkG1KjxIgxdidDr6ip3U1WGHpITBUB+AFwkkTkKZAjnEc7gpUYbirRWiQtqUVrqBAyCGL23BlMArI5GAGhKnQVyAb/q3U2DVKzLs6YzhQpM4AUGXZvYEjR3S6leotNrxSVlUsFU+oSVBwSYSQZDAHBkeNV6rvaBJq1a1fduh7UdbaYzy5JNq+ygZ86a0urvWJ9dxDm5aW3YM0QOwikS1MYySZJIwM6o75GkqQX8Tg1aLJRCpSpdpMYLAiUTP5fzP7mMmTqj9Kn1EGeT+txjVy6qVNL0ar09uqqCm1pd7tGR6jABUUzMY5knGqttViqGVZIF0QY8mPr4GOdGbpD6cbPRenus082qGFNmPE1LLcI3fi6VbiZYfKNQ0NvZUfyogBpA7ZUKGyQALJChuWaJJDAjZb0t6fp3QwUyGLCA11wEHAJJ88N5mIq1WFqYuFwBKoTdbBUDBAAWFW5m+bA4YcMW+KJPAMac5KoD9Udv+IOAfvA1rSsEczk5MIWBnJIZcEGZ/XWa1fAtMm+Id1SLuEKNm1SAym3tAVbQAD4ZSGBLE5gNof4aoMarBCykjEgWzeDMwuQRBNzTIPuNON01MqvqqAQbERFdiVEUwpUEhWcU8M3cfTBVBIgQ9ErUakM0MQ4gqlQGLiDLgjNzGYCgcsCQo6KVG7HW4bDhQrEq03PTLlxBUqpJIYBzJX3Zhdlma/AfQ53Zd0IpqjuCQVN5YI2Ggg2My2wMrgDUFXpr09w7pMsCoYgs5KgqTZafmAu4OXftMRq0/BuzamtVSBC007l5cqKzXntFssMKPa7lpYJprA+m1uQ0611cIlaoEM+khXLAE+tUAAEDDiqDOZJA8apxrVKu8ucwwarVgeBVYIgHkCEdomMDzrOobDqb1qlL96elt0qugCkqfTVzAFoGLeCWx+mudnRNZDW2zKr06rii5+R0W1LGjJpmzBHBAI5M3d0Vk8m/h1TWpOyFUqUalWkVfKFL2Io1BzZacGDbmAQWBI6z0PYV3v3qNQrYBvZlvjAhk7KwHusNHzAYUDbff0qleT/6PekWslUApWHseFrrPDKQ4+oxpztuq1du4prWG0dhatOsnq0m+tGrfTLAeEckrxYBGqxJPko9XaVH3feKLBnK1kd1UdhspoxK20vlAQj5rST82uNx0umuAtqUy5ZCym1ZeVuHzm8ntMAwhZLQZtG8+HBKrSdX3LS1Sse1/xGNzQjSqmYVflENzkETefD1Rm7lYUl71RSEVIUy1ykkSZAa2QXPIBOoSklKhBfT6ZTLLUCCoU7UH4QQgkySjM6LaxM/KsKBbJEGbWtt2BYsUqs1yi4TASmxBYIRTEWkd3h14+Y3ddIa2oSAlTuBn8Ul2FURaflYEljAm5oEhiDlWiyIUBrOBU7WFP0u1irnBiEuZgFRcAHJxqW9O2Z3wU6r1dKQVKVzLUY4VoLErHNk/nYFZIJuFqWjRW0NQoGLBajRc783kN3M8SVohfVOcCj5xDrouxNO8utUqrKQUa13KLBCyhg+p6pBm624gi0Tvryug9SsPSRILCnBhV7V26XIVYs4QFwQkBhZBjVIyQyK5vtihqGsy10WkoCMAIoKIG3vHzXBAHK+L1mM6ffBHVg1SpSaXQMXtUKqVXLMJUKys0swVQLmiD4C6Q0KwcB0RlBkL6lWEc1D302LIW3FSpEl5AWFH5c23p/QggW3saO2eKQXKx/E4CupYNM5M5CtOajyG9o36h0AvTqA2IG7atDY0latUHhGqEtYJ5Fx84OqJ1/p/prUFRVapFNFpUzUf0QbwaYYEoxCoqMTkM0ge916pvRS/C9KpVghKW0otUVJKXB6rILqrMQQoPIRjhc6QN0qtWqOtfbbfb2fLTpWE9xF/qtc7KYVYJB9rRnTtpRtspOSasou025M1irFQbQADktiJGV8yfORydbMEiqwMGIBkxIa0FhytoPAE2kYydX/e/D11lGHMGFUIEuIYAEE5glVIh/U7HBaADqBPhamGvL1KjXMcZJupYI9Oe4jNphbVWQLgry9yPJLcim06TApUqlgzFQAAA1rDFSI8rFuBJZTx8zCntagqEhiFUlhf2yQStxABYm8W/KYujBm27VegI1XvBx3t3emQe+6FBB/1VxBkSSsCFJC1ehKQyOlRJLBVUspC9t8MwJMkNJYYGYBZwq712BaTEtVmZaSgqXMksQCZQSABmAqyZMswJgsDpiyLbB7QJwQAGj1GDN2xcSOZ4AHgwZtuiCnYVSRBaGEKzMqlbmVWUg3UyEYFsAHglyf9DhqQADen6gD1HMFhBZgbhIEKpgyZEHIWZSdgbQmrlOSyGmQqleSxP8WY+Q+XBgFc5A108W0x6V60RhnLSLACjkkAA4Y5MWlyLflBcVul3up9Mucn55KKAAQGJuYEXC6ACWVhFpU9v0x0NRlCEKfw6feSO4Q0jLz3SxwCBmTOjuVU2ZysULVWrAao4sUFiVJ7rSzcGVAEgjtgUySWtK6no1VU1FevV2wglnAUEBahIWfrE3WiYjzly/SyGk01RCTJm7EG0hSq5AEkK3KqBFoBgpo9MFiAhAZr/NNQGYyD8yxUtIDMDHdmCFjJYaMinbzrdkAdTqvcfyUTxiLiYuPOM/y1upTqz+I1IlVJDNQ9CpEgRcUQvcCRCkyCR5nRO763axptvmV5hg22T0JHzIBGVB7Z4wdMqPQKrUqZpIgLQ7eiIpsCVyoabYSzj3DCSI1eUqWfv+is2J3rA0exqVNAbSP3dK1SpUIJMlhiEiCIjPtOle1pD1Gn2IgIs8AcSM59xJ9p1cN98NslJ3dnFiPPeJODwxtbiRFg+YjmSK7stpeXsGD8iAGSIMnFRfbJJ1KU92EW0a2sc7K4Ge02D5l9MRNwJypmLY7cHAE3dxlXfJUQ2lj8rG7uIZmVrjgDhmJgGBEnDFmi9GPptcCSAIQEyewgsQ/BhsBRjIzOAx0VnZb1bugm45BWJMMTcbFKyMloOCCRNSXJytqym1FM96Nd5uUT/wDj/XzrNWZ/hUkz2r9GNRT/ALqiBPIAxEa1rNw8jXHyXgUFn5RH2wDi3kkYtB+sfykmbZWPOZxcZPH1JM+5GuatM5yYgSVzk8DjP0A8+0axqXMwTJnHOTOMYkz9J1ybpJEMnVRQM4uMnx4JnmIg/QgQPppp0zbX0qw4BUL/ADVx/n4/+VdOAC2BPkkfXIiMR5nj3JEP+kUitIyfnqH7woC/4g/z1bQtzRTRVyRX/irpw3ELXYLt1qO1UnAg1XCAHgGxZLHiRAJI159VJ3JmnXbZbKh2UmU2GocyZZlFo4ySf1Ji3fGG/oVnirUK7eiZNMTdXqqF7RbJsUwvAlpyIGlbbTflBWFKjQ20xTpVbgzKPBWmDaPFsQPY69JcnXPK+/WcDY7ylTlvS6nQP5GVRVjyV+ZKh+kknxrnab7Ybik1NXr7ZSbGouzogb+ApVvoT7LE/Qa5q0qlEM9Datt6gyVpNTNCr7BkJQycwyoGH1yND0N/+9bsFFKM4FLd7asAGZIJWpa2Hs4n2I41RyUVZytj3oO2ejUqI1KhAg061KnTpGpIaRURFi9VPiASykRzqwl4ItJMntt8LdjgcBSPsM8HQOy6atKmKdMALTChRHEExnnBJP158nUzUHEgkxnzBOBkmCQSZyI8fr4+rqOcnIk33Okr4HgEAROTkR+n2/y1qwhp7oIiMHB7SR4BgHPuTMydYyZGJEQJg8ExPJJwPtH31sqwAEgMWmZJjAx7eAZjg6jcgHDGAcyOSDmZxJ8iUJE+IjxoP4kpX7KsrU7wFLWsrEEowYTaZMspXnkx5gmoQzANbbMgSJ4JIOO7EgZnM6C6zQYUKouKXIFFoLMJYKIAyzQe1cmSsYE6pByUl+QxeUUr4X2lb97RqnpCoWErcLqSKVhUQCFJi2676eNehLVCwIOViJ5gYA9jyfpExxqmfDWzSk1MWVKC3A2EEublf8SvA7cDCn+ROBbf3oT6cMGHKjPB5mQAIBgcdw5k6t6ltSwU1uQbrm1NRGsqmiCQlSrLC2nFz22kGWtRYEXCFmCAK18JbXbbTeFaVZi1amsIxRixAukmmCqNIYWXEqOSSRFxVDnugRxIHMDMfaZ5886X7nZv+9UncbClekEn06bqLvFjEsBIiTJiD51TRm56bgx9Pri0NfVERIg/WIIUGeQYiD7f465NZZJiCPcDxHm3wfHiR9Druk0CFzyYzEhjBbOSSWMcYEzrGptxHvA48QSZSOQP6/px3I5zgiJBgTz9RBUEnz7Z+v0GtU3U4gd2YMf1EexOIHzH310FNy8iSJP/AJg4bj3A88YpMjm0Q0ECRB4wf+sSckHQ3PkDNVFUlZUfYgT4yQREz9f52gaksEKbYUZGCBgkz5gysf8AzqJJmLB3RJBPtgwCYzdj+gzrWASVGcYP1EgY8gkH9OdDfRrOpW3A4EDtAxgCJEjHAEeftroVATGZnMQD8vsTIEZ848xJ1osoEAEngnnjgEEXHme4zxOYjgnMQY44ODmZ+xIxPj31nJ2YkxODMgSR5AHn9DH2MeZC34i3b09s9ieo79lNIEs9SBwJkKoYngQreCdMoyZkBv7QPJXOeJM/b3MgaR/FG1R6NhrmkmblSle1QQO1VkBE+cNkFgY4LA20YuU0hoq2isUdnvalaKxoVqeAyAq1ozEGADBMZJnOvQVYABeIwoMeD7EzxBj6eNef/AXTkWqzKdu9vyuqkOMECZYlZLAWka9DVssZ/vRAEmACJyQMz9D+r+ok91IprPNAu+b1EaGyzZByMn+z/ZKjzzrzvYU1JPrCw1VCIA9hEh2dpBEKBbk4mBGvTmorMzPAaREARPB9jE55+w15j0XbKKrwNxudwJVg9NUWnDSbndiBjiD9uZB9PFttvsPozpOJ6Xt6ptQmYtESTmYmRMgkew/L9Nb/AHn5hPBliPrbxBIyT9sfTI2wQmmkcWwxEyYUTk8dxGR/PGCWYkgTJP0zzgHgAxED7+xGudy7HO7swicwDPuWnWaiZ4JBIH3fx44GcefPOs0LYhMAAT9TAgEE8STjGePtqRqIMSSfJJE84MwB/P6+dD1KmYBhcY4xPyg/Qn34GuQ4iDkn2z4+nHP9fOs3WC25BJAfANsjHyyM8gR28/fRwqwEu7QqBQB7mCTAwYn+ulJnut88yYH1xGAYAgaQfEvxMKNRUqNYlgIbugSSMxJ8ato25Ujp9PKNuwvrHV6W0rVPRQVdzUCgKMCmklsk4SfmMD84k4AKTr3xG29ceqam4IELQ25IpL/tuIu+5MfTSJA9YsqVRVBqCe6AQ0EMxtlxE4ngedFfGnxTRFZNvQ9VjTJDLSPp0zJmFiWJk5It884j0420PPn79/5+Tne9PSCH2FJQBJShuQKwAE3KgADEcxnVg+Ctgzm+pUTcUUA/dKzj8YK69yk8wAbM/mJg4IFW6Pslq1ENClSVwQyOBVLo6Mry7PNy2gqQOSw88em9Oo06FNaKLbTUBQCI8DJEmDyfck6j6jVqO1dzlm6dMNNMcWgcQTnwY4gQSJxySdR+iASRIHGTJ4nP1gmOdcK4yCpfOcn3yPPPHP8ALXH74Gyc8+feQREfWPpHnXnNi2gipQGeTg/cYmQDGIkc41ixjwCOPseR74+uombMcSYnj9Yjj6/TWgT/AJGDxx7eP++swWmENTxI5zzifeZ/QR5BjSr4jRFohT+IKlogorjEuTZBLwB3QpYCWAJXR1RSnOCOSceSTIJgeeePfXm/xb8V0asqGBVD2BTF58t3I4n+GVEZIYEwLaMHKaxwNDkfdIrItWkAFAvWLQyjNw7SoKmSR3mozG2IXI1bEpLCwPM9vcvH094HH01578D/AA5WNVN5ULWMJpo7sXN2Lj9IkriTIMa9A2whMlfHubflkHx5mPb7a3qJKU6QZtNnVsdwPiYJJ/QA8GOeJx51GtYUyQgqXKbpSm7wSDJwtQKeeEH3HOug7SMc4MD38mcmMGJ0D1LpVGon4lNWNpW5qYa0nyt3kA845Gt6eXXkfRfVSO+k/ENOu9cIzfhsJZjLG5ZLGQLO8P2wse3EGBhMzB4nB8AzPnyJ/wC2q/8ABfSUo/vRQhlaoqAwFNqoHWbQO6ajAkCO0fXViRAO7MeM/wA/A94/x0Nb+bonNdTs3bLSJz9DPBEgDnn7ZHOtMoFpBAgTwO0wP1PHn/LWKsKIAg5zHi4RMeY/p51H6oBgmcTjxx5x49/tmdSbwJglq0+PGDj2k8mcxMnPv4AEcrSWAI5OBMAQZ9s/TPkT413TqAtgzAkzH1zBOYmP5RrmrWABWQD4Bxkx/X/P7a2OTUjmgBI8iAMScCY8+4HsRn76wDLARMETkNFvMwZjmfr9QNR1N74nyIkRMkgAZJPbEiOD9THVt4BVon6xERGTEY9yePOhXY3HYkEAwZxjuPMyF4IkAf8A46WfENdRRaWUgC0p6dKr5EsKToGqACSVViwEaK3e5tUMSCImZEN9BMz7n/PXnPxVu6m6r06VD8R/mIBujzJvMU7R3Spg3ZIIGu300atstpqluZYfglfwqrD0hBhfRSxWxcTIYsxIKGCFI4hYGraKBnAEzEA/cAifof8AzgofhrpbbXbrTchqjEsxunvbkg/mgBVnBwSfGmbHJyD5ke8EECQCYz7/AMonn1WnNtEJu3ZOtElhPB4yPeQRyZuPM68v3HVGQ2FtyFQkeku4FKkMkfO8VFT+yS0cSYGvReodTNKjVqle2mpeBgDIhfIHcQv014j1zdBocRfJu7aeSck3KoYmfefvnXT6NclNNcnsfwhXNXaU2HygsF7r4g/xFe/nkiTYPvpotAtK2CGxz4mfbwfb240B8O9KXbbanSSDADEmRcWAnz/LTN2YW8kcTwcGTwBEgH7fprj1KbbQjabOqezpQLlM/wA/t45iNZrmluxAyw/kPv8AMs/z1mltA6TlfAGZ8FRP0InP1/TUIIiAJJmWMYH0+pzjI1O1OT3DPIEnH6R7QZ1qwGZ4I+bmfp9B/joO/IaIjQJ7nwPbDDyDmAPb/tpN8VfDo31E0ybWUXKwjDeQfdTjz4EfLmwCmAIBHzR/SSP5H9Nc1KAj5p+oEDHvrRbi04mymeObPo+9oMagphQ0gJcqrIEJbcwuPsASx5I86YdP+Eq1EOXpGpVqdoP8H5yyknM1O0mRIVx+Ya9M3XTaVUr6iK3pg2SBgTkAz9j+g1PtaKrAGFi1QMxHGTk/rrsfqpjub7FL+FujbqjuK1R14HAOGkhjxjEA5jM6tdWq2OxiDxAOCSTwYEhbv/JgtRgkAA5944zB++t/uckA+/8ALxA9v++uWUpTdsWVydsEq1yPyOW/L75/7nzGdL9z1I04Bp1SG7mMAwSTIAnMAT4Jk+w06rUzi4QG+sfSI+xM66FQECAp8AkGJHtJ5k/bQbrkTaV/Z/FanFjBwCWMDH1nwCY/SdGv1NYBplipWQFUkyRcRzmMZn6QI02p0l8gQDNvH0+3nXL0AZ8E+0fSQBx9IGNM8o21+RJUY1KVRGoP+IpX3HcGAnODPf8AaP4tUnd/s/r1GciiEEyO7H5sDwOBzHI+uvT3xdEifrnH/c8669WeAAIIB555MzM86eGs4LA8XtVIqvQOjVtonptc1IhfTJyQSDeMASLyrAeJ8+Wl9bgUWLfoJAI9+QQYnxB8xpsQGkyRIkyJ+39dcoQBgmY9vpPn6am3uluYrjbsShNyUVkRCOStwGJMjk5jzzPucactQRdsrVk7s9lxwD8oIUgTAnic60eZMkziIBEzMa3TVZHsZn+vGftpoTUcobS6HZR+m7zcLWPppNK+GpkjAPNpbIIxzyPtqx1+qsHA9Gq0+AABk4yW7ePb2IOnJp+ZicfpJwMeSQfbUdbdCZYTzdGMkgjP3zP01tSaeZAn1OxM/Utw2RtivvcwwLgPGT2Dn7mBjXW83u6vQiiCDAcg/wC8Bj5QBzHkH3GnIqKTMLhjM/L4IAzP6TrRQSRBBziZ58fpLaXknT8ld3G53on0qa5kQT7gySWMDOcDkfWBLuBvJqEJT4nDMpxaYjkwZGTHaTOrBUIgefAzn7EgHI+3jXPoQJx/1zgxP6To38G29hRTTdDtYU7SYMTMf5EESBzxmMaGr7bdMLT6SfzaY4WBAH8U855xp/6tq8+JmJPB58EgNxEjW2tyATnH0kQT+vGfaPbQbNRHv6IagKdpqOAZcdpY4LEA/LnEew/XVJ2XRd3RqPURUQvCEuoMKzA/OpnFnsRnEavsSA0mJIk/7M8D39v8NRtdwTzxn9fHH+c6q9ZpUVlqNx2le2+33oHfURRxCxGYLAHxOBGD41HX6JuasfisoxgSPuPecmDPkk6srEj7H6+DJzHHjXS0j57ZwTzn2+/nUrzwSULKl/8A85XYVFq1mqU2Heg5eJtyTAGAcE8Ac6Tf/wAYSRNS3JgER5AUD29j4/pr0NmEiPk8DP0GAPf21zYABAkcW8SPafy+0eNPHWlH+IUmsJlc6b0jcbdRTFSnYqgiASASO5RJ+UEyOfmIEDgltlunUkOlNZzAJt/KRJMEHHH8QxMEupJXMwAZJjxxng4/x10mB5k5GRGOfHJGPsNJut7mgNNuyt/6F3Bk+qRJJjOJJxjGOMY1mrIzKCcxn/zzrNHewe2bq0sAg+fM+/PtqMSGbj7cif8ApGs1mg1kuSvUklZnmB4HHjW/3n5oH6RzjWtZpZNp4AiEOMDHOYHtGP6altuho9/1jzjWtZoRyKsmncAiBJg5+8863WjDEfy/XWazWfcKZ2tZTHm4D9J+/nXWASCfHt/L/prNZqlhi7OqiBIMwQAcSRkcZ0Pm0QZGRBwJ8H75nWazSv8AlRmSISIY55zgxBn21ywOZ4H0Hn/vrWs0TEu0DTCSrNA+Y/r+h1IaB5IUwSD9eZj24nWtZpq6bHidAZE/wnnPiOfAnQYrrlTMT/WY/wDPtres1Obo3YlQC7lswJ9v88nWmpqYYDnz9vvrNZooSjVMA4JKgHxxI8ka6o0FkknEGMRM/wCGs1msqwajoUcC6DBxjPJzz7++sZWAtLfUY85PPgZONb1mmZjkKGzHjH9NbDqY/KI4ic/9yOfrrNZrGZxaLoIHnIA/84nPOpaVGVJiQpzGI+x++ePfWazTKKMuTotcDP0j3Ef48kfy1B6IBJJYgmQCflwALfbgf11ms0j4sJOii0gopIyDn7+/vqOo92CBkyYwMQRj7nW9Zp67Gs7o0cfqMZjM65qoJzkePuP/ACNZrNGlQewQNj598/z1ms1mqbEUP//Z"/>
          <p:cNvSpPr>
            <a:spLocks noChangeAspect="1" noChangeArrowheads="1"/>
          </p:cNvSpPr>
          <p:nvPr/>
        </p:nvSpPr>
        <p:spPr bwMode="auto">
          <a:xfrm>
            <a:off x="8670925" y="-839788"/>
            <a:ext cx="2619375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AutoShape 6" descr="data:image/jpeg;base64,/9j/4AAQSkZJRgABAQAAAQABAAD/2wCEAAkGBhMSEBMUEhIUExMWFRcZFxQWFxgWGhsUGh0dFxYZFhoXHyYfFxkjGhYaHy8hIyctLSwsFiAxNTEqQSgrLCkBCQoKBQUFDQUFDSkYEhgpKSkpKSkpKSkpKSkpKSkpKSkpKSkpKSkpKSkpKSkpKSkpKSkpKSkpKSkpKSkpKSkpKf/AABEIAOYA2wMBIgACEQEDEQH/xAAcAAEAAwEBAQEBAAAAAAAAAAAABQYHBAMCAQj/xAA+EAACAQQBAwIEBQEIAAMJAAABAgMABBESIQUTMQYiBzJBURQjQmFxgRUkM1JicpGhFhdDJTR0g5KxwdHw/8QAFAEBAAAAAAAAAAAAAAAAAAAAAP/EABQRAQAAAAAAAAAAAAAAAAAAAAD/2gAMAwEAAhEDEQA/AMNpSlApSlApSlApSlApSlApSlApSlApSlApSlApSv0Cgu/w99K29xJbvcOcSTyRKpUFAyRhk7pJHDs4AAzkoQQduJfqnRbXtXcUsEEVzBHKVSEEEsi7MyMJmJUMGYpIjMUUkFBwvddLFZWfZkhlZnGAVLRvD2JNYZoQRh2MrGUgH/1m5AwKp0HWpJ79p0jM08zv+QNzusntkj45IMbMmePbzwRyFTpVu6v6UtIiD+OWPZSeyVM7ow/Q0kGY3P0yCOfKrUZd9EhMUj2s7zdrBkWSERHQnXuJrI+6hioOdSO4vB92oQlKUoFKUoFKUoFKUoFKUoFKUoFKUoFKUoFKUoFKUoFKUoFe1nZvK6pGpZ2OAB//AHAA5JPAAzXjVg9DateCJsYnjkhycj3SIVTBXkZfVeM8MeG8EJaedLK2azuUe5YSCQLuYYo2wVZUbl5cllLBdRmMEFgM1PfCnrUUt3JarbQwd+FwjR9wvlfeymR2Z8FFPCkD2DjJzVl9RejYOsQW99HcxwIQDNK4fjgBgMkAtvx4Hgc/Q1VPSEVsxksWmupYJIz+KZo4LdDkHbJbEgPIwXXGeQfqHx629DazyLBu4GGIVdyvhPaFxnnAOPoUJ+mOTo/pSO1UXk17EYUGJoY8SSlZAyGFlViqs+rrycAe76Yq3dTguL6JTP2QmHcpazrBCy7BSJLiUlSSSRhVbJZsOoJApnqHqt306RoIUistgGbsFXZlOTGxlYtIeMkENgZyKCiGvyrRYdVlvn/D3UjzNICIJJCXdJz/AIYDHLaO3sK5x79sZUVWCKD8pSlApSlApSlApSlApSlApSlApSlApSlApSlApSlAr6jkKkFSQQcgg4II5BBHg181+ig2Nuq3drBIz3k93JpGXZj3ET3EHsxkkFlcY2ZSDnOFxhsw6v1q4nkDTzNMy4wWbcAD7A5AH7Y+vitfsekvPb3MSL7klc4cMNg4bZFMbKSC3tGzFfccgHis76r6Iuu86mM7EsycKmwB5AGckjJH2Gnk/QJn0Z0IdUszaM2hgcTRlWyRGyhZgVbz7lVgBgbSOc+a4eu+mlDNo0kiDRUMpywSNdQpBYHY4wFXgcDg+1bb8LPS11ayLO0bseVMUepOGCnEhdliVgcjBbcFQNRxm7+oOs26BjdrGqLggZNzJzlBlEUpGSSQCXOecjg0H88S9ClRnbGqpqdsnIDe5NTgbEjkY84r89XLjqF2ODi4m5Xxnc5xycDP7n+TWide+KdmXVLa3mWNTkvraAlzyJdJYJCWGScBkz/Ws4650sxlJBJ3opgWSbBBY596uCTrKrfMuT5BBIZWIRdKUoFKUoFKUoFKUoFKUoFKUoFKUoFKUoFKUoFKUoFKUoNe9D+pXkzNEHEwVFlDQvKHdF1/IaFt+4497KUI5cswBFWf1Z19rQ2/4mW2G76OG7kmkWPdJ+GRvzMk6naVx+x9wWm/D7rMlvZlLeNJJZYbh1JJUo6suwyoO2UhVtSV4X68VWPU/V7i9ZBNEhmQuFZEKHs5OsRUjlVOQnOeSDnIwFnT4izS3ZRbm4lto5E7MYSGFXiBAZZI0VQcgHUff9PJxavij052aMrIQjAMipsys2VRQQBqi7SeR+kc5IAOY+nPS0suMsqRg5dmPABAwc+BgkcE4Yx/qxit29M3aXFrAvZlmdIUXbtOqNhQCVmlSNWU4B9v9OOKD+dLnorFnKnIVmBYghQAdRzrj+v1xx4NdUdm/wDZ1yHBAjmgdcg8M3cicKTx7hqTjOe2v2rYvUnQunW/ckM0IuNfbDLdCFWYMpJbH5inUDhQoIGB82azL1/cjtIIIEjt5JC7Sxzi5V5gDqncwGBQSudXAf8ANOcgKaCjUpSgUpSgUpSgUpSgUpSgUpSgUpSgUpSgUpSgUpSgUpSgv/w09QJG8SHXvRSu0QbQCRZlWOWPMg1DjRWUFkBy42HAa09aayjMrOpVvAiiSF5BIHOS7K5iDg+0BJCRj5ARxR/htATLOytpIIgqOMhlMjqrshUg7CPuHjkgMOasXr6xZfy0i1jXdEHu3CgAKoKO6lFVVIAAPn6OSQ5o/i08LJ+HtoFYY/OnAmkUtyzDtiNFLDBJCAn6k1coXm6h0tbi6mnzs4cLIFQ84TMMYUEgEDXBLMpPOArYitm2w1HcyRjXnbJwMAe7kkcefcPGRX9B/Dyzc9PMM4KDYhdtUJXUbFRgYQYIHBx/AGAwz1BblWb2Kqhyq4BHy5yAxxtjgHzg/bPPp6RuNpvwz8w3WInGeBIeIJf90cjA5/yl18MQdR6p8OVfumGVZpDjiNN2BxhgfcxBI2H5jKvIx+nSCl9DLbXfcM0arbujT7bKUQFXJ4JWRwuMKjMxbkg/QMskQqSCMEHBH2I8ivmva8m3kd8Y2Zmx9snP/wCa8aBSlKBSlKBSlKBSlKBSlKBSlKBXRY9PlmcJDG8rnwkas7HHnAUE199J6eZ7iGEEKZZEjDHwC7BQTj6DNWa2lWQvaWqGFCXU+5e7M2CsImckLqZdPYntG3hiASFSngZGKupVlOCrAggjyCDyDXnV06j0iWWZrO6z+NQAW8r4BkX9MMrEkElR+W2TzhMkFSlMZSCQRgjyD96D8pSlApSlBdPhpdDuyQnkuYnVNdy7RPkoF/Ue2zsFHJKADnAOv9ZFlNCr3EpRnUHDIdm1OzKkTAs4LAc6v/hsp2ywOEejLdWuwzhSsUcsuGGRmNGdMqfnG4XK/qGR9avnq+GSMRMpZWkhikkleUSFiwycvq3eAZttdySqn2ahaD9Prbp9kxECTlipBKCLJbOc9+YO+DqMgIPAOT5Mv6U6lD1Kdu3Z26EJuZrsvfyledwnedcESPjxr/OQDizoSflPOSOP088jAHAweQMcVqHwERxfv5AMEnBU4PKck/8AHI/ccZ5Dq9b+oL63doUurjUYCiNY4ED+46hbfJx9PcR7uCDqSc9uPWF2WBW5nTUYBEsgP8n3HnGB5+mfJJOq/Ef0zLJPvGm6lh5Q4w+VYMc+0DgBQBsGJ2yB28uufSNwVEiROUYgKxBIZsDID8qzbZGcgHjHnADy9SKskVtdKoVpVdJQoCgzxEBmCjgbI8TH6bM1QNWfrdt2um2qFgS1xcSAf6NIY8/YgujDIJHtIzlWArFApSlApSlApSlApSlApSlApSlBL+kc/wBoWePP4mDH89xa/b5ylzKgYAGUjLZOPdn3Z84wM5yPb9cA15embtYr21kc6ok8Ts2M4VXVicfXAFahF8IxMrvPMkKjVhLlVQx49zFzw6cAh+Mg+TySHL8VYhcW3T74qdpotHAy2G1OxC4wMOG+oJ/Yg1U/V9sZYIrxkKSs7QzZGO46KrJNwSC7o3vx+pCfLGrBZeqrMW8dld73ENrdsVaNMiW3XdYyMvkZd9seCGxXr6y9SdPv7eKCCOSwCOXUvEmjZXXLLG5dBx8wVvGPpQZbSunqPT3glaOQDZfqCGUg8qysOGUgggjggg1zUClKUFh9DxLJctEwJ7sUiKF1DF8bqqF8gMxTXxztj61sfWPTcl7Z2rKEwYNCdO2SpGFG2QQmeSoyCVPGDkYd6b6aZ7mNAXGMuzJ84SMGRyn+vVTj98Vq/V+uXMdskisUWVnLCBwpZVHEjyRrsxcorNIGOe4TggDAeL/DIRcyzHt5yAirB5UvGN7jSPI3PPkcrzltZKwhggIEF3DbBDswtV/tG5bH6XdY+1EgZvGpAJBJ8Yyfrd7szZIZwSGctlm2XHB5JGcsdjnL6nOCWuXwW6h/fY48+VccY5BRzqRjJP5atkZwEPPOKC39S9ex27hTF1GZ+CrXExtc8hDrHbLyMPkZXn6eVzTb34yFh7LGGPJ5ZJZkl1HIUSxlWAzjjPODkc1JfFixCznAf6M2Q/yqC/IVCCPmUPkYAOwbG1ZVNAwPIwfGB9xwePOaCd9WXH4qOO8V5WGey8crBzEyjZFVlVQY2UkrlQcrIDtjY1irB0uPawvQ2OOxKv3ysnZ/+kidvH1X9qr9ApSlApSlApSlApSlApSlApSlB9wxlmCjySAP5PAq4es7SS3jhhH/ALtE8kcZBDB5kbFxI48bkhcLxqmgxkMap0blSCPIOR/I8VvdrZx9QiaFlllYzSzwaYbaCUmRCzMdAoDPGwLZDJrnwAFL+B98B1ExOQyTQvGUbkHnuDAPB5BGP9Z48mq/6t9MTQ3ckao7qmvIU4GQMY55HPk85Bz4JrVum/DWGwkSd5reBoyr7TM0iqVJOFJMKkb4PO2Dj/Tj66/8SbJF1M898+M/kBLaEsMfrYbMM84zIBk/agyX1J0+QWVnLKhRx3YOfLJHrJEx58hZin+2NPpiqxV+6n6ht+qdu3YTW8gZ+1JJLHIjTORjvkRoVyqpGGBwgVeMZqiSxFWKsCrKSCCMEEcEEfQg0HxSlKCw+i7dXlmDNr+Q5GQpGAy7539oAj3bJ/yitG9S2HcsLKRNSvZARPaZDI4yAFDJumrAnAJyFLKRsay70tJKt3EYNd8n5/k0we53PGI+3tsc/LmtLn9R9i1Y2qmOFmldHkKyyuU0O7CbgAMfaNS41Ykkklgqcvo+a41eGJ5PylYhSuoABYBSM5DKMD7EYOfaWtvpD0fc9Pu4ZhC05UkaRccMjI7PIw7cY8MN5MHGMKSNaN1f1pcSR9s3E7eQT3GC4DZACo2mOOMKuM458n79EXLyXtqjfmg3MPtkbIx3E2yGJyPHGOc/tig1z1Y1lcD+8gRMQoJle3dva4Zk1hmLlRkjC+OT9Kpsp6UGGt2FjGc4huXJwRjOqIOM65BI+VjsRz6fEaNonm1h7cYAHBjjjJ47WByG11cj6klzgcmsvuZATw22MjONcjJwT+5HP9fr5oL16j7EfT5RZSJcJI0ayNGJBpGjlw0yze9GZzGqkDX2EEklcZ3U/wCi2zexRn5ZyYGH3WYGL/nLAg/QqD9KgSKD8pSlApSlApSlApSlApSlApSlB9RoSQB5JwP5rW7y7a06fcQxKyxwTGNGO6xs8YxK5KFcyvKGPuJIBVQMJzk9rLq6N/lYH/g5rc+n9Mt547uGZ0WY3UrBU97vDIcxHQAlw6uCCOCCpGCMgMUku37jM5y5yCWAJyeD5HB/fzWx+ovTbXnTrW7jUlntEDLGDnYKQ7HXGfazjXw3gnxiJ/8AKIBi880UEeGI/EuttnByGKqWcqeR7ijAak/5Raen+pIrK2SKO9S5jhJGbW1AUE5fUzSS9oclnyPAXOOBQYbfdKkgYq+Fcc6g5IHBDHHyggggnyDXT6xUfjHcDXvLFPr9AZ41nIH7AyED9vv5q4eoPXdjKdHsJnAI95mijY4zxqLcqAGLDA+3mqz61YTSJdRf4EyhEBwGQwIkRifBOWVe22w4YSKeCSqhW6UpQWT0SvuuW1Lslq5UDB+Z44nByCMGORweP1cZPFXP1h06U2tqxj1jEMWVy+mDjJJDBFLAqM6scvwcjJp3w/Um7KtgQNFItyxbQJbkAM5bBwVbRl4OXCj6itI6r1S2jtIY5EWXMZk2eRYpCANlYQIknbLD2KN18YwASCGQXNm/zasc8+CT9ix5Pllf6+VPjxVh9LWBt7iGSdlhXcN+ZyDqc+BxwAcnP6uAcEVJy/EIQEm3s7RSHJDFZ3bHOCe6/OSoPA+gzg8V++nPX97NdoqukKsVDtDDErdocal2BcrjgAt5xQaR6is4LwGS1lgncghAk6hiSflGhGvzk+BkZDeARmnUfhJfBmKwSOpICkB2LAgENgA8c6nPAOSDirf8SZ2t3ASWfDK/H4iXVG4ALe859xGcrrgqADxtkfUuou7bAsoJJ4Y4OSW+55Cso5JPHJNBbvT/AKGmtJ4Lm7SSCKFlndnRl9sWH19wGGLAIPqSQADkZz5jkmpv0/6heCVd3Z4GYCaFiWSSP6h1OQeM4OMg8jBwa4ut9OEFzPDkntTSR5++jFc/9UHBSlKBSlKBSlKBSlKBSlKBSlKDs6P08z3EMIODLIiZPgbMFycfQZz/AEq5eo/UUjQL2ZJobVDpBCjuF7flBLhdZXIAJLN9SACAM170Mf8A2laeP8dAM+Mk4H/ZFaIvRxddMhR5oIWjdjrPIpJjGCSfGGB1GD9/djkUGRu5JyTk/c8mt06VaNeemoRHgSL3BsSQMrKx8DAznBH0yqj+KNafCK6lciNXZPpJpqpzqQVdyqSJq3zK2co2AcDbQfTd6vSbRre4ksowJZGG10zy6kjG0MKMWb2nIVgM+BzQYRdWzRsVcEEYzkEfv9fP8/Wpy0syelXhbI0uLRlH7sJ0YfsSCuf9gz4rQerev+lNI7TJPKzbAmK0gjXJyM7TlpSwyf1AYbGPpVX9Q3VtdWfb6dkaHuzxSIEmZYw+HTQsrpGskjMM7e9m8D2hQKUpQWr0MwVb2QjIW3UFcA5DTwg+SMcDg5yDgjBAIuXxE6UQ0bIi6tbRqWV3CqsW8bAKnJj90ZJK492MrzmufDm2KCWVskTDsRxKxV3dWjldlYZKCMBCSASdwFwTkWPrXrS4hYxIyAxqqHtw4KgqFiw9yZHYefdnDbLll2oM7PRZpH9sbO7k4REy2w2ypUYCsNSSB9/vnFo9IelFSVZJ5oQySoe3HLvLgElgsUSs7McAajVhznAzUfc/EvqDeL2bgnA41IbOQwwAccYBU85PHFSfpL1dfXd7bwtd3GrSKCqS9jZTjfmPXwAcDzyaDV/VfTRfQHRZUZsY7kUsJySVGNlX6YBBz7SBkcEZsPhPK7SBhKiD/wBR1bGqAgMC4RHyqlwc8KSDyQVtvxJvZrdW7Etyp1Vde/KwJypJXMmxyHVGPIJcAcqQcj6h6su9+Luf/cssyk8k8gtwRnBx9V8nyQt9p6CtYB+KkkMltGQxLds7qoXbXtuRy+Y1Gc7OuRgGs26hfNNLJK/LyOzt/uYlj/2atXQPUdxeSx2V3PJcQTusYEzGQxyP7IpI2bLIyswPB5GQcg1TiKD8pSuyw6TLNsY0LKgy78Kijkjd2wq5wcZPOKDjpUjf9AmhTdlUx5x3I5I5k284LxMyg/sT9D9jUdQKUpQTVjbRRW4nmj7zSO6RxlyijQKXeQIQ7DMihcEDKtk8YqYj6rIyRtcJH/Z8pMZSKNVWIgAFogRuJY9lfb9ZJDM2zZjvUqaR2kJzmO3BYEY90pM5+/gSBfPlCCAQc3D0bbi56F1OJiQYSJ1OF12ZCdQQRqD28EAjG54PghnPVemvbzPFIPchxkeCPKsp+qspDA/UMD9a5KsCr+Ks2Hme1XIP1e0Jwy/uYnbYfXR2+kYxX6BSlKCT9O9ME9wqMxVAru5GNtI1LsEzxuQuozxlhnirf6g9UTCNJbaZImlXLtENZ9V9qme4XMjykL7tmUEyKQpzkV30tDmK+/8AhlXOCcF7iBQcAEn+nP8APir76p9HKbe2n/Lij7UY3klChgUHtAbBxsQQck4yNgAMBltzfSSMWkdpGPlnJc88nlsmtS9FdCjl6FcvoFlV2AkA1Yp20fAbYAZOcMcjIHBwMUCf0ndDOIu8CM9yFhKvB5w0ZIY5P/Rx4Na98K4ntbSSCezvVMjbj+7yNkFSNdwuFIK55wB3B9djQYl1RSJGBYtg4yxGcj5s4Zs85wc8jFdnpy6MM6TqAWi2fUkgMFwWDecgqxBGMEec81ovVfhA0uWigvAxcl3f8MoOS2dUaRNc7DGeMJjjOR+dG+HM0SSCSMK7DLMYw5iADCUjt8PhS2umSeMDIUgM09UdNW3vbiFPkSV1XPnTJ0z++uKi6lfVPVVub24nQEJJK7KG86k+3b98Yz+9RVBpfoyIFemDOIu87OcniVJRtgE4zoYCdRvgcEcmnrf0u6uxYtlyzOcNjK/Kce1ct7/0jGwOQuxHB6UjSGzzdktFNs8EUeDMCrCJpgxOIo2YBD7W27WQBoGGiReqs2/4hoFiQEKrXDKzNhc7gqqcgnBGThnYKM8EMatfTE0rlIY3kfYAKEJJycEtjOmCQDtgeftirv6I9ES2t1DPePb25jYkRyPHvxzkpsDj3ZzywwuAcjHv1H4oYJQ2isgYg4nnt1J2KnZI9dckEkP9VPkipr0d6kgvmKW/RreNzklzcNGzFcEkyJDuxyQSS2fr58hMesfTf48qRJDqoAyZF0MiZZScAsVOWQnOcE4OMg0e3+FySyGNrhCUDKFjYSPgMNDpE0mpw2cY+oB5berH6o9UJZSKG6TZGRgS220vtGdCJJIlJXhv2HOcYOIiy+Ol20iKYbSGFm86ytqCQGyO8obAOcccftQeP/g+HpoW4Z2fsHvbNFPEO5GP7uoL4DO8zL+kgBXx8rE5OTWh+svSzpYiSMskKNuIkmeW2ZHOhmg7nuiYMyK0b5YCVDk+4DO6Dt6P0xridIlIXY8sfCoBs7t/pVQWP7Ka7uudTWQKkQZLdOIUJHgcNI4BwZnPLHHHABwAB99F/Ls7yYfM3at1/YSlpHI/lLcp/EhqP6g/KDGAI0xyT5AYnlmAyT9MfwORQSfT9rbszOjfhZ1ZJACPzIwdJQASeR8ykjhgpHgGorq/TzBPLETto7KGHhgDww5PDDBHPg1c7/pav6fgmQbNFcSJISFXUMFYDG3uzsv3+c8c5qu+ql2/Cy/WW0iJ/mLa2Pnz/gZz9yaCCr9Ffld3ROn9+5hhJKiSVELAFioZgC2BycAk4/ag2U/D2xvXe7kulEUvcZHEgjTVjmLG540QFWH0YHPgiqr0nr1rZRdUs0uFkWTVYJwj4YAkMSUyCQHOp5BIP0wKq/qS827SrH2oAu0MP07bE5Z2z75DgZcgE541UKom/hp0SK8e6ikUORau8a65Kurqw1Y+OQB+4c/vQWE+numQdNuZrK4F5diB1IUksEm1Rm7eAwCRs2WAGOdvsMjNd27wzEo7xPGx1ZSVZWBxwy4IP78V3ero1MsUqajvwRyMFxr3RmKYjHGGkiZ+PG+PpQQVKUoLH6Gk/vDo2OxJC4nJ/TCuJC64By6silVx7jhTwxrSZPWEthbxsIYlYoe3LeMZrkocakQxn+6xYUe3JBJXJJJY5v6WiP4e9IXYyJFbrjk7yvuvGrbZ7BGMZyRjHkSPqmR5XX25/KiwMMF2RVjdSdQCBr5z++xzyHbN8ceqliRNGufoIUOB9hsCf+TV09NdRv77p8909/cM6MypFbrHCC4QONSoVnBLYIOManj6jGrbo00me3FK+ANiEYgZJQZxnyw1H3PFbl8HbZv7LlR9Q0sjvEpAUMAinK4wZF2Ug48a8fQ0GKdXvp3JE88spB8yOXyvBXBLHbz4zgfQnNfXpxohMC4kJCkppkESDJDBkYMpAGRwefIqa9Xel7hMuYdUDspfXUZAyApHB4HOfcCrA+KjLHos8TnuwTrrGZijQMcxr4Y7KdVJyNyML/Uig/PWiBpopwVP4mCOZivgy8xznGBjM0cjY8e7ioAVYfVkhEVhE3zx2a7ft3JJJ0B/+XIh/rVdoNNtEiEtk0zL2xBatjAfKxohePRm0GSX5YeWPOeDePiNaFz7zqkYJEkzKImDkKF2xxhteMqRHIxGx4Tt9IWME/SYHgiWCNoPJdpe3NHIw5Ryd4t3kk8hlHjB1K/fXFN2rQMhikisrhzESSy3ACLCRnHcRcOQxPImXbGwDBkHUfQ113NAjSHwpUqCRqrDc5IwSQRlsZBAZtci9fCToLQXE0k2ui27YlGhiwpCPmQHDFQpBzjGWIOOSjvO0YIfNg00kMjmNQ6LmHuauw4tleRYSvII7ozwmsj3UhErGBmhm6ie8jv7fxJaUghUGvbRhCH32UshXC6chGfFfoUjaOgV0LA8hQCWT2FsZEmWGqsSpGwALZyM6h9PSRsF7cilwPnVlP8AmOoYqpGhV/fxjOcVrfSbidYLaxVQLgB4lug5btoj6TCNdeZYozqD94nx8hzE9IsoEUrLjvKHnRWOwS0YpOj3Lqdj22kdu3kFyyHI4agjuo9RRrKS3ZWQp0+QyLsdQ+8TqT3H7oYuqAB15D8ftkVbH6u6cy9ImuXBknmjs0cogiWJNY5pFfIG7GTTKqOCw+u9Y5QW7oVl3+lXKKpLR3MLnGvh1eNCfqQrZH2/N/fK+XX+kkrA2WeRo1GAhxkZXQMQNioT6AjJ1BOOZf4MX8cV7KXdUJt2KlwumEZJXDM2QgKI3OOP+K0yO+ZHCowD5SPEs3f3ugyq8UxADusbMQGdgp76rkB4tAptpB2fTEkMnteed2jAwxYKYgcqQCnynzggDyM4qk+sYe2lhE2Q8dmCykAFTJLLMoIHg6SKeeefrWzt1VliQ/iT2ApkBl/EuGhYqkjuWjw5L7CLYBAJC4RgiGsd+JyY6tdjn51zyWw2i7AE/QHIH7Digq1T/oNh/aNsGOA0mmSQANwUBJPgAtn/APfioCp/0HfmHqNs/c7QEgBbQSDU8EMpIyp8E54BJHIFBpHXPhqLsRhZ1jkhtYWc52g7erIrIygnnsMf9oX7E10fDn0g/T72CUytLFcoVCLC4Zc/K03JEYBeMZBOe7kZALCxdSlj2AdgkMM6BW1Uci2MkbkMcEDvvL3Mf+g+c4XPwjKS4lV13j3kQT57cSiBRAp1ClPaVJGARJz5JAVbrPwvt7i6lmW4aFHuDGqGAkSS5AcQgNs6kiQ51AGCeFGxoPr6FopoLd2DPBbRxuQQyhyXlKqw8693U/6g1a63VHUOzpPEVZDJPqsyRLGCkipuAOCrnfTANw+F2rKfif1Pe/eFTiG2xDEmCAoQAOAPp78j+FHnGaCo0pSg1f4M9EguoLlJI5TIskcik8wsY/cgPtOGBZsjPKyEgZXi99NMskEappbzqolUDYRzFFSN0MTMXZY9XRk5KaRsrAlaonwIueb6LcgtFGwVQ2cqxG+6sNQC4Uj7PnICmrl1m3SWbWZZoJobhykuVOAqSM00TLjA2khuHjwDjb5l2wH11CWKZ/7q0sU1q6+3RlwzJKWMgC/nxFjHGQMkgAcbAnl6ldW8sUd/F3NYpXkijTCujQaSPAVJwrFVumcc5DE+4Bc9Md8sjx3EMLMWaNWikV0ljxJFEyKA5VXyluwDbL+XzjcleZpY0cJqJIrmO7Ky4d2yF7kZAxpq9rMF55JwpI0wQ6TJA13bzmaRXuIhGGVCMJK7yx8bDtMBF20ABKyIT7iGY8Xp2yZIoIHcZiW5UKzex5pR+IA8/mYhnIMjAKD7QWDsT+RHKTLJBCn4aaR1VAWV1hZo7fUO2wOYJwQPPgamXNWLpOrSMpLASPHcAgYUyThnUyYyUKC3RQ2wU7gBPloMG+I940nU7nYY0cRL45SICND7QBkhQ3HHu44xVarv671KS4uZppWDu8jMzAkg5P6c/pxwP2ArgoN+9EFj6bjaPCNGXbdQGPtmPdJUj3ZhJGB5AIJGa7eudLZZ47gh1mjmKxdtyMzOtkkKlmGdHVGRva3EjE51qG+G/UYl6Kq9oyg/ju6hc4LCMYXU49joyjKng/u3Hf0UPa9QVLiV2jeeFirFnRbiaEssquWK/wCI7x64Ay0bDJACh9dHtheWdmLZAgR7m2lUjuqjuUaSRmZNWOoONlwXmTIODXHZ+opJenKDCJHRbh3VgozCOxMsyhRgzYcKi6hWOx4UFTD2ts28Uto6iWCaIIY29rSzQS3Dl9S2yFUjjIwSUjABzkVJde9SqsCSRW6PG9jAe0xKCO2jkYmPZfcJC+EA8MYCxzqBQSPWOoQQRo8CSTCOGPQKyRu0BikEjGR/BH40HGuSwwAcOV4OrWiKsRRFuHkgeREB0SRJPzXyTkCJEit4wvJOVQD35Ttt7yBunPcRja3kmg1QKjMsURM/ZZRgRubkugAOPzUxgEVx9HvlkhvxKqpNbSxwSPGXKxWsZdw0fcyw1ZJSB42VOANqDg+LNzGvTljKkO9wjr7hxgSsyFSNgUEoyDrgzjgeKxqr16+tUgsrCALq+ZpnG+x2lERORzjGNASSfyzmqLQSPQeuSWc6zxa7qGA2Gy+5ShyPqMMeDx981Zn+LF39Dqe3InzFsF2ZlcF9iWRSiAkk4iXnzXx0P1B0xY4UubLcpGQ8g5ZpGfngFQV7ZzliT7cLp81ePqDqNiXsuxHGY49O9qrAuRoH2DKrEEqxH5jHDc6nig8F+I9+Dnvk5MJbPO/ZQxgSZ+cMrYbPzYGfAqC6l1KS4kMszF5GCgsfJ1UKCfucKMnyTyatXWeo9JZ5JIYXB9xWLUiNmKaryHBRVdRIRrzuyjAAp07r3Te43ds41j3kKapLIdMx9oMGuAfk7w+bhmUnOOApddHT794JUljYq8bBlYHBBByPFS3qC6sHjT8JDLFIGw+7bAoEQBhzwxcMSP8Ag4IVYGg0G4+LcndldYY2DTbIrgkCIbYB9x5LGNiAcHtKPAAqEl+Id4YindbmJImbZySqNupyTkNk4JB5CgY+/ddSdJe3gRFMU7QaySkTFVmxH73AJ4DJLwgbIlBwMajxk6v01XTSzRo+5cBtjcbdonNuxxMBkA4IH+X+tBzS/EK8Z1kaUs6ySSAtyokkTtbBPkGqj24HH/VQvVOpPcTPLISWc5OSW8DAGWJJwAByfpVn/FdIwm0Up4jDdsupCj52fuMQZCRyq4XVhgqc1TjQflKUoJT0/wCo5rKRpINQzRtGdlD+1sE4B8H2jmrldfGBpfmt0Q6LsV9weVY2iJIOMBkYKcliFQAfU1yW1p0uW1tlIaK5aMhm0uGBcMpZm1yMaI4GgbPc9wXXNfUNx0zb3WQEJjU7D8X3AfxARz/iabfhSZPGobA/00HP1D4p3DvI0SJFtIHBIDkBZ3uFByNWILou2MkRD7mq3F6iuFdHEzlo11TY7BV1CYUNkABQB4/SPsKst7Z2DW9y6Qvsowk8Mdx+HEusfsPeYuuTsAWPknjBUL7dL6P0+VYVMF73Pw6vIVjf3Zki3mTBbZEzOvhQwCAYbkhWf/Fd5vK4uZlaVtpCrlQzbF+QuBwzMQPpscVMdK+Jl1F3d9ZS8aoCRqydtSsepTHAB8H7Cvfq1pYw3kDJbyS2uhdl1nXeNiywnMmjEn25K4UkcZ5FSEnRunSxxyLbzxROyN3FjuWAXK92EsQyPKW7ixlfaAq7HJJAZ1SrZ656RFF2Wt7aaBAGR+7FNGTIDlWzKWB2QjwQfacovGatCoLKCcAkZPJ4+vjmg7U67MtuIFdljDu/tZhkuqoQQDgjC/b9TfevG96nNMcyyySnjl3ZzwMD5ifoMVfLtelIHdLOZ2bZlieO4CoqK6EMwmUnMis5POAmvB2xyCztQ0UtzZraxCSAFSl6FkGHW5AZmfBVwD9PkIGcEEKTBcuhyjMp55BI8gg+P2JH9akrX1LIkM0RVJO8hQvJszqNxJ7Dnj3bH9zI2c8YlOl9FR7mU/hnaBlcwHt3DwjLhVZjGFlaMKWAIGdtMg8gz6dI6W3YT8PcMZlTtNFHch3RdO5IyOSsj5ST2xe3VzghlGQp/Q/V9xaqEif2CZZtCWC9xVKgkKw+4P8AKr9q5rbr88azBXI7xBkPktjbg58g7tnPnNXGwsbKWAmTp88REUDd6KKdgCRl3fefBSRkZV1X5d+MgEfHS+l2kuoHTrpmjOs3bjncH8qVc422RhcFQQTgiIHC+9SFV6915roxF85SPQ+ACd3c6qOEX3gADgBRUVV1vbnpKidfw88UmAO2PcVdZJN1R5CdVI7fLIWAUrnOWalUClKUClKUClKUClKUClKUClKUFv6f8TrqKOFNIH7Caws6HaMEKrFSrDLFUCktnjIGM1wz+vLtlKiQohSWPtqWCiKU5MarnCouAFA8AYpSg+L31fJJFPH2oUSeUysEVhq5KltCzEgHQcePtiuyz+I1zHEkesTqkRiy6sWMZKkKX221GgAUELjPHNKUHrd/E+7bBjENu2ioXhjCu2M+5nOSWJIbOeGRCupGa9ovi1erpoIU1fb2x4yNzIUbB5Qljx/9sUpQQ3UfWE89sLeXV1VkKMdiyBE7YSPJwqkctgcnk1EWtwY5EcYJRlYZ5GQcjI+o4r9pQWNviReFtiY2bBGWTckYmXDbZDe25cHbOeM55zxdb9Wy3USRyLGoSSRxoGXmR3kI121ADSNjAzjAzxSlB29L+ItzAsaosR7cZjDMrFihIYLuGDKAVHCkD7g18/8AmFc9sLiHbUqZu2DKcxtDnuE5B0b6Y5UH+VKD7T4k3vbdGdX3A2dgdjhncElSM/4rDB4xgYrxu/iDeSurvIC69v3gase20jrllwc/nOpIwSDjPnKlBEdY6q9zO80gUO5BIUYHAAH/AEBySSfJJJJripSg/9k="/>
          <p:cNvSpPr>
            <a:spLocks noChangeAspect="1" noChangeArrowheads="1"/>
          </p:cNvSpPr>
          <p:nvPr/>
        </p:nvSpPr>
        <p:spPr bwMode="auto">
          <a:xfrm>
            <a:off x="8567738" y="-1060450"/>
            <a:ext cx="208597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6996475" y="36889"/>
            <a:ext cx="15712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 smtClean="0"/>
              <a:t>Selection</a:t>
            </a:r>
          </a:p>
          <a:p>
            <a:r>
              <a:rPr lang="en-US" altLang="en-US" dirty="0" smtClean="0"/>
              <a:t>Pressures</a:t>
            </a:r>
            <a:endParaRPr lang="en-US" altLang="en-US" dirty="0"/>
          </a:p>
        </p:txBody>
      </p:sp>
      <p:sp>
        <p:nvSpPr>
          <p:cNvPr id="9222" name="AutoShape 10" descr="data:image/jpeg;base64,/9j/4AAQSkZJRgABAQAAAQABAAD/2wCEAAkGBhQSERMUExQVFRUWGR4aFxcYGRwbHBsgGxoZHxobHRsaHSgiGB8kGRsdHy8gJSgqLCwsGyExNTAqNSYrLCkBCQoKDgwOGg8PGiwkHyQsLCwtLCwsLCwsLCwsLCwsLCwsLCwsLCwsLCwsLCwsLCwsLCwsLCwsLCwsLCwsLCwsLP/AABEIALcBEwMBIgACEQEDEQH/xAAbAAACAgMBAAAAAAAAAAAAAAAEBQMGAAECB//EAEUQAAIBAwMDAgQDBQQJAwQDAQECEQMSIQAEMQUiQRNRBjJhcSNCgQcUUpGhYoKxwRUzcpKiwtHh8CQ08UNTstIXRGMW/8QAGQEAAwEBAQAAAAAAAAAAAAAAAQIDAAQF/8QAKREAAgIBAwMEAgIDAAAAAAAAAAECESEDEjEiQVEEE2HwcZEywYGhsf/aAAwDAQACEQMRAD8A81aoGRUhLi0q7MFjBkE4AAaDLHxGATqwv0rdbevbSYM1M+qjNaqk2C4geoUdmwtssxxEca3vPgt6rq+3pTRd3WmyCpUaxbraj0zcwyIFuBIBC8Nz0fc1Apptuwr3LTREptVq20yDb6bQFViFZixBimAcY1xXjH39WJQq2pqV3Kz3kuakAAJzcSWtRQS0STjjmASKvVWoo1EVqgJhwZYceohUlZDLMwVJBBXgyFstbZU0VaO3ZqdepDEm68QxlS7kWVFYHEr3MueIqHX+vVq7Fa7EsqKlRqi9wNMt7mfJE+STj20Kmak8Fp2fxArUgtN2RbwAFIRAoeapKmWAMLAOTe2INq91/iNGanSV02tNxmoVVYBMuwsaXypgfmFqm4mRSOkVxPqOvbSWJYXKzNdaHk8sMdo4UnkTo1uk7b06dQ1qnrSoKEEqFEKWuADHJmFBMCJuPa/tpPIaQ9oU031ai1NGVibVI9MeqYDXsKlaCfmAGFBCZN1ozr3wfVpUlYg1K9Y+mkOxBVQTUJD5ZvDPikoDHEpPHTqNtW5XJPy0WQy6hmZgFiooVipJkEBJLL4kT4o3dD95DUWc1qbIhFRDYbbgV9JlNijChLjj6khGQgs6fsGrrUVnoU0pg1GLhwQVQhVJRCT+aB5IaDpTTrBmmwILSPzETGDzJj2z9bsg2X4j6PUP7v6yUqNSsr1Gd2UM81B3MszTgcJHg+Q0I+o7Ftu9rISLQbjIJRsBhcJXjtkAwRKidOmBBWxpJ6FT1TcGEWgKGWGDE3MIHyQLSSbmHvp708U2pgUHdGYCmWJhsKjMiTF5JMGCoAMH1BaTXlKo0hZURggGYGQymQCwERjPd4A04o0+/wBQ20y5CgSUW1rjCG20Jb4KtIxaxkam8DLgyh0VHYVKsUgLQVACwoJRmibaYvBUqwmZkAkAuRtAiLVCuQotV09QmPTy1p7SUwe4hoCL2iAVfT6NQxUMojsodWuvAIRlc203qlZzCgglQTAIBstGtUShTBIRVFzN3ANbF6gU8ubCzkFVILN4VxpJJ9zMm6dZXSmtOTEqtSonfU9NTLoxMILQcGQGIwpmOtrs0ViyhUUSArpOVYKQTSZQRGTLwQMyNQ9J6ujVKaVWFR4WmHSjJ/MCt3aSuFwBJJBAkgII3USi/hqEpJgsDg5eGVU/1QAl8r3FiIMtdOnyjDLcVQjPXeo0/MVCYIXugKFYrayKIYkAJEtDAL6NCo+49R6qOrGwqECjumneSO0iGU5ABLDBtzFuXWKlSqCAoW4VQzWscKzC4l2EMO4QLg1oCiIKO9eshdQttNZt+eChRRIklQTYO6IBLAHldGFZRhi7WGoGPfFiwECsblyblBlTBLMswCrYFpmqbdKjFFZuRUAYkWx5W4qAwBMtc3DYmSYN3WYB7biru8TIlVd2UBXZVMjAYSe6ARKjUewc2/xEqpChyALLu2RMCCEuDCCpJgMIMo5AxvVoBr1AW0tyg7mNluWOWZbSCLPfkkE1zqvq31iTCE/ilHbJbC2lKZ7PUdCbQ0CwE5QlhU34FD05MBVX0wrAnLtChQVHaGERyGX+IgbebVaxVWS1OFU1L5Hd6iBiLmZrlhlvACMeLgDHDtjFU6l1P1q9NKRd1hVNVJFSrBguxcjumI4EBODqydB2ihFYUggulR3MxVrzYUKDIpoe8XYJNwIjQj9PVQbFpwhUEKFDSyC25BWU1FwTkXG4TLSEZ0TUVaTvLtVtNNXWPUIUQLYvKiqFFwJDRH1DzeKRR7pfII3UUr3qV9Re0BVi0+oygGTaCSbXKk9pzmNGNUG32x9EIbIexamSVN4uakSzAxkBjlPnEA6YbP4LJ3z7S9qIKlyqA2MwCMgvkW4ySJzwSQpDDpPwoTRpNbWpFK59UVWCBAxB9Sk9SmLoAJg3MDyfffCNskU3ptAhaR3BdKVTL3M1xIURahVisvJxhgJlBcujau9JCInqEVGYWpUph1BLNcWporMthJx2gA5FwOrRsvhra1H3pbcPYhUJWqbhD6hBLBSzL8oaPeZ8xjKXw/TFBCH25qVWsZLxUwxYJc1OoA6xAyIJILfm00k+aNsxnkrXw/smgo4emthUKGm65WbBtJcD1w3arMIhpBljd5sqtWKTqhFQFwlIm0+pTqQxtHJWADz2SARAZl1/bV9uX9Skyj0wfVVVKIASYJmaeA2ASMKB7aqPSdy+4VxcFpEkkNTLCDcwqIpJgEUSt1wRT2+dI23mibOun9MhqQp0zXptUAqOXYB7LyFV2tLLeRICQ1gtbJIHq9WdHqVaoJKkOadFgq0x8ilLVKQUdBcST3ZJMhrFR6hUqJQSmFpGoMp6lxSmZIcgE2Fnf5SuREkQSVNOrR3FKlTC21FSfVUENJZSEIpbY8tBtJZu1lXkAtdvJuQCp116Qd1owGUFTUmY/wDp1EOAYDK8WnKgxAkJ9iagtrNUS68EEsWJtjvNs8c3PA5MkyB0NyVZotqqzKyrUtCNkhS8ssKCbrTAjJEAE2Po9Z6xL1lpozsqF0DFXYMSrH06hLsLsBVzYvcLSNFRSWEVnqS1HunlmbXe1lUBt9TU5JA3hESSeP3gRzwRI85nWah356aXN1EowCgrTQMoIUA5FVRdjuEYaRmJO9aom92QLU6vXNOHcuKMoRajMqGTcZMuewlWmBB/iGh6XWw+5p1WpyPVU+lTkwew1LRIBvI7oYZb2BJH33X624Ip06aKrEBKAVLVMySMDLNJJ8TB5ELN1unR4VhcLbigC2lUUWyqqAU4LeSCZMyQoWskkiybnrz77duFC2MW9Mqt0QKllqGJJSFjzaeSbTPV6JRqrSSwMyDgOtNzcqyzLANTEEKCpuLm8hgoqe36zYopqoWmD3ETJFoVj3SsmLpt5iMCNOq1Nq+3epVostSnaqlUdSQyhpIBgs6m44VQCzQS4JZwrgajf+i61MKjU/w7gzUrsDCwjFkvBhSSDcPl7ZUaYVdiq1fV9NCQrhablSJZGuPagJtEMCVtEqTnikfvBJuYwBlACYmcR5Ixk84GdWfoNDcVw9hzJm93inSa5iXINthc3AAEu+QDwdKLWb+/sDXca19sNvbFYVKr1DURlksoFNTTsT5S138MOStMiACNV3fbCHasjB1EVCXa75yAbmuBLioGUnBMBhg6te22TJVcqQFDLwblYmx2Vbwbie2sUJEiQbiFVQeoUqhofu/qI60ajFgKh9OUQqQgaIAFRVAUSWDSO2SFxYtWVah1iqaqvVerUemB6bGoQVAYsQCZ5uP+8edZv+tVd1V9as5ZjapIAAAAVVwAFGFAmM41re7JvUKEVAFLQHFkeDiIUmM/z0T074eqVA0KRBtIIOLsA4GAG/lOnxyYioboqwmAnIz5/wA5HzHA84hRp5RoqpDwQe2bzTDDJB8MY9mIENEEzOiT8LEUaxbBpqjpIANom7AHIJktOQR7DTWv8O1KuwXcUlK/6t7xxaphjjjucmP7GkfJRQsV7foktSanVudULMrwQRcvCrimrA2wWgeDkaui9Kt/d6daveu9IUKtMU3hiVFTzaO4CMzIPkjXK9PUdDApdpSuPXOJeT2lm/N81MjMCAPGmG7pn1+h1Z7FpU1x7qUD/wArh/LVFAOxCJOl0VAruj2VqzbXqEVHwVfMCmVAQrkQMcRnRqdMa/e7W0irQT1KCX1CrKrhiJLkmUZYyCCWHBYac1+gBqnVtqRIqg10BzDA3iPveB+muqRK1ulbwnLoKFU+5Ep7+7E/3dCUWytR8FdpdNXcLsslae6LU2K/ldL1AtYMCjK02kTDNnzoeh00rsqtSwn06wpPSvIVecgoFKy5CkiCcGTDBrf0TpgTeVtk8qq1l3NAjkFGDAZEQaZC/wB1tZ0Tah931LZ1ALa17D6EPgj9HVv7ul9sDUfBXKXwtfudttyzCjuKa1lqKUBLBWfI9OGN+CMAhuBgALadJX/RxrspPp1wkSTaPT8SR+dgI4+kgEXL4KF+3PqKTV2Lu1LP8SN2n3F1wj6L7aV9H2T1Oj7oAhmDlmUqGmRSM90x5M5j6RoOAUo+DjqvRgm8/dwDUFSjdSVpIrVWgXVHMsEW28qDb+EvmJgrfD6/vCdOoGXOd1uCBdgKzBZmxQLZjLMUBODq0bKkX3nTKhH/APVI/vBDP+J0N0Efu1Ld7tlmvVd1pg8mCT58eoTP0UfTQUB7rgUbnp1Kt1OhsUAXbUDlOb2CX1Cx5ZjApljwA3vovp2w/eOvVXde3bghB4FgVUAHA7nL/fRfwN070KdbfVwboMFsM0mXP3ZwAP199EfC/wD7fe7uSDVugnkQCSQf9tyP7o0yhkMpYf6Emz35O+3lTb02q7iq5Wi0AqiDtZsn2VQJgR5zBcUP2b1KzB95uGZv4Vyf99+PsFA01+BemJSou4HzGLjzCj3+86Q/EXxYKrlbytPItmJzy3kkxgcatHTIy1PA13PROlUu1/SDDGajFh9CQ0j7a6obTpJkRtyeDeZOf9s6qPS6D7k/hUmcA/MAAAZ8t8sj/anRlf4Y3Ya2nSVhGYqJ/n9dBpJ1YVlFlp/DVIS2z3b0ZIwtQVaeB/CxPj6/poTqXwVUrsnqGl2hra1EGmysbbXNJrkfgqciQ5iMzWeo/C1axpovPuad2eJm3+o/pqLpu2322I9CluAMSAj2HiSVZYP6AH66FIDWBJ17a/u9Fg9P0as04YgBYpioLQ5a4vgsUGQVUAcM6/qO4pUxTFOpuPRYSaJFgfC5XvIRGvugmTYJgw5sfWvjMbxGV6MbrbEEKqk3OSEEIxDKZaxlJmCIJxFG6n1hNxD/ACMQXa4uBVDBSVIQYF9MlYBmQS8qJRxySayA7za0lqVLTVVlS4B6dzEgAtcVIsI8EAhu0m2cWDb9KqNQATb1FSSGqXsWUmkhKpSZ1BubuLi5iFwo9ONViuw9ZnWymWbtpKWBpr4j8OLrRFxzLSck2sa/XK6U9rShlVYtYvJ7Ssw2GpiOQGAtYQbQCQ0wjU9Gq/8A3aNP+yUqSPcm1CBJzAPnWtHf6eqQpaqKZKKbRXThlBUw1FiCVIME+fHAzSW/AliQ9KSnTqrSLMzhbalhDZZ/TsCoxN6gfI8MHzx2hdW6GVoLUpqWQmxqgpNDEqHZizv4hsAQtpkidQdO6ktBFVkp1Gb5pBAiQFLOvcWXOEIIkQQwOrBS3zrRMLS9QB0UqqjBaS9qGDzUT8OIaVYtfApxwHgpqorLeXJAgAFQ02jtBkiPYY8+c6sadLSn09y4IdwHtlSwXkVAqAOqlSo7iUBySptUg7zf0twbq1IK0gM69oOckoABczTmcXcCBFq2lCyk9GmRUNpFNYpw1psuLkoGwRFQ5BY2zJ1pPgZsqu3+HUrXeg7uAtwvp2KwuUKskgKb7liSCRgnMWXoSs9I0bDTV6q/hyVCsVcSs05dkawAkm3tA99dbnpq31bW7pb03NQhmkXKik2BlZZggMCSolQJ0f8ADe2CLWpJVa+4sGACrHcAJClQZUsTfJsAXCXKk5it2BbhWouzqLmcMEqVGLKq1Ai1GgoSxhgpLsPmQAQQuuOk0oJDWreo9U3332gG0qDhLYFton0wJCgsW1PY0qhLhKlMd0m5g5DB5Q1A0n5VFvINqwJgR0naiqdxq0wst3FwA11yEkC0EsSQBm5ZnMLd4Ro5Fe525EVChZHe92PLNAJJyR5f5fJIwIAfjpFyApLBiQrL4uWkQc5CXH3Hc8+CDYul9ESvRVAJpn5Sf7QP+HP3u41v9mVai1P0KrKK9N6lIU2OXCMCCoPzQF8TFp9tMvgslgG+COlUt/sHRmC1LalFuCyhoAa0+LY/lGt/AdE1NnvtgxxSBWkDyLSwY+/+tWY+vjSqt0qr0/qyWYpq1ykQbqLMAwP6Sv3UH21eqgXbdRHAG4IP3Ldp/wCJQ39766tGOcAbpC7pHS19P0jAp7hHonHDq7vSb72vb/dX20Cm0J6eyvhttWkR4FTkfTvJP6adjbsqMJj0dyrT9PljP2B/XRP7kC3UKcZZQw/4mH9SNVaFTNmG6jQccVqBP3wf8o1Vqd1TpAwb6G4IH3kj/n08WvFHp+4n/VN6Tn6Htzn2X+up/wB3FnUaR/K/qQORIDf1CjQoKZH1kRv9luFxeoBOeCYz+lXWnpen1kNHzr/jTI/xp6zqvfs9tUHKEqP0kf8AIDovqqj/AEht3nkLH6l/+o1qNZH8NpZvd4nhiTH98/8A7f00B8HbMLt94Gm1kE/7jg/0036aY3u4HmGP9VOl3w/U/wDS7yM9sfrYf5aDMdfChAU1GM+hTIT6Xlmaf1EcaG6ZtDuAatdraClp+pJlguTAJmfM4Gpegf8AtN43i20eOFJn6Zb+mgNvSfdulFPw6dIS5ERJOSPJZiGyfA40JUhlk563vKu/qpttultJSCPAgcO/sozC+T9eDvi2uNrtaW1okSACSRJgZHHlnz/4NTdU+IKOyQ0duBcPmc90fX+0fHsP00o6H0Z69dNxVY2A3ANlnIPa0/wyffMcRnSYjkflV2GPxd1L9x6ZTp//AFKkIc5JILVTP3BH6684+FuinqG4N2KVODUIMTMwikcT59gPeNFftF6+d9vVo0O8J+EgUze7sLiDxkhUn6E+dX/4a+GRs6ApiGc91RwPmYwDzyBgDPA0N7oGxLka02FMLSpqqoogKvCgcCPHn7/1042FOBPvzqkdc+LtvtDFWqgbMqnfU+ggHtEzzGkz/tsoKD6dGu3tcUQH+TMf6amkFps9ZLaT9U6iAInXke6/bzWg27amB9ajE/0A0Cn7aL2HqbbH9ipJ59mTP8/11Wm+SbW0unWdqjMKwQK6i31AO+CQOWnjBAMgEfefNt1QqFqtAKxtFqgkscEEkOqWtLL6hBYC4rxbOrcfjTb7na1GpMblsBRxDi6oigwCQVzyCePGNI+sUSN3ItsqJLAi0DJDPbBRzESGgHM8khZqmqEWbsqnUdgaBW5KeQJCOJImDAlu493cQBzaMNpp0vaVN+6I4ZqdOmq1KzcBFICrcxwMESL8sSFOit70/NIbirUoFqdNKSolV6liXBQo4tZsiXJGQMKRpx0/oIR6JoGoRt2LVaqgSSpaKhQm5ijBxba10Ot05ABuDm2hTtp0NiEgECvXNOqJE96Adhk8e0a3pC60qpNSs1M1HJZr6lV2ycAtSphDAgdojWajXwSplM3nQtwAG9JpYHIBaIBmfKHtb5gPlMSAYY/Cu9pkLReswDMtysrlZBaLDTcZCmcjmSJIzrqOzrxVf1AQZR7ZRFKm1qQEBWEKuQIMQJOmfwlSZT3FkZcgikQjFWEE4VarKWmGmLMRq99JXsAdV6B3KwphEZySuSqgiVWVLFWgEWtkAcnuYXDaUDTJqPACkU7UsD9t9v8ACVAWyODguQJIMKbq0IQ4CSQwM8RBVoB9X5HdoUAsWgy+jG3JWndcGkiYqKRaZIttF6YUFAWPaotEqdRk20LeCbqvUmVOxmbzUqWiIWAxIAzEDwwkLJUhSN7LqJaoxANMLJUtTAJkwwwRKhcfmLGWzbOh/wB2UMqMrFmAJfDNMFFtZFiORatwMSQbSNbrbxKc2g+Lrx2zMmFk2iSbs585E6nXYyVhmz2ahmITF0AKLYC8CZziYzJnzIAO6Z6dVjTgC4HHF4xJEcMLRcp9iR5AH2iv6N9F1fzYQxmAMXAK6mQcifGOZfbHpK77berQaytTYFDIuSrTYEqxA9pUmIKtOqQi7LRVBnwPTG2rVNnUw4/EoexpsASB9Ve4faD76o3xxsalLe1VUEMXL07cEhjcrLH5g0iZkFcaN6n1HcVh+8vT9KvsHCOy4wxNrlDgQQwJmCHwIOLFQ64nUaBpVhTp7sKWoH3wO8DkZIDLJwQft0JUNwbXffvPTfWqKr7rbpc4X5ioEx7i4Ldb7qdTDqQ3Gy2u4WCyNYT9V5zyZtH89eSdH+K6uw6hFWV/EFPcU2P5bxdJPJWJB8ieQx16+uyWht61IYRd0Ag9gQCAPspA1WOME2HdSpR/pAeLUcf1P+I1FW6uKO82rthd1TVZ/tECJPHzWj+9rrrG+RR1Bif/ALaceSvt55J/TS74k6Sm521DYFrN2KIq0jxlcMt3IkSPpE/l0wAJkPq7/plTtFVTV2pOB5IAP0gfpTfUXwz8QmpuNpWcEeuh2W6U8rXpAlCw93URz5jxpT1d6nUaFNh+F1PYkXBoBux83i14nmAxI+VpI3Rt0d0atSn+FUrgJVQ80d3QIO3fORdBpz5LLOZ1JsZeC37Dd/8ApN5QaS+1qFvutx8fZW/nrfU+q/8Ap9nuBypKEjMFCD/yHSWh8QqN5td3aBS39M0qy/wVAQjA/Z1C58X6306ky7fqGycn1KTerTB5IULOPqoU/wB46O41Fmq7kU+qoZ7aq4yc3Lz7cqB+ulnRNzFPqdMT2KefOaqnxgdukvU+tXbTY7xJmjUFKoecIZyfHaP6/bRe1rCn1Xc0SYTeUmKHEZFwjOTJqY+n6aRtjpGbTqdvRdyyEStSPGM0gOJB51F+zfqZO139QnKe3OKU8+OdV34e3BqUOpbJyTVAJAwCWUWkD++qjj82hv2e7ydh1OiMMUJGPek4j6fJ/XQfcZUhv8A0m3td6lbNOjb283MZgHxAALH3lZ0r+Ov2pPXdtvtZWndbcvzVPECPlX2jLD6Y13+zzrdu039qgmAcSD/qqkAaSfs12yE7jcMsmkAE+mGZiPYwoE6V8tszlRb/ANmPwa1Oqu43K2sv+qpyJBIy7AcEAkAeJJP0sH7Qvi4oDtdq34hxWdTHpj+EEcOZyfyg+5xR+ode6g/7oKCimu6+T0rmq8A2kwLCVM9v17sHV4+Gf2alUVtzgTJpAhrsgzUbPkfKpzOTkgmKvLA5HjdXYG+0AlycKBLH7AZJz99MKPwFv6rW+iaYmCapCAfWJLH9Ade90tjS2y20Ka0yckqgF2czGSPp/kNLGrkvaDyQOBGsnk0pWjzBP2LQpNbdAH2p0y3/ABMwP/CNF7f9k+zQgs1ep9C6qD/upP6Tq89Sri6FIPvz9NLQxuPt9/pn/wA++s5shJlZ6j8IbahTjb0yruGli7MSFEgZMDut4A41z1npR3NCkykAxBaCZUoSVgHNxVBgFuIkwC8dw9ceyiP8z/j/AE0L09J2NMrm6kCB73JIH8/Pgka0vIkZclZqbdKG2ZTRLGztRiVkle0ybWNKDJQNbcW7cE6Sda3L1KFKZCq0sCsJ+IiuWuKzlVpsAZuJlVGQZN3vHq7ynSUGmlSoCDaWcK9WVbyTwpyO4qCREah6luw9WpTp2hnaKj1CpCAyP9Y1R7gVZiTIGJWOAYqinIZtfimkVBqpWeoZLOAhuMnuJcEknk55mIEDWacUPhVGUFEIWMfhrUmMTf6DyDzlpEwQCIGaRyiLYfu9vSVmAaC1/FNllriMqMqwXtt7QYB5M64OyFMBfxEW4oVds/OVVGUkqqwJtxYLlFzLIU9J3r1HqF29Sq1T1YpM/b3ZJEqqJeqJctQEYmcW2WrS7GZi2IsQXqIgd08hixMn+yfzQFjbToACdhYvdSZVVrGWmxdRNOn2FmZibSyDMmTAIKjS/dV7F7y/aRYQ4iJBIi4gx2sxYCCPEC0lepelSqMQoyaUggXEKyENYsMo8HIhSQASBoPcbvJJyS/JpyT8toILQs2sVGVIAMj5dNV5Mht06jVLkEqxzebJjENAZcvAHvImI7lDCm5WSyEEEh2YgKJyZFoUAE/mIGcYxoHoG3FOn3sUmB2llJjkELiZA/WOTnTjbbH1mAo1BWKGbFr1A6g8iHZ0jwA6qp4nU6yXhAn2XQ6lNvW2oDR3VKPC1F/sNm14kg5B486n6lUAH7/01yDSe7d0QILCMsyj5pXk5n5gZUzF1He/6NpPuNiJVHX962rmPTkwGsBIp3HBZMSARIu0k+MN1U2j7fq/ToWjul/FWAUDNkq68dxGeIdDkFs9UI4GbQ23vxNTo9VrViynaV6NP1QfK1Ka2n6+CR/Cx15r8Y1K+w6gWWobka+hUHFuYMxmMqRwYPIOrH8edTp9S6em7ohUq0gE3FNfYfT2WQwP8JI/Lqqb/qH710pC0GptKoSfJRxC/fIA/uDVLr+ybM+PHG4O23iiDuaZv/20MN/IED+7r3TY7w1aO0qc+vX27n3M7akxP+OvB90J6Ntyeae6qLHkShaP5jXrlDrfoptKKxO0rbJaojha21Wl48hyB+o1oYX7A3Yd8Qb5f3bdn+PfpS+5DUwQI54P8tF9Vr003O63dcNKldvs1WDULWm5qazli9QgE+AfBzXRu795WoVu2ls90+9qMchhUUPRGP4ZdjMYUDzjnpfW17uqVFNXc7hmXY7bJZVICiBMAlVlmGYHOdO2CxnvatRgjb+hU2m4RBG+pKHpgH8tcLiwnDISVHzSnIrnXGenVaoqKKrIBVVCSm5prDCpRY5apTwyg9wGO4WsXjdM3IAr7zqNWk5X1PTptTSmnJhQUYOAvP8AzclGu3IBsr09zRuLC1aatTYZuQ0jawDSSsKRcSOWUpLgFgO1plzudqxBO4nc7WpOFqH54PgFiD9nJ0V1D4m/9j1IBgf/AG+8BGF5Viw5WG85mF41m7oBVpsBHpPcAP4SCHA+lpY/3RohekrNYMLqdcfiL4ui1m+zACfqAdcy1Kwylizb0orb3p5xTrA1tuScA/SB4MDn8mgG3NWvsadVMbvpz2sIyypEAxzgf8Le+nX+hmNOkt01dufwanBKjhW+69p+2j6extqtWUR6oiovgnwxHvEj9db3TFf6gfS3m26lRBNOvArAci4QTjz/AMyfXRlDo52e/qVlzttwCHxhCTOY/Ld59nPtptt9gq02pQPTJMD2nMfodFE49/BB4P00vuMVySK98P8Aw02y3Ve2G21VcCcpBJUMp+YAFlkTyPrrfSNlT2QrpTmolRrgp/KIItJ84MT7DTapVgR7Y/TS3cVAJ1OWqyTk2FdN+JwKlD1KYRqTqabAyuAVg4BW5Cy+RkcRo/4l/aNvqm7q7bY0hbSKhnhSe5VIJNQhFySIgnGqk+3LtwRzggrIAa4liIGQq2juN4ONGdM6lZUr+oXHpUiYJF5FP1IpuAORm2YYAkEEEappaku4ykb3m16xVVi26RXMC1CBcBOCVp2jkz4OJ40kqbHriH/W1D9RXpkH6Qzf5aZDqvWRBO0ogGDBKqY9jNYFT9wD9tdbj4q3yLL9PBzHZVDEfotxGdX3NeBhRVq9dXkO/wDdoP8AztB09+G/iPdMKi7vbvTZVlalhRWMgWmcSSZ7fAONZ0f9oVGowpVkqbd2ODUi3ni6AR7ZWPcjRnV9x3+mv5TJ+58foP8AHQb+BJMhq1ytKuwMEU2z9SIn+Z50b0GtG0o+yqB+gHA/QaTdaIXaVi0zaYj3tbJzwJH6xzwc6L1Ifu6Rxj+jqP5QdHkSKwLNr0eN3StBJp1bi4c91rO7SGIhQ2SAZIjgEPo+h8ObUKA1N2NW/IEeSpuYsMjBJkgCGDMGOiNrRLOGWweAGnJtqQc9rELAmQR7CSdMkYLTZf4W4AMG31C1rGopViByWm1AcEgLzy1OxVcGbT0FWHSkzSbmNM5Nxk5JMe2TjydZoep1hlNt1IRgBmsMDiVvWMfT+fJzSXYti7oderWBalSwIK91ohBYW+crCogUA2iLbrrSdM/9FVduqiisXlQRFRWLsxtCk23kKZJubwZWQNC9J2dOgisaDUhdaAWplajMpItNrZ74DC4hYm1SxEm73JqTNL1FcAFJpuyklMs1NcC5cypIOAZIk31WuDWAdQ2LUynqqxqqtoLEkXKQ8CCbYBJgG4sxZsMIA25vAeqQbfypkA4kxabCZOMRntHAab7fm2QtRqSh/TDksqyl0kFR23IGIAGVgL2jUe0dHomqVAIFoUk2rJlSoBAwgGYInwYl3UsZHjzRF0rrlY1Io0CwHAAcSJ894n7nj21fOmptWYVdwauxrgi16gejknw5/DqA8EEnHtqpdF6HXq1ZapuqcgH8Kk7kDAkkkY5+UeOPGvTtxtKnoGluPT3W2KhWmmUqwJuYpwzCJhQhAkrJEaaEbdnQ8FX3/W9xtqxp9VWludjWmkN0iAWhvyvb8q+Y/UM1saV0tkuyNfpNd/V2u8U1Nq8jH5pkGJkA4/MoIHfqy9P6fV2tGvtF/Hp0D6tGmxBFfbVAb6R8FkYmD72eCRrz341oPT29HcbaoK+0FRau3cn8TbGQDSI8pMLB+UiCM56GibKb8N9ZOz3TpWH4bE066kSIBIJjzBnHkE6Y9c+HTs9ruWRlqUK7UvSdTPbLtJ+0BZ4M/eJerijWA3ij8GqBT3SgXNSbEVB9ZAM+Y/tkag6KrUqPUdnU7i1H1KdvcrFYYMkchlKsD7DQbvIgx2pp1amzEj0qtRt7VBxaVVaZU/T1kqf3WGudt1RrOsVaoKrWkKWx3TUemo+uUI+wPjXfSOlq1IptnFSpTVQzh0wBNRxTBN7i64wqwSRJ5Gm+32psjcUgWR0ZVdIfIvUGwELUNxBV45AFwU6i9SmJZva9TIr+puSYr0httw9pAa5Z29YjlbklCPBx4MMej7dleg1IK1Wj0/06aqQZqB0UwZghiygkHifrpVUUFK091SsRfUqR6cTCie22wTCwvcOZI0y2nX02+4pbiS5o3rcyML1YQy+pbbMiZEi6fc6y1Td8gfU/gyltQNx1h2r1nzYpJALHMBCC0ExdcB7A6I2nRqTstSh0rcU4MrVDJt3H1VWrC4R74Ptq20OqotRBtk/ft8ygtVOUplgJ4JC45yPa7hdLeqNTqV1pValXe74ksdrtnNKgvHz9yqLfLOSSTlcqNdVJhaFNXbtTe1kdQVwrLTUjxH4TFODysDPA1PQrEQDJA/8Ag64+Jtg9M0jWCbchoamtR6whuA5IUosgi5MSQMTOqj1DqG7DKFelTkA4jAYYPeDggjgmTJ4GOKcHvYLL6d6oHidQjeD3H89UUbjc1agCs5XkAMFJAyxMMABaQQQRgj6xtd4/cDVchWgEO7TjMkGQcY7T8xMwMpKMvIGXr97++g63WUUkFxPkA3HOPlWTz9NULdV2suq2yTBW9ye2IAhoEzktzyvGtpFQzYIEEY5kKDaqntEziRMDzMD2ny2Ci27vrRiQpCnh2iD8vABlpuABwMySBnUNfci17rlYCCewmcglFOGBMYgxIk6gWuS4KkEE3YKrgr3DkHiDcbolf7SmfakBSxWnVugEKZwwOEuBIwqiIPyEGHwA4JGeOx1eKtIemysxIkinAksFRmZUFkIwtYEYGQAbT1tEVe0FVKxDXMoJsJEgezBiUYCQpyY7J3bsChCVAAwAxVcgAkHJng90l+SVgibrePSEN6aiYqN5v5YRcFRywFqkT2FojJbLChx1X4tt9NKFB6+4qXH0lJ7QpIJYgGM+MEebeCj3W+6rUgHp1on3Zf5lnxpt07rwoK5p0nrAr2pSUhmN/IBkgdwBwWwphgAQL1D9oG9EW9LqKTwWFU4/Smv+OumCU1bQUc1au5q0Hp7vZItO09zVlYLjFqAEgjwQR9xrNhSwI5gf4aH2e+6lujFWkm3pD5wVKs8CbQHYtkxkQPr40z6UoIB0Kp0hZCj41pldlUIYQbVggTNxJglZgiOCPlHMarnSN5FG3/8Azf8AmqU2/wATp3+0Dc1DSKIAaci9iRyJAUCZkEmcYkDmYqHTKneB4/EH9B/+o07VWNBYPTun3CkrtwwFty4yC3M8iS6gfmT3jXG22QEn8t2Iks1rmFmMBQDHPy5E2xHtqkbdVljNMBoIQqq0zNpYlTFs3N9ZHbGsrM1QkWAEFflLLFzfKSQDimnEEm0QCAbuBcthvk1t9mXVWchWI7gQOfJyDyc/rrNG0N3uEFq0GYAnutBkybsgGe6fJ1mk3sW2BV+r0KS1Vp0BC2qjhWQrKSZUkiCFntbuliQOCJuNyL1sp3U4l4WYC90zyIkiWwbyZWZIlbcKkEvFekcqysoKhWLCFNwABEKWmBwshj1V6wai0y0qwYx3ZYMFYtwWLY5574kXa6NtcC2MvigoLabMGWL+0KrU7nTNVWMk8EAyQD4BYMd1Pa7fbbekoNewmY/C5YZKqtMWlgByxCjgE4Na3YAS2gWVmDX/AIhJwQWUiSWywUtMEyYxkXZde3VRBtXUVlqOLVYw0grEMkErkHyIEiNGKqJbT6Xb/wADjpPx3R6fVmioAM+qtQtc3tZUp0wFjOGU/wDS7bX9qNCv+KLxYsMFYMbZUu4xk0xNTgG1WgEXFYdv+y3p7UfxFdWtlyHIEib4BBKgECeefMHVQo9FG1qV6SLZHqK8iYBlGYAsYEGCwvUXSRHLQbikyk/kt3VutvT/AB6ZptX2DFiitirt6sirTB/sVFJX2VaZ5OaBv6jl61bb0albp+7lqlOmJ9Nj8whZ9Mg+8CIH5Rq39Mp21i9Moj9opvUFypUsRfSrRP4dZEp2uCRdlSTbcg61tOkM71q4bb1QxFXao35wcwqrJB5DqVUg+DrpfUT3YKztCu1u3GzqjcUIA3G3qC2pYxgiokQ6yY9RZgkceSdltatCreUr0lpE06dRbTahYuFqqVYMGR+1p5GJjAW829D1b9oDSUI9yuS/awCgz3AHv7gzQMZyJ7+G2rUFao3bTqKwwZLEArcuYgMQCSYkj9Fk8Clj6JCpUrMiinUPqU7go+VnBlitoJ7RYGeApBiToLd9R9UkFmALntUKIhSoDNSkNyIAByYEgIG4f4gY1qldig71WxgSQOVaneUIhQCQZDCA4KsF0RutiLaVOy31HCxY1OYDAXOahIAvJf5Dkk5aBL8hA03VX1BTqX2hgqoYU3MsCJJUKFFsYJuI7WdiDem7h6RmvaisSA9Ws1IGIACoFam3BJcTMyTnMfrqEDFXdwVY1EthbSyqKjLUZWUQSSwUmXIIBkz7fqIqblCJcrPpxaQAThhJJvfFIFhzUlQsAaMVngV5GW76qfS9Ntw4ogT6ezrU7nFxJBuRWcEHgE/b266Z+9UwKW32m46ftz81RKFWvuKn0uCi0wf7IHg+DReq1SN+CgVz6iEQgRXJCZCnAVjMT4Mnk6vvQ+k0axapt6FOtUvLvUWtV2/pG7AYKEppzgLOBxnV+HQY5I6GwREYUenblVALV93uSBWYKSxsE5JAIgEDPcDGa5ui1Rmp0e6kbVLIcqrO7emCyiYjkqeJnu1YetdDWpWWnU31bcVWMijRq1HpUgMs716paVRckAXYGRM6re03G3pO1RKjFULQqkxIYopvBFxFNxbewAAPOZTUXcDWSTq1SkafphgowYbDBg0QUBOSqsvecREHDkXZbOoA5sDKAexZYKFz2w03HEk93II/KQqtB649QCEvewAy54JOZkgWiW+wmQNC0dyxtJ4DGF5nPGRBXx+pxmdI1g1YD6ysb1qrLxhe4NIMyQxkcEHjmRcZnW2SpYXJX5TYR/CgEmFwFAewAxLMFyBgjp3Uaj1LKk1BVMWeneZLSphYMSSAJIiRGMTbXdk1mKs6KFOajHGV77AIU3ywRAYvAkgdwV0wG9tJgXG6AHh4IYL8xBItIM+0xIMsxDShuQym0rF4Bm3A+fKgSwAFzDu8QTxrW83aMtOGa54EiTczBrgJliFvhebRAjlixa8AixkWWSTckoskFYKmIUxCgQvAx6cpNAZtqxpmQcDhAxiSHEsykflCyO0i1Ri0KBtyvaHcqIEGYk3KxlQWNrG9gJFhtiRIBi327+ZSDYqKRJPqKLsXAqsyX+W42tBuFuYaddqvaisJ+a1CTIbvSAbfmP0AKhRzcdFMwX02iLqFSnUcugmmSVYEC9WyZkQyyZm1REXds3Uvi/qayo2SuB8rqrsCDkG1KjxIgxdidDr6ip3U1WGHpITBUB+AFwkkTkKZAjnEc7gpUYbirRWiQtqUVrqBAyCGL23BlMArI5GAGhKnQVyAb/q3U2DVKzLs6YzhQpM4AUGXZvYEjR3S6leotNrxSVlUsFU+oSVBwSYSQZDAHBkeNV6rvaBJq1a1fduh7UdbaYzy5JNq+ygZ86a0urvWJ9dxDm5aW3YM0QOwikS1MYySZJIwM6o75GkqQX8Tg1aLJRCpSpdpMYLAiUTP5fzP7mMmTqj9Kn1EGeT+txjVy6qVNL0ar09uqqCm1pd7tGR6jABUUzMY5knGqttViqGVZIF0QY8mPr4GOdGbpD6cbPRenus082qGFNmPE1LLcI3fi6VbiZYfKNQ0NvZUfyogBpA7ZUKGyQALJChuWaJJDAjZb0t6fp3QwUyGLCA11wEHAJJ88N5mIq1WFqYuFwBKoTdbBUDBAAWFW5m+bA4YcMW+KJPAMac5KoD9Udv+IOAfvA1rSsEczk5MIWBnJIZcEGZ/XWa1fAtMm+Id1SLuEKNm1SAym3tAVbQAD4ZSGBLE5gNof4aoMarBCykjEgWzeDMwuQRBNzTIPuNON01MqvqqAQbERFdiVEUwpUEhWcU8M3cfTBVBIgQ9ErUakM0MQ4gqlQGLiDLgjNzGYCgcsCQo6KVG7HW4bDhQrEq03PTLlxBUqpJIYBzJX3Zhdlma/AfQ53Zd0IpqjuCQVN5YI2Ggg2My2wMrgDUFXpr09w7pMsCoYgs5KgqTZafmAu4OXftMRq0/BuzamtVSBC007l5cqKzXntFssMKPa7lpYJprA+m1uQ0611cIlaoEM+khXLAE+tUAAEDDiqDOZJA8apxrVKu8ucwwarVgeBVYIgHkCEdomMDzrOobDqb1qlL96elt0qugCkqfTVzAFoGLeCWx+mudnRNZDW2zKr06rii5+R0W1LGjJpmzBHBAI5M3d0Vk8m/h1TWpOyFUqUalWkVfKFL2Io1BzZacGDbmAQWBI6z0PYV3v3qNQrYBvZlvjAhk7KwHusNHzAYUDbff0qleT/6PekWslUApWHseFrrPDKQ4+oxpztuq1du4prWG0dhatOsnq0m+tGrfTLAeEckrxYBGqxJPko9XaVH3feKLBnK1kd1UdhspoxK20vlAQj5rST82uNx0umuAtqUy5ZCym1ZeVuHzm8ntMAwhZLQZtG8+HBKrSdX3LS1Sse1/xGNzQjSqmYVflENzkETefD1Rm7lYUl71RSEVIUy1ykkSZAa2QXPIBOoSklKhBfT6ZTLLUCCoU7UH4QQgkySjM6LaxM/KsKBbJEGbWtt2BYsUqs1yi4TASmxBYIRTEWkd3h14+Y3ddIa2oSAlTuBn8Ul2FURaflYEljAm5oEhiDlWiyIUBrOBU7WFP0u1irnBiEuZgFRcAHJxqW9O2Z3wU6r1dKQVKVzLUY4VoLErHNk/nYFZIJuFqWjRW0NQoGLBajRc783kN3M8SVohfVOcCj5xDrouxNO8utUqrKQUa13KLBCyhg+p6pBm624gi0Tvryug9SsPSRILCnBhV7V26XIVYs4QFwQkBhZBjVIyQyK5vtihqGsy10WkoCMAIoKIG3vHzXBAHK+L1mM6ffBHVg1SpSaXQMXtUKqVXLMJUKys0swVQLmiD4C6Q0KwcB0RlBkL6lWEc1D302LIW3FSpEl5AWFH5c23p/QggW3saO2eKQXKx/E4CupYNM5M5CtOajyG9o36h0AvTqA2IG7atDY0latUHhGqEtYJ5Fx84OqJ1/p/prUFRVapFNFpUzUf0QbwaYYEoxCoqMTkM0ge916pvRS/C9KpVghKW0otUVJKXB6rILqrMQQoPIRjhc6QN0qtWqOtfbbfb2fLTpWE9xF/qtc7KYVYJB9rRnTtpRtspOSasou025M1irFQbQADktiJGV8yfORydbMEiqwMGIBkxIa0FhytoPAE2kYydX/e/D11lGHMGFUIEuIYAEE5glVIh/U7HBaADqBPhamGvL1KjXMcZJupYI9Oe4jNphbVWQLgry9yPJLcim06TApUqlgzFQAAA1rDFSI8rFuBJZTx8zCntagqEhiFUlhf2yQStxABYm8W/KYujBm27VegI1XvBx3t3emQe+6FBB/1VxBkSSsCFJC1ehKQyOlRJLBVUspC9t8MwJMkNJYYGYBZwq712BaTEtVmZaSgqXMksQCZQSABmAqyZMswJgsDpiyLbB7QJwQAGj1GDN2xcSOZ4AHgwZtuiCnYVSRBaGEKzMqlbmVWUg3UyEYFsAHglyf9DhqQADen6gD1HMFhBZgbhIEKpgyZEHIWZSdgbQmrlOSyGmQqleSxP8WY+Q+XBgFc5A108W0x6V60RhnLSLACjkkAA4Y5MWlyLflBcVul3up9Mucn55KKAAQGJuYEXC6ACWVhFpU9v0x0NRlCEKfw6feSO4Q0jLz3SxwCBmTOjuVU2ZysULVWrAao4sUFiVJ7rSzcGVAEgjtgUySWtK6no1VU1FevV2wglnAUEBahIWfrE3WiYjzly/SyGk01RCTJm7EG0hSq5AEkK3KqBFoBgpo9MFiAhAZr/NNQGYyD8yxUtIDMDHdmCFjJYaMinbzrdkAdTqvcfyUTxiLiYuPOM/y1upTqz+I1IlVJDNQ9CpEgRcUQvcCRCkyCR5nRO763axptvmV5hg22T0JHzIBGVB7Z4wdMqPQKrUqZpIgLQ7eiIpsCVyoabYSzj3DCSI1eUqWfv+is2J3rA0exqVNAbSP3dK1SpUIJMlhiEiCIjPtOle1pD1Gn2IgIs8AcSM59xJ9p1cN98NslJ3dnFiPPeJODwxtbiRFg+YjmSK7stpeXsGD8iAGSIMnFRfbJJ1KU92EW0a2sc7K4Ge02D5l9MRNwJypmLY7cHAE3dxlXfJUQ2lj8rG7uIZmVrjgDhmJgGBEnDFmi9GPptcCSAIQEyewgsQ/BhsBRjIzOAx0VnZb1bugm45BWJMMTcbFKyMloOCCRNSXJytqym1FM96Nd5uUT/wDj/XzrNWZ/hUkz2r9GNRT/ALqiBPIAxEa1rNw8jXHyXgUFn5RH2wDi3kkYtB+sfykmbZWPOZxcZPH1JM+5GuatM5yYgSVzk8DjP0A8+0axqXMwTJnHOTOMYkz9J1ybpJEMnVRQM4uMnx4JnmIg/QgQPppp0zbX0qw4BUL/ADVx/n4/+VdOAC2BPkkfXIiMR5nj3JEP+kUitIyfnqH7woC/4g/z1bQtzRTRVyRX/irpw3ELXYLt1qO1UnAg1XCAHgGxZLHiRAJI159VJ3JmnXbZbKh2UmU2GocyZZlFo4ySf1Ji3fGG/oVnirUK7eiZNMTdXqqF7RbJsUwvAlpyIGlbbTflBWFKjQ20xTpVbgzKPBWmDaPFsQPY69JcnXPK+/WcDY7ylTlvS6nQP5GVRVjyV+ZKh+kknxrnab7Ybik1NXr7ZSbGouzogb+ApVvoT7LE/Qa5q0qlEM9Datt6gyVpNTNCr7BkJQycwyoGH1yND0N/+9bsFFKM4FLd7asAGZIJWpa2Hs4n2I41RyUVZytj3oO2ejUqI1KhAg061KnTpGpIaRURFi9VPiASykRzqwl4ItJMntt8LdjgcBSPsM8HQOy6atKmKdMALTChRHEExnnBJP158nUzUHEgkxnzBOBkmCQSZyI8fr4+rqOcnIk33Okr4HgEAROTkR+n2/y1qwhp7oIiMHB7SR4BgHPuTMydYyZGJEQJg8ExPJJwPtH31sqwAEgMWmZJjAx7eAZjg6jcgHDGAcyOSDmZxJ8iUJE+IjxoP4kpX7KsrU7wFLWsrEEowYTaZMspXnkx5gmoQzANbbMgSJ4JIOO7EgZnM6C6zQYUKouKXIFFoLMJYKIAyzQe1cmSsYE6pByUl+QxeUUr4X2lb97RqnpCoWErcLqSKVhUQCFJi2676eNehLVCwIOViJ5gYA9jyfpExxqmfDWzSk1MWVKC3A2EEublf8SvA7cDCn+ROBbf3oT6cMGHKjPB5mQAIBgcdw5k6t6ltSwU1uQbrm1NRGsqmiCQlSrLC2nFz22kGWtRYEXCFmCAK18JbXbbTeFaVZi1amsIxRixAukmmCqNIYWXEqOSSRFxVDnugRxIHMDMfaZ5886X7nZv+9UncbClekEn06bqLvFjEsBIiTJiD51TRm56bgx9Pri0NfVERIg/WIIUGeQYiD7f465NZZJiCPcDxHm3wfHiR9Druk0CFzyYzEhjBbOSSWMcYEzrGptxHvA48QSZSOQP6/px3I5zgiJBgTz9RBUEnz7Z+v0GtU3U4gd2YMf1EexOIHzH310FNy8iSJP/AJg4bj3A88YpMjm0Q0ECRB4wf+sSckHQ3PkDNVFUlZUfYgT4yQREz9f52gaksEKbYUZGCBgkz5gysf8AzqJJmLB3RJBPtgwCYzdj+gzrWASVGcYP1EgY8gkH9OdDfRrOpW3A4EDtAxgCJEjHAEeftroVATGZnMQD8vsTIEZ848xJ1osoEAEngnnjgEEXHme4zxOYjgnMQY44ODmZ+xIxPj31nJ2YkxODMgSR5AHn9DH2MeZC34i3b09s9ieo79lNIEs9SBwJkKoYngQreCdMoyZkBv7QPJXOeJM/b3MgaR/FG1R6NhrmkmblSle1QQO1VkBE+cNkFgY4LA20YuU0hoq2isUdnvalaKxoVqeAyAq1ozEGADBMZJnOvQVYABeIwoMeD7EzxBj6eNef/AXTkWqzKdu9vyuqkOMECZYlZLAWka9DVssZ/vRAEmACJyQMz9D+r+ok91IprPNAu+b1EaGyzZByMn+z/ZKjzzrzvYU1JPrCw1VCIA9hEh2dpBEKBbk4mBGvTmorMzPAaREARPB9jE55+w15j0XbKKrwNxudwJVg9NUWnDSbndiBjiD9uZB9PFttvsPozpOJ6Xt6ptQmYtESTmYmRMgkew/L9Nb/AHn5hPBliPrbxBIyT9sfTI2wQmmkcWwxEyYUTk8dxGR/PGCWYkgTJP0zzgHgAxED7+xGudy7HO7swicwDPuWnWaiZ4JBIH3fx44GcefPOs0LYhMAAT9TAgEE8STjGePtqRqIMSSfJJE84MwB/P6+dD1KmYBhcY4xPyg/Qn34GuQ4iDkn2z4+nHP9fOs3WC25BJAfANsjHyyM8gR28/fRwqwEu7QqBQB7mCTAwYn+ulJnut88yYH1xGAYAgaQfEvxMKNRUqNYlgIbugSSMxJ8ato25Ujp9PKNuwvrHV6W0rVPRQVdzUCgKMCmklsk4SfmMD84k4AKTr3xG29ceqam4IELQ25IpL/tuIu+5MfTSJA9YsqVRVBqCe6AQ0EMxtlxE4ngedFfGnxTRFZNvQ9VjTJDLSPp0zJmFiWJk5It884j0420PPn79/5+Tne9PSCH2FJQBJShuQKwAE3KgADEcxnVg+Ctgzm+pUTcUUA/dKzj8YK69yk8wAbM/mJg4IFW6Pslq1ENClSVwQyOBVLo6Mry7PNy2gqQOSw88em9Oo06FNaKLbTUBQCI8DJEmDyfck6j6jVqO1dzlm6dMNNMcWgcQTnwY4gQSJxySdR+iASRIHGTJ4nP1gmOdcK4yCpfOcn3yPPPHP8ALXH74Gyc8+feQREfWPpHnXnNi2gipQGeTg/cYmQDGIkc41ixjwCOPseR74+uombMcSYnj9Yjj6/TWgT/AJGDxx7eP++swWmENTxI5zzifeZ/QR5BjSr4jRFohT+IKlogorjEuTZBLwB3QpYCWAJXR1RSnOCOSceSTIJgeeePfXm/xb8V0asqGBVD2BTF58t3I4n+GVEZIYEwLaMHKaxwNDkfdIrItWkAFAvWLQyjNw7SoKmSR3mozG2IXI1bEpLCwPM9vcvH094HH01578D/AA5WNVN5ULWMJpo7sXN2Lj9IkriTIMa9A2whMlfHubflkHx5mPb7a3qJKU6QZtNnVsdwPiYJJ/QA8GOeJx51GtYUyQgqXKbpSm7wSDJwtQKeeEH3HOug7SMc4MD38mcmMGJ0D1LpVGon4lNWNpW5qYa0nyt3kA845Gt6eXXkfRfVSO+k/ENOu9cIzfhsJZjLG5ZLGQLO8P2wse3EGBhMzB4nB8AzPnyJ/wC2q/8ABfSUo/vRQhlaoqAwFNqoHWbQO6ajAkCO0fXViRAO7MeM/wA/A94/x0Nb+bonNdTs3bLSJz9DPBEgDnn7ZHOtMoFpBAgTwO0wP1PHn/LWKsKIAg5zHi4RMeY/p51H6oBgmcTjxx5x49/tmdSbwJglq0+PGDj2k8mcxMnPv4AEcrSWAI5OBMAQZ9s/TPkT413TqAtgzAkzH1zBOYmP5RrmrWABWQD4Bxkx/X/P7a2OTUjmgBI8iAMScCY8+4HsRn76wDLARMETkNFvMwZjmfr9QNR1N74nyIkRMkgAZJPbEiOD9THVt4BVon6xERGTEY9yePOhXY3HYkEAwZxjuPMyF4IkAf8A46WfENdRRaWUgC0p6dKr5EsKToGqACSVViwEaK3e5tUMSCImZEN9BMz7n/PXnPxVu6m6r06VD8R/mIBujzJvMU7R3Spg3ZIIGu300atstpqluZYfglfwqrD0hBhfRSxWxcTIYsxIKGCFI4hYGraKBnAEzEA/cAifof8AzgofhrpbbXbrTchqjEsxunvbkg/mgBVnBwSfGmbHJyD5ke8EECQCYz7/AMonn1WnNtEJu3ZOtElhPB4yPeQRyZuPM68v3HVGQ2FtyFQkeku4FKkMkfO8VFT+yS0cSYGvReodTNKjVqle2mpeBgDIhfIHcQv014j1zdBocRfJu7aeSck3KoYmfefvnXT6NclNNcnsfwhXNXaU2HygsF7r4g/xFe/nkiTYPvpotAtK2CGxz4mfbwfb240B8O9KXbbanSSDADEmRcWAnz/LTN2YW8kcTwcGTwBEgH7fprj1KbbQjabOqezpQLlM/wA/t45iNZrmluxAyw/kPv8AMs/z1mltA6TlfAGZ8FRP0InP1/TUIIiAJJmWMYH0+pzjI1O1OT3DPIEnH6R7QZ1qwGZ4I+bmfp9B/joO/IaIjQJ7nwPbDDyDmAPb/tpN8VfDo31E0ybWUXKwjDeQfdTjz4EfLmwCmAIBHzR/SSP5H9Nc1KAj5p+oEDHvrRbi04mymeObPo+9oMagphQ0gJcqrIEJbcwuPsASx5I86YdP+Eq1EOXpGpVqdoP8H5yyknM1O0mRIVx+Ya9M3XTaVUr6iK3pg2SBgTkAz9j+g1PtaKrAGFi1QMxHGTk/rrsfqpjub7FL+FujbqjuK1R14HAOGkhjxjEA5jM6tdWq2OxiDxAOCSTwYEhbv/JgtRgkAA5944zB++t/uckA+/8ALxA9v++uWUpTdsWVydsEq1yPyOW/L75/7nzGdL9z1I04Bp1SG7mMAwSTIAnMAT4Jk+w06rUzi4QG+sfSI+xM66FQECAp8AkGJHtJ5k/bQbrkTaV/Z/FanFjBwCWMDH1nwCY/SdGv1NYBplipWQFUkyRcRzmMZn6QI02p0l8gQDNvH0+3nXL0AZ8E+0fSQBx9IGNM8o21+RJUY1KVRGoP+IpX3HcGAnODPf8AaP4tUnd/s/r1GciiEEyO7H5sDwOBzHI+uvT3xdEifrnH/c8669WeAAIIB555MzM86eGs4LA8XtVIqvQOjVtonptc1IhfTJyQSDeMASLyrAeJ8+Wl9bgUWLfoJAI9+QQYnxB8xpsQGkyRIkyJ+39dcoQBgmY9vpPn6am3uluYrjbsShNyUVkRCOStwGJMjk5jzzPucactQRdsrVk7s9lxwD8oIUgTAnic60eZMkziIBEzMa3TVZHsZn+vGftpoTUcobS6HZR+m7zcLWPppNK+GpkjAPNpbIIxzyPtqx1+qsHA9Gq0+AABk4yW7ePb2IOnJp+ZicfpJwMeSQfbUdbdCZYTzdGMkgjP3zP01tSaeZAn1OxM/Utw2RtivvcwwLgPGT2Dn7mBjXW83u6vQiiCDAcg/wC8Bj5QBzHkH3GnIqKTMLhjM/L4IAzP6TrRQSRBBziZ58fpLaXknT8ld3G53on0qa5kQT7gySWMDOcDkfWBLuBvJqEJT4nDMpxaYjkwZGTHaTOrBUIgefAzn7EgHI+3jXPoQJx/1zgxP6To38G29hRTTdDtYU7SYMTMf5EESBzxmMaGr7bdMLT6SfzaY4WBAH8U855xp/6tq8+JmJPB58EgNxEjW2tyATnH0kQT+vGfaPbQbNRHv6IagKdpqOAZcdpY4LEA/LnEew/XVJ2XRd3RqPURUQvCEuoMKzA/OpnFnsRnEavsSA0mJIk/7M8D39v8NRtdwTzxn9fHH+c6q9ZpUVlqNx2le2+33oHfURRxCxGYLAHxOBGD41HX6JuasfisoxgSPuPecmDPkk6srEj7H6+DJzHHjXS0j57ZwTzn2+/nUrzwSULKl/8A85XYVFq1mqU2Heg5eJtyTAGAcE8Ac6Tf/wAYSRNS3JgER5AUD29j4/pr0NmEiPk8DP0GAPf21zYABAkcW8SPafy+0eNPHWlH+IUmsJlc6b0jcbdRTFSnYqgiASASO5RJ+UEyOfmIEDgltlunUkOlNZzAJt/KRJMEHHH8QxMEupJXMwAZJjxxng4/x10mB5k5GRGOfHJGPsNJut7mgNNuyt/6F3Bk+qRJJjOJJxjGOMY1mrIzKCcxn/zzrNHewe2bq0sAg+fM+/PtqMSGbj7cif8ApGs1mg1kuSvUklZnmB4HHjW/3n5oH6RzjWtZpZNp4AiEOMDHOYHtGP6altuho9/1jzjWtZoRyKsmncAiBJg5+8863WjDEfy/XWazWfcKZ2tZTHm4D9J+/nXWASCfHt/L/prNZqlhi7OqiBIMwQAcSRkcZ0Pm0QZGRBwJ8H75nWazSv8AlRmSISIY55zgxBn21ywOZ4H0Hn/vrWs0TEu0DTCSrNA+Y/r+h1IaB5IUwSD9eZj24nWtZpq6bHidAZE/wnnPiOfAnQYrrlTMT/WY/wDPtres1Obo3YlQC7lswJ9v88nWmpqYYDnz9vvrNZooSjVMA4JKgHxxI8ka6o0FkknEGMRM/wCGs1msqwajoUcC6DBxjPJzz7++sZWAtLfUY85PPgZONb1mmZjkKGzHjH9NbDqY/KI4ic/9yOfrrNZrGZxaLoIHnIA/84nPOpaVGVJiQpzGI+x++ePfWazTKKMuTotcDP0j3Ef48kfy1B6IBJJYgmQCflwALfbgf11ms0j4sJOii0gopIyDn7+/vqOo92CBkyYwMQRj7nW9Zp67Gs7o0cfqMZjM65qoJzkePuP/ACNZrNGlQewQNj598/z1ms1mqbEUP//Z"/>
          <p:cNvSpPr>
            <a:spLocks noChangeAspect="1" noChangeArrowheads="1"/>
          </p:cNvSpPr>
          <p:nvPr/>
        </p:nvSpPr>
        <p:spPr bwMode="auto">
          <a:xfrm>
            <a:off x="8670925" y="-839788"/>
            <a:ext cx="2619375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9223" name="Picture 12" descr="http://www.shoarns.com/Hartmanns%20Zebra%20web%20ma_Aug_20052099-08-03_14-02-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631" y="306817"/>
            <a:ext cx="4114800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4" descr="http://t2.gstatic.com/images?q=tbn:ANd9GcThzhgQM4LuGi_LjL8ia1bD0zNBB1XeI8PIymKDhemmcRdl6M8O4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6787" y="128337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0" y="3245595"/>
            <a:ext cx="4640034" cy="34800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557" y="815349"/>
            <a:ext cx="1845569" cy="12613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1448" y="4039214"/>
            <a:ext cx="3909602" cy="25877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6787" y="2109270"/>
            <a:ext cx="4769090" cy="18432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0402" y="5093213"/>
            <a:ext cx="1072225" cy="164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2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ages.wikia.com/a2psychologya/images/1/18/Real_peaco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425" y="246063"/>
            <a:ext cx="43815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 descr="http://www.pentaxforums.com/forums/attachments/photo-critique/44141d1254238565-nature-deer-fight-deer-fighting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8088" y="3095625"/>
            <a:ext cx="5210175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4710113" y="693738"/>
            <a:ext cx="41719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/>
              <a:t>Evolution of Complex </a:t>
            </a:r>
          </a:p>
          <a:p>
            <a:pPr algn="ctr"/>
            <a:r>
              <a:rPr lang="en-US" altLang="en-US" sz="3200"/>
              <a:t>Behaviors Through </a:t>
            </a:r>
          </a:p>
          <a:p>
            <a:pPr algn="ctr"/>
            <a:r>
              <a:rPr lang="en-US" altLang="en-US" sz="3200"/>
              <a:t>Selection</a:t>
            </a:r>
          </a:p>
        </p:txBody>
      </p:sp>
      <p:pic>
        <p:nvPicPr>
          <p:cNvPr id="10245" name="Picture 5" descr="http://t2.gstatic.com/images?q=tbn:ANd9GcRYt5qyU-rHU-p8NlX9Jsz8P3gWRyoScI0FLrQ__aScMHdjS2f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13" y="3470275"/>
            <a:ext cx="270192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GAMESHOW" val="False"/>
  <p:tag name="PPTVERSION" val="XP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TEXT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TEXT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TEXT" val=""/>
</p:tagLst>
</file>

<file path=ppt/theme/theme1.xml><?xml version="1.0" encoding="utf-8"?>
<a:theme xmlns:a="http://schemas.openxmlformats.org/drawingml/2006/main" name="1_CC4eActiveLectureQuestions">
  <a:themeElements>
    <a:clrScheme name="1_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1_CC4eActiveLectureQuestions">
      <a:majorFont>
        <a:latin typeface="Times New Roman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4178</TotalTime>
  <Words>1095</Words>
  <Application>Microsoft Office PowerPoint</Application>
  <PresentationFormat>On-screen Show (4:3)</PresentationFormat>
  <Paragraphs>387</Paragraphs>
  <Slides>64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ＭＳ Ｐゴシック</vt:lpstr>
      <vt:lpstr>Arial</vt:lpstr>
      <vt:lpstr>Tahoma</vt:lpstr>
      <vt:lpstr>Times</vt:lpstr>
      <vt:lpstr>Times New Roman</vt:lpstr>
      <vt:lpstr>Wingdings</vt:lpstr>
      <vt:lpstr>1_CC4eActiveLectureQuestions</vt:lpstr>
      <vt:lpstr>Chapter 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Pearson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Christopher Delgado</dc:creator>
  <cp:lastModifiedBy>dschmidtucb@outlook.com</cp:lastModifiedBy>
  <cp:revision>858</cp:revision>
  <cp:lastPrinted>2005-04-01T00:26:31Z</cp:lastPrinted>
  <dcterms:created xsi:type="dcterms:W3CDTF">2004-07-21T00:54:38Z</dcterms:created>
  <dcterms:modified xsi:type="dcterms:W3CDTF">2020-04-26T23:06:39Z</dcterms:modified>
</cp:coreProperties>
</file>