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698" r:id="rId2"/>
    <p:sldId id="699" r:id="rId3"/>
    <p:sldId id="700" r:id="rId4"/>
  </p:sldIdLst>
  <p:sldSz cx="9144000" cy="6858000" type="screen4x3"/>
  <p:notesSz cx="9363075" cy="7077075"/>
  <p:defaultTextStyle>
    <a:defPPr>
      <a:defRPr lang="en-US"/>
    </a:defPPr>
    <a:lvl1pPr algn="l" rtl="0" eaLnBrk="0" fontAlgn="base" hangingPunct="0">
      <a:spcBef>
        <a:spcPct val="0"/>
      </a:spcBef>
      <a:spcAft>
        <a:spcPct val="0"/>
      </a:spcAft>
      <a:defRPr sz="3200" kern="1200">
        <a:solidFill>
          <a:schemeClr val="tx1"/>
        </a:solidFill>
        <a:latin typeface="Times" charset="0"/>
        <a:ea typeface="+mn-ea"/>
        <a:cs typeface="+mn-cs"/>
      </a:defRPr>
    </a:lvl1pPr>
    <a:lvl2pPr marL="457200" algn="l" rtl="0" eaLnBrk="0" fontAlgn="base" hangingPunct="0">
      <a:spcBef>
        <a:spcPct val="0"/>
      </a:spcBef>
      <a:spcAft>
        <a:spcPct val="0"/>
      </a:spcAft>
      <a:defRPr sz="3200" kern="1200">
        <a:solidFill>
          <a:schemeClr val="tx1"/>
        </a:solidFill>
        <a:latin typeface="Times" charset="0"/>
        <a:ea typeface="+mn-ea"/>
        <a:cs typeface="+mn-cs"/>
      </a:defRPr>
    </a:lvl2pPr>
    <a:lvl3pPr marL="914400" algn="l" rtl="0" eaLnBrk="0" fontAlgn="base" hangingPunct="0">
      <a:spcBef>
        <a:spcPct val="0"/>
      </a:spcBef>
      <a:spcAft>
        <a:spcPct val="0"/>
      </a:spcAft>
      <a:defRPr sz="3200" kern="1200">
        <a:solidFill>
          <a:schemeClr val="tx1"/>
        </a:solidFill>
        <a:latin typeface="Times" charset="0"/>
        <a:ea typeface="+mn-ea"/>
        <a:cs typeface="+mn-cs"/>
      </a:defRPr>
    </a:lvl3pPr>
    <a:lvl4pPr marL="1371600" algn="l" rtl="0" eaLnBrk="0" fontAlgn="base" hangingPunct="0">
      <a:spcBef>
        <a:spcPct val="0"/>
      </a:spcBef>
      <a:spcAft>
        <a:spcPct val="0"/>
      </a:spcAft>
      <a:defRPr sz="3200" kern="1200">
        <a:solidFill>
          <a:schemeClr val="tx1"/>
        </a:solidFill>
        <a:latin typeface="Times" charset="0"/>
        <a:ea typeface="+mn-ea"/>
        <a:cs typeface="+mn-cs"/>
      </a:defRPr>
    </a:lvl4pPr>
    <a:lvl5pPr marL="1828800" algn="l" rtl="0" eaLnBrk="0" fontAlgn="base" hangingPunct="0">
      <a:spcBef>
        <a:spcPct val="0"/>
      </a:spcBef>
      <a:spcAft>
        <a:spcPct val="0"/>
      </a:spcAft>
      <a:defRPr sz="3200" kern="1200">
        <a:solidFill>
          <a:schemeClr val="tx1"/>
        </a:solidFill>
        <a:latin typeface="Times" charset="0"/>
        <a:ea typeface="+mn-ea"/>
        <a:cs typeface="+mn-cs"/>
      </a:defRPr>
    </a:lvl5pPr>
    <a:lvl6pPr marL="2286000" algn="l" defTabSz="914400" rtl="0" eaLnBrk="1" latinLnBrk="0" hangingPunct="1">
      <a:defRPr sz="3200" kern="1200">
        <a:solidFill>
          <a:schemeClr val="tx1"/>
        </a:solidFill>
        <a:latin typeface="Times" charset="0"/>
        <a:ea typeface="+mn-ea"/>
        <a:cs typeface="+mn-cs"/>
      </a:defRPr>
    </a:lvl6pPr>
    <a:lvl7pPr marL="2743200" algn="l" defTabSz="914400" rtl="0" eaLnBrk="1" latinLnBrk="0" hangingPunct="1">
      <a:defRPr sz="3200" kern="1200">
        <a:solidFill>
          <a:schemeClr val="tx1"/>
        </a:solidFill>
        <a:latin typeface="Times" charset="0"/>
        <a:ea typeface="+mn-ea"/>
        <a:cs typeface="+mn-cs"/>
      </a:defRPr>
    </a:lvl7pPr>
    <a:lvl8pPr marL="3200400" algn="l" defTabSz="914400" rtl="0" eaLnBrk="1" latinLnBrk="0" hangingPunct="1">
      <a:defRPr sz="3200" kern="1200">
        <a:solidFill>
          <a:schemeClr val="tx1"/>
        </a:solidFill>
        <a:latin typeface="Times" charset="0"/>
        <a:ea typeface="+mn-ea"/>
        <a:cs typeface="+mn-cs"/>
      </a:defRPr>
    </a:lvl8pPr>
    <a:lvl9pPr marL="3657600" algn="l" defTabSz="914400" rtl="0" eaLnBrk="1" latinLnBrk="0" hangingPunct="1">
      <a:defRPr sz="32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605A"/>
    <a:srgbClr val="FFFF00"/>
    <a:srgbClr val="FFFFCC"/>
    <a:srgbClr val="000066"/>
    <a:srgbClr val="0000FF"/>
    <a:srgbClr val="D7D7E3"/>
    <a:srgbClr val="DDDDDD"/>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42" autoAdjust="0"/>
    <p:restoredTop sz="96211" autoAdjust="0"/>
  </p:normalViewPr>
  <p:slideViewPr>
    <p:cSldViewPr snapToGrid="0">
      <p:cViewPr varScale="1">
        <p:scale>
          <a:sx n="104" d="100"/>
          <a:sy n="104" d="100"/>
        </p:scale>
        <p:origin x="126" y="14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91955231191133"/>
          <c:y val="0.10599021713194942"/>
          <c:w val="0.87336410690988553"/>
          <c:h val="0.73852162723813197"/>
        </c:manualLayout>
      </c:layout>
      <c:barChart>
        <c:barDir val="col"/>
        <c:grouping val="clustered"/>
        <c:varyColors val="0"/>
        <c:ser>
          <c:idx val="0"/>
          <c:order val="0"/>
          <c:tx>
            <c:strRef>
              <c:f>Sheet1!$B$1</c:f>
              <c:strCache>
                <c:ptCount val="1"/>
                <c:pt idx="0">
                  <c:v>Mean</c:v>
                </c:pt>
              </c:strCache>
            </c:strRef>
          </c:tx>
          <c:spPr>
            <a:noFill/>
            <a:ln>
              <a:solidFill>
                <a:schemeClr val="bg1"/>
              </a:solidFill>
            </a:ln>
          </c:spPr>
          <c:invertIfNegative val="0"/>
          <c:errBars>
            <c:errBarType val="both"/>
            <c:errValType val="cust"/>
            <c:noEndCap val="0"/>
            <c:plus>
              <c:numRef>
                <c:f>Sheet1!$D$2:$D$7</c:f>
                <c:numCache>
                  <c:formatCode>General</c:formatCode>
                  <c:ptCount val="6"/>
                  <c:pt idx="0">
                    <c:v>1.1843892002959913</c:v>
                  </c:pt>
                  <c:pt idx="1">
                    <c:v>1.8325756009871252</c:v>
                  </c:pt>
                  <c:pt idx="2">
                    <c:v>1.279105590289989</c:v>
                  </c:pt>
                  <c:pt idx="3">
                    <c:v>7.6356255655825489</c:v>
                  </c:pt>
                  <c:pt idx="4">
                    <c:v>0.55901699437494745</c:v>
                  </c:pt>
                </c:numCache>
              </c:numRef>
            </c:plus>
            <c:minus>
              <c:numRef>
                <c:f>Sheet1!$D$2:$D$6</c:f>
                <c:numCache>
                  <c:formatCode>General</c:formatCode>
                  <c:ptCount val="5"/>
                  <c:pt idx="0">
                    <c:v>1.1843892002959913</c:v>
                  </c:pt>
                  <c:pt idx="1">
                    <c:v>1.8325756009871252</c:v>
                  </c:pt>
                  <c:pt idx="2">
                    <c:v>1.279105590289989</c:v>
                  </c:pt>
                  <c:pt idx="3">
                    <c:v>7.6356255655825489</c:v>
                  </c:pt>
                  <c:pt idx="4">
                    <c:v>0.55901699437494745</c:v>
                  </c:pt>
                </c:numCache>
              </c:numRef>
            </c:minus>
            <c:spPr>
              <a:ln w="25400">
                <a:solidFill>
                  <a:schemeClr val="bg1"/>
                </a:solidFill>
              </a:ln>
            </c:spPr>
          </c:errBars>
          <c:cat>
            <c:strRef>
              <c:f>Sheet1!$A$2:$A$6</c:f>
              <c:strCache>
                <c:ptCount val="5"/>
                <c:pt idx="0">
                  <c:v>1:30 Dilution</c:v>
                </c:pt>
                <c:pt idx="1">
                  <c:v>1:60 Dilution</c:v>
                </c:pt>
                <c:pt idx="2">
                  <c:v>Labeled Dose</c:v>
                </c:pt>
                <c:pt idx="3">
                  <c:v>Water Injection</c:v>
                </c:pt>
                <c:pt idx="4">
                  <c:v>No Treatment Sham Inoculation</c:v>
                </c:pt>
              </c:strCache>
            </c:strRef>
          </c:cat>
          <c:val>
            <c:numRef>
              <c:f>Sheet1!$B$2:$B$6</c:f>
              <c:numCache>
                <c:formatCode>0.00</c:formatCode>
                <c:ptCount val="5"/>
                <c:pt idx="0">
                  <c:v>24.5</c:v>
                </c:pt>
                <c:pt idx="1">
                  <c:v>26.9</c:v>
                </c:pt>
                <c:pt idx="2">
                  <c:v>23.9</c:v>
                </c:pt>
                <c:pt idx="3">
                  <c:v>62.9</c:v>
                </c:pt>
                <c:pt idx="4">
                  <c:v>22.666666666666668</c:v>
                </c:pt>
              </c:numCache>
            </c:numRef>
          </c:val>
        </c:ser>
        <c:dLbls>
          <c:showLegendKey val="0"/>
          <c:showVal val="0"/>
          <c:showCatName val="0"/>
          <c:showSerName val="0"/>
          <c:showPercent val="0"/>
          <c:showBubbleSize val="0"/>
        </c:dLbls>
        <c:gapWidth val="150"/>
        <c:axId val="-1349342176"/>
        <c:axId val="-1349350880"/>
      </c:barChart>
      <c:catAx>
        <c:axId val="-1349342176"/>
        <c:scaling>
          <c:orientation val="minMax"/>
        </c:scaling>
        <c:delete val="0"/>
        <c:axPos val="b"/>
        <c:title>
          <c:tx>
            <c:rich>
              <a:bodyPr/>
              <a:lstStyle/>
              <a:p>
                <a:pPr>
                  <a:defRPr>
                    <a:solidFill>
                      <a:schemeClr val="bg1"/>
                    </a:solidFill>
                  </a:defRPr>
                </a:pPr>
                <a:r>
                  <a:rPr lang="en-US" dirty="0" smtClean="0">
                    <a:solidFill>
                      <a:schemeClr val="bg1"/>
                    </a:solidFill>
                  </a:rPr>
                  <a:t>Treatment</a:t>
                </a:r>
                <a:endParaRPr lang="en-US" dirty="0">
                  <a:solidFill>
                    <a:schemeClr val="bg1"/>
                  </a:solidFill>
                </a:endParaRPr>
              </a:p>
            </c:rich>
          </c:tx>
          <c:layout>
            <c:manualLayout>
              <c:xMode val="edge"/>
              <c:yMode val="edge"/>
              <c:x val="0.41467528097449358"/>
              <c:y val="0.92489177489177488"/>
            </c:manualLayout>
          </c:layout>
          <c:overlay val="0"/>
        </c:title>
        <c:numFmt formatCode="General" sourceLinked="0"/>
        <c:majorTickMark val="out"/>
        <c:minorTickMark val="none"/>
        <c:tickLblPos val="nextTo"/>
        <c:spPr>
          <a:ln>
            <a:solidFill>
              <a:schemeClr val="bg1"/>
            </a:solidFill>
          </a:ln>
        </c:spPr>
        <c:txPr>
          <a:bodyPr/>
          <a:lstStyle/>
          <a:p>
            <a:pPr>
              <a:defRPr sz="1600" baseline="0">
                <a:solidFill>
                  <a:schemeClr val="bg1"/>
                </a:solidFill>
              </a:defRPr>
            </a:pPr>
            <a:endParaRPr lang="en-US"/>
          </a:p>
        </c:txPr>
        <c:crossAx val="-1349350880"/>
        <c:crosses val="autoZero"/>
        <c:auto val="1"/>
        <c:lblAlgn val="ctr"/>
        <c:lblOffset val="100"/>
        <c:noMultiLvlLbl val="0"/>
      </c:catAx>
      <c:valAx>
        <c:axId val="-1349350880"/>
        <c:scaling>
          <c:orientation val="minMax"/>
        </c:scaling>
        <c:delete val="0"/>
        <c:axPos val="l"/>
        <c:title>
          <c:tx>
            <c:rich>
              <a:bodyPr rot="-5400000" vert="horz"/>
              <a:lstStyle/>
              <a:p>
                <a:pPr>
                  <a:defRPr>
                    <a:solidFill>
                      <a:schemeClr val="bg1"/>
                    </a:solidFill>
                  </a:defRPr>
                </a:pPr>
                <a:r>
                  <a:rPr lang="en-US" sz="1800" b="1" i="0" baseline="0" dirty="0" smtClean="0">
                    <a:solidFill>
                      <a:schemeClr val="bg1"/>
                    </a:solidFill>
                    <a:effectLst/>
                  </a:rPr>
                  <a:t>Canker Size (mm</a:t>
                </a:r>
                <a:r>
                  <a:rPr lang="en-US" sz="1800" b="1" i="0" baseline="30000" dirty="0" smtClean="0">
                    <a:solidFill>
                      <a:schemeClr val="bg1"/>
                    </a:solidFill>
                    <a:effectLst/>
                  </a:rPr>
                  <a:t>2</a:t>
                </a:r>
                <a:r>
                  <a:rPr lang="en-US" sz="1800" b="1" i="0" baseline="0" dirty="0" smtClean="0">
                    <a:solidFill>
                      <a:schemeClr val="bg1"/>
                    </a:solidFill>
                    <a:effectLst/>
                  </a:rPr>
                  <a:t>)</a:t>
                </a:r>
                <a:endParaRPr lang="en-US" dirty="0">
                  <a:solidFill>
                    <a:schemeClr val="bg1"/>
                  </a:solidFill>
                  <a:effectLst/>
                </a:endParaRPr>
              </a:p>
            </c:rich>
          </c:tx>
          <c:layout/>
          <c:overlay val="0"/>
        </c:title>
        <c:numFmt formatCode="0" sourceLinked="0"/>
        <c:majorTickMark val="out"/>
        <c:minorTickMark val="none"/>
        <c:tickLblPos val="nextTo"/>
        <c:spPr>
          <a:ln>
            <a:solidFill>
              <a:schemeClr val="bg1"/>
            </a:solidFill>
          </a:ln>
        </c:spPr>
        <c:txPr>
          <a:bodyPr/>
          <a:lstStyle/>
          <a:p>
            <a:pPr>
              <a:defRPr>
                <a:solidFill>
                  <a:schemeClr val="bg1"/>
                </a:solidFill>
              </a:defRPr>
            </a:pPr>
            <a:endParaRPr lang="en-US"/>
          </a:p>
        </c:txPr>
        <c:crossAx val="-134934217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Mean</c:v>
                </c:pt>
              </c:strCache>
            </c:strRef>
          </c:tx>
          <c:spPr>
            <a:solidFill>
              <a:schemeClr val="tx1"/>
            </a:solidFill>
            <a:ln>
              <a:solidFill>
                <a:schemeClr val="bg1"/>
              </a:solidFill>
            </a:ln>
          </c:spPr>
          <c:invertIfNegative val="0"/>
          <c:errBars>
            <c:errBarType val="both"/>
            <c:errValType val="cust"/>
            <c:noEndCap val="0"/>
            <c:plus>
              <c:numRef>
                <c:f>Sheet1!$D$2:$D$10</c:f>
                <c:numCache>
                  <c:formatCode>General</c:formatCode>
                  <c:ptCount val="9"/>
                  <c:pt idx="0">
                    <c:v>4.3754956705644377</c:v>
                  </c:pt>
                  <c:pt idx="1">
                    <c:v>2.5168545883063893</c:v>
                  </c:pt>
                  <c:pt idx="2">
                    <c:v>16.378208723488559</c:v>
                  </c:pt>
                  <c:pt idx="3">
                    <c:v>4.1197082337183071</c:v>
                  </c:pt>
                </c:numCache>
              </c:numRef>
            </c:plus>
            <c:minus>
              <c:numRef>
                <c:f>Sheet1!$D$2:$D$10</c:f>
                <c:numCache>
                  <c:formatCode>General</c:formatCode>
                  <c:ptCount val="9"/>
                  <c:pt idx="0">
                    <c:v>4.3754956705644377</c:v>
                  </c:pt>
                  <c:pt idx="1">
                    <c:v>2.5168545883063893</c:v>
                  </c:pt>
                  <c:pt idx="2">
                    <c:v>16.378208723488559</c:v>
                  </c:pt>
                  <c:pt idx="3">
                    <c:v>4.1197082337183071</c:v>
                  </c:pt>
                </c:numCache>
              </c:numRef>
            </c:minus>
            <c:spPr>
              <a:ln w="25400">
                <a:solidFill>
                  <a:schemeClr val="bg1"/>
                </a:solidFill>
              </a:ln>
            </c:spPr>
          </c:errBars>
          <c:cat>
            <c:strRef>
              <c:f>Sheet1!$A$2:$A$5</c:f>
              <c:strCache>
                <c:ptCount val="4"/>
                <c:pt idx="0">
                  <c:v>1:30 Dilution</c:v>
                </c:pt>
                <c:pt idx="1">
                  <c:v>1:60 Dilution</c:v>
                </c:pt>
                <c:pt idx="2">
                  <c:v>Labeled Dose</c:v>
                </c:pt>
                <c:pt idx="3">
                  <c:v>Water Injection</c:v>
                </c:pt>
              </c:strCache>
            </c:strRef>
          </c:cat>
          <c:val>
            <c:numRef>
              <c:f>Sheet1!$B$2:$B$5</c:f>
              <c:numCache>
                <c:formatCode>0.000</c:formatCode>
                <c:ptCount val="4"/>
                <c:pt idx="0">
                  <c:v>20.256989432992</c:v>
                </c:pt>
                <c:pt idx="1">
                  <c:v>14.04710795358533</c:v>
                </c:pt>
                <c:pt idx="2">
                  <c:v>85.752913083583991</c:v>
                </c:pt>
                <c:pt idx="3">
                  <c:v>14.334040082650667</c:v>
                </c:pt>
              </c:numCache>
            </c:numRef>
          </c:val>
        </c:ser>
        <c:dLbls>
          <c:showLegendKey val="0"/>
          <c:showVal val="0"/>
          <c:showCatName val="0"/>
          <c:showSerName val="0"/>
          <c:showPercent val="0"/>
          <c:showBubbleSize val="0"/>
        </c:dLbls>
        <c:gapWidth val="150"/>
        <c:axId val="-1349370464"/>
        <c:axId val="-1349386240"/>
      </c:barChart>
      <c:catAx>
        <c:axId val="-1349370464"/>
        <c:scaling>
          <c:orientation val="minMax"/>
        </c:scaling>
        <c:delete val="0"/>
        <c:axPos val="b"/>
        <c:numFmt formatCode="General" sourceLinked="0"/>
        <c:majorTickMark val="out"/>
        <c:minorTickMark val="none"/>
        <c:tickLblPos val="nextTo"/>
        <c:spPr>
          <a:ln>
            <a:solidFill>
              <a:schemeClr val="bg1"/>
            </a:solidFill>
          </a:ln>
        </c:spPr>
        <c:txPr>
          <a:bodyPr/>
          <a:lstStyle/>
          <a:p>
            <a:pPr>
              <a:defRPr sz="1400">
                <a:solidFill>
                  <a:schemeClr val="bg1"/>
                </a:solidFill>
              </a:defRPr>
            </a:pPr>
            <a:endParaRPr lang="en-US"/>
          </a:p>
        </c:txPr>
        <c:crossAx val="-1349386240"/>
        <c:crosses val="autoZero"/>
        <c:auto val="1"/>
        <c:lblAlgn val="ctr"/>
        <c:lblOffset val="100"/>
        <c:noMultiLvlLbl val="0"/>
      </c:catAx>
      <c:valAx>
        <c:axId val="-1349386240"/>
        <c:scaling>
          <c:orientation val="minMax"/>
        </c:scaling>
        <c:delete val="0"/>
        <c:axPos val="l"/>
        <c:title>
          <c:tx>
            <c:rich>
              <a:bodyPr rot="-5400000" vert="horz"/>
              <a:lstStyle/>
              <a:p>
                <a:pPr>
                  <a:defRPr>
                    <a:solidFill>
                      <a:schemeClr val="bg1"/>
                    </a:solidFill>
                  </a:defRPr>
                </a:pPr>
                <a:r>
                  <a:rPr lang="en-US" dirty="0" smtClean="0">
                    <a:solidFill>
                      <a:schemeClr val="bg1"/>
                    </a:solidFill>
                  </a:rPr>
                  <a:t>Injection Damage Size (cm</a:t>
                </a:r>
                <a:r>
                  <a:rPr lang="en-US" baseline="30000" dirty="0" smtClean="0">
                    <a:solidFill>
                      <a:schemeClr val="bg1"/>
                    </a:solidFill>
                  </a:rPr>
                  <a:t>3</a:t>
                </a:r>
                <a:r>
                  <a:rPr lang="en-US" dirty="0" smtClean="0">
                    <a:solidFill>
                      <a:schemeClr val="bg1"/>
                    </a:solidFill>
                  </a:rPr>
                  <a:t>)</a:t>
                </a:r>
              </a:p>
            </c:rich>
          </c:tx>
          <c:layout/>
          <c:overlay val="0"/>
        </c:title>
        <c:numFmt formatCode="0" sourceLinked="0"/>
        <c:majorTickMark val="out"/>
        <c:minorTickMark val="none"/>
        <c:tickLblPos val="nextTo"/>
        <c:spPr>
          <a:ln>
            <a:solidFill>
              <a:schemeClr val="bg1"/>
            </a:solidFill>
          </a:ln>
        </c:spPr>
        <c:txPr>
          <a:bodyPr/>
          <a:lstStyle/>
          <a:p>
            <a:pPr>
              <a:defRPr>
                <a:solidFill>
                  <a:schemeClr val="bg1"/>
                </a:solidFill>
              </a:defRPr>
            </a:pPr>
            <a:endParaRPr lang="en-US"/>
          </a:p>
        </c:txPr>
        <c:crossAx val="-134937046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0.13908</cdr:x>
      <cdr:y>0.1105</cdr:y>
    </cdr:from>
    <cdr:to>
      <cdr:x>0.48193</cdr:x>
      <cdr:y>0.27717</cdr:y>
    </cdr:to>
    <cdr:sp macro="" textlink="">
      <cdr:nvSpPr>
        <cdr:cNvPr id="2" name="TextBox 1"/>
        <cdr:cNvSpPr txBox="1"/>
      </cdr:nvSpPr>
      <cdr:spPr>
        <a:xfrm xmlns:a="http://schemas.openxmlformats.org/drawingml/2006/main">
          <a:off x="1239989" y="648350"/>
          <a:ext cx="3056645" cy="9779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solidFill>
                <a:schemeClr val="bg1"/>
              </a:solidFill>
            </a:rPr>
            <a:t>Cankers produced on</a:t>
          </a:r>
        </a:p>
        <a:p xmlns:a="http://schemas.openxmlformats.org/drawingml/2006/main">
          <a:r>
            <a:rPr lang="en-US" sz="1800" dirty="0" smtClean="0">
              <a:solidFill>
                <a:schemeClr val="bg1"/>
              </a:solidFill>
            </a:rPr>
            <a:t>Coast Live Oak saplings </a:t>
          </a:r>
        </a:p>
        <a:p xmlns:a="http://schemas.openxmlformats.org/drawingml/2006/main">
          <a:r>
            <a:rPr lang="en-US" sz="1800" dirty="0" smtClean="0">
              <a:solidFill>
                <a:schemeClr val="bg1"/>
              </a:solidFill>
            </a:rPr>
            <a:t>infected with </a:t>
          </a:r>
          <a:r>
            <a:rPr lang="en-US" sz="1800" i="1" dirty="0" smtClean="0">
              <a:solidFill>
                <a:schemeClr val="bg1"/>
              </a:solidFill>
            </a:rPr>
            <a:t>P. </a:t>
          </a:r>
          <a:r>
            <a:rPr lang="en-US" sz="1800" i="1" dirty="0" err="1" smtClean="0">
              <a:solidFill>
                <a:schemeClr val="bg1"/>
              </a:solidFill>
            </a:rPr>
            <a:t>ramorum</a:t>
          </a:r>
          <a:r>
            <a:rPr lang="en-US" sz="1800" dirty="0" smtClean="0">
              <a:solidFill>
                <a:srgbClr val="FFFF00"/>
              </a:solidFill>
            </a:rPr>
            <a:t>.</a:t>
          </a:r>
        </a:p>
      </cdr:txBody>
    </cdr:sp>
  </cdr:relSizeAnchor>
  <cdr:relSizeAnchor xmlns:cdr="http://schemas.openxmlformats.org/drawingml/2006/chartDrawing">
    <cdr:from>
      <cdr:x>0.75687</cdr:x>
      <cdr:y>0.15099</cdr:y>
    </cdr:from>
    <cdr:to>
      <cdr:x>0.79106</cdr:x>
      <cdr:y>0.21593</cdr:y>
    </cdr:to>
    <cdr:sp macro="" textlink="">
      <cdr:nvSpPr>
        <cdr:cNvPr id="3" name="TextBox 1"/>
        <cdr:cNvSpPr txBox="1"/>
      </cdr:nvSpPr>
      <cdr:spPr>
        <a:xfrm xmlns:a="http://schemas.openxmlformats.org/drawingml/2006/main">
          <a:off x="6747777" y="885916"/>
          <a:ext cx="304817" cy="38102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solidFill>
                <a:schemeClr val="bg1"/>
              </a:solidFill>
            </a:rPr>
            <a:t>a</a:t>
          </a:r>
        </a:p>
      </cdr:txBody>
    </cdr:sp>
  </cdr:relSizeAnchor>
  <cdr:relSizeAnchor xmlns:cdr="http://schemas.openxmlformats.org/drawingml/2006/chartDrawing">
    <cdr:from>
      <cdr:x>0.22507</cdr:x>
      <cdr:y>0.5427</cdr:y>
    </cdr:from>
    <cdr:to>
      <cdr:x>0.25926</cdr:x>
      <cdr:y>0.60763</cdr:y>
    </cdr:to>
    <cdr:sp macro="" textlink="">
      <cdr:nvSpPr>
        <cdr:cNvPr id="4" name="TextBox 1"/>
        <cdr:cNvSpPr txBox="1"/>
      </cdr:nvSpPr>
      <cdr:spPr>
        <a:xfrm xmlns:a="http://schemas.openxmlformats.org/drawingml/2006/main">
          <a:off x="2006609" y="3184219"/>
          <a:ext cx="304758" cy="3809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bg1"/>
              </a:solidFill>
            </a:rPr>
            <a:t>b</a:t>
          </a:r>
          <a:endParaRPr lang="en-US" sz="1800" dirty="0" smtClean="0">
            <a:solidFill>
              <a:schemeClr val="bg1"/>
            </a:solidFill>
          </a:endParaRPr>
        </a:p>
      </cdr:txBody>
    </cdr:sp>
  </cdr:relSizeAnchor>
  <cdr:relSizeAnchor xmlns:cdr="http://schemas.openxmlformats.org/drawingml/2006/chartDrawing">
    <cdr:from>
      <cdr:x>0.39705</cdr:x>
      <cdr:y>0.5183</cdr:y>
    </cdr:from>
    <cdr:to>
      <cdr:x>0.43123</cdr:x>
      <cdr:y>0.58323</cdr:y>
    </cdr:to>
    <cdr:sp macro="" textlink="">
      <cdr:nvSpPr>
        <cdr:cNvPr id="5" name="TextBox 1"/>
        <cdr:cNvSpPr txBox="1"/>
      </cdr:nvSpPr>
      <cdr:spPr>
        <a:xfrm xmlns:a="http://schemas.openxmlformats.org/drawingml/2006/main">
          <a:off x="3539845" y="3041055"/>
          <a:ext cx="304758" cy="3809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bg1"/>
              </a:solidFill>
            </a:rPr>
            <a:t>b</a:t>
          </a:r>
          <a:endParaRPr lang="en-US" sz="1800" dirty="0" smtClean="0">
            <a:solidFill>
              <a:schemeClr val="bg1"/>
            </a:solidFill>
          </a:endParaRPr>
        </a:p>
      </cdr:txBody>
    </cdr:sp>
  </cdr:relSizeAnchor>
  <cdr:relSizeAnchor xmlns:cdr="http://schemas.openxmlformats.org/drawingml/2006/chartDrawing">
    <cdr:from>
      <cdr:x>0.5742</cdr:x>
      <cdr:y>0.54663</cdr:y>
    </cdr:from>
    <cdr:to>
      <cdr:x>0.60839</cdr:x>
      <cdr:y>0.61156</cdr:y>
    </cdr:to>
    <cdr:sp macro="" textlink="">
      <cdr:nvSpPr>
        <cdr:cNvPr id="6" name="TextBox 1"/>
        <cdr:cNvSpPr txBox="1"/>
      </cdr:nvSpPr>
      <cdr:spPr>
        <a:xfrm xmlns:a="http://schemas.openxmlformats.org/drawingml/2006/main">
          <a:off x="5119263" y="3207310"/>
          <a:ext cx="304758" cy="3809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bg1"/>
              </a:solidFill>
            </a:rPr>
            <a:t>b</a:t>
          </a:r>
          <a:endParaRPr lang="en-US" sz="1800" dirty="0" smtClean="0">
            <a:solidFill>
              <a:schemeClr val="bg1"/>
            </a:solidFill>
          </a:endParaRPr>
        </a:p>
      </cdr:txBody>
    </cdr:sp>
  </cdr:relSizeAnchor>
  <cdr:relSizeAnchor xmlns:cdr="http://schemas.openxmlformats.org/drawingml/2006/chartDrawing">
    <cdr:from>
      <cdr:x>0.92852</cdr:x>
      <cdr:y>0.55608</cdr:y>
    </cdr:from>
    <cdr:to>
      <cdr:x>0.9627</cdr:x>
      <cdr:y>0.62101</cdr:y>
    </cdr:to>
    <cdr:sp macro="" textlink="">
      <cdr:nvSpPr>
        <cdr:cNvPr id="7" name="TextBox 1"/>
        <cdr:cNvSpPr txBox="1"/>
      </cdr:nvSpPr>
      <cdr:spPr>
        <a:xfrm xmlns:a="http://schemas.openxmlformats.org/drawingml/2006/main">
          <a:off x="8278100" y="3262728"/>
          <a:ext cx="304758" cy="3809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bg1"/>
              </a:solidFill>
            </a:rPr>
            <a:t>b</a:t>
          </a:r>
          <a:endParaRPr lang="en-US" sz="1800" dirty="0" smtClean="0">
            <a:solidFill>
              <a:schemeClr val="bg1"/>
            </a:solidFill>
          </a:endParaRPr>
        </a:p>
      </cdr:txBody>
    </cdr:sp>
  </cdr:relSizeAnchor>
  <cdr:relSizeAnchor xmlns:cdr="http://schemas.openxmlformats.org/drawingml/2006/chartDrawing">
    <cdr:from>
      <cdr:x>0.1484</cdr:x>
      <cdr:y>0.28756</cdr:y>
    </cdr:from>
    <cdr:to>
      <cdr:x>0.45609</cdr:x>
      <cdr:y>0.50834</cdr:y>
    </cdr:to>
    <cdr:sp macro="" textlink="">
      <cdr:nvSpPr>
        <cdr:cNvPr id="8" name="TextBox 1"/>
        <cdr:cNvSpPr txBox="1"/>
      </cdr:nvSpPr>
      <cdr:spPr>
        <a:xfrm xmlns:a="http://schemas.openxmlformats.org/drawingml/2006/main">
          <a:off x="1311274" y="1574139"/>
          <a:ext cx="2718795" cy="120859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dirty="0" err="1" smtClean="0">
              <a:solidFill>
                <a:schemeClr val="bg1"/>
              </a:solidFill>
            </a:rPr>
            <a:t>Prob</a:t>
          </a:r>
          <a:r>
            <a:rPr lang="en-US" dirty="0" smtClean="0">
              <a:solidFill>
                <a:schemeClr val="bg1"/>
              </a:solidFill>
            </a:rPr>
            <a:t>&gt;F: &lt;0.0001</a:t>
          </a:r>
        </a:p>
        <a:p xmlns:a="http://schemas.openxmlformats.org/drawingml/2006/main">
          <a:pPr algn="l"/>
          <a:r>
            <a:rPr lang="en-US" dirty="0" err="1" smtClean="0">
              <a:solidFill>
                <a:schemeClr val="bg1"/>
              </a:solidFill>
            </a:rPr>
            <a:t>df</a:t>
          </a:r>
          <a:r>
            <a:rPr lang="en-US" dirty="0" smtClean="0">
              <a:solidFill>
                <a:schemeClr val="bg1"/>
              </a:solidFill>
            </a:rPr>
            <a:t>=4</a:t>
          </a:r>
        </a:p>
        <a:p xmlns:a="http://schemas.openxmlformats.org/drawingml/2006/main">
          <a:pPr algn="l"/>
          <a:r>
            <a:rPr lang="en-US" dirty="0" smtClean="0">
              <a:solidFill>
                <a:schemeClr val="bg1"/>
              </a:solidFill>
            </a:rPr>
            <a:t>n=48</a:t>
          </a:r>
        </a:p>
        <a:p xmlns:a="http://schemas.openxmlformats.org/drawingml/2006/main">
          <a:pPr algn="l"/>
          <a:r>
            <a:rPr lang="en-US" dirty="0" err="1" smtClean="0">
              <a:solidFill>
                <a:schemeClr val="bg1"/>
              </a:solidFill>
            </a:rPr>
            <a:t>Tukey’s</a:t>
          </a:r>
          <a:r>
            <a:rPr lang="en-US" dirty="0" smtClean="0">
              <a:solidFill>
                <a:schemeClr val="bg1"/>
              </a:solidFill>
            </a:rPr>
            <a:t> HSD </a:t>
          </a:r>
        </a:p>
        <a:p xmlns:a="http://schemas.openxmlformats.org/drawingml/2006/main">
          <a:pPr algn="l"/>
          <a:r>
            <a:rPr lang="en-US" dirty="0" smtClean="0">
              <a:solidFill>
                <a:schemeClr val="bg1"/>
              </a:solidFill>
            </a:rPr>
            <a:t>Columns with different</a:t>
          </a:r>
        </a:p>
        <a:p xmlns:a="http://schemas.openxmlformats.org/drawingml/2006/main">
          <a:pPr algn="l"/>
          <a:r>
            <a:rPr lang="en-US" dirty="0" smtClean="0">
              <a:solidFill>
                <a:schemeClr val="bg1"/>
              </a:solidFill>
            </a:rPr>
            <a:t>letters are significantly</a:t>
          </a:r>
        </a:p>
        <a:p xmlns:a="http://schemas.openxmlformats.org/drawingml/2006/main">
          <a:pPr algn="l"/>
          <a:r>
            <a:rPr lang="en-US" dirty="0">
              <a:solidFill>
                <a:schemeClr val="bg1"/>
              </a:solidFill>
            </a:rPr>
            <a:t>d</a:t>
          </a:r>
          <a:r>
            <a:rPr lang="en-US" dirty="0" smtClean="0">
              <a:solidFill>
                <a:schemeClr val="bg1"/>
              </a:solidFill>
            </a:rPr>
            <a:t>ifferent  P&lt;0.05</a:t>
          </a:r>
        </a:p>
      </cdr:txBody>
    </cdr:sp>
  </cdr:relSizeAnchor>
</c:userShapes>
</file>

<file path=ppt/drawings/drawing2.xml><?xml version="1.0" encoding="utf-8"?>
<c:userShapes xmlns:c="http://schemas.openxmlformats.org/drawingml/2006/chart">
  <cdr:relSizeAnchor xmlns:cdr="http://schemas.openxmlformats.org/drawingml/2006/chartDrawing">
    <cdr:from>
      <cdr:x>0.14187</cdr:x>
      <cdr:y>0.1038</cdr:y>
    </cdr:from>
    <cdr:to>
      <cdr:x>0.48472</cdr:x>
      <cdr:y>0.32175</cdr:y>
    </cdr:to>
    <cdr:sp macro="" textlink="">
      <cdr:nvSpPr>
        <cdr:cNvPr id="2" name="TextBox 1"/>
        <cdr:cNvSpPr txBox="1"/>
      </cdr:nvSpPr>
      <cdr:spPr>
        <a:xfrm xmlns:a="http://schemas.openxmlformats.org/drawingml/2006/main">
          <a:off x="1135140" y="577374"/>
          <a:ext cx="2743143" cy="12123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solidFill>
                <a:schemeClr val="bg1"/>
              </a:solidFill>
            </a:rPr>
            <a:t>Damage produced on</a:t>
          </a:r>
        </a:p>
        <a:p xmlns:a="http://schemas.openxmlformats.org/drawingml/2006/main">
          <a:r>
            <a:rPr lang="en-US" sz="1800" dirty="0" smtClean="0">
              <a:solidFill>
                <a:schemeClr val="bg1"/>
              </a:solidFill>
            </a:rPr>
            <a:t>Coast Live Oak saplings </a:t>
          </a:r>
        </a:p>
        <a:p xmlns:a="http://schemas.openxmlformats.org/drawingml/2006/main">
          <a:r>
            <a:rPr lang="en-US" sz="1800" dirty="0">
              <a:solidFill>
                <a:schemeClr val="bg1"/>
              </a:solidFill>
            </a:rPr>
            <a:t>i</a:t>
          </a:r>
          <a:r>
            <a:rPr lang="en-US" sz="1800" dirty="0" smtClean="0">
              <a:solidFill>
                <a:schemeClr val="bg1"/>
              </a:solidFill>
            </a:rPr>
            <a:t>njected with </a:t>
          </a:r>
          <a:r>
            <a:rPr lang="en-US" sz="1800" dirty="0" err="1" smtClean="0">
              <a:solidFill>
                <a:schemeClr val="bg1"/>
              </a:solidFill>
            </a:rPr>
            <a:t>phosphonates</a:t>
          </a:r>
          <a:endParaRPr lang="en-US" sz="1800" dirty="0" smtClean="0">
            <a:solidFill>
              <a:schemeClr val="bg1"/>
            </a:solidFill>
          </a:endParaRPr>
        </a:p>
      </cdr:txBody>
    </cdr:sp>
  </cdr:relSizeAnchor>
  <cdr:relSizeAnchor xmlns:cdr="http://schemas.openxmlformats.org/drawingml/2006/chartDrawing">
    <cdr:from>
      <cdr:x>0.70039</cdr:x>
      <cdr:y>0.22952</cdr:y>
    </cdr:from>
    <cdr:to>
      <cdr:x>0.73848</cdr:x>
      <cdr:y>0.29801</cdr:y>
    </cdr:to>
    <cdr:sp macro="" textlink="">
      <cdr:nvSpPr>
        <cdr:cNvPr id="5" name="TextBox 1"/>
        <cdr:cNvSpPr txBox="1"/>
      </cdr:nvSpPr>
      <cdr:spPr>
        <a:xfrm xmlns:a="http://schemas.openxmlformats.org/drawingml/2006/main">
          <a:off x="5603851" y="1276713"/>
          <a:ext cx="304758" cy="38098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solidFill>
                <a:schemeClr val="bg1"/>
              </a:solidFill>
            </a:rPr>
            <a:t>a</a:t>
          </a:r>
        </a:p>
      </cdr:txBody>
    </cdr:sp>
  </cdr:relSizeAnchor>
  <cdr:relSizeAnchor xmlns:cdr="http://schemas.openxmlformats.org/drawingml/2006/chartDrawing">
    <cdr:from>
      <cdr:x>0.27052</cdr:x>
      <cdr:y>0.72765</cdr:y>
    </cdr:from>
    <cdr:to>
      <cdr:x>0.30861</cdr:x>
      <cdr:y>0.79615</cdr:y>
    </cdr:to>
    <cdr:sp macro="" textlink="">
      <cdr:nvSpPr>
        <cdr:cNvPr id="6" name="TextBox 1"/>
        <cdr:cNvSpPr txBox="1"/>
      </cdr:nvSpPr>
      <cdr:spPr>
        <a:xfrm xmlns:a="http://schemas.openxmlformats.org/drawingml/2006/main">
          <a:off x="2164450" y="4047653"/>
          <a:ext cx="304758" cy="3809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bg1"/>
              </a:solidFill>
            </a:rPr>
            <a:t>b</a:t>
          </a:r>
          <a:endParaRPr lang="en-US" sz="1800" dirty="0" smtClean="0">
            <a:solidFill>
              <a:schemeClr val="bg1"/>
            </a:solidFill>
          </a:endParaRPr>
        </a:p>
      </cdr:txBody>
    </cdr:sp>
  </cdr:relSizeAnchor>
  <cdr:relSizeAnchor xmlns:cdr="http://schemas.openxmlformats.org/drawingml/2006/chartDrawing">
    <cdr:from>
      <cdr:x>0.15426</cdr:x>
      <cdr:y>0.33817</cdr:y>
    </cdr:from>
    <cdr:to>
      <cdr:x>0.49711</cdr:x>
      <cdr:y>0.57104</cdr:y>
    </cdr:to>
    <cdr:sp macro="" textlink="">
      <cdr:nvSpPr>
        <cdr:cNvPr id="7" name="TextBox 1"/>
        <cdr:cNvSpPr txBox="1"/>
      </cdr:nvSpPr>
      <cdr:spPr>
        <a:xfrm xmlns:a="http://schemas.openxmlformats.org/drawingml/2006/main">
          <a:off x="1234219" y="1881130"/>
          <a:ext cx="2743143" cy="129536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dirty="0" err="1" smtClean="0">
              <a:solidFill>
                <a:schemeClr val="bg1"/>
              </a:solidFill>
            </a:rPr>
            <a:t>Prob</a:t>
          </a:r>
          <a:r>
            <a:rPr lang="en-US" dirty="0" smtClean="0">
              <a:solidFill>
                <a:schemeClr val="bg1"/>
              </a:solidFill>
            </a:rPr>
            <a:t>&gt;F: &lt;0.0001</a:t>
          </a:r>
        </a:p>
        <a:p xmlns:a="http://schemas.openxmlformats.org/drawingml/2006/main">
          <a:pPr algn="l"/>
          <a:r>
            <a:rPr lang="en-US" dirty="0" err="1" smtClean="0">
              <a:solidFill>
                <a:schemeClr val="bg1"/>
              </a:solidFill>
            </a:rPr>
            <a:t>df</a:t>
          </a:r>
          <a:r>
            <a:rPr lang="en-US" dirty="0" smtClean="0">
              <a:solidFill>
                <a:schemeClr val="bg1"/>
              </a:solidFill>
            </a:rPr>
            <a:t>=3</a:t>
          </a:r>
        </a:p>
        <a:p xmlns:a="http://schemas.openxmlformats.org/drawingml/2006/main">
          <a:pPr algn="l"/>
          <a:r>
            <a:rPr lang="en-US" dirty="0" smtClean="0">
              <a:solidFill>
                <a:schemeClr val="bg1"/>
              </a:solidFill>
            </a:rPr>
            <a:t>n=40</a:t>
          </a:r>
        </a:p>
        <a:p xmlns:a="http://schemas.openxmlformats.org/drawingml/2006/main">
          <a:pPr algn="l"/>
          <a:r>
            <a:rPr lang="en-US" dirty="0" err="1" smtClean="0">
              <a:solidFill>
                <a:schemeClr val="bg1"/>
              </a:solidFill>
            </a:rPr>
            <a:t>Tukey’s</a:t>
          </a:r>
          <a:r>
            <a:rPr lang="en-US" dirty="0" smtClean="0">
              <a:solidFill>
                <a:schemeClr val="bg1"/>
              </a:solidFill>
            </a:rPr>
            <a:t> HSD </a:t>
          </a:r>
        </a:p>
        <a:p xmlns:a="http://schemas.openxmlformats.org/drawingml/2006/main">
          <a:pPr algn="l"/>
          <a:r>
            <a:rPr lang="en-US" dirty="0" smtClean="0">
              <a:solidFill>
                <a:schemeClr val="bg1"/>
              </a:solidFill>
            </a:rPr>
            <a:t>Columns with different</a:t>
          </a:r>
        </a:p>
        <a:p xmlns:a="http://schemas.openxmlformats.org/drawingml/2006/main">
          <a:pPr algn="l"/>
          <a:r>
            <a:rPr lang="en-US" dirty="0" smtClean="0">
              <a:solidFill>
                <a:schemeClr val="bg1"/>
              </a:solidFill>
            </a:rPr>
            <a:t>letters are significantly</a:t>
          </a:r>
        </a:p>
        <a:p xmlns:a="http://schemas.openxmlformats.org/drawingml/2006/main">
          <a:pPr algn="l"/>
          <a:r>
            <a:rPr lang="en-US" dirty="0">
              <a:solidFill>
                <a:schemeClr val="bg1"/>
              </a:solidFill>
            </a:rPr>
            <a:t>d</a:t>
          </a:r>
          <a:r>
            <a:rPr lang="en-US" dirty="0" smtClean="0">
              <a:solidFill>
                <a:schemeClr val="bg1"/>
              </a:solidFill>
            </a:rPr>
            <a:t>ifferent  P&lt;0.05</a:t>
          </a:r>
        </a:p>
      </cdr:txBody>
    </cdr:sp>
  </cdr:relSizeAnchor>
  <cdr:relSizeAnchor xmlns:cdr="http://schemas.openxmlformats.org/drawingml/2006/chartDrawing">
    <cdr:from>
      <cdr:x>0.48472</cdr:x>
      <cdr:y>0.77201</cdr:y>
    </cdr:from>
    <cdr:to>
      <cdr:x>0.52281</cdr:x>
      <cdr:y>0.8405</cdr:y>
    </cdr:to>
    <cdr:sp macro="" textlink="">
      <cdr:nvSpPr>
        <cdr:cNvPr id="8" name="TextBox 1"/>
        <cdr:cNvSpPr txBox="1"/>
      </cdr:nvSpPr>
      <cdr:spPr>
        <a:xfrm xmlns:a="http://schemas.openxmlformats.org/drawingml/2006/main">
          <a:off x="3878283" y="4294395"/>
          <a:ext cx="304758" cy="3809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bg1"/>
              </a:solidFill>
            </a:rPr>
            <a:t>b</a:t>
          </a:r>
          <a:endParaRPr lang="en-US" sz="1800" dirty="0" smtClean="0">
            <a:solidFill>
              <a:schemeClr val="bg1"/>
            </a:solidFill>
          </a:endParaRPr>
        </a:p>
      </cdr:txBody>
    </cdr:sp>
  </cdr:relSizeAnchor>
  <cdr:relSizeAnchor xmlns:cdr="http://schemas.openxmlformats.org/drawingml/2006/chartDrawing">
    <cdr:from>
      <cdr:x>0.91565</cdr:x>
      <cdr:y>0.7681</cdr:y>
    </cdr:from>
    <cdr:to>
      <cdr:x>0.95374</cdr:x>
      <cdr:y>0.83659</cdr:y>
    </cdr:to>
    <cdr:sp macro="" textlink="">
      <cdr:nvSpPr>
        <cdr:cNvPr id="9" name="TextBox 1"/>
        <cdr:cNvSpPr txBox="1"/>
      </cdr:nvSpPr>
      <cdr:spPr>
        <a:xfrm xmlns:a="http://schemas.openxmlformats.org/drawingml/2006/main">
          <a:off x="7326093" y="4272624"/>
          <a:ext cx="304758" cy="38098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chemeClr val="bg1"/>
              </a:solidFill>
            </a:rPr>
            <a:t>b</a:t>
          </a:r>
          <a:endParaRPr lang="en-US" sz="1800" dirty="0" smtClean="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57755" cy="354328"/>
          </a:xfrm>
          <a:prstGeom prst="rect">
            <a:avLst/>
          </a:prstGeom>
        </p:spPr>
        <p:txBody>
          <a:bodyPr vert="horz" lIns="91157" tIns="45578" rIns="91157" bIns="45578" rtlCol="0"/>
          <a:lstStyle>
            <a:lvl1pPr algn="l">
              <a:defRPr sz="1200">
                <a:effectLst>
                  <a:outerShdw blurRad="38100" dist="38100" dir="2700000" algn="tl">
                    <a:srgbClr val="000000">
                      <a:alpha val="43137"/>
                    </a:srgbClr>
                  </a:outerShdw>
                </a:effectLst>
              </a:defRPr>
            </a:lvl1pPr>
          </a:lstStyle>
          <a:p>
            <a:pPr>
              <a:defRPr/>
            </a:pPr>
            <a:endParaRPr lang="en-US"/>
          </a:p>
        </p:txBody>
      </p:sp>
      <p:sp>
        <p:nvSpPr>
          <p:cNvPr id="3" name="Date Placeholder 2"/>
          <p:cNvSpPr>
            <a:spLocks noGrp="1"/>
          </p:cNvSpPr>
          <p:nvPr>
            <p:ph type="dt" sz="quarter" idx="1"/>
          </p:nvPr>
        </p:nvSpPr>
        <p:spPr>
          <a:xfrm>
            <a:off x="5303738" y="0"/>
            <a:ext cx="4057755" cy="354328"/>
          </a:xfrm>
          <a:prstGeom prst="rect">
            <a:avLst/>
          </a:prstGeom>
        </p:spPr>
        <p:txBody>
          <a:bodyPr vert="horz" lIns="91157" tIns="45578" rIns="91157" bIns="45578" rtlCol="0"/>
          <a:lstStyle>
            <a:lvl1pPr algn="r">
              <a:defRPr sz="1200">
                <a:effectLst>
                  <a:outerShdw blurRad="38100" dist="38100" dir="2700000" algn="tl">
                    <a:srgbClr val="000000">
                      <a:alpha val="43137"/>
                    </a:srgbClr>
                  </a:outerShdw>
                </a:effectLst>
              </a:defRPr>
            </a:lvl1pPr>
          </a:lstStyle>
          <a:p>
            <a:pPr>
              <a:defRPr/>
            </a:pPr>
            <a:fld id="{CBEED587-5DED-4BF0-BC6E-B82B217015AE}" type="datetimeFigureOut">
              <a:rPr lang="en-US"/>
              <a:pPr>
                <a:defRPr/>
              </a:pPr>
              <a:t>6/11/2015</a:t>
            </a:fld>
            <a:endParaRPr lang="en-US" dirty="0"/>
          </a:p>
        </p:txBody>
      </p:sp>
      <p:sp>
        <p:nvSpPr>
          <p:cNvPr id="4" name="Footer Placeholder 3"/>
          <p:cNvSpPr>
            <a:spLocks noGrp="1"/>
          </p:cNvSpPr>
          <p:nvPr>
            <p:ph type="ftr" sz="quarter" idx="2"/>
          </p:nvPr>
        </p:nvSpPr>
        <p:spPr>
          <a:xfrm>
            <a:off x="1" y="6721166"/>
            <a:ext cx="4057755" cy="354328"/>
          </a:xfrm>
          <a:prstGeom prst="rect">
            <a:avLst/>
          </a:prstGeom>
        </p:spPr>
        <p:txBody>
          <a:bodyPr vert="horz" lIns="91157" tIns="45578" rIns="91157" bIns="45578" rtlCol="0" anchor="b"/>
          <a:lstStyle>
            <a:lvl1pPr algn="l">
              <a:defRPr sz="1200">
                <a:effectLst>
                  <a:outerShdw blurRad="38100" dist="38100" dir="2700000" algn="tl">
                    <a:srgbClr val="000000">
                      <a:alpha val="43137"/>
                    </a:srgbClr>
                  </a:outerShdw>
                </a:effectLst>
              </a:defRPr>
            </a:lvl1pPr>
          </a:lstStyle>
          <a:p>
            <a:pPr>
              <a:defRPr/>
            </a:pPr>
            <a:endParaRPr lang="en-US"/>
          </a:p>
        </p:txBody>
      </p:sp>
      <p:sp>
        <p:nvSpPr>
          <p:cNvPr id="5" name="Slide Number Placeholder 4"/>
          <p:cNvSpPr>
            <a:spLocks noGrp="1"/>
          </p:cNvSpPr>
          <p:nvPr>
            <p:ph type="sldNum" sz="quarter" idx="3"/>
          </p:nvPr>
        </p:nvSpPr>
        <p:spPr>
          <a:xfrm>
            <a:off x="5303738" y="6721166"/>
            <a:ext cx="4057755" cy="354328"/>
          </a:xfrm>
          <a:prstGeom prst="rect">
            <a:avLst/>
          </a:prstGeom>
        </p:spPr>
        <p:txBody>
          <a:bodyPr vert="horz" lIns="91157" tIns="45578" rIns="91157" bIns="45578" rtlCol="0" anchor="b"/>
          <a:lstStyle>
            <a:lvl1pPr algn="r">
              <a:defRPr sz="1200">
                <a:effectLst>
                  <a:outerShdw blurRad="38100" dist="38100" dir="2700000" algn="tl">
                    <a:srgbClr val="000000">
                      <a:alpha val="43137"/>
                    </a:srgbClr>
                  </a:outerShdw>
                </a:effectLst>
              </a:defRPr>
            </a:lvl1pPr>
          </a:lstStyle>
          <a:p>
            <a:pPr>
              <a:defRPr/>
            </a:pPr>
            <a:fld id="{813CF172-AE6A-4FD3-93DB-7B4B01EB791F}" type="slidenum">
              <a:rPr lang="en-US"/>
              <a:pPr>
                <a:defRPr/>
              </a:pPr>
              <a:t>‹#›</a:t>
            </a:fld>
            <a:endParaRPr lang="en-US" dirty="0"/>
          </a:p>
        </p:txBody>
      </p:sp>
    </p:spTree>
    <p:extLst>
      <p:ext uri="{BB962C8B-B14F-4D97-AF65-F5344CB8AC3E}">
        <p14:creationId xmlns:p14="http://schemas.microsoft.com/office/powerpoint/2010/main" val="12895879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1" y="0"/>
            <a:ext cx="4057755" cy="354328"/>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defRPr sz="1200">
                <a:effectLst/>
              </a:defRPr>
            </a:lvl1pPr>
          </a:lstStyle>
          <a:p>
            <a:pPr>
              <a:defRPr/>
            </a:pPr>
            <a:endParaRPr lang="en-US"/>
          </a:p>
        </p:txBody>
      </p:sp>
      <p:sp>
        <p:nvSpPr>
          <p:cNvPr id="224259" name="Rectangle 3"/>
          <p:cNvSpPr>
            <a:spLocks noGrp="1" noChangeArrowheads="1"/>
          </p:cNvSpPr>
          <p:nvPr>
            <p:ph type="dt" idx="1"/>
          </p:nvPr>
        </p:nvSpPr>
        <p:spPr bwMode="auto">
          <a:xfrm>
            <a:off x="5303738" y="0"/>
            <a:ext cx="4057755" cy="354328"/>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lgn="r">
              <a:defRPr sz="1200">
                <a:effectLst/>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2913063" y="531813"/>
            <a:ext cx="3536950" cy="26527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61" name="Rectangle 5"/>
          <p:cNvSpPr>
            <a:spLocks noGrp="1" noChangeArrowheads="1"/>
          </p:cNvSpPr>
          <p:nvPr>
            <p:ph type="body" sz="quarter" idx="3"/>
          </p:nvPr>
        </p:nvSpPr>
        <p:spPr bwMode="auto">
          <a:xfrm>
            <a:off x="935674" y="3361374"/>
            <a:ext cx="7491727" cy="318420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4262" name="Rectangle 6"/>
          <p:cNvSpPr>
            <a:spLocks noGrp="1" noChangeArrowheads="1"/>
          </p:cNvSpPr>
          <p:nvPr>
            <p:ph type="ftr" sz="quarter" idx="4"/>
          </p:nvPr>
        </p:nvSpPr>
        <p:spPr bwMode="auto">
          <a:xfrm>
            <a:off x="1" y="6722747"/>
            <a:ext cx="4057755" cy="352747"/>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defRPr sz="1200">
                <a:effectLst/>
              </a:defRPr>
            </a:lvl1pPr>
          </a:lstStyle>
          <a:p>
            <a:pPr>
              <a:defRPr/>
            </a:pPr>
            <a:endParaRPr lang="en-US"/>
          </a:p>
        </p:txBody>
      </p:sp>
      <p:sp>
        <p:nvSpPr>
          <p:cNvPr id="224263" name="Rectangle 7"/>
          <p:cNvSpPr>
            <a:spLocks noGrp="1" noChangeArrowheads="1"/>
          </p:cNvSpPr>
          <p:nvPr>
            <p:ph type="sldNum" sz="quarter" idx="5"/>
          </p:nvPr>
        </p:nvSpPr>
        <p:spPr bwMode="auto">
          <a:xfrm>
            <a:off x="5303738" y="6722747"/>
            <a:ext cx="4057755" cy="352747"/>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lgn="r">
              <a:defRPr sz="1200">
                <a:effectLst/>
              </a:defRPr>
            </a:lvl1pPr>
          </a:lstStyle>
          <a:p>
            <a:pPr>
              <a:defRPr/>
            </a:pPr>
            <a:fld id="{159D6BF7-B583-490E-9497-09B9205395BC}" type="slidenum">
              <a:rPr lang="en-US"/>
              <a:pPr>
                <a:defRPr/>
              </a:pPr>
              <a:t>‹#›</a:t>
            </a:fld>
            <a:endParaRPr lang="en-US" dirty="0"/>
          </a:p>
        </p:txBody>
      </p:sp>
    </p:spTree>
    <p:extLst>
      <p:ext uri="{BB962C8B-B14F-4D97-AF65-F5344CB8AC3E}">
        <p14:creationId xmlns:p14="http://schemas.microsoft.com/office/powerpoint/2010/main" val="375235981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59D6BF7-B583-490E-9497-09B9205395BC}" type="slidenum">
              <a:rPr lang="en-US" smtClean="0"/>
              <a:pPr>
                <a:defRPr/>
              </a:pPr>
              <a:t>1</a:t>
            </a:fld>
            <a:endParaRPr lang="en-US" dirty="0"/>
          </a:p>
        </p:txBody>
      </p:sp>
    </p:spTree>
    <p:extLst>
      <p:ext uri="{BB962C8B-B14F-4D97-AF65-F5344CB8AC3E}">
        <p14:creationId xmlns:p14="http://schemas.microsoft.com/office/powerpoint/2010/main" val="3675222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367513-2E7F-4D97-9AA7-89DED39EB133}" type="slidenum">
              <a:rPr lang="en-US" smtClean="0"/>
              <a:t>2</a:t>
            </a:fld>
            <a:endParaRPr lang="en-US"/>
          </a:p>
        </p:txBody>
      </p:sp>
      <p:sp>
        <p:nvSpPr>
          <p:cNvPr id="5" name="Header Placeholder 4"/>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82499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59D6BF7-B583-490E-9497-09B9205395BC}" type="slidenum">
              <a:rPr lang="en-US" smtClean="0"/>
              <a:pPr>
                <a:defRPr/>
              </a:pPr>
              <a:t>3</a:t>
            </a:fld>
            <a:endParaRPr lang="en-US" dirty="0"/>
          </a:p>
        </p:txBody>
      </p:sp>
    </p:spTree>
    <p:extLst>
      <p:ext uri="{BB962C8B-B14F-4D97-AF65-F5344CB8AC3E}">
        <p14:creationId xmlns:p14="http://schemas.microsoft.com/office/powerpoint/2010/main" val="3930516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48E878-3CBE-4884-9BFA-3F4717E3C896}" type="slidenum">
              <a:rPr lang="en-US"/>
              <a:pPr>
                <a:defRPr/>
              </a:pPr>
              <a:t>‹#›</a:t>
            </a:fld>
            <a:endParaRPr lang="en-US" dirty="0"/>
          </a:p>
        </p:txBody>
      </p:sp>
    </p:spTree>
    <p:extLst>
      <p:ext uri="{BB962C8B-B14F-4D97-AF65-F5344CB8AC3E}">
        <p14:creationId xmlns:p14="http://schemas.microsoft.com/office/powerpoint/2010/main" val="122998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AEBAC1-58B4-4489-A2EB-0256570B09A8}" type="slidenum">
              <a:rPr lang="en-US"/>
              <a:pPr>
                <a:defRPr/>
              </a:pPr>
              <a:t>‹#›</a:t>
            </a:fld>
            <a:endParaRPr lang="en-US" dirty="0"/>
          </a:p>
        </p:txBody>
      </p:sp>
    </p:spTree>
    <p:extLst>
      <p:ext uri="{BB962C8B-B14F-4D97-AF65-F5344CB8AC3E}">
        <p14:creationId xmlns:p14="http://schemas.microsoft.com/office/powerpoint/2010/main" val="2825363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B3B1F8-B1E6-451C-8A37-0025697732EE}" type="slidenum">
              <a:rPr lang="en-US"/>
              <a:pPr>
                <a:defRPr/>
              </a:pPr>
              <a:t>‹#›</a:t>
            </a:fld>
            <a:endParaRPr lang="en-US" dirty="0"/>
          </a:p>
        </p:txBody>
      </p:sp>
    </p:spTree>
    <p:extLst>
      <p:ext uri="{BB962C8B-B14F-4D97-AF65-F5344CB8AC3E}">
        <p14:creationId xmlns:p14="http://schemas.microsoft.com/office/powerpoint/2010/main" val="34448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60ED0C-09A7-470B-B3BC-0CD1964D55B8}" type="slidenum">
              <a:rPr lang="en-US"/>
              <a:pPr>
                <a:defRPr/>
              </a:pPr>
              <a:t>‹#›</a:t>
            </a:fld>
            <a:endParaRPr lang="en-US" dirty="0"/>
          </a:p>
        </p:txBody>
      </p:sp>
    </p:spTree>
    <p:extLst>
      <p:ext uri="{BB962C8B-B14F-4D97-AF65-F5344CB8AC3E}">
        <p14:creationId xmlns:p14="http://schemas.microsoft.com/office/powerpoint/2010/main" val="2713169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08F6DE3-D895-4667-BC3F-69FCE58748C6}" type="slidenum">
              <a:rPr lang="en-US"/>
              <a:pPr>
                <a:defRPr/>
              </a:pPr>
              <a:t>‹#›</a:t>
            </a:fld>
            <a:endParaRPr lang="en-US" dirty="0"/>
          </a:p>
        </p:txBody>
      </p:sp>
    </p:spTree>
    <p:extLst>
      <p:ext uri="{BB962C8B-B14F-4D97-AF65-F5344CB8AC3E}">
        <p14:creationId xmlns:p14="http://schemas.microsoft.com/office/powerpoint/2010/main" val="968194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3133F96-8183-41BC-953F-A5111C7C0D65}" type="slidenum">
              <a:rPr lang="en-US"/>
              <a:pPr>
                <a:defRPr/>
              </a:pPr>
              <a:t>‹#›</a:t>
            </a:fld>
            <a:endParaRPr lang="en-US" dirty="0"/>
          </a:p>
        </p:txBody>
      </p:sp>
    </p:spTree>
    <p:extLst>
      <p:ext uri="{BB962C8B-B14F-4D97-AF65-F5344CB8AC3E}">
        <p14:creationId xmlns:p14="http://schemas.microsoft.com/office/powerpoint/2010/main" val="275865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504A73-F290-4907-8AB4-74FE89BA923B}" type="slidenum">
              <a:rPr lang="en-US"/>
              <a:pPr>
                <a:defRPr/>
              </a:pPr>
              <a:t>‹#›</a:t>
            </a:fld>
            <a:endParaRPr lang="en-US" dirty="0"/>
          </a:p>
        </p:txBody>
      </p:sp>
    </p:spTree>
    <p:extLst>
      <p:ext uri="{BB962C8B-B14F-4D97-AF65-F5344CB8AC3E}">
        <p14:creationId xmlns:p14="http://schemas.microsoft.com/office/powerpoint/2010/main" val="163989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A073FF-F409-4E33-B9B1-34882F63C4D5}" type="slidenum">
              <a:rPr lang="en-US"/>
              <a:pPr>
                <a:defRPr/>
              </a:pPr>
              <a:t>‹#›</a:t>
            </a:fld>
            <a:endParaRPr lang="en-US" dirty="0"/>
          </a:p>
        </p:txBody>
      </p:sp>
    </p:spTree>
    <p:extLst>
      <p:ext uri="{BB962C8B-B14F-4D97-AF65-F5344CB8AC3E}">
        <p14:creationId xmlns:p14="http://schemas.microsoft.com/office/powerpoint/2010/main" val="213619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0B1C11-DEAC-4DC8-B9F8-D0D1F1921AD3}" type="slidenum">
              <a:rPr lang="en-US"/>
              <a:pPr>
                <a:defRPr/>
              </a:pPr>
              <a:t>‹#›</a:t>
            </a:fld>
            <a:endParaRPr lang="en-US" dirty="0"/>
          </a:p>
        </p:txBody>
      </p:sp>
    </p:spTree>
    <p:extLst>
      <p:ext uri="{BB962C8B-B14F-4D97-AF65-F5344CB8AC3E}">
        <p14:creationId xmlns:p14="http://schemas.microsoft.com/office/powerpoint/2010/main" val="193845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49D69C7-DC61-47B9-B82A-02F0A1175D61}" type="slidenum">
              <a:rPr lang="en-US"/>
              <a:pPr>
                <a:defRPr/>
              </a:pPr>
              <a:t>‹#›</a:t>
            </a:fld>
            <a:endParaRPr lang="en-US" dirty="0"/>
          </a:p>
        </p:txBody>
      </p:sp>
    </p:spTree>
    <p:extLst>
      <p:ext uri="{BB962C8B-B14F-4D97-AF65-F5344CB8AC3E}">
        <p14:creationId xmlns:p14="http://schemas.microsoft.com/office/powerpoint/2010/main" val="369835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DBBF1F-B90C-4D20-B60B-BA8885F99E71}" type="slidenum">
              <a:rPr lang="en-US"/>
              <a:pPr>
                <a:defRPr/>
              </a:pPr>
              <a:t>‹#›</a:t>
            </a:fld>
            <a:endParaRPr lang="en-US" dirty="0"/>
          </a:p>
        </p:txBody>
      </p:sp>
    </p:spTree>
    <p:extLst>
      <p:ext uri="{BB962C8B-B14F-4D97-AF65-F5344CB8AC3E}">
        <p14:creationId xmlns:p14="http://schemas.microsoft.com/office/powerpoint/2010/main" val="44210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9D4FBC5-AD9C-416A-B9A0-D032AA10FE20}" type="slidenum">
              <a:rPr lang="en-US"/>
              <a:pPr>
                <a:defRPr/>
              </a:pPr>
              <a:t>‹#›</a:t>
            </a:fld>
            <a:endParaRPr lang="en-US" dirty="0"/>
          </a:p>
        </p:txBody>
      </p:sp>
    </p:spTree>
    <p:extLst>
      <p:ext uri="{BB962C8B-B14F-4D97-AF65-F5344CB8AC3E}">
        <p14:creationId xmlns:p14="http://schemas.microsoft.com/office/powerpoint/2010/main" val="158133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B680AC-E1A6-46BF-9A2B-4C32E65E5795}" type="slidenum">
              <a:rPr lang="en-US"/>
              <a:pPr>
                <a:defRPr/>
              </a:pPr>
              <a:t>‹#›</a:t>
            </a:fld>
            <a:endParaRPr lang="en-US" dirty="0"/>
          </a:p>
        </p:txBody>
      </p:sp>
    </p:spTree>
    <p:extLst>
      <p:ext uri="{BB962C8B-B14F-4D97-AF65-F5344CB8AC3E}">
        <p14:creationId xmlns:p14="http://schemas.microsoft.com/office/powerpoint/2010/main" val="55255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B09CA7-1C26-47E8-B880-C3832B8C5790}" type="slidenum">
              <a:rPr lang="en-US"/>
              <a:pPr>
                <a:defRPr/>
              </a:pPr>
              <a:t>‹#›</a:t>
            </a:fld>
            <a:endParaRPr lang="en-US" dirty="0"/>
          </a:p>
        </p:txBody>
      </p:sp>
    </p:spTree>
    <p:extLst>
      <p:ext uri="{BB962C8B-B14F-4D97-AF65-F5344CB8AC3E}">
        <p14:creationId xmlns:p14="http://schemas.microsoft.com/office/powerpoint/2010/main" val="14008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03"/>
            </a:gs>
            <a:gs pos="100000">
              <a:srgbClr val="000066"/>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defRPr>
            </a:lvl1pPr>
          </a:lstStyle>
          <a:p>
            <a:pPr>
              <a:defRPr/>
            </a:pPr>
            <a:fld id="{5FD87E68-E8B3-47B9-82A1-0E9ACA3781DA}"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840244219"/>
              </p:ext>
            </p:extLst>
          </p:nvPr>
        </p:nvGraphicFramePr>
        <p:xfrm>
          <a:off x="0" y="271694"/>
          <a:ext cx="9034272" cy="547420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847386" y="109728"/>
            <a:ext cx="4560800" cy="523220"/>
          </a:xfrm>
          <a:prstGeom prst="rect">
            <a:avLst/>
          </a:prstGeom>
          <a:noFill/>
        </p:spPr>
        <p:txBody>
          <a:bodyPr wrap="none" rtlCol="0">
            <a:spAutoFit/>
          </a:bodyPr>
          <a:lstStyle/>
          <a:p>
            <a:r>
              <a:rPr lang="en-US" sz="2800" dirty="0" smtClean="0">
                <a:solidFill>
                  <a:schemeClr val="bg1"/>
                </a:solidFill>
              </a:rPr>
              <a:t>Injected Phosphonate Efficacy</a:t>
            </a:r>
            <a:endParaRPr lang="en-US" sz="2800" dirty="0">
              <a:solidFill>
                <a:schemeClr val="bg1"/>
              </a:solidFill>
            </a:endParaRPr>
          </a:p>
        </p:txBody>
      </p:sp>
      <p:sp>
        <p:nvSpPr>
          <p:cNvPr id="3" name="TextBox 2"/>
          <p:cNvSpPr txBox="1"/>
          <p:nvPr/>
        </p:nvSpPr>
        <p:spPr>
          <a:xfrm>
            <a:off x="831272" y="6012873"/>
            <a:ext cx="7987058" cy="369332"/>
          </a:xfrm>
          <a:prstGeom prst="rect">
            <a:avLst/>
          </a:prstGeom>
          <a:noFill/>
        </p:spPr>
        <p:txBody>
          <a:bodyPr wrap="none" rtlCol="0">
            <a:spAutoFit/>
          </a:bodyPr>
          <a:lstStyle/>
          <a:p>
            <a:r>
              <a:rPr lang="en-US" sz="1600" dirty="0" smtClean="0">
                <a:solidFill>
                  <a:schemeClr val="bg1"/>
                </a:solidFill>
              </a:rPr>
              <a:t>Figure 1. Efficacy </a:t>
            </a:r>
            <a:r>
              <a:rPr lang="en-US" sz="1600" dirty="0">
                <a:solidFill>
                  <a:schemeClr val="bg1"/>
                </a:solidFill>
              </a:rPr>
              <a:t>of labeled dose vs updated dilution ratios. Smaller lesions = higher efficacy</a:t>
            </a:r>
            <a:r>
              <a:rPr lang="en-US" sz="1800" dirty="0">
                <a:solidFill>
                  <a:schemeClr val="bg1"/>
                </a:solidFill>
              </a:rPr>
              <a:t>.</a:t>
            </a:r>
          </a:p>
        </p:txBody>
      </p:sp>
    </p:spTree>
    <p:extLst>
      <p:ext uri="{BB962C8B-B14F-4D97-AF65-F5344CB8AC3E}">
        <p14:creationId xmlns:p14="http://schemas.microsoft.com/office/powerpoint/2010/main" val="2744962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930560406"/>
              </p:ext>
            </p:extLst>
          </p:nvPr>
        </p:nvGraphicFramePr>
        <p:xfrm>
          <a:off x="155575" y="286328"/>
          <a:ext cx="8785225" cy="536632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
          <p:cNvSpPr txBox="1"/>
          <p:nvPr/>
        </p:nvSpPr>
        <p:spPr>
          <a:xfrm>
            <a:off x="3802578" y="5566505"/>
            <a:ext cx="1981200" cy="4572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smtClean="0">
                <a:solidFill>
                  <a:schemeClr val="bg1"/>
                </a:solidFill>
              </a:rPr>
              <a:t>Injection Treatment</a:t>
            </a:r>
          </a:p>
        </p:txBody>
      </p:sp>
      <p:sp>
        <p:nvSpPr>
          <p:cNvPr id="6" name="TextBox 2"/>
          <p:cNvSpPr txBox="1">
            <a:spLocks noChangeArrowheads="1"/>
          </p:cNvSpPr>
          <p:nvPr/>
        </p:nvSpPr>
        <p:spPr bwMode="auto">
          <a:xfrm>
            <a:off x="0" y="160338"/>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charset="0"/>
              </a:defRPr>
            </a:lvl1pPr>
            <a:lvl2pPr marL="742950" indent="-285750">
              <a:defRPr sz="3200">
                <a:solidFill>
                  <a:schemeClr val="tx1"/>
                </a:solidFill>
                <a:latin typeface="Times" charset="0"/>
              </a:defRPr>
            </a:lvl2pPr>
            <a:lvl3pPr marL="1143000" indent="-228600">
              <a:defRPr sz="3200">
                <a:solidFill>
                  <a:schemeClr val="tx1"/>
                </a:solidFill>
                <a:latin typeface="Times" charset="0"/>
              </a:defRPr>
            </a:lvl3pPr>
            <a:lvl4pPr marL="1600200" indent="-228600">
              <a:defRPr sz="3200">
                <a:solidFill>
                  <a:schemeClr val="tx1"/>
                </a:solidFill>
                <a:latin typeface="Times" charset="0"/>
              </a:defRPr>
            </a:lvl4pPr>
            <a:lvl5pPr marL="2057400" indent="-228600">
              <a:defRPr sz="3200">
                <a:solidFill>
                  <a:schemeClr val="tx1"/>
                </a:solidFill>
                <a:latin typeface="Times" charset="0"/>
              </a:defRPr>
            </a:lvl5pPr>
            <a:lvl6pPr marL="2514600" indent="-228600" eaLnBrk="0" fontAlgn="base" hangingPunct="0">
              <a:spcBef>
                <a:spcPct val="0"/>
              </a:spcBef>
              <a:spcAft>
                <a:spcPct val="0"/>
              </a:spcAft>
              <a:defRPr sz="3200">
                <a:solidFill>
                  <a:schemeClr val="tx1"/>
                </a:solidFill>
                <a:latin typeface="Times" charset="0"/>
              </a:defRPr>
            </a:lvl6pPr>
            <a:lvl7pPr marL="2971800" indent="-228600" eaLnBrk="0" fontAlgn="base" hangingPunct="0">
              <a:spcBef>
                <a:spcPct val="0"/>
              </a:spcBef>
              <a:spcAft>
                <a:spcPct val="0"/>
              </a:spcAft>
              <a:defRPr sz="3200">
                <a:solidFill>
                  <a:schemeClr val="tx1"/>
                </a:solidFill>
                <a:latin typeface="Times" charset="0"/>
              </a:defRPr>
            </a:lvl7pPr>
            <a:lvl8pPr marL="3429000" indent="-228600" eaLnBrk="0" fontAlgn="base" hangingPunct="0">
              <a:spcBef>
                <a:spcPct val="0"/>
              </a:spcBef>
              <a:spcAft>
                <a:spcPct val="0"/>
              </a:spcAft>
              <a:defRPr sz="3200">
                <a:solidFill>
                  <a:schemeClr val="tx1"/>
                </a:solidFill>
                <a:latin typeface="Times" charset="0"/>
              </a:defRPr>
            </a:lvl8pPr>
            <a:lvl9pPr marL="3886200" indent="-228600" eaLnBrk="0" fontAlgn="base" hangingPunct="0">
              <a:spcBef>
                <a:spcPct val="0"/>
              </a:spcBef>
              <a:spcAft>
                <a:spcPct val="0"/>
              </a:spcAft>
              <a:defRPr sz="3200">
                <a:solidFill>
                  <a:schemeClr val="tx1"/>
                </a:solidFill>
                <a:latin typeface="Times" charset="0"/>
              </a:defRPr>
            </a:lvl9pPr>
          </a:lstStyle>
          <a:p>
            <a:pPr algn="ctr"/>
            <a:r>
              <a:rPr lang="en-US" sz="2800" dirty="0" err="1" smtClean="0">
                <a:solidFill>
                  <a:schemeClr val="bg1"/>
                </a:solidFill>
                <a:latin typeface="Times New Roman" pitchFamily="18" charset="0"/>
                <a:cs typeface="Times New Roman" pitchFamily="18" charset="0"/>
              </a:rPr>
              <a:t>Phosphonate</a:t>
            </a:r>
            <a:r>
              <a:rPr lang="en-US" sz="2800" dirty="0" smtClean="0">
                <a:solidFill>
                  <a:schemeClr val="bg1"/>
                </a:solidFill>
                <a:latin typeface="Times New Roman" pitchFamily="18" charset="0"/>
                <a:cs typeface="Times New Roman" pitchFamily="18" charset="0"/>
              </a:rPr>
              <a:t> Damage to Wood</a:t>
            </a:r>
          </a:p>
        </p:txBody>
      </p:sp>
      <p:sp>
        <p:nvSpPr>
          <p:cNvPr id="2" name="AutoShape 4" descr="data:image/jpeg;base64,/9j/4AAQSkZJRgABAQAAAQABAAD/2wCEAAkGBhQQEBUUEBAUFRAUGBcVFRUVFRQTFhcVFRQVGBUXFRQXGyYeGBklGhYXHy8gIycpLC8tFR4xNTwqNScrLCoBCQoKBQUFDQUFDSkYEhgpKSkpKSkpKSkpKSkpKSkpKSkpKSkpKSkpKSkpKSkpKSkpKSkpKSkpKSkpKSkpKSkpKf/AABEIANMApgMBIgACEQEDEQH/xAAbAAEBAAMBAQEAAAAAAAAAAAAABgEEBQIDB//EAEoQAAEDAgMFBAUFCwsFAAAAAAEAAgMEEQUSIQYTMUFRIjJhcRQjdJGzBzNCcoEVJDRDYoKDlKGx0hYXUlRVc5KTssHwJWOjw9P/xAAUAQEAAAAAAAAAAAAAAAAAAAAA/8QAFBEBAAAAAAAAAAAAAAAAAAAAAP/aAAwDAQACEQMRAD8A/cUREBERAREQEREBfGprGRML5HtYxouXOIa0DqXHQL7Ka2jic2rpZnBzqaHfbxrWl5ZI6MCOXKLkgAPb2QSN54oO9BWMffI9rrWvlcHWu1rhe3VrmnycDwK+m8HVR2PPcwRvpWyxQTTF9XJFG/fEej2Y/JlLxd7ImE5b6G/MqWr8cxNjXO++fSG0dLK6NsL3R+lektE7W5WFp9SQS1p+k48QbB+t5wsgqEwuqr34k/O61MJHENLZA19K6IbktG6yiQScSZM2hBaAATdM4IPSIiAiIgIiICIiAiIgIiICIiAiIgLBasog8CIJuwpP5RttDh0DN1Y1ErgGAi/ZaQXuy8+IH5yqKKsbNG2SM5mPaHNI5tcLg+5B9QwLICyiAiIgIiICIiAiIgIiICIiAiIgIiIC+czgASSABqSeAHMleypHbSpdO6PD4nWfU3MzhxZSt+cPm7RgB6nkgmKyM1j4q+QHJJXUcNK08qZs+r7HnI4k342A5Kl2RcaWebD3d2P11KTzp5HElvjkfceRHRe9roGxw0bGCzG1tE1o6ATAAfsXrbmlcxsdbCLzUbi8gXu+BwG/Zpx7Pat+SEFWFla9HWNlYx8bszHtDmnqCLhbCAiIgIiICIiAiIgIiICIiAiIgIixdB8K2sbFG+SRwaxjS5xPJrRclTew9I6TeVs4tLVkOY0/i6dvzLNedu0fEhfHak+m1UWHtPq9J6s/9pp9XH5ufbToFXRRhoAAAAFgByHID7EE3t0OxSe3UfxgqR0YIsRcHS3gVObd9yk9uo/jBUwQR+yDjSVE2Hv7sfrqUnnTyHVo+o+4+3oFYAqU23pHRtjrYW3mo3Z3AfTp3aTs/wAPaH1VSUNW2VjZGG7HtDmnqHC408iEGwiIgIiICIiAiIgIiICIiAiIgLQxrFmUsEk0vcjaXHqeQaPEkgD6y3XFRuLu+6GIspgb01IWz1IsCHSm+5iPgLFx8h42Dd2Jwt7InT1A++qp2+lve7Qfm4teTWn3kqnXlrV6QTG3fcpPbqP4wVMFM7d9yk9uo/jBUwQeZGAggi4tqOo5hSWxzzSTzYe89mL11NfnTSE9kdcj7t8AQOSrypTbikdG2OthF5qMl7gOL6d1t+zx7PaHi1BVtKytehqmyxtkjdmY8BzXDmHC4K2EBERAREQEREBERAREQEReXIOXtPjbaOmfM4Zi0WY3m+RxsxgHO7iOHK61tkMBdS01pTmqJHOmndxzTPsXe6waPBq5f4fiYvrS4edLjR9W4f8ArF/tcrFg0QekREExt33KT26j+MFTBTO3fcpPbqP4wVMEGV4lbcWIuOY8Oa9rBCCP2OcaSabD3cIvXUxPOmkPdH1HktXTxfadkEohbHJNPlDzFC0Oc1hJAe4vc1oBIIAvc20BWlt1SujbHWwtvNRuzkDQvp3aTsP5va8Mt1pVOyBxBwlmqIZaZ7hLERSsE7YrtkjibU5yWtBHENDu0dRfQLWOS4GlrjnxXtYssoCIiAiIgIiICIiAVwNscdNLTExi9RK4QwN5umfcN06DVx5dnlxXedwUZgv/AFDEH1R1pqQugpv6LpTbfygfYGg+fig72zOBijpmQg5nAXkeeL5HaveT1Lr/ALF1UaFlAREQTG3fcpPbqP4wVMCpjbw9ik9uo/jBaWy218lTVSRvifupHTS08l4wzcQuZCCADns513BxFjc20F0FqixdZQfOVlxY6g6EHgR0Unsg40s02HvOkXrqYnW9NI4nKOuR3Z+0eCsFJ7dUzoxHWwi8tG4vcBe76dwAnZ46dq35KCrWVr0lW2VjHsN2PaHNPUEXB9xWwgIiICIiAiIgIi8Ofbigm9tMVeyJsFOfvuqcYYjfuAj1kvkxtzfkbeC62CYS2lhjhjFo42ho6m3EnxJ1U9st9/VUte7WLWCk6bpp9ZKPru4HoPJWNkGUREBERBL7fNuyk9uo/jBdajwOGFwdFE1rhEyEEDURMJc1g8AXE+PPgFytu+5Se3UfxgqYIAWURAXiSMEEEXB0I6g8QvaII/Y9xpZ5sPfe0R31MTzppHd0fUfmb5W5KvBUptvSujEVbC28tGc7gOL6d2kzPd2h9UqkoqpsrGvYczHtDmnqHC4PuIQbCIiAiIgIiICkduKt8hjoYDaarNnuH4umb8886EC47I6klU9ZUtjYXvcGsaC5zjoA0aknyCl9i6d07pcQmBElTpC0ixjpmmzG26uN3HnqEFPRUTYY2xxtsxjQ1o6ACwC2ERAREQEREExt33KT26j+MFTBTO3fcpPbqP4wVMEGUREBERB4kYCCCLgjUdRzCk9jXmlmmw957MPraYnnTSE9kdcjrt8AQFXFSm3FI6JsddCLzUZL3AcX07rb9nj2e0B1CCraVlfCiqWyRtfG7Mx4DmuGoIcLgj3r7oCIiAsOWVpYviTKeB8sptHG0ucdOAHjzPD7UE3tdIaueLD2HsyWmqnD6NOxwsz6z3afYfBVsEQa0BoAaAAAOAAGgHhZTWxeHPyPqqhtqqrdvHg8WR8IYteGVnHxK7lDikcwdunh2RxjfYHR7bZmnxFx70G5dLrjsxiSSlMsdLJvdcsElonkhwGpOg01XuubUSU43D2QznITnGcN0Be06HXiLoOrmTMufiMMzjHuJGsAkBlzNzZovpNbobO8dEqaGR0sT2zuayPNnjA0kuLC5vpY680G/mQuWgcIHpAn3kl2sMeTN6sgkm5Zbva8fJIcJDZ3zbyQmRrWlhcDGMttWttoep8UHI27PYpPbqP4wVKH6KJ2xw7cCORrpJHS19G/I54LQRKbMj07IN7a6cF0aHfU8b7U0zw5zpLvqYnEZhqGnk0W0Higps6zmXEwig+8WsimlGeMuZJIc8rd6C4EnQEtzfsC91tE9tGWGrLHtYM1SQARks5z3AkAaA315oOxmS64Dax1VTj7n1kL3sc1r5QWytNmguBy3AcQWu/OW9iD5w+LcNjLC+0ucm4Z1ZY2LvAoOjdeZW3FiLg6EdRbULRnrJWzRNbDmhdm3kucDd2HZGX6WY6eCycYZ6QKftb0s3vDs5L273W/JBP7HPNLLNh7zpF62mJ+lTSG9h9R12+5V7eCjdtHhrmVUBDqmhOeWNrgXupnj1zHNGo7NnC44tVZS1TZGNewhzHtDmkcC1wuDdB90REGCvz/AGoxB1VicGHvjIpwWzyG/wA6GguY0i3zYeDm8h11/QCFyce2ZhrGgTMOdhvHIwlksZ6seNR5ajqg+tDhgjlmk3kjjKWktc7M1tgdIxbsjXVbcVK1l8jQ25ubAC5PEm3E+PgFLNw7E6YgQVMVXEPo1IMUo4/joxY+bmnyXtm2c8QHpWFVTOroQ2qb/wCM5veAgqgxegFKxfKXQnR1Tu3XsWyxyRked22HHquvS7S0spAjq4Hk8mzRuPuDkHUReGyDqPeF6ugyixdLoJjb8O3UDmxySburppXNiY6V+SOXM8hjQSbAL5TbbMLHAUWI6tI/AZ+JFuiq3C6wAOiCQwnbBsUETHUWIZmRsYbUU9rtaAbdnqFr7R7Rsq6Z8BpcRY2TK159AnN487TIwaC2Zgc2/LMriyFBJ0m1sEQIiw6uYCbkMoJmgmwbewb0a0eTQvsduWf1LEf1Go/hVDLO1ou5zQBxJIAH2lcuq2xoou/W04ty3rCf8IJP7EGl/Lln9SxH9Rn/AIU/lyz+pYj+o1H8K+J+UqjcbQGad39GCCWQ3va3dCHaStmH3thb2A8H1UjIR/ltu/7CGoPmNqacPfJ9zq/PIAJHegz3cGiwDtOFv3LV+SytzQzwsLnU8MtoHuGUhj2h25LT3Sw6EcrkaWW2dmKuqv8AdCttEeNPSAxMI/ovlPbcOo0VNh+Fx08TYoY2sjYLNaBoB/ufE6oNsIiICIl0GLJlWVi6D5T0rXiz2hw6OAcPcVy6vYyil+cooHfo2D9wXZus3QSknyZYeT2aQM/u3yR/b2HDVZd8nNN9CSrYfyayo8eTnkc1Uogkx8njR3a/EB5VN/8AUwr23Yh39qYiP00X+8SqkQS52Jf/AGtiP+bB/wDFeXbCE97E8RP6eMdOkXgqnMsoJL+bmM96urz51JH+loXs/JtSHvmpk1v26upcL+W8t+xVN1gOQTUfya4cONHG7+8zScPrErp0uzFLELR0sDfKJn7yF1EQeWxgCw0A0A5W8As2WUQLIiICIiAuFtnjrqGilqWxNk3IDixziy4zAGzg12uvRd1aeKYRFVRmKojbJE4gljtQbG4uPNBo4niMsMDniJpkDyA0b+UFuawdaGJ7721IDLA8+a+ez+LyVGfexbvLlt2KuO981/wiCO9rfRv420v2IqYNaGt7rQABxsALDj4L0IrcP+f8196D8/2OxmeSrjbPM5wline14dngqskrWtkp2/iAxp1bzztPatdURx576uWnhhadwyNz3SPcwZpmyGIMAYczbx9o/laA2K6VFgUMLi6KJjHOvfKLcSCQB9EEgEgWBIBXqfBYpHl742l7mGMutYlhvoSPM+Vza10EI35WCIWyvpLN9HirHhsmYiGWd0Fm3YLvDwDY2BbfW+i/R2lcP+QlDly+hxZcm6tl03W83mS1+7n7Vuq7UMIY0NaLNAAA8BwQfRERBKbWVcsdXh+5e4Z5ZmPZnc2N4FLLIBIADwcwG9jzX2j2odJh8NVDCbzNY4RuE78oe250gikcbHnlt5XXWr8EhnfG+WJr3wnNG43uwm1y23PQL6YdhUdPG2KBjWRM7rG8Bck6DzKDm7PYzJUB+9iyZcoHYqmXvmv+EQRk8OV/s0vx9mG1LKx/pvpF5g90Y38c9IAHgkRhsbXRuAIsHE6X1Kst3pZauH4PFTgiGNrA4lxDbgXPGw5DhoNEHJdtG99TUQQwtPozGF7pHuZd8sT5Iw0Bhu2zQC7iL6A2K4P86RbCyV9KA0wU1U8NkJIiqpty0NuwXeH6kGwLdb30VnU4LDI9z3xNL3M3TnWs4sN+ySOXad5ZjbitA7DURZkNJFkyCLLY23Yk3rWce6H9oDkeCDuArK+cUWUADgNBx4DzX0QEREBERAREQEREBERAREQEREBERAREQEREBERAREQERE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304801" y="5938982"/>
            <a:ext cx="8367650" cy="830997"/>
          </a:xfrm>
          <a:prstGeom prst="rect">
            <a:avLst/>
          </a:prstGeom>
          <a:noFill/>
        </p:spPr>
        <p:txBody>
          <a:bodyPr wrap="square" rtlCol="0">
            <a:spAutoFit/>
          </a:bodyPr>
          <a:lstStyle/>
          <a:p>
            <a:pPr marL="803275"/>
            <a:r>
              <a:rPr lang="en-US" sz="1600" dirty="0">
                <a:solidFill>
                  <a:schemeClr val="bg1"/>
                </a:solidFill>
              </a:rPr>
              <a:t>Figure 2. Injection damage caused by labeled dose vs updated dilution ratios. Note that updated dosage damage is indistinguishable from damage caused by only injecting water.</a:t>
            </a:r>
          </a:p>
          <a:p>
            <a:pPr marL="803275"/>
            <a:endParaRPr lang="en-US" sz="1600" dirty="0"/>
          </a:p>
        </p:txBody>
      </p:sp>
    </p:spTree>
    <p:extLst>
      <p:ext uri="{BB962C8B-B14F-4D97-AF65-F5344CB8AC3E}">
        <p14:creationId xmlns:p14="http://schemas.microsoft.com/office/powerpoint/2010/main" val="2663852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755904" y="353568"/>
            <a:ext cx="7694735" cy="523220"/>
          </a:xfrm>
          <a:prstGeom prst="rect">
            <a:avLst/>
          </a:prstGeom>
          <a:noFill/>
        </p:spPr>
        <p:txBody>
          <a:bodyPr wrap="none" rtlCol="0">
            <a:spAutoFit/>
          </a:bodyPr>
          <a:lstStyle/>
          <a:p>
            <a:r>
              <a:rPr lang="en-US" sz="2800" dirty="0" smtClean="0">
                <a:solidFill>
                  <a:schemeClr val="bg1"/>
                </a:solidFill>
              </a:rPr>
              <a:t>New Recommended Phosphonate Injection Dosages</a:t>
            </a:r>
            <a:endParaRPr lang="en-US" sz="2800" dirty="0">
              <a:solidFill>
                <a:schemeClr val="bg1"/>
              </a:solidFill>
            </a:endParaRPr>
          </a:p>
        </p:txBody>
      </p:sp>
      <p:sp>
        <p:nvSpPr>
          <p:cNvPr id="5" name="TextBox 4"/>
          <p:cNvSpPr txBox="1"/>
          <p:nvPr/>
        </p:nvSpPr>
        <p:spPr>
          <a:xfrm>
            <a:off x="1103376" y="1139952"/>
            <a:ext cx="6699504"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chemeClr val="bg1"/>
                </a:solidFill>
              </a:rPr>
              <a:t>Label Dose = 1 part chemical + 2 parts water = 1:3 delivered in 10ml dose (discontinued).</a:t>
            </a: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r>
              <a:rPr lang="en-US" sz="2400" dirty="0" smtClean="0">
                <a:solidFill>
                  <a:schemeClr val="bg1"/>
                </a:solidFill>
              </a:rPr>
              <a:t>Dilution #1 = 1 part chemical +29 parts water = 1:30 delivered in 20ml dose (</a:t>
            </a:r>
            <a:r>
              <a:rPr lang="en-US" sz="2400" dirty="0" err="1" smtClean="0">
                <a:solidFill>
                  <a:schemeClr val="bg1"/>
                </a:solidFill>
              </a:rPr>
              <a:t>Chemjet</a:t>
            </a:r>
            <a:r>
              <a:rPr lang="en-US" sz="2400" dirty="0" smtClean="0">
                <a:solidFill>
                  <a:schemeClr val="bg1"/>
                </a:solidFill>
              </a:rPr>
              <a:t> injector 20psi).</a:t>
            </a: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r>
              <a:rPr lang="en-US" sz="2400" dirty="0" smtClean="0">
                <a:solidFill>
                  <a:schemeClr val="bg1"/>
                </a:solidFill>
              </a:rPr>
              <a:t>Dilution #2 = 1 part chemical + 59 parts water = 1:60 delivered in 40ml dose with higher pressure (</a:t>
            </a:r>
            <a:r>
              <a:rPr lang="en-US" sz="2400" dirty="0" err="1" smtClean="0">
                <a:solidFill>
                  <a:schemeClr val="bg1"/>
                </a:solidFill>
              </a:rPr>
              <a:t>Arborjet</a:t>
            </a:r>
            <a:r>
              <a:rPr lang="en-US" sz="2400" dirty="0" smtClean="0">
                <a:solidFill>
                  <a:schemeClr val="bg1"/>
                </a:solidFill>
              </a:rPr>
              <a:t> injector 35psi).</a:t>
            </a:r>
            <a:endParaRPr lang="en-US" sz="2400" dirty="0">
              <a:solidFill>
                <a:schemeClr val="bg1"/>
              </a:solidFill>
            </a:endParaRPr>
          </a:p>
        </p:txBody>
      </p:sp>
      <p:sp>
        <p:nvSpPr>
          <p:cNvPr id="6" name="TextBox 5"/>
          <p:cNvSpPr txBox="1"/>
          <p:nvPr/>
        </p:nvSpPr>
        <p:spPr>
          <a:xfrm>
            <a:off x="520076" y="5432577"/>
            <a:ext cx="8166389" cy="1077218"/>
          </a:xfrm>
          <a:prstGeom prst="rect">
            <a:avLst/>
          </a:prstGeom>
          <a:noFill/>
        </p:spPr>
        <p:txBody>
          <a:bodyPr wrap="square" rtlCol="0">
            <a:spAutoFit/>
          </a:bodyPr>
          <a:lstStyle/>
          <a:p>
            <a:pPr marL="684213" indent="-684213"/>
            <a:r>
              <a:rPr lang="en-US" sz="1600" dirty="0" smtClean="0">
                <a:solidFill>
                  <a:schemeClr val="bg1"/>
                </a:solidFill>
              </a:rPr>
              <a:t>Table 1. </a:t>
            </a:r>
            <a:r>
              <a:rPr lang="en-US" sz="1600" dirty="0">
                <a:solidFill>
                  <a:schemeClr val="bg1"/>
                </a:solidFill>
              </a:rPr>
              <a:t>The two updated dilutions differ in active ingredient concentration, injection volume, and recommended injection pressure. Pressurized injections maximize uptake of phosphonates, allowing the injected material to bypass the embolisms caused by the drilling of a hole in the </a:t>
            </a:r>
            <a:r>
              <a:rPr lang="en-US" sz="1600" dirty="0" smtClean="0">
                <a:solidFill>
                  <a:schemeClr val="bg1"/>
                </a:solidFill>
              </a:rPr>
              <a:t>xylem.</a:t>
            </a:r>
            <a:endParaRPr lang="en-US" sz="1800" dirty="0">
              <a:solidFill>
                <a:schemeClr val="bg1"/>
              </a:solidFill>
            </a:endParaRPr>
          </a:p>
        </p:txBody>
      </p:sp>
    </p:spTree>
    <p:extLst>
      <p:ext uri="{BB962C8B-B14F-4D97-AF65-F5344CB8AC3E}">
        <p14:creationId xmlns:p14="http://schemas.microsoft.com/office/powerpoint/2010/main" val="3439680429"/>
      </p:ext>
    </p:extLst>
  </p:cSld>
  <p:clrMapOvr>
    <a:masterClrMapping/>
  </p:clrMapOvr>
</p:sld>
</file>

<file path=ppt/theme/theme1.xml><?xml version="1.0" encoding="utf-8"?>
<a:theme xmlns:a="http://schemas.openxmlformats.org/drawingml/2006/main" name="Blank">
  <a:themeElements>
    <a:clrScheme name="">
      <a:dk1>
        <a:srgbClr val="808080"/>
      </a:dk1>
      <a:lt1>
        <a:srgbClr val="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29193</TotalTime>
  <Words>253</Words>
  <Application>Microsoft Office PowerPoint</Application>
  <PresentationFormat>On-screen Show (4:3)</PresentationFormat>
  <Paragraphs>47</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Times</vt:lpstr>
      <vt:lpstr>Times New Roman</vt:lpstr>
      <vt:lpstr>Blank</vt:lpstr>
      <vt:lpstr>PowerPoint Presentation</vt:lpstr>
      <vt:lpstr>PowerPoint Presentation</vt:lpstr>
      <vt:lpstr>PowerPoint Presentation</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diagnose Phytophthora ramorum</dc:title>
  <dc:creator>Matteo Garbelotto</dc:creator>
  <cp:lastModifiedBy>c</cp:lastModifiedBy>
  <cp:revision>1128</cp:revision>
  <cp:lastPrinted>2014-06-19T03:54:14Z</cp:lastPrinted>
  <dcterms:created xsi:type="dcterms:W3CDTF">1904-01-07T01:38:05Z</dcterms:created>
  <dcterms:modified xsi:type="dcterms:W3CDTF">2015-06-11T16:34:18Z</dcterms:modified>
</cp:coreProperties>
</file>