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424" r:id="rId2"/>
    <p:sldId id="572" r:id="rId3"/>
    <p:sldId id="449" r:id="rId4"/>
    <p:sldId id="476" r:id="rId5"/>
    <p:sldId id="477" r:id="rId6"/>
    <p:sldId id="478" r:id="rId7"/>
    <p:sldId id="431" r:id="rId8"/>
    <p:sldId id="573" r:id="rId9"/>
    <p:sldId id="574" r:id="rId10"/>
    <p:sldId id="575" r:id="rId11"/>
    <p:sldId id="576" r:id="rId12"/>
    <p:sldId id="577" r:id="rId13"/>
    <p:sldId id="578" r:id="rId14"/>
    <p:sldId id="579" r:id="rId15"/>
  </p:sldIdLst>
  <p:sldSz cx="9144000" cy="6858000" type="screen4x3"/>
  <p:notesSz cx="8991600" cy="7102475"/>
  <p:defaultTextStyle>
    <a:defPPr>
      <a:defRPr lang="en-US"/>
    </a:defPPr>
    <a:lvl1pPr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FF00"/>
    <a:srgbClr val="FFFFCC"/>
    <a:srgbClr val="000066"/>
    <a:srgbClr val="18605A"/>
    <a:srgbClr val="0000FF"/>
    <a:srgbClr val="D7D7E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6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3897313"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Times" charset="0"/>
                <a:ea typeface="+mn-ea"/>
                <a:cs typeface="+mn-cs"/>
              </a:defRPr>
            </a:lvl1pPr>
          </a:lstStyle>
          <a:p>
            <a:pPr>
              <a:defRPr/>
            </a:pPr>
            <a:endParaRPr lang="en-US"/>
          </a:p>
        </p:txBody>
      </p:sp>
      <p:sp>
        <p:nvSpPr>
          <p:cNvPr id="275459" name="Rectangle 3"/>
          <p:cNvSpPr>
            <a:spLocks noGrp="1" noChangeArrowheads="1"/>
          </p:cNvSpPr>
          <p:nvPr>
            <p:ph type="dt" sz="quarter" idx="1"/>
          </p:nvPr>
        </p:nvSpPr>
        <p:spPr bwMode="auto">
          <a:xfrm>
            <a:off x="5092700" y="0"/>
            <a:ext cx="3897313"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Times" charset="0"/>
                <a:ea typeface="+mn-ea"/>
                <a:cs typeface="+mn-cs"/>
              </a:defRPr>
            </a:lvl1pPr>
          </a:lstStyle>
          <a:p>
            <a:pPr>
              <a:defRPr/>
            </a:pPr>
            <a:endParaRPr lang="en-US"/>
          </a:p>
        </p:txBody>
      </p:sp>
      <p:sp>
        <p:nvSpPr>
          <p:cNvPr id="275460" name="Rectangle 4"/>
          <p:cNvSpPr>
            <a:spLocks noGrp="1" noChangeArrowheads="1"/>
          </p:cNvSpPr>
          <p:nvPr>
            <p:ph type="ftr" sz="quarter" idx="2"/>
          </p:nvPr>
        </p:nvSpPr>
        <p:spPr bwMode="auto">
          <a:xfrm>
            <a:off x="0" y="6746875"/>
            <a:ext cx="3897313" cy="354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Times" charset="0"/>
                <a:ea typeface="+mn-ea"/>
                <a:cs typeface="+mn-cs"/>
              </a:defRPr>
            </a:lvl1pPr>
          </a:lstStyle>
          <a:p>
            <a:pPr>
              <a:defRPr/>
            </a:pPr>
            <a:endParaRPr lang="en-US"/>
          </a:p>
        </p:txBody>
      </p:sp>
      <p:sp>
        <p:nvSpPr>
          <p:cNvPr id="275461" name="Rectangle 5"/>
          <p:cNvSpPr>
            <a:spLocks noGrp="1" noChangeArrowheads="1"/>
          </p:cNvSpPr>
          <p:nvPr>
            <p:ph type="sldNum" sz="quarter" idx="3"/>
          </p:nvPr>
        </p:nvSpPr>
        <p:spPr bwMode="auto">
          <a:xfrm>
            <a:off x="5092700" y="6746875"/>
            <a:ext cx="3897313" cy="354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69D4A441-BA05-49A6-B1BB-A9B2C0110139}" type="slidenum">
              <a:rPr lang="en-US" altLang="en-US"/>
              <a:pPr/>
              <a:t>‹#›</a:t>
            </a:fld>
            <a:endParaRPr lang="en-US" altLang="en-US"/>
          </a:p>
        </p:txBody>
      </p:sp>
    </p:spTree>
    <p:extLst>
      <p:ext uri="{BB962C8B-B14F-4D97-AF65-F5344CB8AC3E}">
        <p14:creationId xmlns:p14="http://schemas.microsoft.com/office/powerpoint/2010/main" val="464247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3897313"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Times" charset="0"/>
                <a:ea typeface="+mn-ea"/>
                <a:cs typeface="+mn-cs"/>
              </a:defRPr>
            </a:lvl1pPr>
          </a:lstStyle>
          <a:p>
            <a:pPr>
              <a:defRPr/>
            </a:pPr>
            <a:endParaRPr lang="en-US"/>
          </a:p>
        </p:txBody>
      </p:sp>
      <p:sp>
        <p:nvSpPr>
          <p:cNvPr id="224259" name="Rectangle 3"/>
          <p:cNvSpPr>
            <a:spLocks noGrp="1" noChangeArrowheads="1"/>
          </p:cNvSpPr>
          <p:nvPr>
            <p:ph type="dt" idx="1"/>
          </p:nvPr>
        </p:nvSpPr>
        <p:spPr bwMode="auto">
          <a:xfrm>
            <a:off x="5092700" y="0"/>
            <a:ext cx="3897313"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Times"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2720975" y="533400"/>
            <a:ext cx="3549650"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1" name="Rectangle 5"/>
          <p:cNvSpPr>
            <a:spLocks noGrp="1" noChangeArrowheads="1"/>
          </p:cNvSpPr>
          <p:nvPr>
            <p:ph type="body" sz="quarter" idx="3"/>
          </p:nvPr>
        </p:nvSpPr>
        <p:spPr bwMode="auto">
          <a:xfrm>
            <a:off x="898525" y="3373438"/>
            <a:ext cx="7194550" cy="319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4262" name="Rectangle 6"/>
          <p:cNvSpPr>
            <a:spLocks noGrp="1" noChangeArrowheads="1"/>
          </p:cNvSpPr>
          <p:nvPr>
            <p:ph type="ftr" sz="quarter" idx="4"/>
          </p:nvPr>
        </p:nvSpPr>
        <p:spPr bwMode="auto">
          <a:xfrm>
            <a:off x="0" y="6746875"/>
            <a:ext cx="3897313" cy="354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Times" charset="0"/>
                <a:ea typeface="+mn-ea"/>
                <a:cs typeface="+mn-cs"/>
              </a:defRPr>
            </a:lvl1pPr>
          </a:lstStyle>
          <a:p>
            <a:pPr>
              <a:defRPr/>
            </a:pPr>
            <a:endParaRPr lang="en-US"/>
          </a:p>
        </p:txBody>
      </p:sp>
      <p:sp>
        <p:nvSpPr>
          <p:cNvPr id="224263" name="Rectangle 7"/>
          <p:cNvSpPr>
            <a:spLocks noGrp="1" noChangeArrowheads="1"/>
          </p:cNvSpPr>
          <p:nvPr>
            <p:ph type="sldNum" sz="quarter" idx="5"/>
          </p:nvPr>
        </p:nvSpPr>
        <p:spPr bwMode="auto">
          <a:xfrm>
            <a:off x="5092700" y="6746875"/>
            <a:ext cx="3897313" cy="354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F167FB2E-84C4-4290-9CDF-B61299499F02}" type="slidenum">
              <a:rPr lang="en-US" altLang="en-US"/>
              <a:pPr/>
              <a:t>‹#›</a:t>
            </a:fld>
            <a:endParaRPr lang="en-US" altLang="en-US"/>
          </a:p>
        </p:txBody>
      </p:sp>
    </p:spTree>
    <p:extLst>
      <p:ext uri="{BB962C8B-B14F-4D97-AF65-F5344CB8AC3E}">
        <p14:creationId xmlns:p14="http://schemas.microsoft.com/office/powerpoint/2010/main" val="2152061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a typeface="ＭＳ Ｐゴシック" panose="020B0600070205080204"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ＭＳ Ｐゴシック" panose="020B0600070205080204" pitchFamily="34" charset="-128"/>
              </a:defRPr>
            </a:lvl1pPr>
            <a:lvl2pPr marL="37931725" indent="-37474525">
              <a:defRPr sz="3200">
                <a:solidFill>
                  <a:schemeClr val="tx1"/>
                </a:solidFill>
                <a:latin typeface="Times" panose="02020603050405020304" pitchFamily="18" charset="0"/>
                <a:ea typeface="ＭＳ Ｐゴシック" panose="020B0600070205080204" pitchFamily="34" charset="-128"/>
              </a:defRPr>
            </a:lvl2pPr>
            <a:lvl3pPr>
              <a:defRPr sz="3200">
                <a:solidFill>
                  <a:schemeClr val="tx1"/>
                </a:solidFill>
                <a:latin typeface="Times" panose="02020603050405020304" pitchFamily="18" charset="0"/>
                <a:ea typeface="ＭＳ Ｐゴシック" panose="020B0600070205080204" pitchFamily="34" charset="-128"/>
              </a:defRPr>
            </a:lvl3pPr>
            <a:lvl4pPr>
              <a:defRPr sz="3200">
                <a:solidFill>
                  <a:schemeClr val="tx1"/>
                </a:solidFill>
                <a:latin typeface="Times" panose="02020603050405020304" pitchFamily="18" charset="0"/>
                <a:ea typeface="ＭＳ Ｐゴシック" panose="020B0600070205080204" pitchFamily="34" charset="-128"/>
              </a:defRPr>
            </a:lvl4pPr>
            <a:lvl5pPr>
              <a:defRPr sz="32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Times" panose="02020603050405020304" pitchFamily="18" charset="0"/>
                <a:ea typeface="ＭＳ Ｐゴシック" panose="020B0600070205080204" pitchFamily="34" charset="-128"/>
              </a:defRPr>
            </a:lvl9pPr>
          </a:lstStyle>
          <a:p>
            <a:fld id="{D1795E1C-F089-4F8D-A3F7-A1B02072DBCF}" type="slidenum">
              <a:rPr lang="en-US" altLang="en-US" sz="1200"/>
              <a:pPr/>
              <a:t>1</a:t>
            </a:fld>
            <a:endParaRPr lang="en-US" altLang="en-US" sz="1200"/>
          </a:p>
        </p:txBody>
      </p:sp>
    </p:spTree>
    <p:extLst>
      <p:ext uri="{BB962C8B-B14F-4D97-AF65-F5344CB8AC3E}">
        <p14:creationId xmlns:p14="http://schemas.microsoft.com/office/powerpoint/2010/main" val="297635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6899D5-40E3-4853-BA2E-90771145C0C9}" type="slidenum">
              <a:rPr lang="en-US" altLang="en-US"/>
              <a:pPr/>
              <a:t>‹#›</a:t>
            </a:fld>
            <a:endParaRPr lang="en-US" altLang="en-US"/>
          </a:p>
        </p:txBody>
      </p:sp>
    </p:spTree>
    <p:extLst>
      <p:ext uri="{BB962C8B-B14F-4D97-AF65-F5344CB8AC3E}">
        <p14:creationId xmlns:p14="http://schemas.microsoft.com/office/powerpoint/2010/main" val="69682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959504-59A3-48C9-B741-AF89E922FFAE}" type="slidenum">
              <a:rPr lang="en-US" altLang="en-US"/>
              <a:pPr/>
              <a:t>‹#›</a:t>
            </a:fld>
            <a:endParaRPr lang="en-US" altLang="en-US"/>
          </a:p>
        </p:txBody>
      </p:sp>
    </p:spTree>
    <p:extLst>
      <p:ext uri="{BB962C8B-B14F-4D97-AF65-F5344CB8AC3E}">
        <p14:creationId xmlns:p14="http://schemas.microsoft.com/office/powerpoint/2010/main" val="201424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BB2C16-D595-41FA-80E5-0B1486E8FD18}" type="slidenum">
              <a:rPr lang="en-US" altLang="en-US"/>
              <a:pPr/>
              <a:t>‹#›</a:t>
            </a:fld>
            <a:endParaRPr lang="en-US" altLang="en-US"/>
          </a:p>
        </p:txBody>
      </p:sp>
    </p:spTree>
    <p:extLst>
      <p:ext uri="{BB962C8B-B14F-4D97-AF65-F5344CB8AC3E}">
        <p14:creationId xmlns:p14="http://schemas.microsoft.com/office/powerpoint/2010/main" val="3833175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04FDBF9-AEAB-4082-9484-58BB3252A94D}" type="slidenum">
              <a:rPr lang="en-US" altLang="en-US"/>
              <a:pPr/>
              <a:t>‹#›</a:t>
            </a:fld>
            <a:endParaRPr lang="en-US" altLang="en-US"/>
          </a:p>
        </p:txBody>
      </p:sp>
    </p:spTree>
    <p:extLst>
      <p:ext uri="{BB962C8B-B14F-4D97-AF65-F5344CB8AC3E}">
        <p14:creationId xmlns:p14="http://schemas.microsoft.com/office/powerpoint/2010/main" val="3151541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7521F36-0E86-4FED-85B3-5AC14DBCE12D}" type="slidenum">
              <a:rPr lang="en-US" altLang="en-US"/>
              <a:pPr/>
              <a:t>‹#›</a:t>
            </a:fld>
            <a:endParaRPr lang="en-US" altLang="en-US"/>
          </a:p>
        </p:txBody>
      </p:sp>
    </p:spTree>
    <p:extLst>
      <p:ext uri="{BB962C8B-B14F-4D97-AF65-F5344CB8AC3E}">
        <p14:creationId xmlns:p14="http://schemas.microsoft.com/office/powerpoint/2010/main" val="218518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049A24-685E-4F04-8D3A-847689E1665E}" type="slidenum">
              <a:rPr lang="en-US" altLang="en-US"/>
              <a:pPr/>
              <a:t>‹#›</a:t>
            </a:fld>
            <a:endParaRPr lang="en-US" altLang="en-US"/>
          </a:p>
        </p:txBody>
      </p:sp>
    </p:spTree>
    <p:extLst>
      <p:ext uri="{BB962C8B-B14F-4D97-AF65-F5344CB8AC3E}">
        <p14:creationId xmlns:p14="http://schemas.microsoft.com/office/powerpoint/2010/main" val="121359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05D377-6394-4A1D-B9C2-EDB0AEAEFBCB}" type="slidenum">
              <a:rPr lang="en-US" altLang="en-US"/>
              <a:pPr/>
              <a:t>‹#›</a:t>
            </a:fld>
            <a:endParaRPr lang="en-US" altLang="en-US"/>
          </a:p>
        </p:txBody>
      </p:sp>
    </p:spTree>
    <p:extLst>
      <p:ext uri="{BB962C8B-B14F-4D97-AF65-F5344CB8AC3E}">
        <p14:creationId xmlns:p14="http://schemas.microsoft.com/office/powerpoint/2010/main" val="204798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12FA7C-A6DE-4548-AD86-6FB3737BEB09}" type="slidenum">
              <a:rPr lang="en-US" altLang="en-US"/>
              <a:pPr/>
              <a:t>‹#›</a:t>
            </a:fld>
            <a:endParaRPr lang="en-US" altLang="en-US"/>
          </a:p>
        </p:txBody>
      </p:sp>
    </p:spTree>
    <p:extLst>
      <p:ext uri="{BB962C8B-B14F-4D97-AF65-F5344CB8AC3E}">
        <p14:creationId xmlns:p14="http://schemas.microsoft.com/office/powerpoint/2010/main" val="87615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2EDF8FD-B5BD-4AF0-8513-C6BFA3F0AEE1}" type="slidenum">
              <a:rPr lang="en-US" altLang="en-US"/>
              <a:pPr/>
              <a:t>‹#›</a:t>
            </a:fld>
            <a:endParaRPr lang="en-US" altLang="en-US"/>
          </a:p>
        </p:txBody>
      </p:sp>
    </p:spTree>
    <p:extLst>
      <p:ext uri="{BB962C8B-B14F-4D97-AF65-F5344CB8AC3E}">
        <p14:creationId xmlns:p14="http://schemas.microsoft.com/office/powerpoint/2010/main" val="160486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DECACE8-9BA9-4EAE-8CB5-0B96F9A04FAD}" type="slidenum">
              <a:rPr lang="en-US" altLang="en-US"/>
              <a:pPr/>
              <a:t>‹#›</a:t>
            </a:fld>
            <a:endParaRPr lang="en-US" altLang="en-US"/>
          </a:p>
        </p:txBody>
      </p:sp>
    </p:spTree>
    <p:extLst>
      <p:ext uri="{BB962C8B-B14F-4D97-AF65-F5344CB8AC3E}">
        <p14:creationId xmlns:p14="http://schemas.microsoft.com/office/powerpoint/2010/main" val="282876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1004A37-A014-43DF-857A-970C540413E9}" type="slidenum">
              <a:rPr lang="en-US" altLang="en-US"/>
              <a:pPr/>
              <a:t>‹#›</a:t>
            </a:fld>
            <a:endParaRPr lang="en-US" altLang="en-US"/>
          </a:p>
        </p:txBody>
      </p:sp>
    </p:spTree>
    <p:extLst>
      <p:ext uri="{BB962C8B-B14F-4D97-AF65-F5344CB8AC3E}">
        <p14:creationId xmlns:p14="http://schemas.microsoft.com/office/powerpoint/2010/main" val="63932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D4BE03-4E3E-455C-913E-8E605CCB3F3B}" type="slidenum">
              <a:rPr lang="en-US" altLang="en-US"/>
              <a:pPr/>
              <a:t>‹#›</a:t>
            </a:fld>
            <a:endParaRPr lang="en-US" altLang="en-US"/>
          </a:p>
        </p:txBody>
      </p:sp>
    </p:spTree>
    <p:extLst>
      <p:ext uri="{BB962C8B-B14F-4D97-AF65-F5344CB8AC3E}">
        <p14:creationId xmlns:p14="http://schemas.microsoft.com/office/powerpoint/2010/main" val="142826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41013A-AF5B-4CEC-93C4-B7DEC570F46E}" type="slidenum">
              <a:rPr lang="en-US" altLang="en-US"/>
              <a:pPr/>
              <a:t>‹#›</a:t>
            </a:fld>
            <a:endParaRPr lang="en-US" altLang="en-US"/>
          </a:p>
        </p:txBody>
      </p:sp>
    </p:spTree>
    <p:extLst>
      <p:ext uri="{BB962C8B-B14F-4D97-AF65-F5344CB8AC3E}">
        <p14:creationId xmlns:p14="http://schemas.microsoft.com/office/powerpoint/2010/main" val="419674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fld id="{576B7367-D688-4329-9C36-BF49119AAF2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dblitz.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0" y="1199072"/>
            <a:ext cx="9144000" cy="3536829"/>
          </a:xfrm>
          <a:prstGeom prst="rect">
            <a:avLst/>
          </a:prstGeom>
          <a:noFill/>
          <a:ln w="9525">
            <a:noFill/>
            <a:miter lim="800000"/>
            <a:headEnd/>
            <a:tailEnd/>
          </a:ln>
        </p:spPr>
        <p:txBody>
          <a:bodyPr anchor="ctr"/>
          <a:lstStyle/>
          <a:p>
            <a:pPr algn="ctr" eaLnBrk="1" hangingPunct="1">
              <a:defRPr/>
            </a:pPr>
            <a:r>
              <a:rPr lang="en-US" sz="3600" dirty="0">
                <a:ln>
                  <a:solidFill>
                    <a:srgbClr val="000000"/>
                  </a:solidFill>
                </a:ln>
                <a:solidFill>
                  <a:srgbClr val="000000"/>
                </a:solidFill>
                <a:effectLst/>
                <a:latin typeface="Times New Roman" pitchFamily="-112" charset="0"/>
                <a:ea typeface="Times New Roman" pitchFamily="-112" charset="0"/>
                <a:cs typeface="Times New Roman" pitchFamily="-112" charset="0"/>
              </a:rPr>
              <a:t>SOD </a:t>
            </a:r>
            <a:r>
              <a:rPr lang="en-US" sz="3600" dirty="0" smtClean="0">
                <a:ln>
                  <a:solidFill>
                    <a:srgbClr val="000000"/>
                  </a:solidFill>
                </a:ln>
                <a:solidFill>
                  <a:srgbClr val="000000"/>
                </a:solidFill>
                <a:effectLst/>
                <a:latin typeface="Times New Roman" pitchFamily="-112" charset="0"/>
                <a:ea typeface="Times New Roman" pitchFamily="-112" charset="0"/>
                <a:cs typeface="Times New Roman" pitchFamily="-112" charset="0"/>
              </a:rPr>
              <a:t>Blitzes: additional information</a:t>
            </a:r>
          </a:p>
          <a:p>
            <a:pPr algn="ctr" eaLnBrk="1" hangingPunct="1">
              <a:defRPr/>
            </a:pPr>
            <a:endParaRPr lang="en-US" sz="3600" dirty="0" smtClean="0">
              <a:ln>
                <a:solidFill>
                  <a:srgbClr val="000000"/>
                </a:solidFill>
              </a:ln>
              <a:solidFill>
                <a:srgbClr val="000000"/>
              </a:solidFill>
              <a:effectLst>
                <a:outerShdw blurRad="38100" dist="38100" dir="2700000" algn="tl">
                  <a:srgbClr val="FFFFFF"/>
                </a:outerShdw>
              </a:effectLst>
              <a:latin typeface="Times New Roman" pitchFamily="-112" charset="0"/>
              <a:ea typeface="Times New Roman" pitchFamily="-112" charset="0"/>
              <a:cs typeface="Times New Roman" pitchFamily="-112" charset="0"/>
            </a:endParaRPr>
          </a:p>
          <a:p>
            <a:pPr algn="ctr" eaLnBrk="1" hangingPunct="1">
              <a:defRPr/>
            </a:pPr>
            <a:r>
              <a:rPr lang="en-US" sz="3600" dirty="0" smtClean="0">
                <a:ln>
                  <a:solidFill>
                    <a:srgbClr val="000000"/>
                  </a:solidFill>
                </a:ln>
                <a:solidFill>
                  <a:srgbClr val="000000"/>
                </a:solidFill>
                <a:effectLst/>
                <a:latin typeface="Times New Roman" pitchFamily="-112" charset="0"/>
                <a:ea typeface="Times New Roman" pitchFamily="-112" charset="0"/>
                <a:cs typeface="Times New Roman" pitchFamily="-112" charset="0"/>
              </a:rPr>
              <a:t>1-Determining Your GPS Coordinates</a:t>
            </a:r>
          </a:p>
          <a:p>
            <a:pPr algn="ctr" eaLnBrk="1" hangingPunct="1">
              <a:defRPr/>
            </a:pPr>
            <a:r>
              <a:rPr lang="en-US" sz="3600" dirty="0" smtClean="0">
                <a:ln>
                  <a:solidFill>
                    <a:srgbClr val="000000"/>
                  </a:solidFill>
                </a:ln>
                <a:solidFill>
                  <a:srgbClr val="000000"/>
                </a:solidFill>
                <a:effectLst/>
                <a:latin typeface="Times New Roman" pitchFamily="-112" charset="0"/>
                <a:ea typeface="Times New Roman" pitchFamily="-112" charset="0"/>
                <a:cs typeface="Times New Roman" pitchFamily="-112" charset="0"/>
              </a:rPr>
              <a:t>2-What if I see no symptoms</a:t>
            </a:r>
          </a:p>
          <a:p>
            <a:pPr algn="ctr" eaLnBrk="1" hangingPunct="1">
              <a:defRPr/>
            </a:pPr>
            <a:r>
              <a:rPr lang="en-US" sz="3600" dirty="0" smtClean="0">
                <a:ln>
                  <a:solidFill>
                    <a:srgbClr val="000000"/>
                  </a:solidFill>
                </a:ln>
                <a:solidFill>
                  <a:srgbClr val="000000"/>
                </a:solidFill>
                <a:effectLst/>
                <a:latin typeface="Times New Roman" pitchFamily="-112" charset="0"/>
                <a:ea typeface="Times New Roman" pitchFamily="-112" charset="0"/>
                <a:cs typeface="Times New Roman" pitchFamily="-112" charset="0"/>
              </a:rPr>
              <a:t>3-Tagging trees and tagged trees</a:t>
            </a:r>
          </a:p>
          <a:p>
            <a:pPr algn="ctr" eaLnBrk="1" hangingPunct="1">
              <a:defRPr/>
            </a:pPr>
            <a:endParaRPr lang="en-US" sz="3600" dirty="0">
              <a:ln>
                <a:solidFill>
                  <a:srgbClr val="000000"/>
                </a:solidFill>
              </a:ln>
              <a:solidFill>
                <a:schemeClr val="bg1"/>
              </a:solidFill>
              <a:effectLst/>
              <a:latin typeface="Times New Roman" pitchFamily="-112" charset="0"/>
              <a:ea typeface="Times New Roman" pitchFamily="-112" charset="0"/>
              <a:cs typeface="Times New Roman" pitchFamily="-112" charset="0"/>
            </a:endParaRPr>
          </a:p>
          <a:p>
            <a:pPr algn="ctr" eaLnBrk="1" hangingPunct="1">
              <a:defRPr/>
            </a:pPr>
            <a:r>
              <a:rPr lang="en-US" sz="3600" dirty="0" smtClean="0">
                <a:ln>
                  <a:solidFill>
                    <a:srgbClr val="000000"/>
                  </a:solidFill>
                </a:ln>
                <a:solidFill>
                  <a:schemeClr val="bg1"/>
                </a:solidFill>
                <a:effectLst/>
                <a:latin typeface="Times New Roman" pitchFamily="-112" charset="0"/>
                <a:ea typeface="Times New Roman" pitchFamily="-112" charset="0"/>
                <a:cs typeface="Times New Roman" pitchFamily="-112" charset="0"/>
                <a:hlinkClick r:id="rId3"/>
              </a:rPr>
              <a:t>www.sodblitz.org</a:t>
            </a:r>
            <a:endParaRPr lang="en-US" sz="3600" dirty="0">
              <a:ln>
                <a:solidFill>
                  <a:srgbClr val="000000"/>
                </a:solidFill>
              </a:ln>
              <a:solidFill>
                <a:schemeClr val="bg1"/>
              </a:solidFill>
              <a:effectLst/>
              <a:latin typeface="Times New Roman" pitchFamily="-112" charset="0"/>
              <a:ea typeface="Times New Roman" pitchFamily="-112" charset="0"/>
              <a:cs typeface="Times New Roman" pitchFamily="-11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to be used for observational negatives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28674" name="Object 2"/>
          <p:cNvGraphicFramePr>
            <a:graphicFrameLocks noChangeAspect="1"/>
          </p:cNvGraphicFramePr>
          <p:nvPr/>
        </p:nvGraphicFramePr>
        <p:xfrm>
          <a:off x="695552" y="2022324"/>
          <a:ext cx="4076700" cy="2103438"/>
        </p:xfrm>
        <a:graphic>
          <a:graphicData uri="http://schemas.openxmlformats.org/presentationml/2006/ole">
            <mc:AlternateContent xmlns:mc="http://schemas.openxmlformats.org/markup-compatibility/2006">
              <mc:Choice xmlns:v="urn:schemas-microsoft-com:vml" Requires="v">
                <p:oleObj spid="_x0000_s28675" name="Image" r:id="rId3" imgW="5536440" imgH="2856960" progId="">
                  <p:embed/>
                </p:oleObj>
              </mc:Choice>
              <mc:Fallback>
                <p:oleObj name="Image" r:id="rId3" imgW="5536440" imgH="28569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52" y="2022324"/>
                        <a:ext cx="4076700" cy="210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a:blip r:embed="rId5"/>
          <a:stretch>
            <a:fillRect/>
          </a:stretch>
        </p:blipFill>
        <p:spPr>
          <a:xfrm>
            <a:off x="4278690" y="3974798"/>
            <a:ext cx="4191000" cy="2222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71" y="162077"/>
            <a:ext cx="7772400" cy="1143000"/>
          </a:xfrm>
        </p:spPr>
        <p:txBody>
          <a:bodyPr/>
          <a:lstStyle/>
          <a:p>
            <a:r>
              <a:rPr lang="en-US" dirty="0" smtClean="0"/>
              <a:t>Tagging trees</a:t>
            </a:r>
            <a:endParaRPr lang="en-US" dirty="0"/>
          </a:p>
        </p:txBody>
      </p:sp>
      <p:sp>
        <p:nvSpPr>
          <p:cNvPr id="3" name="Content Placeholder 2"/>
          <p:cNvSpPr>
            <a:spLocks noGrp="1"/>
          </p:cNvSpPr>
          <p:nvPr>
            <p:ph idx="1"/>
          </p:nvPr>
        </p:nvSpPr>
        <p:spPr>
          <a:xfrm>
            <a:off x="480181" y="1134533"/>
            <a:ext cx="7772400" cy="5360609"/>
          </a:xfrm>
        </p:spPr>
        <p:txBody>
          <a:bodyPr>
            <a:normAutofit fontScale="85000" lnSpcReduction="10000"/>
          </a:bodyPr>
          <a:lstStyle/>
          <a:p>
            <a:r>
              <a:rPr lang="en-US" dirty="0" smtClean="0"/>
              <a:t>We have aluminum tags and nails that will make a tree you sample a permanent sampling tree. GPS coordinates are only required the first time you sample</a:t>
            </a:r>
          </a:p>
          <a:p>
            <a:r>
              <a:rPr lang="en-US" dirty="0" smtClean="0"/>
              <a:t>If you are going to sample a tree through the years (infection status changes with time) it may be useful to tag a tree. Ask for tags at the end of the training</a:t>
            </a:r>
          </a:p>
          <a:p>
            <a:r>
              <a:rPr lang="en-US" dirty="0" smtClean="0"/>
              <a:t>If possible we ask that tags are placed at breast height on the main stem of the tree on its Northern side. Remember to bring a hammer or a mallet. The aluminum nails will not damage the tree, however make sure tagging is Ok with owners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29" y="2302933"/>
            <a:ext cx="7772400" cy="2764971"/>
          </a:xfrm>
        </p:spPr>
        <p:txBody>
          <a:bodyPr>
            <a:noAutofit/>
          </a:bodyPr>
          <a:lstStyle/>
          <a:p>
            <a:r>
              <a:rPr lang="en-US" sz="3200" dirty="0" smtClean="0"/>
              <a:t>If you encounter a tree that already has the “right” (blue and round) tag, then you can simply put tag number and do not need to determine coordinates for that tree (see next slide)</a:t>
            </a:r>
            <a:endParaRPr lang="en-US" sz="3200" dirty="0"/>
          </a:p>
        </p:txBody>
      </p:sp>
      <p:sp>
        <p:nvSpPr>
          <p:cNvPr id="4" name="TextBox 3"/>
          <p:cNvSpPr txBox="1"/>
          <p:nvPr/>
        </p:nvSpPr>
        <p:spPr>
          <a:xfrm>
            <a:off x="399143" y="749905"/>
            <a:ext cx="7742825" cy="584776"/>
          </a:xfrm>
          <a:prstGeom prst="rect">
            <a:avLst/>
          </a:prstGeom>
          <a:noFill/>
        </p:spPr>
        <p:txBody>
          <a:bodyPr wrap="none" rtlCol="0">
            <a:spAutoFit/>
          </a:bodyPr>
          <a:lstStyle/>
          <a:p>
            <a:r>
              <a:rPr lang="en-US" dirty="0" smtClean="0"/>
              <a:t>WHAT IF A TREE IS ALREADY TAGGED?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r="51736" b="68484"/>
          <a:stretch>
            <a:fillRect/>
          </a:stretch>
        </p:blipFill>
        <p:spPr bwMode="auto">
          <a:xfrm>
            <a:off x="25400" y="2122488"/>
            <a:ext cx="911860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6067" y="124593"/>
            <a:ext cx="2161262" cy="285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3747" y="100929"/>
            <a:ext cx="5984487" cy="1815882"/>
          </a:xfrm>
          <a:prstGeom prst="rect">
            <a:avLst/>
          </a:prstGeom>
          <a:noFill/>
        </p:spPr>
        <p:txBody>
          <a:bodyPr wrap="square">
            <a:spAutoFit/>
          </a:bodyPr>
          <a:lstStyle/>
          <a:p>
            <a:pPr marL="457200" indent="-457200">
              <a:buFont typeface="Arial" panose="020B0604020202020204" pitchFamily="34" charset="0"/>
              <a:buChar char="•"/>
              <a:defRPr/>
            </a:pPr>
            <a:r>
              <a:rPr lang="en-US" sz="2800" dirty="0" smtClean="0">
                <a:solidFill>
                  <a:srgbClr val="000000"/>
                </a:solidFill>
                <a:effectLst/>
                <a:latin typeface="Times New Roman" panose="02020603050405020304" pitchFamily="18" charset="0"/>
                <a:ea typeface="+mn-ea"/>
                <a:cs typeface="Times New Roman" panose="02020603050405020304" pitchFamily="18" charset="0"/>
              </a:rPr>
              <a:t>If trees have </a:t>
            </a:r>
            <a:r>
              <a:rPr lang="en-US" sz="2800" smtClean="0">
                <a:solidFill>
                  <a:srgbClr val="000000"/>
                </a:solidFill>
                <a:effectLst/>
                <a:latin typeface="Times New Roman" panose="02020603050405020304" pitchFamily="18" charset="0"/>
                <a:ea typeface="+mn-ea"/>
                <a:cs typeface="Times New Roman" panose="02020603050405020304" pitchFamily="18" charset="0"/>
              </a:rPr>
              <a:t>metal tags, </a:t>
            </a:r>
            <a:r>
              <a:rPr lang="en-US" sz="2800" dirty="0" smtClean="0">
                <a:solidFill>
                  <a:srgbClr val="000000"/>
                </a:solidFill>
                <a:effectLst/>
                <a:latin typeface="Times New Roman" panose="02020603050405020304" pitchFamily="18" charset="0"/>
                <a:ea typeface="+mn-ea"/>
                <a:cs typeface="Times New Roman" panose="02020603050405020304" pitchFamily="18" charset="0"/>
              </a:rPr>
              <a:t>record number on datasheet</a:t>
            </a:r>
          </a:p>
          <a:p>
            <a:pPr marL="457200" indent="-457200">
              <a:buFont typeface="Arial" panose="020B0604020202020204" pitchFamily="34" charset="0"/>
              <a:buChar char="•"/>
              <a:defRPr/>
            </a:pPr>
            <a:r>
              <a:rPr lang="en-US" sz="2800" dirty="0" smtClean="0">
                <a:solidFill>
                  <a:srgbClr val="000000"/>
                </a:solidFill>
                <a:effectLst/>
                <a:latin typeface="Times New Roman" panose="02020603050405020304" pitchFamily="18" charset="0"/>
                <a:ea typeface="+mn-ea"/>
                <a:cs typeface="Times New Roman" panose="02020603050405020304" pitchFamily="18" charset="0"/>
              </a:rPr>
              <a:t>Tags are usually found on the north side of the tree at breast height</a:t>
            </a:r>
            <a:endParaRPr lang="en-US" sz="2800" dirty="0">
              <a:solidFill>
                <a:srgbClr val="000000"/>
              </a:solidFill>
              <a:effectLst/>
              <a:latin typeface="Times New Roman" panose="02020603050405020304" pitchFamily="18" charset="0"/>
              <a:ea typeface="+mn-ea"/>
              <a:cs typeface="Times New Roman" panose="02020603050405020304" pitchFamily="18" charset="0"/>
            </a:endParaRPr>
          </a:p>
        </p:txBody>
      </p:sp>
      <p:cxnSp>
        <p:nvCxnSpPr>
          <p:cNvPr id="8" name="Straight Arrow Connector 8"/>
          <p:cNvCxnSpPr>
            <a:cxnSpLocks noChangeShapeType="1"/>
          </p:cNvCxnSpPr>
          <p:nvPr/>
        </p:nvCxnSpPr>
        <p:spPr bwMode="auto">
          <a:xfrm flipH="1">
            <a:off x="6200078" y="2014066"/>
            <a:ext cx="1598342" cy="2178793"/>
          </a:xfrm>
          <a:prstGeom prst="straightConnector1">
            <a:avLst/>
          </a:prstGeom>
          <a:noFill/>
          <a:ln w="57150">
            <a:solidFill>
              <a:srgbClr val="C00000"/>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p:nvPr/>
        </p:nvSpPr>
        <p:spPr>
          <a:xfrm>
            <a:off x="5456663" y="4132880"/>
            <a:ext cx="1157359" cy="523220"/>
          </a:xfrm>
          <a:prstGeom prst="rect">
            <a:avLst/>
          </a:prstGeom>
          <a:noFill/>
        </p:spPr>
        <p:txBody>
          <a:bodyPr wrap="square">
            <a:spAutoFit/>
          </a:bodyPr>
          <a:lstStyle/>
          <a:p>
            <a:pPr algn="ctr">
              <a:defRPr/>
            </a:pPr>
            <a:r>
              <a:rPr lang="en-US" sz="2800" dirty="0" smtClean="0">
                <a:solidFill>
                  <a:srgbClr val="000000"/>
                </a:solidFill>
                <a:effectLst/>
                <a:latin typeface="Arial" panose="020B0604020202020204" pitchFamily="34" charset="0"/>
                <a:ea typeface="+mn-ea"/>
                <a:cs typeface="Arial" panose="020B0604020202020204" pitchFamily="34" charset="0"/>
              </a:rPr>
              <a:t>2985</a:t>
            </a:r>
            <a:endParaRPr lang="en-US" sz="2800" dirty="0">
              <a:solidFill>
                <a:srgbClr val="000000"/>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1548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28" y="0"/>
            <a:ext cx="7772400" cy="1143000"/>
          </a:xfrm>
        </p:spPr>
        <p:txBody>
          <a:bodyPr/>
          <a:lstStyle/>
          <a:p>
            <a:r>
              <a:rPr lang="en-US" dirty="0" smtClean="0"/>
              <a:t>Final remarks</a:t>
            </a:r>
            <a:endParaRPr lang="en-US" dirty="0"/>
          </a:p>
        </p:txBody>
      </p:sp>
      <p:sp>
        <p:nvSpPr>
          <p:cNvPr id="3" name="Content Placeholder 2"/>
          <p:cNvSpPr>
            <a:spLocks noGrp="1"/>
          </p:cNvSpPr>
          <p:nvPr>
            <p:ph idx="1"/>
          </p:nvPr>
        </p:nvSpPr>
        <p:spPr>
          <a:xfrm>
            <a:off x="564847" y="1146628"/>
            <a:ext cx="7772400" cy="4114800"/>
          </a:xfrm>
        </p:spPr>
        <p:txBody>
          <a:bodyPr>
            <a:normAutofit fontScale="62500" lnSpcReduction="20000"/>
          </a:bodyPr>
          <a:lstStyle/>
          <a:p>
            <a:r>
              <a:rPr lang="en-US" dirty="0" smtClean="0"/>
              <a:t>Make sure you keep samples cool and dry</a:t>
            </a:r>
          </a:p>
          <a:p>
            <a:pPr>
              <a:buNone/>
            </a:pPr>
            <a:endParaRPr lang="en-US" dirty="0" smtClean="0"/>
          </a:p>
          <a:p>
            <a:r>
              <a:rPr lang="en-US" dirty="0" smtClean="0"/>
              <a:t>Make sure you complete form on outside of the packet with estimated number of  symptomatic and healthy trees you surveyed (including </a:t>
            </a:r>
            <a:r>
              <a:rPr lang="en-US" dirty="0" err="1" smtClean="0"/>
              <a:t>thsoe</a:t>
            </a:r>
            <a:r>
              <a:rPr lang="en-US" dirty="0" smtClean="0"/>
              <a:t> you collected)</a:t>
            </a:r>
          </a:p>
          <a:p>
            <a:pPr>
              <a:buNone/>
            </a:pPr>
            <a:endParaRPr lang="en-US" dirty="0" smtClean="0"/>
          </a:p>
          <a:p>
            <a:r>
              <a:rPr lang="en-US" dirty="0" smtClean="0"/>
              <a:t>Make sure you do not bring any plant material with you outside what you placed in collection packet</a:t>
            </a:r>
          </a:p>
          <a:p>
            <a:pPr>
              <a:buNone/>
            </a:pPr>
            <a:endParaRPr lang="en-US" dirty="0" smtClean="0"/>
          </a:p>
          <a:p>
            <a:r>
              <a:rPr lang="en-US" dirty="0" smtClean="0"/>
              <a:t>Make sure you know where the collection bin is to return your samples</a:t>
            </a:r>
          </a:p>
          <a:p>
            <a:pPr>
              <a:buNone/>
            </a:pPr>
            <a:endParaRPr lang="en-US" dirty="0" smtClean="0"/>
          </a:p>
          <a:p>
            <a:r>
              <a:rPr lang="en-US" dirty="0" smtClean="0"/>
              <a:t>Make sure you return samples before the cut off time</a:t>
            </a:r>
          </a:p>
          <a:p>
            <a:pPr>
              <a:buNone/>
            </a:pPr>
            <a:endParaRPr lang="en-US" dirty="0" smtClean="0"/>
          </a:p>
          <a:p>
            <a:r>
              <a:rPr lang="en-US" dirty="0" smtClean="0"/>
              <a:t>Make sure you fill in and include the evaluation form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81696" y="74735"/>
            <a:ext cx="7772400" cy="1143000"/>
          </a:xfrm>
        </p:spPr>
        <p:txBody>
          <a:bodyPr/>
          <a:lstStyle/>
          <a:p>
            <a:r>
              <a:rPr lang="en-US" altLang="en-US" sz="3200" dirty="0" smtClean="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We use our app </a:t>
            </a:r>
            <a:r>
              <a:rPr lang="en-US" altLang="en-US" sz="3200" dirty="0" err="1" smtClean="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SODmap</a:t>
            </a:r>
            <a:r>
              <a:rPr lang="en-US" altLang="en-US" sz="3200" dirty="0" smtClean="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 Mobile to determine GPS coordinates</a:t>
            </a:r>
          </a:p>
        </p:txBody>
      </p:sp>
      <p:pic>
        <p:nvPicPr>
          <p:cNvPr id="32771" name="Content Placeholder 3" descr="Default-568h@2x.png"/>
          <p:cNvPicPr>
            <a:picLocks noGrp="1" noChangeAspect="1"/>
          </p:cNvPicPr>
          <p:nvPr>
            <p:ph idx="1"/>
          </p:nvPr>
        </p:nvPicPr>
        <p:blipFill>
          <a:blip r:embed="rId2">
            <a:extLst>
              <a:ext uri="{28A0092B-C50C-407E-A947-70E740481C1C}">
                <a14:useLocalDpi xmlns:a14="http://schemas.microsoft.com/office/drawing/2010/main" val="0"/>
              </a:ext>
            </a:extLst>
          </a:blip>
          <a:srcRect l="-117639" r="-117639"/>
          <a:stretch>
            <a:fillRect/>
          </a:stretch>
        </p:blipFill>
        <p:spPr>
          <a:xfrm>
            <a:off x="-2876697" y="1346322"/>
            <a:ext cx="9755188" cy="5165725"/>
          </a:xfrm>
        </p:spPr>
      </p:pic>
      <p:pic>
        <p:nvPicPr>
          <p:cNvPr id="32772" name="Picture 4" descr="phot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7928" y="1330447"/>
            <a:ext cx="3522663"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9575" y="90488"/>
            <a:ext cx="8315325" cy="1143000"/>
          </a:xfrm>
        </p:spPr>
        <p:txBody>
          <a:bodyPr/>
          <a:lstStyle/>
          <a:p>
            <a:r>
              <a:rPr lang="en-US" altLang="en-US" sz="28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We recommend using the free app </a:t>
            </a:r>
            <a:r>
              <a:rPr lang="en-US" altLang="en-US" sz="2800" u="sng"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SODmap Mobile</a:t>
            </a:r>
            <a:r>
              <a:rPr lang="en-US" altLang="en-US" sz="280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 to map your trees with your iPhone or Android device!</a:t>
            </a:r>
          </a:p>
        </p:txBody>
      </p:sp>
      <p:pic>
        <p:nvPicPr>
          <p:cNvPr id="337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57313"/>
            <a:ext cx="30988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6" name="Straight Arrow Connector 4"/>
          <p:cNvCxnSpPr>
            <a:cxnSpLocks noChangeShapeType="1"/>
          </p:cNvCxnSpPr>
          <p:nvPr/>
        </p:nvCxnSpPr>
        <p:spPr bwMode="auto">
          <a:xfrm rot="10800000" flipV="1">
            <a:off x="1811338" y="4127500"/>
            <a:ext cx="3751262" cy="235743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6" name="TextBox 5"/>
          <p:cNvSpPr txBox="1"/>
          <p:nvPr/>
        </p:nvSpPr>
        <p:spPr>
          <a:xfrm>
            <a:off x="3049588" y="3705225"/>
            <a:ext cx="6153150" cy="2246313"/>
          </a:xfrm>
          <a:prstGeom prst="rect">
            <a:avLst/>
          </a:prstGeom>
          <a:noFill/>
        </p:spPr>
        <p:txBody>
          <a:bodyPr wrap="none">
            <a:spAutoFit/>
          </a:bodyPr>
          <a:lstStyle/>
          <a:p>
            <a:pPr>
              <a:defRPr/>
            </a:pPr>
            <a:r>
              <a:rPr lang="en-US" sz="2800" dirty="0">
                <a:solidFill>
                  <a:srgbClr val="000000"/>
                </a:solidFill>
                <a:effectLst>
                  <a:outerShdw blurRad="38100" dist="38100" dir="2700000" algn="tl">
                    <a:srgbClr val="DDDDDD"/>
                  </a:outerShdw>
                </a:effectLst>
                <a:latin typeface="Times New Roman" pitchFamily="-105" charset="0"/>
                <a:ea typeface="Times New Roman" pitchFamily="-105" charset="0"/>
                <a:cs typeface="Times New Roman" pitchFamily="-105" charset="0"/>
              </a:rPr>
              <a:t>Tapping the Risk button will give you the </a:t>
            </a:r>
          </a:p>
          <a:p>
            <a:pPr>
              <a:defRPr/>
            </a:pPr>
            <a:r>
              <a:rPr lang="en-US" sz="2800" dirty="0">
                <a:solidFill>
                  <a:srgbClr val="000000"/>
                </a:solidFill>
                <a:effectLst>
                  <a:outerShdw blurRad="38100" dist="38100" dir="2700000" algn="tl">
                    <a:srgbClr val="DDDDDD"/>
                  </a:outerShdw>
                </a:effectLst>
                <a:latin typeface="Times New Roman" pitchFamily="-105" charset="0"/>
                <a:ea typeface="Times New Roman" pitchFamily="-105" charset="0"/>
                <a:cs typeface="Times New Roman" pitchFamily="-105" charset="0"/>
              </a:rPr>
              <a:t>Lat, Long, and Risk at your current site. </a:t>
            </a:r>
          </a:p>
          <a:p>
            <a:pPr>
              <a:defRPr/>
            </a:pPr>
            <a:r>
              <a:rPr lang="en-US" sz="2800" dirty="0">
                <a:solidFill>
                  <a:srgbClr val="000000"/>
                </a:solidFill>
                <a:effectLst>
                  <a:outerShdw blurRad="38100" dist="38100" dir="2700000" algn="tl">
                    <a:srgbClr val="DDDDDD"/>
                  </a:outerShdw>
                </a:effectLst>
                <a:latin typeface="Times New Roman" pitchFamily="-105" charset="0"/>
                <a:ea typeface="Times New Roman" pitchFamily="-105" charset="0"/>
                <a:cs typeface="Times New Roman" pitchFamily="-105" charset="0"/>
              </a:rPr>
              <a:t>When you reach the next site tap </a:t>
            </a:r>
          </a:p>
          <a:p>
            <a:pPr>
              <a:defRPr/>
            </a:pPr>
            <a:r>
              <a:rPr lang="en-US" sz="2800" dirty="0">
                <a:solidFill>
                  <a:srgbClr val="000000"/>
                </a:solidFill>
                <a:effectLst>
                  <a:outerShdw blurRad="38100" dist="38100" dir="2700000" algn="tl">
                    <a:srgbClr val="DDDDDD"/>
                  </a:outerShdw>
                </a:effectLst>
                <a:latin typeface="Times New Roman" pitchFamily="-105" charset="0"/>
                <a:ea typeface="Times New Roman" pitchFamily="-105" charset="0"/>
                <a:cs typeface="Times New Roman" pitchFamily="-105" charset="0"/>
              </a:rPr>
              <a:t>SODMAP and then RISK again to reset</a:t>
            </a:r>
          </a:p>
          <a:p>
            <a:pPr>
              <a:defRPr/>
            </a:pPr>
            <a:r>
              <a:rPr lang="en-US" sz="2800" dirty="0">
                <a:solidFill>
                  <a:srgbClr val="000000"/>
                </a:solidFill>
                <a:effectLst>
                  <a:outerShdw blurRad="38100" dist="38100" dir="2700000" algn="tl">
                    <a:srgbClr val="DDDDDD"/>
                  </a:outerShdw>
                </a:effectLst>
                <a:latin typeface="Times New Roman" pitchFamily="-105" charset="0"/>
                <a:ea typeface="Times New Roman" pitchFamily="-105" charset="0"/>
                <a:cs typeface="Times New Roman" pitchFamily="-105" charset="0"/>
              </a:rPr>
              <a:t>and get the new Lat and Long </a:t>
            </a:r>
          </a:p>
        </p:txBody>
      </p:sp>
      <p:sp>
        <p:nvSpPr>
          <p:cNvPr id="7" name="Oval 6"/>
          <p:cNvSpPr/>
          <p:nvPr/>
        </p:nvSpPr>
        <p:spPr bwMode="auto">
          <a:xfrm>
            <a:off x="254000" y="4843463"/>
            <a:ext cx="2590800" cy="812800"/>
          </a:xfrm>
          <a:prstGeom prst="ellipse">
            <a:avLst/>
          </a:prstGeom>
          <a:solidFill>
            <a:schemeClr val="accent1">
              <a:alpha val="8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charset="0"/>
              <a:ea typeface="+mn-ea"/>
            </a:endParaRPr>
          </a:p>
        </p:txBody>
      </p:sp>
      <p:sp>
        <p:nvSpPr>
          <p:cNvPr id="8" name="Oval 7"/>
          <p:cNvSpPr/>
          <p:nvPr/>
        </p:nvSpPr>
        <p:spPr bwMode="auto">
          <a:xfrm>
            <a:off x="0" y="1947863"/>
            <a:ext cx="3030538" cy="812800"/>
          </a:xfrm>
          <a:prstGeom prst="ellipse">
            <a:avLst/>
          </a:prstGeom>
          <a:solidFill>
            <a:schemeClr val="accent1">
              <a:alpha val="8000"/>
            </a:schemeClr>
          </a:solidFill>
          <a:ln w="9525" cap="flat" cmpd="sng" algn="ctr">
            <a:solidFill>
              <a:srgbClr val="FF0000"/>
            </a:solidFill>
            <a:prstDash val="solid"/>
            <a:round/>
            <a:headEnd type="none" w="med" len="med"/>
            <a:tailEnd type="none" w="med" len="med"/>
          </a:ln>
          <a:effectLst/>
        </p:spPr>
        <p:txBody>
          <a:bodyPr/>
          <a:lstStyle/>
          <a:p>
            <a:pPr>
              <a:defRPr/>
            </a:pPr>
            <a:endParaRPr lang="en-US">
              <a:latin typeface="Times" charset="0"/>
              <a:ea typeface="+mn-ea"/>
            </a:endParaRPr>
          </a:p>
        </p:txBody>
      </p:sp>
      <p:sp>
        <p:nvSpPr>
          <p:cNvPr id="9" name="Title 1"/>
          <p:cNvSpPr txBox="1">
            <a:spLocks/>
          </p:cNvSpPr>
          <p:nvPr/>
        </p:nvSpPr>
        <p:spPr bwMode="auto">
          <a:xfrm>
            <a:off x="3551238" y="1860550"/>
            <a:ext cx="4694237" cy="11430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defRPr/>
            </a:pPr>
            <a:r>
              <a:rPr lang="en-US" altLang="en-US" sz="2800" kern="0" dirty="0" smtClean="0">
                <a:solidFill>
                  <a:schemeClr val="bg1"/>
                </a:solidFill>
                <a:effectLst/>
                <a:latin typeface="Times New Roman" panose="02020603050405020304" pitchFamily="18" charset="0"/>
                <a:cs typeface="Times New Roman" panose="02020603050405020304" pitchFamily="18" charset="0"/>
              </a:rPr>
              <a:t>Available on iTunes and Google Play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8924925" cy="1143000"/>
          </a:xfrm>
        </p:spPr>
        <p:txBody>
          <a:bodyPr/>
          <a:lstStyle/>
          <a:p>
            <a:r>
              <a:rPr lang="en-US" altLang="en-US" smtClean="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If a GPS/smartphone is not available:</a:t>
            </a:r>
          </a:p>
        </p:txBody>
      </p:sp>
      <p:sp>
        <p:nvSpPr>
          <p:cNvPr id="34819" name="Content Placeholder 2"/>
          <p:cNvSpPr>
            <a:spLocks noGrp="1"/>
          </p:cNvSpPr>
          <p:nvPr>
            <p:ph idx="1"/>
          </p:nvPr>
        </p:nvSpPr>
        <p:spPr>
          <a:xfrm>
            <a:off x="685800" y="1016000"/>
            <a:ext cx="8153400" cy="5621338"/>
          </a:xfrm>
        </p:spPr>
        <p:txBody>
          <a:bodyPr/>
          <a:lstStyle/>
          <a:p>
            <a:r>
              <a:rPr lang="en-US" altLang="en-US" sz="2800" smtClean="0">
                <a:solidFill>
                  <a:srgbClr val="000000"/>
                </a:solidFill>
                <a:ea typeface="ＭＳ Ｐゴシック" panose="020B0600070205080204" pitchFamily="34" charset="-128"/>
              </a:rPr>
              <a:t>On the small collecting envelope or datasheet, write down as much as you can to help you remember where each sample was collected (address, side of street, landmarks)</a:t>
            </a:r>
          </a:p>
          <a:p>
            <a:r>
              <a:rPr lang="en-US" altLang="en-US" sz="2800" smtClean="0">
                <a:solidFill>
                  <a:srgbClr val="000000"/>
                </a:solidFill>
                <a:ea typeface="ＭＳ Ｐゴシック" panose="020B0600070205080204" pitchFamily="34" charset="-128"/>
              </a:rPr>
              <a:t>At home, download and turn on Google Earth</a:t>
            </a:r>
          </a:p>
          <a:p>
            <a:r>
              <a:rPr lang="en-US" altLang="en-US" sz="2800" smtClean="0">
                <a:solidFill>
                  <a:srgbClr val="000000"/>
                </a:solidFill>
                <a:ea typeface="ＭＳ Ｐゴシック" panose="020B0600070205080204" pitchFamily="34" charset="-128"/>
              </a:rPr>
              <a:t>Redo your collecting walk on the computer</a:t>
            </a:r>
          </a:p>
          <a:p>
            <a:r>
              <a:rPr lang="en-US" altLang="en-US" sz="2800" smtClean="0">
                <a:solidFill>
                  <a:srgbClr val="000000"/>
                </a:solidFill>
                <a:ea typeface="ＭＳ Ｐゴシック" panose="020B0600070205080204" pitchFamily="34" charset="-128"/>
              </a:rPr>
              <a:t>Put the mouse on the estimated location of a tree you sampled</a:t>
            </a:r>
          </a:p>
          <a:p>
            <a:r>
              <a:rPr lang="en-US" altLang="en-US" sz="2800" smtClean="0">
                <a:solidFill>
                  <a:srgbClr val="000000"/>
                </a:solidFill>
                <a:ea typeface="ＭＳ Ｐゴシック" panose="020B0600070205080204" pitchFamily="34" charset="-128"/>
              </a:rPr>
              <a:t>At the bottom of the page, you will see Lat. and Long. </a:t>
            </a:r>
          </a:p>
          <a:p>
            <a:endParaRPr lang="en-US" altLang="en-US" smtClean="0">
              <a:solidFill>
                <a:srgbClr val="000000"/>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0"/>
          <p:cNvGrpSpPr>
            <a:grpSpLocks/>
          </p:cNvGrpSpPr>
          <p:nvPr/>
        </p:nvGrpSpPr>
        <p:grpSpPr bwMode="auto">
          <a:xfrm>
            <a:off x="-3797300" y="0"/>
            <a:ext cx="12941300" cy="6858000"/>
            <a:chOff x="-3797527" y="0"/>
            <a:chExt cx="12941527" cy="6858000"/>
          </a:xfrm>
        </p:grpSpPr>
        <p:pic>
          <p:nvPicPr>
            <p:cNvPr id="358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6997" y="0"/>
              <a:ext cx="67470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
            <p:cNvPicPr>
              <a:picLocks noChangeAspect="1"/>
            </p:cNvPicPr>
            <p:nvPr/>
          </p:nvPicPr>
          <p:blipFill>
            <a:blip r:embed="rId3">
              <a:extLst>
                <a:ext uri="{28A0092B-C50C-407E-A947-70E740481C1C}">
                  <a14:useLocalDpi xmlns:a14="http://schemas.microsoft.com/office/drawing/2010/main" val="0"/>
                </a:ext>
              </a:extLst>
            </a:blip>
            <a:srcRect l="24524"/>
            <a:stretch>
              <a:fillRect/>
            </a:stretch>
          </p:blipFill>
          <p:spPr bwMode="auto">
            <a:xfrm>
              <a:off x="232726" y="3628"/>
              <a:ext cx="2004617" cy="269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
            <p:cNvPicPr>
              <a:picLocks noChangeAspect="1"/>
            </p:cNvPicPr>
            <p:nvPr/>
          </p:nvPicPr>
          <p:blipFill>
            <a:blip r:embed="rId4">
              <a:extLst>
                <a:ext uri="{28A0092B-C50C-407E-A947-70E740481C1C}">
                  <a14:useLocalDpi xmlns:a14="http://schemas.microsoft.com/office/drawing/2010/main" val="0"/>
                </a:ext>
              </a:extLst>
            </a:blip>
            <a:srcRect l="25261"/>
            <a:stretch>
              <a:fillRect/>
            </a:stretch>
          </p:blipFill>
          <p:spPr bwMode="auto">
            <a:xfrm>
              <a:off x="2030727" y="613234"/>
              <a:ext cx="1835630" cy="249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3"/>
            <p:cNvPicPr>
              <a:picLocks noChangeAspect="1"/>
            </p:cNvPicPr>
            <p:nvPr/>
          </p:nvPicPr>
          <p:blipFill>
            <a:blip r:embed="rId5">
              <a:extLst>
                <a:ext uri="{28A0092B-C50C-407E-A947-70E740481C1C}">
                  <a14:useLocalDpi xmlns:a14="http://schemas.microsoft.com/office/drawing/2010/main" val="0"/>
                </a:ext>
              </a:extLst>
            </a:blip>
            <a:srcRect l="25046"/>
            <a:stretch>
              <a:fillRect/>
            </a:stretch>
          </p:blipFill>
          <p:spPr bwMode="auto">
            <a:xfrm>
              <a:off x="3605727" y="1349837"/>
              <a:ext cx="1701775" cy="230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spect="1"/>
            </p:cNvSpPr>
            <p:nvPr/>
          </p:nvSpPr>
          <p:spPr bwMode="auto">
            <a:xfrm>
              <a:off x="4105187" y="2551113"/>
              <a:ext cx="457208" cy="457200"/>
            </a:xfrm>
            <a:prstGeom prst="ellipse">
              <a:avLst/>
            </a:prstGeom>
            <a:noFill/>
            <a:ln w="25400" cap="flat" cmpd="sng" algn="ctr">
              <a:solidFill>
                <a:srgbClr val="FFFF00"/>
              </a:solidFill>
              <a:prstDash val="solid"/>
              <a:round/>
              <a:headEnd type="none" w="med" len="med"/>
              <a:tailEnd type="none" w="med" len="med"/>
            </a:ln>
            <a:effectLst/>
          </p:spPr>
          <p:txBody>
            <a:bodyPr/>
            <a:lstStyle/>
            <a:p>
              <a:pPr>
                <a:defRPr/>
              </a:pPr>
              <a:endParaRPr lang="en-US">
                <a:latin typeface="Times" charset="0"/>
                <a:ea typeface="+mn-ea"/>
              </a:endParaRPr>
            </a:p>
          </p:txBody>
        </p:sp>
        <p:sp>
          <p:nvSpPr>
            <p:cNvPr id="8" name="Oval 7"/>
            <p:cNvSpPr>
              <a:spLocks noChangeAspect="1"/>
            </p:cNvSpPr>
            <p:nvPr/>
          </p:nvSpPr>
          <p:spPr bwMode="auto">
            <a:xfrm>
              <a:off x="2600210" y="1862138"/>
              <a:ext cx="457208" cy="457200"/>
            </a:xfrm>
            <a:prstGeom prst="ellipse">
              <a:avLst/>
            </a:prstGeom>
            <a:noFill/>
            <a:ln w="25400" cap="flat" cmpd="sng" algn="ctr">
              <a:solidFill>
                <a:srgbClr val="FFFF00"/>
              </a:solidFill>
              <a:prstDash val="solid"/>
              <a:round/>
              <a:headEnd type="none" w="med" len="med"/>
              <a:tailEnd type="none" w="med" len="med"/>
            </a:ln>
            <a:effectLst/>
          </p:spPr>
          <p:txBody>
            <a:bodyPr/>
            <a:lstStyle/>
            <a:p>
              <a:pPr>
                <a:defRPr/>
              </a:pPr>
              <a:endParaRPr lang="en-US">
                <a:latin typeface="Times" charset="0"/>
                <a:ea typeface="+mn-ea"/>
              </a:endParaRPr>
            </a:p>
          </p:txBody>
        </p:sp>
        <p:sp>
          <p:nvSpPr>
            <p:cNvPr id="9" name="Oval 8"/>
            <p:cNvSpPr>
              <a:spLocks noChangeAspect="1"/>
            </p:cNvSpPr>
            <p:nvPr/>
          </p:nvSpPr>
          <p:spPr bwMode="auto">
            <a:xfrm>
              <a:off x="1006332" y="1395413"/>
              <a:ext cx="457208" cy="457200"/>
            </a:xfrm>
            <a:prstGeom prst="ellipse">
              <a:avLst/>
            </a:prstGeom>
            <a:noFill/>
            <a:ln w="25400" cap="flat" cmpd="sng" algn="ctr">
              <a:solidFill>
                <a:srgbClr val="FFFF00"/>
              </a:solidFill>
              <a:prstDash val="solid"/>
              <a:round/>
              <a:headEnd type="none" w="med" len="med"/>
              <a:tailEnd type="none" w="med" len="med"/>
            </a:ln>
            <a:effectLst/>
          </p:spPr>
          <p:txBody>
            <a:bodyPr/>
            <a:lstStyle/>
            <a:p>
              <a:pPr>
                <a:defRPr/>
              </a:pPr>
              <a:endParaRPr lang="en-US">
                <a:latin typeface="Times" charset="0"/>
                <a:ea typeface="+mn-ea"/>
              </a:endParaRPr>
            </a:p>
          </p:txBody>
        </p:sp>
        <p:sp>
          <p:nvSpPr>
            <p:cNvPr id="10" name="Arc 9"/>
            <p:cNvSpPr/>
            <p:nvPr/>
          </p:nvSpPr>
          <p:spPr bwMode="auto">
            <a:xfrm rot="709985">
              <a:off x="-3797527" y="1109663"/>
              <a:ext cx="10225267" cy="3451225"/>
            </a:xfrm>
            <a:prstGeom prst="arc">
              <a:avLst>
                <a:gd name="adj1" fmla="val 16164686"/>
                <a:gd name="adj2" fmla="val 0"/>
              </a:avLst>
            </a:prstGeom>
            <a:noFill/>
            <a:ln w="25400" cap="flat" cmpd="sng" algn="ctr">
              <a:solidFill>
                <a:srgbClr val="FFFF00"/>
              </a:solidFill>
              <a:prstDash val="solid"/>
              <a:round/>
              <a:headEnd type="none" w="med" len="med"/>
              <a:tailEnd type="triangle" w="lg" len="lg"/>
            </a:ln>
            <a:effectLst/>
          </p:spPr>
          <p:txBody>
            <a:bodyPr/>
            <a:lstStyle/>
            <a:p>
              <a:pPr>
                <a:defRPr/>
              </a:pPr>
              <a:endParaRPr lang="en-US">
                <a:latin typeface="Times" charset="0"/>
                <a:ea typeface="+mn-ea"/>
              </a:endParaRPr>
            </a:p>
          </p:txBody>
        </p:sp>
      </p:grpSp>
      <p:sp>
        <p:nvSpPr>
          <p:cNvPr id="12" name="TextBox 11"/>
          <p:cNvSpPr txBox="1"/>
          <p:nvPr/>
        </p:nvSpPr>
        <p:spPr>
          <a:xfrm>
            <a:off x="215900" y="3910013"/>
            <a:ext cx="1995488" cy="1570037"/>
          </a:xfrm>
          <a:prstGeom prst="rect">
            <a:avLst/>
          </a:prstGeom>
          <a:noFill/>
        </p:spPr>
        <p:txBody>
          <a:bodyPr wrap="none">
            <a:spAutoFit/>
          </a:bodyPr>
          <a:lstStyle/>
          <a:p>
            <a:pPr algn="ctr">
              <a:defRPr/>
            </a:pPr>
            <a:r>
              <a:rPr lang="en-US" sz="4800" dirty="0">
                <a:solidFill>
                  <a:srgbClr val="000000"/>
                </a:solidFill>
                <a:effectLst/>
                <a:latin typeface="Times New Roman" panose="02020603050405020304" pitchFamily="18" charset="0"/>
                <a:ea typeface="+mn-ea"/>
                <a:cs typeface="Times New Roman" panose="02020603050405020304" pitchFamily="18" charset="0"/>
              </a:rPr>
              <a:t>Google</a:t>
            </a:r>
          </a:p>
          <a:p>
            <a:pPr algn="ctr">
              <a:defRPr/>
            </a:pPr>
            <a:r>
              <a:rPr lang="en-US" sz="4800" dirty="0">
                <a:solidFill>
                  <a:srgbClr val="000000"/>
                </a:solidFill>
                <a:effectLst/>
                <a:latin typeface="Times New Roman" panose="02020603050405020304" pitchFamily="18" charset="0"/>
                <a:ea typeface="+mn-ea"/>
                <a:cs typeface="Times New Roman" panose="02020603050405020304" pitchFamily="18" charset="0"/>
              </a:rPr>
              <a:t>Earth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6"/>
          <p:cNvGrpSpPr>
            <a:grpSpLocks/>
          </p:cNvGrpSpPr>
          <p:nvPr/>
        </p:nvGrpSpPr>
        <p:grpSpPr bwMode="auto">
          <a:xfrm>
            <a:off x="2474913" y="0"/>
            <a:ext cx="6535737" cy="6715125"/>
            <a:chOff x="2132751" y="0"/>
            <a:chExt cx="6534837" cy="6714914"/>
          </a:xfrm>
        </p:grpSpPr>
        <p:pic>
          <p:nvPicPr>
            <p:cNvPr id="368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751" y="0"/>
              <a:ext cx="6534837" cy="664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bwMode="auto">
            <a:xfrm>
              <a:off x="4920017" y="6308527"/>
              <a:ext cx="1638074" cy="406387"/>
            </a:xfrm>
            <a:prstGeom prst="ellipse">
              <a:avLst/>
            </a:prstGeom>
            <a:noFill/>
            <a:ln w="25400" cap="flat" cmpd="sng" algn="ctr">
              <a:solidFill>
                <a:srgbClr val="FFFF00"/>
              </a:solidFill>
              <a:prstDash val="solid"/>
              <a:round/>
              <a:headEnd type="none" w="med" len="med"/>
              <a:tailEnd type="none" w="med" len="med"/>
            </a:ln>
            <a:effectLst/>
          </p:spPr>
          <p:txBody>
            <a:bodyPr/>
            <a:lstStyle/>
            <a:p>
              <a:pPr>
                <a:defRPr/>
              </a:pPr>
              <a:endParaRPr lang="en-US">
                <a:latin typeface="Times" charset="0"/>
                <a:ea typeface="+mn-ea"/>
              </a:endParaRPr>
            </a:p>
          </p:txBody>
        </p:sp>
        <p:cxnSp>
          <p:nvCxnSpPr>
            <p:cNvPr id="36870" name="Straight Connector 14"/>
            <p:cNvCxnSpPr>
              <a:cxnSpLocks noChangeShapeType="1"/>
            </p:cNvCxnSpPr>
            <p:nvPr/>
          </p:nvCxnSpPr>
          <p:spPr bwMode="auto">
            <a:xfrm flipH="1">
              <a:off x="5739545" y="4274456"/>
              <a:ext cx="93490" cy="2034058"/>
            </a:xfrm>
            <a:prstGeom prst="line">
              <a:avLst/>
            </a:prstGeom>
            <a:noFill/>
            <a:ln w="28575">
              <a:solidFill>
                <a:srgbClr val="FFFF00"/>
              </a:solidFill>
              <a:round/>
              <a:headEnd/>
              <a:tailEnd type="triangle" w="lg" len="lg"/>
            </a:ln>
            <a:extLst>
              <a:ext uri="{909E8E84-426E-40DD-AFC4-6F175D3DCCD1}">
                <a14:hiddenFill xmlns:a14="http://schemas.microsoft.com/office/drawing/2010/main">
                  <a:noFill/>
                </a14:hiddenFill>
              </a:ext>
            </a:extLst>
          </p:spPr>
        </p:cxnSp>
      </p:grpSp>
      <p:sp>
        <p:nvSpPr>
          <p:cNvPr id="18" name="TextBox 17"/>
          <p:cNvSpPr txBox="1"/>
          <p:nvPr/>
        </p:nvSpPr>
        <p:spPr>
          <a:xfrm>
            <a:off x="0" y="1954213"/>
            <a:ext cx="2933816" cy="2554545"/>
          </a:xfrm>
          <a:prstGeom prst="rect">
            <a:avLst/>
          </a:prstGeom>
          <a:noFill/>
        </p:spPr>
        <p:txBody>
          <a:bodyPr wrap="none">
            <a:spAutoFit/>
          </a:bodyPr>
          <a:lstStyle/>
          <a:p>
            <a:pPr>
              <a:defRPr/>
            </a:pPr>
            <a:r>
              <a:rPr lang="en-US" sz="4000" dirty="0">
                <a:solidFill>
                  <a:srgbClr val="000000"/>
                </a:solidFill>
                <a:effectLst/>
                <a:latin typeface="Times New Roman" panose="02020603050405020304" pitchFamily="18" charset="0"/>
                <a:ea typeface="+mn-ea"/>
                <a:cs typeface="Times New Roman" panose="02020603050405020304" pitchFamily="18" charset="0"/>
              </a:rPr>
              <a:t>Record</a:t>
            </a:r>
          </a:p>
          <a:p>
            <a:pPr>
              <a:defRPr/>
            </a:pPr>
            <a:r>
              <a:rPr lang="en-US" sz="4000" dirty="0">
                <a:solidFill>
                  <a:srgbClr val="000000"/>
                </a:solidFill>
                <a:effectLst/>
                <a:latin typeface="Times New Roman" panose="02020603050405020304" pitchFamily="18" charset="0"/>
                <a:ea typeface="+mn-ea"/>
                <a:cs typeface="Times New Roman" panose="02020603050405020304" pitchFamily="18" charset="0"/>
              </a:rPr>
              <a:t>GPS</a:t>
            </a:r>
            <a:endParaRPr lang="en-US" sz="4000" dirty="0" smtClean="0">
              <a:solidFill>
                <a:srgbClr val="000000"/>
              </a:solidFill>
              <a:effectLst/>
              <a:latin typeface="Times New Roman" panose="02020603050405020304" pitchFamily="18" charset="0"/>
              <a:ea typeface="+mn-ea"/>
              <a:cs typeface="Times New Roman" panose="02020603050405020304" pitchFamily="18" charset="0"/>
            </a:endParaRPr>
          </a:p>
          <a:p>
            <a:pPr>
              <a:defRPr/>
            </a:pPr>
            <a:r>
              <a:rPr lang="en-US" sz="4000" dirty="0" smtClean="0">
                <a:solidFill>
                  <a:srgbClr val="000000"/>
                </a:solidFill>
                <a:effectLst/>
                <a:latin typeface="Times New Roman" panose="02020603050405020304" pitchFamily="18" charset="0"/>
                <a:ea typeface="+mn-ea"/>
                <a:cs typeface="Times New Roman" panose="02020603050405020304" pitchFamily="18" charset="0"/>
              </a:rPr>
              <a:t>Coordinates</a:t>
            </a:r>
          </a:p>
          <a:p>
            <a:pPr>
              <a:defRPr/>
            </a:pPr>
            <a:r>
              <a:rPr lang="en-US" sz="4000" dirty="0" smtClean="0">
                <a:solidFill>
                  <a:srgbClr val="000000"/>
                </a:solidFill>
                <a:effectLst/>
                <a:latin typeface="Times New Roman" panose="02020603050405020304" pitchFamily="18" charset="0"/>
                <a:ea typeface="+mn-ea"/>
                <a:cs typeface="Times New Roman" panose="02020603050405020304" pitchFamily="18" charset="0"/>
              </a:rPr>
              <a:t>(all numbers) </a:t>
            </a:r>
            <a:endParaRPr lang="en-US" sz="4000" dirty="0">
              <a:solidFill>
                <a:srgbClr val="000000"/>
              </a:solidFill>
              <a:effectLst/>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extLst>
              <a:ext uri="{28A0092B-C50C-407E-A947-70E740481C1C}">
                <a14:useLocalDpi xmlns:a14="http://schemas.microsoft.com/office/drawing/2010/main" val="0"/>
              </a:ext>
            </a:extLst>
          </a:blip>
          <a:srcRect r="51736" b="68484"/>
          <a:stretch>
            <a:fillRect/>
          </a:stretch>
        </p:blipFill>
        <p:spPr bwMode="auto">
          <a:xfrm>
            <a:off x="0" y="1360488"/>
            <a:ext cx="911860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92138" y="6067425"/>
            <a:ext cx="7872412" cy="584200"/>
          </a:xfrm>
          <a:prstGeom prst="rect">
            <a:avLst/>
          </a:prstGeom>
          <a:noFill/>
        </p:spPr>
        <p:txBody>
          <a:bodyPr wrap="none">
            <a:spAutoFit/>
          </a:bodyPr>
          <a:lstStyle/>
          <a:p>
            <a:pPr>
              <a:defRPr/>
            </a:pPr>
            <a:r>
              <a:rPr lang="en-US" dirty="0">
                <a:effectLst/>
                <a:latin typeface="Times New Roman" panose="02020603050405020304" pitchFamily="18" charset="0"/>
                <a:ea typeface="+mn-ea"/>
                <a:cs typeface="Times New Roman" panose="02020603050405020304" pitchFamily="18" charset="0"/>
              </a:rPr>
              <a:t>Do NOT round off numbers for Lat. and Long.</a:t>
            </a:r>
          </a:p>
        </p:txBody>
      </p:sp>
      <p:sp>
        <p:nvSpPr>
          <p:cNvPr id="5" name="Title 1"/>
          <p:cNvSpPr>
            <a:spLocks noGrp="1"/>
          </p:cNvSpPr>
          <p:nvPr>
            <p:ph type="title"/>
          </p:nvPr>
        </p:nvSpPr>
        <p:spPr>
          <a:xfrm>
            <a:off x="68487" y="128588"/>
            <a:ext cx="8919713" cy="1143000"/>
          </a:xfrm>
        </p:spPr>
        <p:txBody>
          <a:bodyPr/>
          <a:lstStyle/>
          <a:p>
            <a:r>
              <a:rPr lang="en-US" altLang="en-US" sz="3200" dirty="0" smtClean="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Record the coordinates on the SOD Blitz datasheet</a:t>
            </a:r>
          </a:p>
        </p:txBody>
      </p:sp>
      <p:cxnSp>
        <p:nvCxnSpPr>
          <p:cNvPr id="8" name="Straight Arrow Connector 7"/>
          <p:cNvCxnSpPr/>
          <p:nvPr/>
        </p:nvCxnSpPr>
        <p:spPr bwMode="auto">
          <a:xfrm flipH="1">
            <a:off x="862642" y="4356340"/>
            <a:ext cx="1932316" cy="1035169"/>
          </a:xfrm>
          <a:prstGeom prst="straightConnector1">
            <a:avLst/>
          </a:prstGeom>
          <a:solidFill>
            <a:schemeClr val="accent1"/>
          </a:solidFill>
          <a:ln w="98425"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flipH="1">
            <a:off x="5042379" y="4356340"/>
            <a:ext cx="1932316" cy="1035169"/>
          </a:xfrm>
          <a:prstGeom prst="straightConnector1">
            <a:avLst/>
          </a:prstGeom>
          <a:solidFill>
            <a:schemeClr val="accent1"/>
          </a:solidFill>
          <a:ln w="98425" cap="flat" cmpd="sng" algn="ctr">
            <a:solidFill>
              <a:srgbClr val="FF0000"/>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19" y="198362"/>
            <a:ext cx="7772400" cy="1143000"/>
          </a:xfrm>
        </p:spPr>
        <p:txBody>
          <a:bodyPr/>
          <a:lstStyle/>
          <a:p>
            <a:r>
              <a:rPr lang="en-US" dirty="0" smtClean="0"/>
              <a:t>What if I see no symptoms?</a:t>
            </a:r>
            <a:endParaRPr lang="en-US" dirty="0"/>
          </a:p>
        </p:txBody>
      </p:sp>
      <p:sp>
        <p:nvSpPr>
          <p:cNvPr id="3" name="Content Placeholder 2"/>
          <p:cNvSpPr>
            <a:spLocks noGrp="1"/>
          </p:cNvSpPr>
          <p:nvPr>
            <p:ph idx="1"/>
          </p:nvPr>
        </p:nvSpPr>
        <p:spPr>
          <a:xfrm>
            <a:off x="637419" y="1219199"/>
            <a:ext cx="7772400" cy="4792133"/>
          </a:xfrm>
        </p:spPr>
        <p:txBody>
          <a:bodyPr>
            <a:normAutofit fontScale="70000" lnSpcReduction="20000"/>
          </a:bodyPr>
          <a:lstStyle/>
          <a:p>
            <a:r>
              <a:rPr lang="en-US" dirty="0" smtClean="0">
                <a:solidFill>
                  <a:srgbClr val="000000"/>
                </a:solidFill>
              </a:rPr>
              <a:t>In some areas, SOD may have not arrived yet or may be rare</a:t>
            </a:r>
          </a:p>
          <a:p>
            <a:pPr>
              <a:buNone/>
            </a:pPr>
            <a:endParaRPr lang="en-US" dirty="0" smtClean="0">
              <a:solidFill>
                <a:srgbClr val="000000"/>
              </a:solidFill>
            </a:endParaRPr>
          </a:p>
          <a:p>
            <a:r>
              <a:rPr lang="en-US" dirty="0" smtClean="0">
                <a:solidFill>
                  <a:srgbClr val="000000"/>
                </a:solidFill>
              </a:rPr>
              <a:t>If you survey an area </a:t>
            </a:r>
            <a:r>
              <a:rPr lang="en-US" b="1" dirty="0" smtClean="0">
                <a:solidFill>
                  <a:srgbClr val="000000"/>
                </a:solidFill>
              </a:rPr>
              <a:t>with bay laurels or tanoaks </a:t>
            </a:r>
            <a:r>
              <a:rPr lang="en-US" dirty="0" smtClean="0">
                <a:solidFill>
                  <a:srgbClr val="000000"/>
                </a:solidFill>
              </a:rPr>
              <a:t>and do not see any symptoms for a significant stretch ( 10 minutes or 200 yards ), it may be important to include this information for the database. It will warn us that that area was surveyed and at the time of survey there were no obvious symptoms. This information will be   included in the SOD Blitz map as a green icon. When a viewer taps the icon a  pop up will say it is an “observational negative”</a:t>
            </a:r>
          </a:p>
          <a:p>
            <a:endParaRPr lang="en-US" dirty="0" smtClean="0">
              <a:solidFill>
                <a:srgbClr val="000000"/>
              </a:solidFill>
            </a:endParaRPr>
          </a:p>
          <a:p>
            <a:pPr>
              <a:buNone/>
            </a:pPr>
            <a:endParaRPr lang="en-US" dirty="0" smtClean="0">
              <a:solidFill>
                <a:srgbClr val="000000"/>
              </a:solidFill>
            </a:endParaRPr>
          </a:p>
          <a:p>
            <a:r>
              <a:rPr lang="en-US" dirty="0" smtClean="0">
                <a:solidFill>
                  <a:srgbClr val="000000"/>
                </a:solidFill>
              </a:rPr>
              <a:t>Next slide to find out how to include observational negatives in a SOD Blitz survey</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19" y="198362"/>
            <a:ext cx="7772400" cy="1143000"/>
          </a:xfrm>
        </p:spPr>
        <p:txBody>
          <a:bodyPr/>
          <a:lstStyle/>
          <a:p>
            <a:r>
              <a:rPr lang="en-US" dirty="0" smtClean="0"/>
              <a:t>Observational negatives</a:t>
            </a:r>
            <a:endParaRPr lang="en-US" dirty="0"/>
          </a:p>
        </p:txBody>
      </p:sp>
      <p:sp>
        <p:nvSpPr>
          <p:cNvPr id="3" name="Content Placeholder 2"/>
          <p:cNvSpPr>
            <a:spLocks noGrp="1"/>
          </p:cNvSpPr>
          <p:nvPr>
            <p:ph idx="1"/>
          </p:nvPr>
        </p:nvSpPr>
        <p:spPr>
          <a:xfrm>
            <a:off x="637419" y="1219199"/>
            <a:ext cx="7772400" cy="4792133"/>
          </a:xfrm>
        </p:spPr>
        <p:txBody>
          <a:bodyPr>
            <a:normAutofit fontScale="62500" lnSpcReduction="20000"/>
          </a:bodyPr>
          <a:lstStyle/>
          <a:p>
            <a:r>
              <a:rPr lang="en-US" dirty="0" smtClean="0">
                <a:solidFill>
                  <a:srgbClr val="000000"/>
                </a:solidFill>
              </a:rPr>
              <a:t>Select a tree in the middle of an area where you have not observed any symptoms</a:t>
            </a:r>
          </a:p>
          <a:p>
            <a:pPr>
              <a:buNone/>
            </a:pPr>
            <a:endParaRPr lang="en-US" dirty="0" smtClean="0">
              <a:solidFill>
                <a:srgbClr val="000000"/>
              </a:solidFill>
            </a:endParaRPr>
          </a:p>
          <a:p>
            <a:r>
              <a:rPr lang="en-US" dirty="0" smtClean="0">
                <a:solidFill>
                  <a:srgbClr val="000000"/>
                </a:solidFill>
              </a:rPr>
              <a:t>Check the lower branches of the selected tree on four sides of the tree (spend 20 seconds per side)</a:t>
            </a:r>
          </a:p>
          <a:p>
            <a:endParaRPr lang="en-US" dirty="0" smtClean="0">
              <a:solidFill>
                <a:srgbClr val="000000"/>
              </a:solidFill>
            </a:endParaRPr>
          </a:p>
          <a:p>
            <a:pPr>
              <a:buNone/>
            </a:pPr>
            <a:endParaRPr lang="en-US" dirty="0" smtClean="0">
              <a:solidFill>
                <a:srgbClr val="000000"/>
              </a:solidFill>
            </a:endParaRPr>
          </a:p>
          <a:p>
            <a:r>
              <a:rPr lang="en-US" dirty="0" smtClean="0">
                <a:solidFill>
                  <a:srgbClr val="000000"/>
                </a:solidFill>
              </a:rPr>
              <a:t>If indeed no symptoms are observed do NOT collect any healthy leaves, instead fill in a </a:t>
            </a:r>
            <a:r>
              <a:rPr lang="en-US" b="1" dirty="0" smtClean="0">
                <a:solidFill>
                  <a:srgbClr val="000000"/>
                </a:solidFill>
              </a:rPr>
              <a:t>pink form</a:t>
            </a:r>
            <a:r>
              <a:rPr lang="en-US" dirty="0" smtClean="0">
                <a:solidFill>
                  <a:srgbClr val="000000"/>
                </a:solidFill>
              </a:rPr>
              <a:t> ( fill pink forms completely the same way you would fill a white form)</a:t>
            </a:r>
          </a:p>
          <a:p>
            <a:endParaRPr lang="en-US" dirty="0" smtClean="0">
              <a:solidFill>
                <a:srgbClr val="000000"/>
              </a:solidFill>
            </a:endParaRPr>
          </a:p>
          <a:p>
            <a:r>
              <a:rPr lang="en-US" dirty="0" smtClean="0">
                <a:solidFill>
                  <a:srgbClr val="000000"/>
                </a:solidFill>
              </a:rPr>
              <a:t>Do not place pink form in small envelop but simply place it inside the collection packet </a:t>
            </a:r>
          </a:p>
          <a:p>
            <a:endParaRPr lang="en-US" dirty="0" smtClean="0">
              <a:solidFill>
                <a:srgbClr val="000000"/>
              </a:solidFill>
            </a:endParaRPr>
          </a:p>
          <a:p>
            <a:r>
              <a:rPr lang="en-US" dirty="0" smtClean="0">
                <a:solidFill>
                  <a:srgbClr val="000000"/>
                </a:solidFill>
              </a:rPr>
              <a:t>Normally only two observational negatives are included per collection packet, but if your area has little SOD, you can turn a white form into a pink on by writing PINK onto it with your pencil</a:t>
            </a:r>
            <a:endParaRPr lang="en-US"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10841</TotalTime>
  <Words>746</Words>
  <Application>Microsoft Office PowerPoint</Application>
  <PresentationFormat>On-screen Show (4:3)</PresentationFormat>
  <Paragraphs>70</Paragraphs>
  <Slides>14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ＭＳ Ｐゴシック</vt:lpstr>
      <vt:lpstr>Arial</vt:lpstr>
      <vt:lpstr>Times</vt:lpstr>
      <vt:lpstr>Times New Roman</vt:lpstr>
      <vt:lpstr>Blank</vt:lpstr>
      <vt:lpstr>Image</vt:lpstr>
      <vt:lpstr>PowerPoint Presentation</vt:lpstr>
      <vt:lpstr>We use our app SODmap Mobile to determine GPS coordinates</vt:lpstr>
      <vt:lpstr>We recommend using the free app SODmap Mobile to map your trees with your iPhone or Android device!</vt:lpstr>
      <vt:lpstr>If a GPS/smartphone is not available:</vt:lpstr>
      <vt:lpstr>PowerPoint Presentation</vt:lpstr>
      <vt:lpstr>PowerPoint Presentation</vt:lpstr>
      <vt:lpstr>Record the coordinates on the SOD Blitz datasheet</vt:lpstr>
      <vt:lpstr>What if I see no symptoms?</vt:lpstr>
      <vt:lpstr>Observational negatives</vt:lpstr>
      <vt:lpstr>Forms to be used for observational negatives</vt:lpstr>
      <vt:lpstr>Tagging trees</vt:lpstr>
      <vt:lpstr>If you encounter a tree that already has the “right” (blue and round) tag, then you can simply put tag number and do not need to determine coordinates for that tree (see next slide)</vt:lpstr>
      <vt:lpstr>PowerPoint Presentation</vt:lpstr>
      <vt:lpstr>Final remarks</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diagnose Phytophthora ramorum</dc:title>
  <dc:creator>Matteo Garbelotto</dc:creator>
  <cp:lastModifiedBy>c</cp:lastModifiedBy>
  <cp:revision>332</cp:revision>
  <dcterms:created xsi:type="dcterms:W3CDTF">2017-04-11T14:18:17Z</dcterms:created>
  <dcterms:modified xsi:type="dcterms:W3CDTF">2017-04-11T21:05:28Z</dcterms:modified>
</cp:coreProperties>
</file>