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4"/>
  </p:notesMasterIdLst>
  <p:sldIdLst>
    <p:sldId id="256" r:id="rId2"/>
    <p:sldId id="257" r:id="rId3"/>
    <p:sldId id="260" r:id="rId4"/>
    <p:sldId id="261" r:id="rId5"/>
    <p:sldId id="258"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409" autoAdjust="0"/>
  </p:normalViewPr>
  <p:slideViewPr>
    <p:cSldViewPr>
      <p:cViewPr varScale="1">
        <p:scale>
          <a:sx n="61" d="100"/>
          <a:sy n="61" d="100"/>
        </p:scale>
        <p:origin x="-162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D9CE6-1828-415B-A82F-462D966D505E}" type="datetimeFigureOut">
              <a:rPr lang="nl-NL" smtClean="0"/>
              <a:pPr/>
              <a:t>18-11-2014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6847A1-4AE9-43A1-A6E4-42D5D99413FB}"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dirty="0" err="1" smtClean="0"/>
              <a:t>Mads</a:t>
            </a:r>
            <a:r>
              <a:rPr lang="en-US" dirty="0" smtClean="0"/>
              <a:t> </a:t>
            </a:r>
            <a:r>
              <a:rPr lang="en-US" dirty="0" err="1" smtClean="0"/>
              <a:t>Greaker</a:t>
            </a:r>
            <a:r>
              <a:rPr lang="en-US" dirty="0" smtClean="0"/>
              <a:t>: is the head of research of the </a:t>
            </a:r>
            <a:r>
              <a:rPr lang="en-US" dirty="0" err="1" smtClean="0"/>
              <a:t>norwegian</a:t>
            </a:r>
            <a:r>
              <a:rPr lang="en-US" dirty="0" smtClean="0"/>
              <a:t> statistics bureau,</a:t>
            </a:r>
            <a:r>
              <a:rPr lang="en-US" baseline="0" dirty="0" smtClean="0"/>
              <a:t> and has a </a:t>
            </a:r>
            <a:r>
              <a:rPr lang="en-US" baseline="0" dirty="0" err="1" smtClean="0"/>
              <a:t>phd</a:t>
            </a:r>
            <a:r>
              <a:rPr lang="en-US" baseline="0" dirty="0" smtClean="0"/>
              <a:t> in economics</a:t>
            </a:r>
          </a:p>
          <a:p>
            <a:r>
              <a:rPr lang="en-US" dirty="0" smtClean="0"/>
              <a:t>Michael </a:t>
            </a:r>
            <a:r>
              <a:rPr lang="en-US" dirty="0" err="1" smtClean="0"/>
              <a:t>Hoel</a:t>
            </a:r>
            <a:r>
              <a:rPr lang="en-US" dirty="0" smtClean="0"/>
              <a:t>: is a professor in the department of economics</a:t>
            </a:r>
            <a:r>
              <a:rPr lang="en-US" baseline="0" dirty="0" smtClean="0"/>
              <a:t> at the university of Oslo</a:t>
            </a:r>
          </a:p>
          <a:p>
            <a:r>
              <a:rPr lang="en-US" baseline="0" dirty="0" smtClean="0"/>
              <a:t>Knut </a:t>
            </a:r>
            <a:r>
              <a:rPr lang="en-US" baseline="0" dirty="0" err="1" smtClean="0"/>
              <a:t>Einar</a:t>
            </a:r>
            <a:r>
              <a:rPr lang="en-US" baseline="0" dirty="0" smtClean="0"/>
              <a:t> </a:t>
            </a:r>
            <a:r>
              <a:rPr lang="en-US" baseline="0" dirty="0" err="1" smtClean="0"/>
              <a:t>Rosendahl</a:t>
            </a:r>
            <a:r>
              <a:rPr lang="en-US" baseline="0" dirty="0" smtClean="0"/>
              <a:t>: is a professor at the UMB school of Economics and Business, but was at the time of writing the article working for the </a:t>
            </a:r>
            <a:r>
              <a:rPr lang="en-US" baseline="0" dirty="0" err="1" smtClean="0"/>
              <a:t>norwegian</a:t>
            </a:r>
            <a:r>
              <a:rPr lang="en-US" baseline="0" dirty="0" smtClean="0"/>
              <a:t> statistics bureau. </a:t>
            </a:r>
            <a:endParaRPr lang="nl-NL" dirty="0"/>
          </a:p>
        </p:txBody>
      </p:sp>
      <p:sp>
        <p:nvSpPr>
          <p:cNvPr id="4" name="Tijdelijke aanduiding voor dianummer 3"/>
          <p:cNvSpPr>
            <a:spLocks noGrp="1"/>
          </p:cNvSpPr>
          <p:nvPr>
            <p:ph type="sldNum" sz="quarter" idx="10"/>
          </p:nvPr>
        </p:nvSpPr>
        <p:spPr/>
        <p:txBody>
          <a:bodyPr/>
          <a:lstStyle/>
          <a:p>
            <a:fld id="{586847A1-4AE9-43A1-A6E4-42D5D99413FB}"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dirty="0" smtClean="0"/>
              <a:t>Carbon</a:t>
            </a:r>
            <a:r>
              <a:rPr lang="en-US" baseline="0" dirty="0" smtClean="0"/>
              <a:t> leakage: regions not tightening their RFS increase their use of fossil fuels as a result of a stronger RFS in a single region. </a:t>
            </a:r>
            <a:endParaRPr lang="nl-NL" dirty="0"/>
          </a:p>
        </p:txBody>
      </p:sp>
      <p:sp>
        <p:nvSpPr>
          <p:cNvPr id="4" name="Tijdelijke aanduiding voor dianummer 3"/>
          <p:cNvSpPr>
            <a:spLocks noGrp="1"/>
          </p:cNvSpPr>
          <p:nvPr>
            <p:ph type="sldNum" sz="quarter" idx="10"/>
          </p:nvPr>
        </p:nvSpPr>
        <p:spPr/>
        <p:txBody>
          <a:bodyPr/>
          <a:lstStyle/>
          <a:p>
            <a:fld id="{586847A1-4AE9-43A1-A6E4-42D5D99413FB}" type="slidenum">
              <a:rPr lang="nl-NL" smtClean="0"/>
              <a:pPr/>
              <a:t>11</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dirty="0" smtClean="0"/>
              <a:t>The same as the previous</a:t>
            </a:r>
            <a:r>
              <a:rPr lang="en-US" baseline="0" dirty="0" smtClean="0"/>
              <a:t> model, except for the equilibrium state</a:t>
            </a:r>
            <a:endParaRPr lang="nl-NL" dirty="0"/>
          </a:p>
        </p:txBody>
      </p:sp>
      <p:sp>
        <p:nvSpPr>
          <p:cNvPr id="4" name="Tijdelijke aanduiding voor dianummer 3"/>
          <p:cNvSpPr>
            <a:spLocks noGrp="1"/>
          </p:cNvSpPr>
          <p:nvPr>
            <p:ph type="sldNum" sz="quarter" idx="10"/>
          </p:nvPr>
        </p:nvSpPr>
        <p:spPr/>
        <p:txBody>
          <a:bodyPr/>
          <a:lstStyle/>
          <a:p>
            <a:fld id="{586847A1-4AE9-43A1-A6E4-42D5D99413FB}" type="slidenum">
              <a:rPr lang="nl-NL" smtClean="0"/>
              <a:pPr/>
              <a:t>12</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586847A1-4AE9-43A1-A6E4-42D5D99413FB}" type="slidenum">
              <a:rPr lang="nl-NL" smtClean="0"/>
              <a:pPr/>
              <a:t>13</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dirty="0" err="1" smtClean="0"/>
              <a:t>Qx</a:t>
            </a:r>
            <a:r>
              <a:rPr lang="en-US" dirty="0" smtClean="0"/>
              <a:t> = marginal damage</a:t>
            </a:r>
            <a:r>
              <a:rPr lang="en-US" baseline="0" dirty="0" smtClean="0"/>
              <a:t> of one additional unit of emission: damage from now to eternity, capital rents * amount of carbon left in the atmosphere * costs per unit, which is dependent on the amount of carbon in the atmosphere. </a:t>
            </a:r>
          </a:p>
          <a:p>
            <a:r>
              <a:rPr lang="en-US" baseline="0" dirty="0" smtClean="0"/>
              <a:t>If C’ is constant, </a:t>
            </a:r>
            <a:r>
              <a:rPr lang="en-US" baseline="0" dirty="0" err="1" smtClean="0"/>
              <a:t>Qx</a:t>
            </a:r>
            <a:r>
              <a:rPr lang="en-US" baseline="0" dirty="0" smtClean="0"/>
              <a:t> = (phi/r + 1-phi/</a:t>
            </a:r>
            <a:r>
              <a:rPr lang="en-US" baseline="0" dirty="0" err="1" smtClean="0"/>
              <a:t>r+d</a:t>
            </a:r>
            <a:r>
              <a:rPr lang="en-US" baseline="0" dirty="0" smtClean="0"/>
              <a:t>) * C’</a:t>
            </a:r>
            <a:endParaRPr lang="nl-NL" dirty="0"/>
          </a:p>
        </p:txBody>
      </p:sp>
      <p:sp>
        <p:nvSpPr>
          <p:cNvPr id="4" name="Tijdelijke aanduiding voor dianummer 3"/>
          <p:cNvSpPr>
            <a:spLocks noGrp="1"/>
          </p:cNvSpPr>
          <p:nvPr>
            <p:ph type="sldNum" sz="quarter" idx="10"/>
          </p:nvPr>
        </p:nvSpPr>
        <p:spPr/>
        <p:txBody>
          <a:bodyPr/>
          <a:lstStyle/>
          <a:p>
            <a:fld id="{586847A1-4AE9-43A1-A6E4-42D5D99413FB}" type="slidenum">
              <a:rPr lang="nl-NL" smtClean="0"/>
              <a:pPr/>
              <a:t>14</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dirty="0" smtClean="0"/>
              <a:t>Source 1 already</a:t>
            </a:r>
            <a:r>
              <a:rPr lang="en-US" baseline="0" dirty="0" smtClean="0"/>
              <a:t> included in model</a:t>
            </a:r>
          </a:p>
          <a:p>
            <a:r>
              <a:rPr lang="en-US" baseline="0" dirty="0" smtClean="0"/>
              <a:t>Source 2 not (very) relevant for second-generation biofuels</a:t>
            </a:r>
          </a:p>
          <a:p>
            <a:r>
              <a:rPr lang="en-US" baseline="0" dirty="0" smtClean="0"/>
              <a:t>Source 3 and 4 included in model </a:t>
            </a:r>
          </a:p>
          <a:p>
            <a:pPr>
              <a:buFontTx/>
              <a:buChar char="-"/>
            </a:pPr>
            <a:r>
              <a:rPr lang="en-US" baseline="0" dirty="0" smtClean="0"/>
              <a:t>direct: change virgin land into crop land may give high initial emissions (carbon debt)</a:t>
            </a:r>
          </a:p>
          <a:p>
            <a:pPr>
              <a:buFontTx/>
              <a:buChar char="-"/>
            </a:pPr>
            <a:r>
              <a:rPr lang="en-US" baseline="0" dirty="0" smtClean="0"/>
              <a:t>Indirect: changes in land use that occurs through changes in the market prices for food and land</a:t>
            </a:r>
          </a:p>
          <a:p>
            <a:pPr>
              <a:buFontTx/>
              <a:buNone/>
            </a:pPr>
            <a:r>
              <a:rPr lang="en-US" baseline="0" dirty="0" smtClean="0"/>
              <a:t>Land-use changes treated together</a:t>
            </a:r>
          </a:p>
          <a:p>
            <a:pPr>
              <a:buFontTx/>
              <a:buNone/>
            </a:pPr>
            <a:r>
              <a:rPr lang="en-US" baseline="0" dirty="0" smtClean="0"/>
              <a:t>Model assumes that the global area for food crop is kept constant, and thus that a certain production level of biofuels have led to a one time boost in emissions as the growing  of every new non-food crop must increase the total area of cultivated land globally. </a:t>
            </a:r>
          </a:p>
          <a:p>
            <a:pPr>
              <a:buFontTx/>
              <a:buNone/>
            </a:pPr>
            <a:endParaRPr lang="en-US" baseline="0" dirty="0" smtClean="0"/>
          </a:p>
        </p:txBody>
      </p:sp>
      <p:sp>
        <p:nvSpPr>
          <p:cNvPr id="4" name="Tijdelijke aanduiding voor dianummer 3"/>
          <p:cNvSpPr>
            <a:spLocks noGrp="1"/>
          </p:cNvSpPr>
          <p:nvPr>
            <p:ph type="sldNum" sz="quarter" idx="10"/>
          </p:nvPr>
        </p:nvSpPr>
        <p:spPr/>
        <p:txBody>
          <a:bodyPr/>
          <a:lstStyle/>
          <a:p>
            <a:fld id="{586847A1-4AE9-43A1-A6E4-42D5D99413FB}" type="slidenum">
              <a:rPr lang="nl-NL" smtClean="0"/>
              <a:pPr/>
              <a:t>15</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dirty="0" smtClean="0"/>
              <a:t>Formulation is more climate friendly,</a:t>
            </a:r>
            <a:r>
              <a:rPr lang="en-US" baseline="0" dirty="0" smtClean="0"/>
              <a:t> since any reduction in y will immediately lead to less carbon in the atmosphere. </a:t>
            </a:r>
          </a:p>
          <a:p>
            <a:endParaRPr lang="en-US" baseline="0" dirty="0" smtClean="0"/>
          </a:p>
          <a:p>
            <a:r>
              <a:rPr lang="en-US" baseline="0" dirty="0" smtClean="0"/>
              <a:t>Total amount of carbon in the atmosphere = amount of carbon due to emissions + the amount of carbon due to land use </a:t>
            </a:r>
            <a:r>
              <a:rPr lang="en-US" baseline="0" dirty="0" smtClean="0"/>
              <a:t>change</a:t>
            </a:r>
          </a:p>
          <a:p>
            <a:endParaRPr lang="en-US" baseline="0" dirty="0" smtClean="0"/>
          </a:p>
          <a:p>
            <a:r>
              <a:rPr lang="en-US" baseline="0" dirty="0" err="1" smtClean="0"/>
              <a:t>Qy</a:t>
            </a:r>
            <a:r>
              <a:rPr lang="en-US" baseline="0" dirty="0" smtClean="0"/>
              <a:t> decreases just as </a:t>
            </a:r>
            <a:r>
              <a:rPr lang="en-US" baseline="0" dirty="0" err="1" smtClean="0"/>
              <a:t>Qx</a:t>
            </a:r>
            <a:endParaRPr lang="nl-NL" dirty="0"/>
          </a:p>
        </p:txBody>
      </p:sp>
      <p:sp>
        <p:nvSpPr>
          <p:cNvPr id="4" name="Tijdelijke aanduiding voor dianummer 3"/>
          <p:cNvSpPr>
            <a:spLocks noGrp="1"/>
          </p:cNvSpPr>
          <p:nvPr>
            <p:ph type="sldNum" sz="quarter" idx="10"/>
          </p:nvPr>
        </p:nvSpPr>
        <p:spPr/>
        <p:txBody>
          <a:bodyPr/>
          <a:lstStyle/>
          <a:p>
            <a:fld id="{586847A1-4AE9-43A1-A6E4-42D5D99413FB}" type="slidenum">
              <a:rPr lang="nl-NL" smtClean="0"/>
              <a:pPr/>
              <a:t>16</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dirty="0" smtClean="0"/>
              <a:t>C’(0)</a:t>
            </a:r>
            <a:r>
              <a:rPr lang="en-US" dirty="0" err="1" smtClean="0"/>
              <a:t>Ae^mt</a:t>
            </a:r>
            <a:r>
              <a:rPr lang="en-US" dirty="0" smtClean="0"/>
              <a:t> </a:t>
            </a:r>
            <a:r>
              <a:rPr lang="en-US" dirty="0" smtClean="0">
                <a:sym typeface="Wingdings" pitchFamily="2" charset="2"/>
              </a:rPr>
              <a:t> climate damage</a:t>
            </a:r>
            <a:r>
              <a:rPr lang="en-US" baseline="0" dirty="0" smtClean="0">
                <a:sym typeface="Wingdings" pitchFamily="2" charset="2"/>
              </a:rPr>
              <a:t> </a:t>
            </a:r>
            <a:r>
              <a:rPr lang="en-US" dirty="0" smtClean="0">
                <a:sym typeface="Wingdings" pitchFamily="2" charset="2"/>
              </a:rPr>
              <a:t>rises with m, such as income or production</a:t>
            </a:r>
          </a:p>
          <a:p>
            <a:endParaRPr lang="en-US" dirty="0" smtClean="0">
              <a:sym typeface="Wingdings" pitchFamily="2" charset="2"/>
            </a:endParaRPr>
          </a:p>
          <a:p>
            <a:r>
              <a:rPr lang="en-US" dirty="0" smtClean="0">
                <a:sym typeface="Wingdings" pitchFamily="2" charset="2"/>
              </a:rPr>
              <a:t>Both </a:t>
            </a:r>
            <a:r>
              <a:rPr lang="en-US" dirty="0" err="1" smtClean="0">
                <a:sym typeface="Wingdings" pitchFamily="2" charset="2"/>
              </a:rPr>
              <a:t>Qy</a:t>
            </a:r>
            <a:r>
              <a:rPr lang="en-US" baseline="0" dirty="0" smtClean="0">
                <a:sym typeface="Wingdings" pitchFamily="2" charset="2"/>
              </a:rPr>
              <a:t> and </a:t>
            </a:r>
            <a:r>
              <a:rPr lang="en-US" baseline="0" dirty="0" err="1" smtClean="0">
                <a:sym typeface="Wingdings" pitchFamily="2" charset="2"/>
              </a:rPr>
              <a:t>Qx</a:t>
            </a:r>
            <a:r>
              <a:rPr lang="en-US" baseline="0" dirty="0" smtClean="0">
                <a:sym typeface="Wingdings" pitchFamily="2" charset="2"/>
              </a:rPr>
              <a:t> decrease with </a:t>
            </a:r>
            <a:r>
              <a:rPr lang="el-GR" baseline="0" dirty="0" smtClean="0">
                <a:sym typeface="Wingdings" pitchFamily="2" charset="2"/>
              </a:rPr>
              <a:t>θ</a:t>
            </a:r>
            <a:r>
              <a:rPr lang="en-US" baseline="0" dirty="0" smtClean="0">
                <a:sym typeface="Wingdings" pitchFamily="2" charset="2"/>
              </a:rPr>
              <a:t> and </a:t>
            </a:r>
            <a:r>
              <a:rPr lang="el-GR" baseline="0" dirty="0" smtClean="0">
                <a:sym typeface="Wingdings" pitchFamily="2" charset="2"/>
              </a:rPr>
              <a:t>δ</a:t>
            </a:r>
            <a:r>
              <a:rPr lang="en-US" baseline="0" dirty="0" smtClean="0">
                <a:sym typeface="Wingdings" pitchFamily="2" charset="2"/>
              </a:rPr>
              <a:t>, and thus </a:t>
            </a:r>
            <a:r>
              <a:rPr lang="en-US" baseline="0" dirty="0" err="1" smtClean="0">
                <a:sym typeface="Wingdings" pitchFamily="2" charset="2"/>
              </a:rPr>
              <a:t>Qy</a:t>
            </a:r>
            <a:r>
              <a:rPr lang="en-US" baseline="0" dirty="0" smtClean="0">
                <a:sym typeface="Wingdings" pitchFamily="2" charset="2"/>
              </a:rPr>
              <a:t>/</a:t>
            </a:r>
            <a:r>
              <a:rPr lang="en-US" baseline="0" dirty="0" err="1" smtClean="0">
                <a:sym typeface="Wingdings" pitchFamily="2" charset="2"/>
              </a:rPr>
              <a:t>Qx</a:t>
            </a:r>
            <a:endParaRPr lang="nl-NL" dirty="0"/>
          </a:p>
        </p:txBody>
      </p:sp>
      <p:sp>
        <p:nvSpPr>
          <p:cNvPr id="4" name="Tijdelijke aanduiding voor dianummer 3"/>
          <p:cNvSpPr>
            <a:spLocks noGrp="1"/>
          </p:cNvSpPr>
          <p:nvPr>
            <p:ph type="sldNum" sz="quarter" idx="10"/>
          </p:nvPr>
        </p:nvSpPr>
        <p:spPr/>
        <p:txBody>
          <a:bodyPr/>
          <a:lstStyle/>
          <a:p>
            <a:fld id="{586847A1-4AE9-43A1-A6E4-42D5D99413FB}" type="slidenum">
              <a:rPr lang="nl-NL" smtClean="0"/>
              <a:pPr/>
              <a:t>17</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586847A1-4AE9-43A1-A6E4-42D5D99413FB}" type="slidenum">
              <a:rPr lang="nl-NL" smtClean="0"/>
              <a:pPr/>
              <a:t>18</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dirty="0" smtClean="0"/>
              <a:t>If gamma is small, there are relatively high climate costs due to the use</a:t>
            </a:r>
            <a:r>
              <a:rPr lang="en-US" baseline="0" dirty="0" smtClean="0"/>
              <a:t> of fossil fuels, thus the introduction of an RFS will decrease climate costs</a:t>
            </a:r>
          </a:p>
          <a:p>
            <a:r>
              <a:rPr lang="en-US" baseline="0" dirty="0" smtClean="0"/>
              <a:t>If gamma is large, there are relatively high climate costs due to the use of biofuels, thus the introduction of an RFS will increase climate costs</a:t>
            </a:r>
            <a:endParaRPr lang="nl-NL" dirty="0"/>
          </a:p>
        </p:txBody>
      </p:sp>
      <p:sp>
        <p:nvSpPr>
          <p:cNvPr id="4" name="Tijdelijke aanduiding voor dianummer 3"/>
          <p:cNvSpPr>
            <a:spLocks noGrp="1"/>
          </p:cNvSpPr>
          <p:nvPr>
            <p:ph type="sldNum" sz="quarter" idx="10"/>
          </p:nvPr>
        </p:nvSpPr>
        <p:spPr/>
        <p:txBody>
          <a:bodyPr/>
          <a:lstStyle/>
          <a:p>
            <a:fld id="{586847A1-4AE9-43A1-A6E4-42D5D99413FB}" type="slidenum">
              <a:rPr lang="nl-NL" smtClean="0"/>
              <a:pPr/>
              <a:t>19</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dirty="0" smtClean="0"/>
              <a:t>An RFS always reduces total welfare, because there</a:t>
            </a:r>
            <a:r>
              <a:rPr lang="en-US" baseline="0" dirty="0" smtClean="0"/>
              <a:t> are no other externalities than climate </a:t>
            </a:r>
            <a:r>
              <a:rPr lang="en-US" baseline="0" dirty="0" smtClean="0"/>
              <a:t>externalities</a:t>
            </a:r>
          </a:p>
          <a:p>
            <a:endParaRPr lang="en-US" baseline="0" dirty="0" smtClean="0"/>
          </a:p>
          <a:p>
            <a:r>
              <a:rPr lang="en-US" baseline="0" dirty="0" smtClean="0"/>
              <a:t>Extraction period will also be extended under carbon leakage </a:t>
            </a:r>
            <a:r>
              <a:rPr lang="en-US" baseline="0" dirty="0" smtClean="0">
                <a:sym typeface="Wingdings" pitchFamily="2" charset="2"/>
              </a:rPr>
              <a:t> thus global climate costs will decline!</a:t>
            </a:r>
            <a:endParaRPr lang="en-US" baseline="0" dirty="0" smtClean="0"/>
          </a:p>
          <a:p>
            <a:endParaRPr lang="nl-NL" dirty="0"/>
          </a:p>
        </p:txBody>
      </p:sp>
      <p:sp>
        <p:nvSpPr>
          <p:cNvPr id="4" name="Tijdelijke aanduiding voor dianummer 3"/>
          <p:cNvSpPr>
            <a:spLocks noGrp="1"/>
          </p:cNvSpPr>
          <p:nvPr>
            <p:ph type="sldNum" sz="quarter" idx="10"/>
          </p:nvPr>
        </p:nvSpPr>
        <p:spPr/>
        <p:txBody>
          <a:bodyPr/>
          <a:lstStyle/>
          <a:p>
            <a:fld id="{586847A1-4AE9-43A1-A6E4-42D5D99413FB}" type="slidenum">
              <a:rPr lang="nl-NL" smtClean="0"/>
              <a:pPr/>
              <a:t>22</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dirty="0" smtClean="0"/>
              <a:t>Introduction on biofuels: </a:t>
            </a:r>
            <a:r>
              <a:rPr lang="en-US" dirty="0" err="1" smtClean="0"/>
              <a:t>Biofuel</a:t>
            </a:r>
            <a:r>
              <a:rPr lang="en-US" baseline="0" dirty="0" smtClean="0"/>
              <a:t> is fuel made of plants and other organisms. It is proposed by many people as a good substitute for fossil fuel, although many debates are still going on about this. </a:t>
            </a:r>
            <a:endParaRPr lang="en-US" dirty="0" smtClean="0"/>
          </a:p>
          <a:p>
            <a:r>
              <a:rPr lang="en-US" dirty="0" smtClean="0"/>
              <a:t>Because</a:t>
            </a:r>
            <a:r>
              <a:rPr lang="en-US" baseline="0" dirty="0" smtClean="0"/>
              <a:t> most countries want to decrease their fossil fuel consumption, many different policies exist to stimulate the use of </a:t>
            </a:r>
            <a:r>
              <a:rPr lang="en-US" baseline="0" dirty="0" err="1" smtClean="0"/>
              <a:t>biofuel</a:t>
            </a:r>
            <a:r>
              <a:rPr lang="en-US" baseline="0" dirty="0" smtClean="0"/>
              <a:t>. </a:t>
            </a:r>
          </a:p>
          <a:p>
            <a:r>
              <a:rPr lang="en-US" baseline="0" dirty="0" smtClean="0"/>
              <a:t>RFS = renewable fuel standard, or a mandated share of fuel use that should be </a:t>
            </a:r>
            <a:r>
              <a:rPr lang="en-US" baseline="0" dirty="0" err="1" smtClean="0"/>
              <a:t>biofuel</a:t>
            </a:r>
            <a:r>
              <a:rPr lang="en-US" baseline="0" dirty="0" smtClean="0"/>
              <a:t>.</a:t>
            </a:r>
            <a:endParaRPr lang="nl-NL" dirty="0"/>
          </a:p>
        </p:txBody>
      </p:sp>
      <p:sp>
        <p:nvSpPr>
          <p:cNvPr id="4" name="Tijdelijke aanduiding voor dianummer 3"/>
          <p:cNvSpPr>
            <a:spLocks noGrp="1"/>
          </p:cNvSpPr>
          <p:nvPr>
            <p:ph type="sldNum" sz="quarter" idx="10"/>
          </p:nvPr>
        </p:nvSpPr>
        <p:spPr/>
        <p:txBody>
          <a:bodyPr/>
          <a:lstStyle/>
          <a:p>
            <a:fld id="{586847A1-4AE9-43A1-A6E4-42D5D99413FB}"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dirty="0" smtClean="0"/>
              <a:t>Second-generation</a:t>
            </a:r>
            <a:r>
              <a:rPr lang="en-US" baseline="0" dirty="0" smtClean="0"/>
              <a:t> </a:t>
            </a:r>
            <a:r>
              <a:rPr lang="en-US" baseline="0" dirty="0" err="1" smtClean="0"/>
              <a:t>biofuel</a:t>
            </a:r>
            <a:r>
              <a:rPr lang="en-US" baseline="0" dirty="0" smtClean="0"/>
              <a:t> not made from crops intended as food, but make fuel out of the non-food parts of the plant, or crops that aren’t eatable. </a:t>
            </a:r>
          </a:p>
          <a:p>
            <a:r>
              <a:rPr lang="en-US" baseline="0" dirty="0" smtClean="0"/>
              <a:t>Backstop resource: as a heavily used limited resource becomes expensive, alternatives will become cheap by comparison and therefore economically viable. Assumes that the backstop resource is unlimited, because of technological progress. </a:t>
            </a:r>
          </a:p>
          <a:p>
            <a:endParaRPr lang="en-US" baseline="0" dirty="0" smtClean="0"/>
          </a:p>
          <a:p>
            <a:r>
              <a:rPr lang="en-US" baseline="0" dirty="0" smtClean="0"/>
              <a:t>Extraction costs are assumed to be fixed, which is a reasonable assumption as shown by </a:t>
            </a:r>
            <a:r>
              <a:rPr lang="en-US" baseline="0" dirty="0" err="1" smtClean="0"/>
              <a:t>Chakravorty</a:t>
            </a:r>
            <a:r>
              <a:rPr lang="en-US" baseline="0" dirty="0" smtClean="0"/>
              <a:t>, as long as land is abundant. Which is ok, because of second-generation </a:t>
            </a:r>
            <a:r>
              <a:rPr lang="en-US" baseline="0" dirty="0" err="1" smtClean="0"/>
              <a:t>biofuel</a:t>
            </a:r>
            <a:r>
              <a:rPr lang="en-US" baseline="0" dirty="0" smtClean="0"/>
              <a:t> and technological progress. </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586847A1-4AE9-43A1-A6E4-42D5D99413FB}"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dirty="0" smtClean="0"/>
              <a:t>Fossil fuel and biofuels are perfect substitutes</a:t>
            </a:r>
          </a:p>
          <a:p>
            <a:r>
              <a:rPr lang="en-US" dirty="0" smtClean="0"/>
              <a:t>No extraction costs for fossil fuels</a:t>
            </a:r>
            <a:r>
              <a:rPr lang="en-US" baseline="0" dirty="0" smtClean="0"/>
              <a:t> doesn’t matter, since the total extraction is independent of the mandate. All fuel with extraction costs less than b will be extracted</a:t>
            </a:r>
          </a:p>
          <a:p>
            <a:r>
              <a:rPr lang="en-US" baseline="0" dirty="0" smtClean="0"/>
              <a:t>Production costs are equal to price, free market!</a:t>
            </a:r>
          </a:p>
          <a:p>
            <a:endParaRPr lang="nl-NL" dirty="0"/>
          </a:p>
        </p:txBody>
      </p:sp>
      <p:sp>
        <p:nvSpPr>
          <p:cNvPr id="4" name="Tijdelijke aanduiding voor dianummer 3"/>
          <p:cNvSpPr>
            <a:spLocks noGrp="1"/>
          </p:cNvSpPr>
          <p:nvPr>
            <p:ph type="sldNum" sz="quarter" idx="10"/>
          </p:nvPr>
        </p:nvSpPr>
        <p:spPr/>
        <p:txBody>
          <a:bodyPr/>
          <a:lstStyle/>
          <a:p>
            <a:fld id="{586847A1-4AE9-43A1-A6E4-42D5D99413FB}"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dirty="0" smtClean="0"/>
              <a:t>At T production will switch completely to </a:t>
            </a:r>
            <a:r>
              <a:rPr lang="en-US" dirty="0" err="1" smtClean="0"/>
              <a:t>biofuel</a:t>
            </a:r>
            <a:endParaRPr lang="en-US" dirty="0" smtClean="0"/>
          </a:p>
          <a:p>
            <a:r>
              <a:rPr lang="en-US" dirty="0" smtClean="0"/>
              <a:t>Alpha is standard</a:t>
            </a:r>
          </a:p>
          <a:p>
            <a:r>
              <a:rPr lang="en-US" dirty="0" smtClean="0"/>
              <a:t>Production</a:t>
            </a:r>
            <a:r>
              <a:rPr lang="en-US" baseline="0" dirty="0" smtClean="0"/>
              <a:t> costs = price? Only in free market…</a:t>
            </a:r>
            <a:endParaRPr lang="nl-NL" dirty="0"/>
          </a:p>
        </p:txBody>
      </p:sp>
      <p:sp>
        <p:nvSpPr>
          <p:cNvPr id="4" name="Tijdelijke aanduiding voor dianummer 3"/>
          <p:cNvSpPr>
            <a:spLocks noGrp="1"/>
          </p:cNvSpPr>
          <p:nvPr>
            <p:ph type="sldNum" sz="quarter" idx="10"/>
          </p:nvPr>
        </p:nvSpPr>
        <p:spPr/>
        <p:txBody>
          <a:bodyPr/>
          <a:lstStyle/>
          <a:p>
            <a:fld id="{586847A1-4AE9-43A1-A6E4-42D5D99413FB}"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dirty="0" smtClean="0"/>
              <a:t>Fossil</a:t>
            </a:r>
            <a:r>
              <a:rPr lang="en-US" baseline="0" dirty="0" smtClean="0"/>
              <a:t> fuels is equal to the share of fossil fuels times the total demand for fuel D(Pc)</a:t>
            </a:r>
          </a:p>
          <a:p>
            <a:r>
              <a:rPr lang="en-US" baseline="0" dirty="0" smtClean="0"/>
              <a:t>At t &gt;T, complete switch to biofuels</a:t>
            </a:r>
          </a:p>
          <a:p>
            <a:r>
              <a:rPr lang="en-US" baseline="0" dirty="0" smtClean="0"/>
              <a:t>Equilibrium maximize profits: All fossil fuels should be gone at T.</a:t>
            </a:r>
          </a:p>
          <a:p>
            <a:r>
              <a:rPr lang="en-US" baseline="0" dirty="0" smtClean="0"/>
              <a:t>Write this on the board!</a:t>
            </a:r>
          </a:p>
        </p:txBody>
      </p:sp>
      <p:sp>
        <p:nvSpPr>
          <p:cNvPr id="4" name="Tijdelijke aanduiding voor dianummer 3"/>
          <p:cNvSpPr>
            <a:spLocks noGrp="1"/>
          </p:cNvSpPr>
          <p:nvPr>
            <p:ph type="sldNum" sz="quarter" idx="10"/>
          </p:nvPr>
        </p:nvSpPr>
        <p:spPr/>
        <p:txBody>
          <a:bodyPr/>
          <a:lstStyle/>
          <a:p>
            <a:fld id="{586847A1-4AE9-43A1-A6E4-42D5D99413FB}"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i="1" dirty="0" smtClean="0"/>
              <a:t>Why does</a:t>
            </a:r>
            <a:r>
              <a:rPr lang="en-US" i="1" baseline="0" dirty="0" smtClean="0"/>
              <a:t> extraction decrease for all t&lt;t’?</a:t>
            </a:r>
            <a:endParaRPr lang="en-US" i="1" dirty="0" smtClean="0"/>
          </a:p>
          <a:p>
            <a:r>
              <a:rPr lang="en-US" dirty="0" smtClean="0"/>
              <a:t>Proposition 1: from</a:t>
            </a:r>
            <a:r>
              <a:rPr lang="en-US" baseline="0" dirty="0" smtClean="0"/>
              <a:t> (1) and (2) we find that x decreases and y increases when alpha increases. If x decreases, T should increase to hold the equilibrium. We find from (4) that if T goes up, p(0) should go down. </a:t>
            </a:r>
          </a:p>
          <a:p>
            <a:r>
              <a:rPr lang="en-US" baseline="0" dirty="0" smtClean="0"/>
              <a:t>Proposition 2: t’ is the new T, and is bigger. Thus, average extraction should at first come down, until the old T, and between the old and the new T it should increase. If D is convex, initial extraction may increase, which makes initial demand and initial extraction for fossil fuels increase. </a:t>
            </a:r>
            <a:endParaRPr lang="nl-NL" dirty="0"/>
          </a:p>
        </p:txBody>
      </p:sp>
      <p:sp>
        <p:nvSpPr>
          <p:cNvPr id="4" name="Tijdelijke aanduiding voor dianummer 3"/>
          <p:cNvSpPr>
            <a:spLocks noGrp="1"/>
          </p:cNvSpPr>
          <p:nvPr>
            <p:ph type="sldNum" sz="quarter" idx="10"/>
          </p:nvPr>
        </p:nvSpPr>
        <p:spPr/>
        <p:txBody>
          <a:bodyPr/>
          <a:lstStyle/>
          <a:p>
            <a:fld id="{586847A1-4AE9-43A1-A6E4-42D5D99413FB}"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latin typeface="+mn-lt"/>
                <a:ea typeface="+mn-ea"/>
                <a:cs typeface="+mn-cs"/>
              </a:rPr>
              <a:t>Proposition 3: Assume that fuel demand is linear. If the share of biofuels in an RFS system is increased, the consumer price will increase (decrease) and fuel consumption will decrease (increase) for all t &lt; (&gt;) t’, where 0 &lt; t’ &lt; T</a:t>
            </a:r>
            <a:endParaRPr lang="nl-NL" sz="1200" i="0" kern="1200" dirty="0" smtClean="0">
              <a:solidFill>
                <a:schemeClr val="tx1"/>
              </a:solidFill>
              <a:latin typeface="+mn-lt"/>
              <a:ea typeface="+mn-ea"/>
              <a:cs typeface="+mn-cs"/>
            </a:endParaRPr>
          </a:p>
          <a:p>
            <a:r>
              <a:rPr lang="en-US" sz="1200" i="0" kern="1200" dirty="0" smtClean="0">
                <a:solidFill>
                  <a:schemeClr val="tx1"/>
                </a:solidFill>
                <a:latin typeface="+mn-lt"/>
                <a:ea typeface="+mn-ea"/>
                <a:cs typeface="+mn-cs"/>
              </a:rPr>
              <a:t>Consumer</a:t>
            </a:r>
            <a:r>
              <a:rPr lang="en-US" sz="1200" i="0" kern="1200" baseline="0" dirty="0" smtClean="0">
                <a:solidFill>
                  <a:schemeClr val="tx1"/>
                </a:solidFill>
                <a:latin typeface="+mn-lt"/>
                <a:ea typeface="+mn-ea"/>
                <a:cs typeface="+mn-cs"/>
              </a:rPr>
              <a:t> price: </a:t>
            </a:r>
            <a:r>
              <a:rPr lang="en-US" dirty="0" smtClean="0"/>
              <a:t>P</a:t>
            </a:r>
            <a:r>
              <a:rPr lang="en-US" baseline="-25000" dirty="0" smtClean="0"/>
              <a:t>c</a:t>
            </a:r>
            <a:r>
              <a:rPr lang="en-US" dirty="0" smtClean="0"/>
              <a:t>(t) = </a:t>
            </a:r>
            <a:r>
              <a:rPr lang="el-GR" dirty="0" smtClean="0"/>
              <a:t>α</a:t>
            </a:r>
            <a:r>
              <a:rPr lang="en-US" dirty="0" smtClean="0"/>
              <a:t>b + (1-</a:t>
            </a:r>
            <a:r>
              <a:rPr lang="el-GR" dirty="0" smtClean="0"/>
              <a:t> α</a:t>
            </a:r>
            <a:r>
              <a:rPr lang="en-US" dirty="0" smtClean="0"/>
              <a:t>) p</a:t>
            </a:r>
            <a:r>
              <a:rPr lang="en-US" baseline="-25000" dirty="0" smtClean="0"/>
              <a:t>0</a:t>
            </a:r>
            <a:r>
              <a:rPr lang="en-US" dirty="0" smtClean="0"/>
              <a:t>e</a:t>
            </a:r>
            <a:r>
              <a:rPr lang="en-US" baseline="30000" dirty="0" smtClean="0"/>
              <a:t>rt</a:t>
            </a:r>
            <a:r>
              <a:rPr lang="en-US" dirty="0" smtClean="0"/>
              <a:t> </a:t>
            </a:r>
          </a:p>
          <a:p>
            <a:r>
              <a:rPr lang="en-US" sz="1200" i="0" kern="1200" dirty="0" smtClean="0">
                <a:solidFill>
                  <a:schemeClr val="tx1"/>
                </a:solidFill>
                <a:latin typeface="+mn-lt"/>
                <a:ea typeface="+mn-ea"/>
                <a:cs typeface="+mn-cs"/>
              </a:rPr>
              <a:t>Price is pulled in two directions, since</a:t>
            </a:r>
            <a:r>
              <a:rPr lang="en-US" sz="1200" i="0" kern="1200" baseline="0" dirty="0" smtClean="0">
                <a:solidFill>
                  <a:schemeClr val="tx1"/>
                </a:solidFill>
                <a:latin typeface="+mn-lt"/>
                <a:ea typeface="+mn-ea"/>
                <a:cs typeface="+mn-cs"/>
              </a:rPr>
              <a:t> p(0) goes down, but alpha goes up. Latter effect is dominating. Total fuel consumption will decrease as price goes up. </a:t>
            </a:r>
          </a:p>
          <a:p>
            <a:endParaRPr lang="en-US" sz="1200" i="0" kern="1200" baseline="0" dirty="0" smtClean="0">
              <a:solidFill>
                <a:schemeClr val="tx1"/>
              </a:solidFill>
              <a:latin typeface="+mn-lt"/>
              <a:ea typeface="+mn-ea"/>
              <a:cs typeface="+mn-cs"/>
            </a:endParaRPr>
          </a:p>
          <a:p>
            <a:r>
              <a:rPr lang="en-US" sz="1200" i="0" kern="1200" baseline="0" dirty="0" smtClean="0">
                <a:solidFill>
                  <a:schemeClr val="tx1"/>
                </a:solidFill>
                <a:latin typeface="+mn-lt"/>
                <a:ea typeface="+mn-ea"/>
                <a:cs typeface="+mn-cs"/>
              </a:rPr>
              <a:t>Proposition 4: If t is sufficiently close to T, consumer price falls and y will increase. </a:t>
            </a:r>
          </a:p>
          <a:p>
            <a:r>
              <a:rPr lang="en-US" sz="1200" i="0" kern="1200" baseline="0" dirty="0" smtClean="0">
                <a:solidFill>
                  <a:schemeClr val="tx1"/>
                </a:solidFill>
                <a:latin typeface="+mn-lt"/>
                <a:ea typeface="+mn-ea"/>
                <a:cs typeface="+mn-cs"/>
              </a:rPr>
              <a:t>Second result may be counterintuitive, that an increase in alpha reduces </a:t>
            </a:r>
            <a:r>
              <a:rPr lang="en-US" sz="1200" i="0" kern="1200" baseline="0" dirty="0" err="1" smtClean="0">
                <a:solidFill>
                  <a:schemeClr val="tx1"/>
                </a:solidFill>
                <a:latin typeface="+mn-lt"/>
                <a:ea typeface="+mn-ea"/>
                <a:cs typeface="+mn-cs"/>
              </a:rPr>
              <a:t>biofuel</a:t>
            </a:r>
            <a:r>
              <a:rPr lang="en-US" sz="1200" i="0" kern="1200" baseline="0" dirty="0" smtClean="0">
                <a:solidFill>
                  <a:schemeClr val="tx1"/>
                </a:solidFill>
                <a:latin typeface="+mn-lt"/>
                <a:ea typeface="+mn-ea"/>
                <a:cs typeface="+mn-cs"/>
              </a:rPr>
              <a:t> production. This may be if demand is very elastic, and an increase in alpha leads to higher consumption prices. Also, if alpha is already high, it is possible that the effect of demand reduction dominates the effect of a higher share of </a:t>
            </a:r>
            <a:r>
              <a:rPr lang="en-US" sz="1200" i="0" kern="1200" baseline="0" dirty="0" err="1" smtClean="0">
                <a:solidFill>
                  <a:schemeClr val="tx1"/>
                </a:solidFill>
                <a:latin typeface="+mn-lt"/>
                <a:ea typeface="+mn-ea"/>
                <a:cs typeface="+mn-cs"/>
              </a:rPr>
              <a:t>biofuel</a:t>
            </a:r>
            <a:r>
              <a:rPr lang="en-US" sz="1200" i="0" kern="1200" baseline="0" dirty="0" smtClean="0">
                <a:solidFill>
                  <a:schemeClr val="tx1"/>
                </a:solidFill>
                <a:latin typeface="+mn-lt"/>
                <a:ea typeface="+mn-ea"/>
                <a:cs typeface="+mn-cs"/>
              </a:rPr>
              <a:t>. </a:t>
            </a:r>
            <a:endParaRPr lang="nl-NL" dirty="0"/>
          </a:p>
        </p:txBody>
      </p:sp>
      <p:sp>
        <p:nvSpPr>
          <p:cNvPr id="4" name="Tijdelijke aanduiding voor dianummer 3"/>
          <p:cNvSpPr>
            <a:spLocks noGrp="1"/>
          </p:cNvSpPr>
          <p:nvPr>
            <p:ph type="sldNum" sz="quarter" idx="10"/>
          </p:nvPr>
        </p:nvSpPr>
        <p:spPr/>
        <p:txBody>
          <a:bodyPr/>
          <a:lstStyle/>
          <a:p>
            <a:fld id="{586847A1-4AE9-43A1-A6E4-42D5D99413FB}"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US" i="0" dirty="0" smtClean="0"/>
              <a:t>Any policy that stimulates</a:t>
            </a:r>
            <a:r>
              <a:rPr lang="en-US" i="0" baseline="0" dirty="0" smtClean="0"/>
              <a:t> biofuels will also stimulate the use of fossil fuels</a:t>
            </a:r>
          </a:p>
          <a:p>
            <a:r>
              <a:rPr lang="en-US" i="0" baseline="0" dirty="0" smtClean="0"/>
              <a:t>From (4) it follows that T will decrease, and thus the fuel use will increase</a:t>
            </a:r>
            <a:endParaRPr lang="nl-NL" i="0" dirty="0"/>
          </a:p>
        </p:txBody>
      </p:sp>
      <p:sp>
        <p:nvSpPr>
          <p:cNvPr id="4" name="Tijdelijke aanduiding voor dianummer 3"/>
          <p:cNvSpPr>
            <a:spLocks noGrp="1"/>
          </p:cNvSpPr>
          <p:nvPr>
            <p:ph type="sldNum" sz="quarter" idx="10"/>
          </p:nvPr>
        </p:nvSpPr>
        <p:spPr/>
        <p:txBody>
          <a:bodyPr/>
          <a:lstStyle/>
          <a:p>
            <a:fld id="{586847A1-4AE9-43A1-A6E4-42D5D99413FB}" type="slidenum">
              <a:rPr lang="nl-NL" smtClean="0"/>
              <a:pPr/>
              <a:t>10</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2D499039-C9FB-44BC-B166-08F07021C0BB}" type="datetimeFigureOut">
              <a:rPr lang="nl-NL" smtClean="0"/>
              <a:pPr/>
              <a:t>18-11-2014</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BC6F0FC1-C71B-4D1E-A79D-FE88DEAA8613}"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2D499039-C9FB-44BC-B166-08F07021C0BB}" type="datetimeFigureOut">
              <a:rPr lang="nl-NL" smtClean="0"/>
              <a:pPr/>
              <a:t>18-11-2014</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BC6F0FC1-C71B-4D1E-A79D-FE88DEAA8613}"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2D499039-C9FB-44BC-B166-08F07021C0BB}" type="datetimeFigureOut">
              <a:rPr lang="nl-NL" smtClean="0"/>
              <a:pPr/>
              <a:t>18-11-2014</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BC6F0FC1-C71B-4D1E-A79D-FE88DEAA8613}"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2D499039-C9FB-44BC-B166-08F07021C0BB}" type="datetimeFigureOut">
              <a:rPr lang="nl-NL" smtClean="0"/>
              <a:pPr/>
              <a:t>18-11-2014</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BC6F0FC1-C71B-4D1E-A79D-FE88DEAA8613}" type="slidenum">
              <a:rPr lang="nl-NL" smtClean="0"/>
              <a:pPr/>
              <a:t>‹nr.›</a:t>
            </a:fld>
            <a:endParaRPr lang="nl-NL"/>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2D499039-C9FB-44BC-B166-08F07021C0BB}" type="datetimeFigureOut">
              <a:rPr lang="nl-NL" smtClean="0"/>
              <a:pPr/>
              <a:t>18-11-2014</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BC6F0FC1-C71B-4D1E-A79D-FE88DEAA8613}" type="slidenum">
              <a:rPr lang="nl-NL" smtClean="0"/>
              <a:pPr/>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2D499039-C9FB-44BC-B166-08F07021C0BB}" type="datetimeFigureOut">
              <a:rPr lang="nl-NL" smtClean="0"/>
              <a:pPr/>
              <a:t>18-11-2014</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BC6F0FC1-C71B-4D1E-A79D-FE88DEAA8613}" type="slidenum">
              <a:rPr lang="nl-NL" smtClean="0"/>
              <a:pPr/>
              <a:t>‹nr.›</a:t>
            </a:fld>
            <a:endParaRPr lang="nl-NL"/>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2D499039-C9FB-44BC-B166-08F07021C0BB}" type="datetimeFigureOut">
              <a:rPr lang="nl-NL" smtClean="0"/>
              <a:pPr/>
              <a:t>18-11-2014</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p:txBody>
          <a:bodyPr/>
          <a:lstStyle>
            <a:extLst/>
          </a:lstStyle>
          <a:p>
            <a:fld id="{BC6F0FC1-C71B-4D1E-A79D-FE88DEAA8613}"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2D499039-C9FB-44BC-B166-08F07021C0BB}" type="datetimeFigureOut">
              <a:rPr lang="nl-NL" smtClean="0"/>
              <a:pPr/>
              <a:t>18-11-2014</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BC6F0FC1-C71B-4D1E-A79D-FE88DEAA8613}" type="slidenum">
              <a:rPr lang="nl-NL" smtClean="0"/>
              <a:pPr/>
              <a:t>‹nr.›</a:t>
            </a:fld>
            <a:endParaRPr lang="nl-NL"/>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2D499039-C9FB-44BC-B166-08F07021C0BB}" type="datetimeFigureOut">
              <a:rPr lang="nl-NL" smtClean="0"/>
              <a:pPr/>
              <a:t>18-11-2014</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BC6F0FC1-C71B-4D1E-A79D-FE88DEAA8613}"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2D499039-C9FB-44BC-B166-08F07021C0BB}" type="datetimeFigureOut">
              <a:rPr lang="nl-NL" smtClean="0"/>
              <a:pPr/>
              <a:t>18-11-2014</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BC6F0FC1-C71B-4D1E-A79D-FE88DEAA8613}"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2D499039-C9FB-44BC-B166-08F07021C0BB}" type="datetimeFigureOut">
              <a:rPr lang="nl-NL" smtClean="0"/>
              <a:pPr/>
              <a:t>18-11-2014</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BC6F0FC1-C71B-4D1E-A79D-FE88DEAA8613}" type="slidenum">
              <a:rPr lang="nl-NL" smtClean="0"/>
              <a:pPr/>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D499039-C9FB-44BC-B166-08F07021C0BB}" type="datetimeFigureOut">
              <a:rPr lang="nl-NL" smtClean="0"/>
              <a:pPr/>
              <a:t>18-11-2014</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C6F0FC1-C71B-4D1E-A79D-FE88DEAA8613}"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en-US" dirty="0" smtClean="0"/>
              <a:t>Does a Renewable Fuel Standard for </a:t>
            </a:r>
            <a:r>
              <a:rPr lang="en-US" dirty="0" err="1" smtClean="0"/>
              <a:t>Biofuels</a:t>
            </a:r>
            <a:r>
              <a:rPr lang="en-US" dirty="0" smtClean="0"/>
              <a:t> Reduce Climate Costs?</a:t>
            </a:r>
            <a:endParaRPr lang="nl-NL" dirty="0"/>
          </a:p>
        </p:txBody>
      </p:sp>
      <p:sp>
        <p:nvSpPr>
          <p:cNvPr id="3" name="Ondertitel 2"/>
          <p:cNvSpPr>
            <a:spLocks noGrp="1"/>
          </p:cNvSpPr>
          <p:nvPr>
            <p:ph type="subTitle" idx="1"/>
          </p:nvPr>
        </p:nvSpPr>
        <p:spPr/>
        <p:txBody>
          <a:bodyPr>
            <a:normAutofit fontScale="70000" lnSpcReduction="20000"/>
          </a:bodyPr>
          <a:lstStyle/>
          <a:p>
            <a:r>
              <a:rPr lang="en-US" dirty="0" err="1" smtClean="0"/>
              <a:t>Mads</a:t>
            </a:r>
            <a:r>
              <a:rPr lang="en-US" dirty="0" smtClean="0"/>
              <a:t> </a:t>
            </a:r>
            <a:r>
              <a:rPr lang="en-US" dirty="0" err="1" smtClean="0"/>
              <a:t>Greaker</a:t>
            </a:r>
            <a:endParaRPr lang="en-US" dirty="0" smtClean="0"/>
          </a:p>
          <a:p>
            <a:r>
              <a:rPr lang="en-US" dirty="0" smtClean="0"/>
              <a:t>Michael </a:t>
            </a:r>
            <a:r>
              <a:rPr lang="en-US" dirty="0" err="1" smtClean="0"/>
              <a:t>Hoel</a:t>
            </a:r>
            <a:endParaRPr lang="en-US" dirty="0" smtClean="0"/>
          </a:p>
          <a:p>
            <a:r>
              <a:rPr lang="en-US" dirty="0" smtClean="0"/>
              <a:t>Knut </a:t>
            </a:r>
            <a:r>
              <a:rPr lang="en-US" dirty="0" err="1" smtClean="0"/>
              <a:t>Einar</a:t>
            </a:r>
            <a:r>
              <a:rPr lang="en-US" dirty="0" smtClean="0"/>
              <a:t> </a:t>
            </a:r>
            <a:r>
              <a:rPr lang="en-US" dirty="0" err="1" smtClean="0"/>
              <a:t>Rosendahl</a:t>
            </a:r>
            <a:endParaRPr lang="en-US" dirty="0" smtClean="0"/>
          </a:p>
          <a:p>
            <a:r>
              <a:rPr lang="en-US" dirty="0" smtClean="0"/>
              <a:t>Presented by: Loes Kengen </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342900" lvl="2" indent="-342900"/>
            <a:r>
              <a:rPr lang="en-US" dirty="0" smtClean="0"/>
              <a:t>Proposition 5: If a binding </a:t>
            </a:r>
            <a:r>
              <a:rPr lang="en-US" dirty="0" smtClean="0"/>
              <a:t>RFS </a:t>
            </a:r>
            <a:r>
              <a:rPr lang="en-US" dirty="0" smtClean="0"/>
              <a:t>is in place, a subsidy to biofuels production will reduce the extraction time for the fossil fuel resource, and increase (decrease) the use of fossil fuels for all t &lt; (&gt;) t’, where 0 &lt; t’ &lt; T.</a:t>
            </a:r>
            <a:endParaRPr lang="nl-NL" dirty="0" smtClean="0"/>
          </a:p>
          <a:p>
            <a:endParaRPr lang="nl-NL" dirty="0"/>
          </a:p>
        </p:txBody>
      </p:sp>
      <p:sp>
        <p:nvSpPr>
          <p:cNvPr id="2" name="Titel 1"/>
          <p:cNvSpPr>
            <a:spLocks noGrp="1"/>
          </p:cNvSpPr>
          <p:nvPr>
            <p:ph type="title"/>
          </p:nvPr>
        </p:nvSpPr>
        <p:spPr/>
        <p:txBody>
          <a:bodyPr>
            <a:normAutofit fontScale="90000"/>
          </a:bodyPr>
          <a:lstStyle/>
          <a:p>
            <a:r>
              <a:rPr lang="en-US" dirty="0" smtClean="0"/>
              <a:t>Effects of subsidy on </a:t>
            </a:r>
            <a:r>
              <a:rPr lang="en-US" dirty="0" err="1" smtClean="0"/>
              <a:t>biofuel</a:t>
            </a:r>
            <a:r>
              <a:rPr lang="en-US" dirty="0" smtClean="0"/>
              <a:t> in addition to RFS</a:t>
            </a:r>
            <a:endParaRPr lang="nl-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en-US" dirty="0" smtClean="0"/>
              <a:t>Carbon leakage</a:t>
            </a:r>
          </a:p>
          <a:p>
            <a:endParaRPr lang="en-US" dirty="0" smtClean="0"/>
          </a:p>
          <a:p>
            <a:r>
              <a:rPr lang="en-US" dirty="0" smtClean="0"/>
              <a:t>The renewable fuel standard for region </a:t>
            </a:r>
            <a:r>
              <a:rPr lang="en-US" i="1" dirty="0" err="1" smtClean="0"/>
              <a:t>i</a:t>
            </a:r>
            <a:r>
              <a:rPr lang="en-US" dirty="0" smtClean="0"/>
              <a:t> is set at </a:t>
            </a:r>
            <a:r>
              <a:rPr lang="el-GR" dirty="0" smtClean="0"/>
              <a:t>α</a:t>
            </a:r>
            <a:r>
              <a:rPr lang="en-US" baseline="-25000" dirty="0" err="1" smtClean="0"/>
              <a:t>i</a:t>
            </a:r>
            <a:endParaRPr lang="en-US" dirty="0" smtClean="0"/>
          </a:p>
          <a:p>
            <a:pPr marL="342900" lvl="1" indent="-342900">
              <a:buFont typeface="Arial" pitchFamily="34" charset="0"/>
              <a:buChar char="•"/>
            </a:pPr>
            <a:r>
              <a:rPr lang="en-US" dirty="0" smtClean="0"/>
              <a:t>Thus, consumer price in region </a:t>
            </a:r>
            <a:r>
              <a:rPr lang="en-US" i="1" dirty="0" err="1" smtClean="0"/>
              <a:t>i</a:t>
            </a:r>
            <a:r>
              <a:rPr lang="en-US" dirty="0" smtClean="0"/>
              <a:t> equals </a:t>
            </a:r>
            <a:r>
              <a:rPr lang="en-US" dirty="0" err="1" smtClean="0"/>
              <a:t>p</a:t>
            </a:r>
            <a:r>
              <a:rPr lang="en-US" baseline="-25000" dirty="0" err="1" smtClean="0"/>
              <a:t>i</a:t>
            </a:r>
            <a:r>
              <a:rPr lang="en-US" baseline="30000" dirty="0" err="1" smtClean="0"/>
              <a:t>C</a:t>
            </a:r>
            <a:r>
              <a:rPr lang="en-US" dirty="0" smtClean="0"/>
              <a:t>(t) = </a:t>
            </a:r>
            <a:r>
              <a:rPr lang="el-GR" dirty="0" smtClean="0"/>
              <a:t>α</a:t>
            </a:r>
            <a:r>
              <a:rPr lang="en-US" baseline="-25000" dirty="0" err="1" smtClean="0"/>
              <a:t>i</a:t>
            </a:r>
            <a:r>
              <a:rPr lang="en-US" dirty="0" err="1" smtClean="0"/>
              <a:t>b</a:t>
            </a:r>
            <a:r>
              <a:rPr lang="en-US" dirty="0" smtClean="0"/>
              <a:t> + (1- </a:t>
            </a:r>
            <a:r>
              <a:rPr lang="el-GR" dirty="0" smtClean="0"/>
              <a:t>α</a:t>
            </a:r>
            <a:r>
              <a:rPr lang="en-US" baseline="-25000" dirty="0" err="1" smtClean="0"/>
              <a:t>i</a:t>
            </a:r>
            <a:r>
              <a:rPr lang="en-US" dirty="0" smtClean="0"/>
              <a:t>) p(t),</a:t>
            </a:r>
            <a:r>
              <a:rPr lang="nl-NL" dirty="0" smtClean="0"/>
              <a:t> </a:t>
            </a:r>
            <a:r>
              <a:rPr lang="nl-NL" dirty="0" err="1" smtClean="0"/>
              <a:t>with</a:t>
            </a:r>
            <a:r>
              <a:rPr lang="nl-NL" dirty="0" smtClean="0"/>
              <a:t> p(t) = </a:t>
            </a:r>
            <a:r>
              <a:rPr lang="en-US" dirty="0" smtClean="0"/>
              <a:t>p</a:t>
            </a:r>
            <a:r>
              <a:rPr lang="en-US" baseline="-25000" dirty="0" smtClean="0"/>
              <a:t>0</a:t>
            </a:r>
            <a:r>
              <a:rPr lang="en-US" dirty="0" smtClean="0"/>
              <a:t>e</a:t>
            </a:r>
            <a:r>
              <a:rPr lang="en-US" baseline="30000" dirty="0" smtClean="0"/>
              <a:t>rt</a:t>
            </a:r>
            <a:r>
              <a:rPr lang="en-US" dirty="0" smtClean="0"/>
              <a:t>)</a:t>
            </a:r>
          </a:p>
          <a:p>
            <a:endParaRPr lang="nl-NL" dirty="0" smtClean="0"/>
          </a:p>
        </p:txBody>
      </p:sp>
      <p:sp>
        <p:nvSpPr>
          <p:cNvPr id="2" name="Titel 1"/>
          <p:cNvSpPr>
            <a:spLocks noGrp="1"/>
          </p:cNvSpPr>
          <p:nvPr>
            <p:ph type="title"/>
          </p:nvPr>
        </p:nvSpPr>
        <p:spPr/>
        <p:txBody>
          <a:bodyPr/>
          <a:lstStyle/>
          <a:p>
            <a:r>
              <a:rPr lang="en-US" dirty="0" smtClean="0"/>
              <a:t>Two region model</a:t>
            </a:r>
            <a:endParaRPr lang="nl-N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en-US" dirty="0" smtClean="0"/>
              <a:t>Demand for t&lt;T is </a:t>
            </a:r>
          </a:p>
          <a:p>
            <a:pPr lvl="1"/>
            <a:r>
              <a:rPr lang="en-US" dirty="0" smtClean="0"/>
              <a:t>x</a:t>
            </a:r>
            <a:r>
              <a:rPr lang="en-US" baseline="-25000" dirty="0" smtClean="0"/>
              <a:t>i</a:t>
            </a:r>
            <a:r>
              <a:rPr lang="en-US" dirty="0" smtClean="0"/>
              <a:t>(t) = (1-</a:t>
            </a:r>
            <a:r>
              <a:rPr lang="el-GR" dirty="0" smtClean="0"/>
              <a:t>α</a:t>
            </a:r>
            <a:r>
              <a:rPr lang="en-US" baseline="-25000" dirty="0" err="1" smtClean="0"/>
              <a:t>i</a:t>
            </a:r>
            <a:r>
              <a:rPr lang="en-US" dirty="0" smtClean="0"/>
              <a:t>)D</a:t>
            </a:r>
            <a:r>
              <a:rPr lang="en-US" baseline="-25000" dirty="0" smtClean="0"/>
              <a:t>i</a:t>
            </a:r>
            <a:r>
              <a:rPr lang="en-US" dirty="0" smtClean="0"/>
              <a:t>(</a:t>
            </a:r>
            <a:r>
              <a:rPr lang="el-GR" dirty="0" smtClean="0"/>
              <a:t>α</a:t>
            </a:r>
            <a:r>
              <a:rPr lang="en-US" baseline="-25000" dirty="0" err="1" smtClean="0"/>
              <a:t>i</a:t>
            </a:r>
            <a:r>
              <a:rPr lang="en-US" dirty="0" err="1" smtClean="0"/>
              <a:t>b</a:t>
            </a:r>
            <a:r>
              <a:rPr lang="en-US" dirty="0" smtClean="0"/>
              <a:t> + (1-</a:t>
            </a:r>
            <a:r>
              <a:rPr lang="el-GR" dirty="0" smtClean="0"/>
              <a:t>α</a:t>
            </a:r>
            <a:r>
              <a:rPr lang="en-US" baseline="-25000" dirty="0" err="1" smtClean="0"/>
              <a:t>i</a:t>
            </a:r>
            <a:r>
              <a:rPr lang="en-US" dirty="0" smtClean="0"/>
              <a:t>) p</a:t>
            </a:r>
            <a:r>
              <a:rPr lang="en-US" baseline="-25000" dirty="0" smtClean="0"/>
              <a:t>0</a:t>
            </a:r>
            <a:r>
              <a:rPr lang="en-US" dirty="0" smtClean="0"/>
              <a:t>e</a:t>
            </a:r>
            <a:r>
              <a:rPr lang="en-US" baseline="30000" dirty="0" smtClean="0"/>
              <a:t>rt</a:t>
            </a:r>
            <a:r>
              <a:rPr lang="en-US" dirty="0" smtClean="0"/>
              <a:t>)</a:t>
            </a:r>
          </a:p>
          <a:p>
            <a:pPr lvl="1"/>
            <a:r>
              <a:rPr lang="en-US" dirty="0" err="1" smtClean="0"/>
              <a:t>y</a:t>
            </a:r>
            <a:r>
              <a:rPr lang="en-US" baseline="-25000" dirty="0" err="1" smtClean="0"/>
              <a:t>i</a:t>
            </a:r>
            <a:r>
              <a:rPr lang="en-US" dirty="0" smtClean="0"/>
              <a:t>(t) = </a:t>
            </a:r>
            <a:r>
              <a:rPr lang="el-GR" dirty="0" smtClean="0"/>
              <a:t>α</a:t>
            </a:r>
            <a:r>
              <a:rPr lang="en-US" baseline="-25000" dirty="0" err="1" smtClean="0"/>
              <a:t>i</a:t>
            </a:r>
            <a:r>
              <a:rPr lang="en-US" dirty="0" err="1" smtClean="0"/>
              <a:t>D</a:t>
            </a:r>
            <a:r>
              <a:rPr lang="en-US" baseline="-25000" dirty="0" err="1" smtClean="0"/>
              <a:t>i</a:t>
            </a:r>
            <a:r>
              <a:rPr lang="en-US" dirty="0" smtClean="0"/>
              <a:t>(</a:t>
            </a:r>
            <a:r>
              <a:rPr lang="el-GR" dirty="0" smtClean="0"/>
              <a:t>α</a:t>
            </a:r>
            <a:r>
              <a:rPr lang="en-US" baseline="-25000" dirty="0" err="1" smtClean="0"/>
              <a:t>i</a:t>
            </a:r>
            <a:r>
              <a:rPr lang="en-US" dirty="0" err="1" smtClean="0"/>
              <a:t>b</a:t>
            </a:r>
            <a:r>
              <a:rPr lang="en-US" dirty="0" smtClean="0"/>
              <a:t> + (1-</a:t>
            </a:r>
            <a:r>
              <a:rPr lang="el-GR" dirty="0" smtClean="0"/>
              <a:t>α</a:t>
            </a:r>
            <a:r>
              <a:rPr lang="en-US" baseline="-25000" dirty="0" err="1" smtClean="0"/>
              <a:t>i</a:t>
            </a:r>
            <a:r>
              <a:rPr lang="en-US" dirty="0" smtClean="0"/>
              <a:t>) p</a:t>
            </a:r>
            <a:r>
              <a:rPr lang="en-US" baseline="-25000" dirty="0" smtClean="0"/>
              <a:t>0</a:t>
            </a:r>
            <a:r>
              <a:rPr lang="en-US" dirty="0" smtClean="0"/>
              <a:t>e</a:t>
            </a:r>
            <a:r>
              <a:rPr lang="en-US" baseline="30000" dirty="0" smtClean="0"/>
              <a:t>rt</a:t>
            </a:r>
            <a:r>
              <a:rPr lang="en-US" dirty="0" smtClean="0"/>
              <a:t>)</a:t>
            </a:r>
          </a:p>
          <a:p>
            <a:r>
              <a:rPr lang="en-US" dirty="0" smtClean="0"/>
              <a:t>Demand for t&gt;T</a:t>
            </a:r>
          </a:p>
          <a:p>
            <a:pPr lvl="1"/>
            <a:r>
              <a:rPr lang="en-US" dirty="0" smtClean="0"/>
              <a:t>x</a:t>
            </a:r>
            <a:r>
              <a:rPr lang="en-US" baseline="-25000" dirty="0" smtClean="0"/>
              <a:t>i</a:t>
            </a:r>
            <a:r>
              <a:rPr lang="en-US" dirty="0" smtClean="0"/>
              <a:t>(t) = 0</a:t>
            </a:r>
          </a:p>
          <a:p>
            <a:pPr lvl="1"/>
            <a:r>
              <a:rPr lang="en-US" dirty="0" err="1" smtClean="0"/>
              <a:t>y</a:t>
            </a:r>
            <a:r>
              <a:rPr lang="en-US" baseline="-25000" dirty="0" err="1" smtClean="0"/>
              <a:t>i</a:t>
            </a:r>
            <a:r>
              <a:rPr lang="en-US" dirty="0" smtClean="0"/>
              <a:t>(t) = D</a:t>
            </a:r>
            <a:r>
              <a:rPr lang="en-US" baseline="-25000" dirty="0" smtClean="0"/>
              <a:t>i</a:t>
            </a:r>
            <a:r>
              <a:rPr lang="en-US" dirty="0" smtClean="0"/>
              <a:t>(b)</a:t>
            </a:r>
          </a:p>
          <a:p>
            <a:r>
              <a:rPr lang="en-US" dirty="0" smtClean="0"/>
              <a:t>T is determined by p</a:t>
            </a:r>
            <a:r>
              <a:rPr lang="en-US" baseline="-25000" dirty="0" smtClean="0"/>
              <a:t>0</a:t>
            </a:r>
            <a:r>
              <a:rPr lang="en-US" dirty="0" smtClean="0"/>
              <a:t>e</a:t>
            </a:r>
            <a:r>
              <a:rPr lang="en-US" baseline="30000" dirty="0" smtClean="0"/>
              <a:t>rT </a:t>
            </a:r>
            <a:r>
              <a:rPr lang="en-US" dirty="0" smtClean="0"/>
              <a:t>= b</a:t>
            </a:r>
          </a:p>
          <a:p>
            <a:r>
              <a:rPr lang="en-US" dirty="0" smtClean="0"/>
              <a:t>Equilibrium condition is </a:t>
            </a:r>
          </a:p>
          <a:p>
            <a:pPr lvl="1"/>
            <a:endParaRPr lang="en-US" dirty="0" smtClean="0"/>
          </a:p>
        </p:txBody>
      </p:sp>
      <p:sp>
        <p:nvSpPr>
          <p:cNvPr id="2" name="Titel 1"/>
          <p:cNvSpPr>
            <a:spLocks noGrp="1"/>
          </p:cNvSpPr>
          <p:nvPr>
            <p:ph type="title"/>
          </p:nvPr>
        </p:nvSpPr>
        <p:spPr/>
        <p:txBody>
          <a:bodyPr/>
          <a:lstStyle/>
          <a:p>
            <a:r>
              <a:rPr lang="en-US" dirty="0" smtClean="0"/>
              <a:t>Model (3)</a:t>
            </a:r>
            <a:endParaRPr lang="nl-NL" dirty="0"/>
          </a:p>
        </p:txBody>
      </p:sp>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l-NL"/>
          </a:p>
        </p:txBody>
      </p:sp>
      <p:pic>
        <p:nvPicPr>
          <p:cNvPr id="2764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04048" y="5373216"/>
            <a:ext cx="3604000" cy="792088"/>
          </a:xfrm>
          <a:prstGeom prst="rect">
            <a:avLst/>
          </a:prstGeom>
          <a:noFill/>
        </p:spPr>
      </p:pic>
      <p:sp>
        <p:nvSpPr>
          <p:cNvPr id="27651" name="Rectangle 3"/>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lnSpcReduction="10000"/>
          </a:bodyPr>
          <a:lstStyle/>
          <a:p>
            <a:r>
              <a:rPr lang="en-US" dirty="0" smtClean="0"/>
              <a:t>Very similar to model with one region; extraction time is independent of which region has RFS, initial price of fossil fuel declines</a:t>
            </a:r>
          </a:p>
          <a:p>
            <a:r>
              <a:rPr lang="en-US" dirty="0" smtClean="0"/>
              <a:t>If b</a:t>
            </a:r>
            <a:r>
              <a:rPr lang="en-US" dirty="0" smtClean="0"/>
              <a:t>oth </a:t>
            </a:r>
            <a:r>
              <a:rPr lang="en-US" dirty="0" smtClean="0"/>
              <a:t>demand </a:t>
            </a:r>
            <a:r>
              <a:rPr lang="en-US" dirty="0" smtClean="0"/>
              <a:t>functions </a:t>
            </a:r>
            <a:r>
              <a:rPr lang="en-US" dirty="0" smtClean="0"/>
              <a:t>are </a:t>
            </a:r>
            <a:r>
              <a:rPr lang="en-US" dirty="0" smtClean="0"/>
              <a:t>linear,</a:t>
            </a:r>
            <a:r>
              <a:rPr lang="en-US" dirty="0" smtClean="0">
                <a:sym typeface="Wingdings" pitchFamily="2" charset="2"/>
              </a:rPr>
              <a:t> </a:t>
            </a:r>
            <a:r>
              <a:rPr lang="en-US" dirty="0" smtClean="0">
                <a:sym typeface="Wingdings" pitchFamily="2" charset="2"/>
              </a:rPr>
              <a:t>fossil fuel extraction will decline for all t&lt;t’, and increase for all t&gt;t’. </a:t>
            </a:r>
            <a:r>
              <a:rPr lang="nl-NL" dirty="0" err="1" smtClean="0">
                <a:sym typeface="Wingdings" pitchFamily="2" charset="2"/>
              </a:rPr>
              <a:t>If</a:t>
            </a:r>
            <a:r>
              <a:rPr lang="nl-NL" dirty="0" smtClean="0">
                <a:sym typeface="Wingdings" pitchFamily="2" charset="2"/>
              </a:rPr>
              <a:t> </a:t>
            </a:r>
            <a:r>
              <a:rPr lang="nl-NL" dirty="0" err="1" smtClean="0">
                <a:sym typeface="Wingdings" pitchFamily="2" charset="2"/>
              </a:rPr>
              <a:t>demand</a:t>
            </a:r>
            <a:r>
              <a:rPr lang="nl-NL" dirty="0" smtClean="0">
                <a:sym typeface="Wingdings" pitchFamily="2" charset="2"/>
              </a:rPr>
              <a:t> is </a:t>
            </a:r>
            <a:r>
              <a:rPr lang="nl-NL" dirty="0" err="1" smtClean="0">
                <a:sym typeface="Wingdings" pitchFamily="2" charset="2"/>
              </a:rPr>
              <a:t>not</a:t>
            </a:r>
            <a:r>
              <a:rPr lang="nl-NL" dirty="0" smtClean="0">
                <a:sym typeface="Wingdings" pitchFamily="2" charset="2"/>
              </a:rPr>
              <a:t> </a:t>
            </a:r>
            <a:r>
              <a:rPr lang="nl-NL" dirty="0" err="1" smtClean="0">
                <a:sym typeface="Wingdings" pitchFamily="2" charset="2"/>
              </a:rPr>
              <a:t>linear</a:t>
            </a:r>
            <a:r>
              <a:rPr lang="nl-NL" dirty="0" smtClean="0">
                <a:sym typeface="Wingdings" pitchFamily="2" charset="2"/>
              </a:rPr>
              <a:t>, </a:t>
            </a:r>
            <a:r>
              <a:rPr lang="nl-NL" dirty="0" err="1" smtClean="0">
                <a:sym typeface="Wingdings" pitchFamily="2" charset="2"/>
              </a:rPr>
              <a:t>results</a:t>
            </a:r>
            <a:r>
              <a:rPr lang="nl-NL" dirty="0" smtClean="0">
                <a:sym typeface="Wingdings" pitchFamily="2" charset="2"/>
              </a:rPr>
              <a:t> are </a:t>
            </a:r>
            <a:r>
              <a:rPr lang="nl-NL" dirty="0" err="1" smtClean="0">
                <a:sym typeface="Wingdings" pitchFamily="2" charset="2"/>
              </a:rPr>
              <a:t>ambiguous</a:t>
            </a:r>
            <a:endParaRPr lang="nl-NL" dirty="0" smtClean="0">
              <a:sym typeface="Wingdings" pitchFamily="2" charset="2"/>
            </a:endParaRPr>
          </a:p>
          <a:p>
            <a:r>
              <a:rPr lang="en-US" dirty="0" smtClean="0">
                <a:sym typeface="Wingdings" pitchFamily="2" charset="2"/>
              </a:rPr>
              <a:t>Consumer price in region without RFS must fall at all dates due to the lower fossil fuel price</a:t>
            </a:r>
          </a:p>
        </p:txBody>
      </p:sp>
      <p:sp>
        <p:nvSpPr>
          <p:cNvPr id="2" name="Titel 1"/>
          <p:cNvSpPr>
            <a:spLocks noGrp="1"/>
          </p:cNvSpPr>
          <p:nvPr>
            <p:ph type="title"/>
          </p:nvPr>
        </p:nvSpPr>
        <p:spPr/>
        <p:txBody>
          <a:bodyPr/>
          <a:lstStyle/>
          <a:p>
            <a:r>
              <a:rPr lang="en-US" dirty="0" smtClean="0"/>
              <a:t>Results of model</a:t>
            </a:r>
            <a:endParaRPr lang="nl-N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95536" y="1556792"/>
            <a:ext cx="8229600" cy="4525963"/>
          </a:xfrm>
        </p:spPr>
        <p:txBody>
          <a:bodyPr>
            <a:normAutofit/>
          </a:bodyPr>
          <a:lstStyle/>
          <a:p>
            <a:r>
              <a:rPr lang="en-US" dirty="0" smtClean="0"/>
              <a:t>Some carbon will gradually decline, but about 25% will stay in the atmosphere forever</a:t>
            </a:r>
          </a:p>
          <a:p>
            <a:r>
              <a:rPr lang="en-US" dirty="0" smtClean="0"/>
              <a:t>Thus, when C’ is constant, marginal damage of one additional unit of emission at t is equal to</a:t>
            </a:r>
          </a:p>
          <a:p>
            <a:endParaRPr lang="en-US" dirty="0" smtClean="0"/>
          </a:p>
          <a:p>
            <a:r>
              <a:rPr lang="en-US" dirty="0" smtClean="0"/>
              <a:t>Where </a:t>
            </a:r>
            <a:r>
              <a:rPr lang="el-GR" dirty="0" smtClean="0"/>
              <a:t>θ</a:t>
            </a:r>
            <a:r>
              <a:rPr lang="en-US" dirty="0" smtClean="0"/>
              <a:t> is the percentage of carbon that stays in the air, C’(A</a:t>
            </a:r>
            <a:r>
              <a:rPr lang="en-US" baseline="-25000" dirty="0" smtClean="0"/>
              <a:t>1</a:t>
            </a:r>
            <a:r>
              <a:rPr lang="en-US" dirty="0" smtClean="0"/>
              <a:t>(</a:t>
            </a:r>
            <a:r>
              <a:rPr lang="en-US" dirty="0" err="1" smtClean="0"/>
              <a:t>t+z</a:t>
            </a:r>
            <a:r>
              <a:rPr lang="en-US" dirty="0" smtClean="0"/>
              <a:t>) + A</a:t>
            </a:r>
            <a:r>
              <a:rPr lang="en-US" baseline="-25000" dirty="0" smtClean="0"/>
              <a:t>2</a:t>
            </a:r>
            <a:r>
              <a:rPr lang="en-US" dirty="0" smtClean="0"/>
              <a:t>(</a:t>
            </a:r>
            <a:r>
              <a:rPr lang="en-US" dirty="0" err="1" smtClean="0"/>
              <a:t>t+z</a:t>
            </a:r>
            <a:r>
              <a:rPr lang="en-US" dirty="0" smtClean="0"/>
              <a:t>)) is the additional damages per extra unit of emission</a:t>
            </a:r>
          </a:p>
          <a:p>
            <a:endParaRPr lang="en-US" dirty="0" smtClean="0"/>
          </a:p>
        </p:txBody>
      </p:sp>
      <p:sp>
        <p:nvSpPr>
          <p:cNvPr id="2" name="Titel 1"/>
          <p:cNvSpPr>
            <a:spLocks noGrp="1"/>
          </p:cNvSpPr>
          <p:nvPr>
            <p:ph type="title"/>
          </p:nvPr>
        </p:nvSpPr>
        <p:spPr/>
        <p:txBody>
          <a:bodyPr>
            <a:normAutofit fontScale="90000"/>
          </a:bodyPr>
          <a:lstStyle/>
          <a:p>
            <a:r>
              <a:rPr lang="en-US" dirty="0" smtClean="0"/>
              <a:t>Climate costs from using fossil fuels</a:t>
            </a:r>
            <a:endParaRPr lang="nl-NL" dirty="0"/>
          </a:p>
        </p:txBody>
      </p:sp>
      <p:sp>
        <p:nvSpPr>
          <p:cNvPr id="378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l-NL"/>
          </a:p>
        </p:txBody>
      </p:sp>
      <p:sp>
        <p:nvSpPr>
          <p:cNvPr id="37891" name="Rectangle 3"/>
          <p:cNvSpPr>
            <a:spLocks noChangeArrowheads="1"/>
          </p:cNvSpPr>
          <p:nvPr/>
        </p:nvSpPr>
        <p:spPr bwMode="auto">
          <a:xfrm>
            <a:off x="0" y="819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smtClean="0">
              <a:ln>
                <a:noFill/>
              </a:ln>
              <a:solidFill>
                <a:schemeClr val="tx1"/>
              </a:solidFill>
              <a:effectLst/>
              <a:latin typeface="Arial" pitchFamily="34" charset="0"/>
              <a:cs typeface="Arial" pitchFamily="34" charset="0"/>
            </a:endParaRPr>
          </a:p>
        </p:txBody>
      </p:sp>
      <p:sp>
        <p:nvSpPr>
          <p:cNvPr id="3789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l-NL"/>
          </a:p>
        </p:txBody>
      </p:sp>
      <p:pic>
        <p:nvPicPr>
          <p:cNvPr id="3789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38100" cy="190500"/>
          </a:xfrm>
          <a:prstGeom prst="rect">
            <a:avLst/>
          </a:prstGeom>
          <a:noFill/>
        </p:spPr>
      </p:pic>
      <p:sp>
        <p:nvSpPr>
          <p:cNvPr id="3789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l-NL"/>
          </a:p>
        </p:txBody>
      </p:sp>
      <p:pic>
        <p:nvPicPr>
          <p:cNvPr id="37894"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55125" y="3645024"/>
            <a:ext cx="8888875" cy="667544"/>
          </a:xfrm>
          <a:prstGeom prst="rect">
            <a:avLst/>
          </a:prstGeom>
          <a:noFill/>
        </p:spPr>
      </p:pic>
      <p:sp>
        <p:nvSpPr>
          <p:cNvPr id="37896" name="Rectangle 8"/>
          <p:cNvSpPr>
            <a:spLocks noChangeArrowheads="1"/>
          </p:cNvSpPr>
          <p:nvPr/>
        </p:nvSpPr>
        <p:spPr bwMode="auto">
          <a:xfrm>
            <a:off x="0" y="819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en-US" dirty="0" smtClean="0"/>
              <a:t>Four emission sources</a:t>
            </a:r>
          </a:p>
          <a:p>
            <a:pPr lvl="1">
              <a:buNone/>
            </a:pPr>
            <a:r>
              <a:rPr lang="en-US" dirty="0" smtClean="0"/>
              <a:t>1. Fossil fuel usage for harvesting, transporting and  production</a:t>
            </a:r>
          </a:p>
          <a:p>
            <a:pPr lvl="1">
              <a:buNone/>
            </a:pPr>
            <a:r>
              <a:rPr lang="en-US" dirty="0" smtClean="0"/>
              <a:t>2. N</a:t>
            </a:r>
            <a:r>
              <a:rPr lang="en-US" baseline="-25000" dirty="0" smtClean="0"/>
              <a:t>2</a:t>
            </a:r>
            <a:r>
              <a:rPr lang="en-US" dirty="0" smtClean="0"/>
              <a:t>O emissions from fertilizer usage and the crop       itself</a:t>
            </a:r>
          </a:p>
          <a:p>
            <a:pPr lvl="1">
              <a:buNone/>
            </a:pPr>
            <a:r>
              <a:rPr lang="en-US" dirty="0" smtClean="0"/>
              <a:t>3. Direct land-use change</a:t>
            </a:r>
          </a:p>
          <a:p>
            <a:pPr lvl="1">
              <a:buNone/>
            </a:pPr>
            <a:r>
              <a:rPr lang="en-US" dirty="0" smtClean="0"/>
              <a:t>4. Indirect land-use change</a:t>
            </a:r>
          </a:p>
          <a:p>
            <a:pPr lvl="1"/>
            <a:endParaRPr lang="en-US" dirty="0" smtClean="0"/>
          </a:p>
        </p:txBody>
      </p:sp>
      <p:sp>
        <p:nvSpPr>
          <p:cNvPr id="2" name="Titel 1"/>
          <p:cNvSpPr>
            <a:spLocks noGrp="1"/>
          </p:cNvSpPr>
          <p:nvPr>
            <p:ph type="title"/>
          </p:nvPr>
        </p:nvSpPr>
        <p:spPr/>
        <p:txBody>
          <a:bodyPr>
            <a:normAutofit fontScale="90000"/>
          </a:bodyPr>
          <a:lstStyle/>
          <a:p>
            <a:r>
              <a:rPr lang="en-US" dirty="0" smtClean="0"/>
              <a:t>Climate costs from using biofuels</a:t>
            </a:r>
            <a:endParaRPr lang="nl-N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en-US" dirty="0" smtClean="0"/>
              <a:t>Assume each unit of y requires l units of land, which emits the sequestered carbon </a:t>
            </a:r>
            <a:r>
              <a:rPr lang="el-GR" dirty="0" smtClean="0"/>
              <a:t>β</a:t>
            </a:r>
            <a:r>
              <a:rPr lang="en-US" dirty="0" smtClean="0"/>
              <a:t> on this land.</a:t>
            </a:r>
          </a:p>
          <a:p>
            <a:r>
              <a:rPr lang="en-US" dirty="0" smtClean="0"/>
              <a:t>Climate costs per unit of </a:t>
            </a:r>
            <a:r>
              <a:rPr lang="en-US" dirty="0" err="1" smtClean="0"/>
              <a:t>biofuel</a:t>
            </a:r>
            <a:r>
              <a:rPr lang="en-US" dirty="0" smtClean="0"/>
              <a:t> is equal to    </a:t>
            </a:r>
            <a:r>
              <a:rPr lang="en-US" dirty="0" err="1" smtClean="0"/>
              <a:t>q</a:t>
            </a:r>
            <a:r>
              <a:rPr lang="en-US" baseline="-25000" dirty="0" err="1" smtClean="0"/>
              <a:t>y</a:t>
            </a:r>
            <a:r>
              <a:rPr lang="en-US" dirty="0" smtClean="0"/>
              <a:t> = l</a:t>
            </a:r>
            <a:r>
              <a:rPr lang="el-GR" dirty="0" smtClean="0"/>
              <a:t>β</a:t>
            </a:r>
            <a:r>
              <a:rPr lang="en-US" dirty="0" smtClean="0"/>
              <a:t>y(t)</a:t>
            </a:r>
          </a:p>
          <a:p>
            <a:r>
              <a:rPr lang="en-US" dirty="0" smtClean="0"/>
              <a:t>Thus total amount of carbon in the atmosphere is A(t) + l</a:t>
            </a:r>
            <a:r>
              <a:rPr lang="el-GR" dirty="0" smtClean="0"/>
              <a:t>β</a:t>
            </a:r>
            <a:r>
              <a:rPr lang="en-US" dirty="0" smtClean="0"/>
              <a:t>y(t)</a:t>
            </a:r>
            <a:endParaRPr lang="nl-NL" dirty="0"/>
          </a:p>
        </p:txBody>
      </p:sp>
      <p:sp>
        <p:nvSpPr>
          <p:cNvPr id="2" name="Titel 1"/>
          <p:cNvSpPr>
            <a:spLocks noGrp="1"/>
          </p:cNvSpPr>
          <p:nvPr>
            <p:ph type="title"/>
          </p:nvPr>
        </p:nvSpPr>
        <p:spPr/>
        <p:txBody>
          <a:bodyPr>
            <a:normAutofit fontScale="90000"/>
          </a:bodyPr>
          <a:lstStyle/>
          <a:p>
            <a:r>
              <a:rPr lang="en-US" dirty="0" smtClean="0"/>
              <a:t>Climate costs from using biofuels (2)</a:t>
            </a:r>
            <a:endParaRPr lang="nl-N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en-US" dirty="0" smtClean="0"/>
              <a:t>If we assume the equilibrium value of C’ </a:t>
            </a:r>
            <a:r>
              <a:rPr lang="en-US" dirty="0" smtClean="0"/>
              <a:t>rises at a constant rate with m, where 0 ≤ m &lt; r</a:t>
            </a:r>
          </a:p>
          <a:p>
            <a:r>
              <a:rPr lang="en-US" dirty="0" smtClean="0"/>
              <a:t>Then, C(A</a:t>
            </a:r>
            <a:r>
              <a:rPr lang="en-US" dirty="0" smtClean="0"/>
              <a:t>, t) = C’</a:t>
            </a:r>
            <a:r>
              <a:rPr lang="en-US" baseline="-25000" dirty="0" smtClean="0"/>
              <a:t>0</a:t>
            </a:r>
            <a:r>
              <a:rPr lang="en-US" dirty="0" smtClean="0"/>
              <a:t>e</a:t>
            </a:r>
            <a:r>
              <a:rPr lang="en-US" baseline="30000" dirty="0" smtClean="0"/>
              <a:t>mt</a:t>
            </a:r>
            <a:r>
              <a:rPr lang="en-US" dirty="0" smtClean="0"/>
              <a:t>A</a:t>
            </a:r>
          </a:p>
          <a:p>
            <a:r>
              <a:rPr lang="en-US" dirty="0" smtClean="0"/>
              <a:t>And thus </a:t>
            </a:r>
          </a:p>
          <a:p>
            <a:endParaRPr lang="en-US" dirty="0" smtClean="0"/>
          </a:p>
          <a:p>
            <a:endParaRPr lang="nl-NL" dirty="0"/>
          </a:p>
        </p:txBody>
      </p:sp>
      <p:sp>
        <p:nvSpPr>
          <p:cNvPr id="2" name="Titel 1"/>
          <p:cNvSpPr>
            <a:spLocks noGrp="1"/>
          </p:cNvSpPr>
          <p:nvPr>
            <p:ph type="title"/>
          </p:nvPr>
        </p:nvSpPr>
        <p:spPr/>
        <p:txBody>
          <a:bodyPr>
            <a:normAutofit fontScale="90000"/>
          </a:bodyPr>
          <a:lstStyle/>
          <a:p>
            <a:r>
              <a:rPr lang="en-US" dirty="0" smtClean="0"/>
              <a:t>The effects of an RFS on climate costs</a:t>
            </a:r>
            <a:endParaRPr lang="nl-NL" dirty="0"/>
          </a:p>
        </p:txBody>
      </p:sp>
      <p:sp>
        <p:nvSpPr>
          <p:cNvPr id="40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l-NL"/>
          </a:p>
        </p:txBody>
      </p:sp>
      <p:sp>
        <p:nvSpPr>
          <p:cNvPr id="40963" name="Rectangle 3"/>
          <p:cNvSpPr>
            <a:spLocks noChangeArrowheads="1"/>
          </p:cNvSpPr>
          <p:nvPr/>
        </p:nvSpPr>
        <p:spPr bwMode="auto">
          <a:xfrm>
            <a:off x="0" y="819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smtClean="0">
              <a:ln>
                <a:noFill/>
              </a:ln>
              <a:solidFill>
                <a:schemeClr val="tx1"/>
              </a:solidFill>
              <a:effectLst/>
              <a:latin typeface="Arial" pitchFamily="34" charset="0"/>
              <a:cs typeface="Arial" pitchFamily="34" charset="0"/>
            </a:endParaRPr>
          </a:p>
        </p:txBody>
      </p:sp>
      <p:sp>
        <p:nvSpPr>
          <p:cNvPr id="4096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l-NL"/>
          </a:p>
        </p:txBody>
      </p:sp>
      <p:sp>
        <p:nvSpPr>
          <p:cNvPr id="40966" name="Rectangle 6"/>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smtClean="0">
              <a:ln>
                <a:noFill/>
              </a:ln>
              <a:solidFill>
                <a:schemeClr val="tx1"/>
              </a:solidFill>
              <a:effectLst/>
              <a:latin typeface="Arial" pitchFamily="34" charset="0"/>
              <a:cs typeface="Arial" pitchFamily="34" charset="0"/>
            </a:endParaRPr>
          </a:p>
        </p:txBody>
      </p:sp>
      <p:sp>
        <p:nvSpPr>
          <p:cNvPr id="4096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l-NL"/>
          </a:p>
        </p:txBody>
      </p:sp>
      <p:pic>
        <p:nvPicPr>
          <p:cNvPr id="40967"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83768" y="2708920"/>
            <a:ext cx="4934666" cy="720080"/>
          </a:xfrm>
          <a:prstGeom prst="rect">
            <a:avLst/>
          </a:prstGeom>
          <a:noFill/>
        </p:spPr>
      </p:pic>
      <p:sp>
        <p:nvSpPr>
          <p:cNvPr id="40969" name="Rectangle 9"/>
          <p:cNvSpPr>
            <a:spLocks noChangeArrowheads="1"/>
          </p:cNvSpPr>
          <p:nvPr/>
        </p:nvSpPr>
        <p:spPr bwMode="auto">
          <a:xfrm>
            <a:off x="0" y="7810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endParaRPr lang="en-US" dirty="0" smtClean="0"/>
          </a:p>
          <a:p>
            <a:r>
              <a:rPr lang="en-US" dirty="0" smtClean="0"/>
              <a:t>We have </a:t>
            </a:r>
            <a:endParaRPr lang="en-US" dirty="0" smtClean="0"/>
          </a:p>
          <a:p>
            <a:r>
              <a:rPr lang="el-GR" dirty="0" smtClean="0"/>
              <a:t>γ</a:t>
            </a:r>
            <a:r>
              <a:rPr lang="en-US" dirty="0" smtClean="0"/>
              <a:t> </a:t>
            </a:r>
            <a:r>
              <a:rPr lang="en-US" dirty="0" smtClean="0"/>
              <a:t>will determine the effect of the introduction of the RFS on the climate costs</a:t>
            </a:r>
          </a:p>
          <a:p>
            <a:r>
              <a:rPr lang="en-US" dirty="0" smtClean="0"/>
              <a:t>If </a:t>
            </a:r>
            <a:r>
              <a:rPr lang="el-GR" dirty="0" smtClean="0"/>
              <a:t>γ</a:t>
            </a:r>
            <a:r>
              <a:rPr lang="en-US" dirty="0" smtClean="0"/>
              <a:t>=0, then the only effect on climate costs will be through </a:t>
            </a:r>
            <a:r>
              <a:rPr lang="en-US" dirty="0" smtClean="0"/>
              <a:t>fossil </a:t>
            </a:r>
            <a:r>
              <a:rPr lang="en-US" dirty="0" smtClean="0"/>
              <a:t>fuel extraction</a:t>
            </a:r>
            <a:endParaRPr lang="nl-NL" dirty="0"/>
          </a:p>
        </p:txBody>
      </p:sp>
      <p:sp>
        <p:nvSpPr>
          <p:cNvPr id="2" name="Titel 1"/>
          <p:cNvSpPr>
            <a:spLocks noGrp="1"/>
          </p:cNvSpPr>
          <p:nvPr>
            <p:ph type="title"/>
          </p:nvPr>
        </p:nvSpPr>
        <p:spPr/>
        <p:txBody>
          <a:bodyPr>
            <a:noAutofit/>
          </a:bodyPr>
          <a:lstStyle/>
          <a:p>
            <a:r>
              <a:rPr lang="en-US" sz="3600" dirty="0" smtClean="0"/>
              <a:t>The effects of an RFS on climate costs (2)</a:t>
            </a:r>
            <a:endParaRPr lang="nl-NL" sz="3600" dirty="0"/>
          </a:p>
        </p:txBody>
      </p:sp>
      <p:pic>
        <p:nvPicPr>
          <p:cNvPr id="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39752" y="1628800"/>
            <a:ext cx="3104129" cy="79208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342900" lvl="2" indent="-342900"/>
            <a:r>
              <a:rPr lang="en-US" dirty="0" smtClean="0"/>
              <a:t>Proposition 6: If γ defined by (14) is sufficiently small and demand for duel is linear or concave, climate costs will decline as a consequence of the introduction of an RFS for biofuels. </a:t>
            </a:r>
            <a:endParaRPr lang="nl-NL" dirty="0" smtClean="0"/>
          </a:p>
          <a:p>
            <a:pPr marL="342900" lvl="2" indent="-342900"/>
            <a:r>
              <a:rPr lang="en-US" dirty="0" smtClean="0"/>
              <a:t>Proposition 7:  If γ defined by (14) is sufficiently large, climate costs will increase as a consequence of the introduction of an RFS for biofuels. </a:t>
            </a:r>
            <a:endParaRPr lang="nl-NL" dirty="0" smtClean="0"/>
          </a:p>
          <a:p>
            <a:endParaRPr lang="nl-NL" b="1" dirty="0"/>
          </a:p>
        </p:txBody>
      </p:sp>
      <p:sp>
        <p:nvSpPr>
          <p:cNvPr id="2" name="Titel 1"/>
          <p:cNvSpPr>
            <a:spLocks noGrp="1"/>
          </p:cNvSpPr>
          <p:nvPr>
            <p:ph type="title"/>
          </p:nvPr>
        </p:nvSpPr>
        <p:spPr/>
        <p:txBody>
          <a:bodyPr>
            <a:normAutofit fontScale="90000"/>
          </a:bodyPr>
          <a:lstStyle/>
          <a:p>
            <a:r>
              <a:rPr lang="en-US" sz="3600" dirty="0" smtClean="0"/>
              <a:t>The effects of an RFS on climate costs (3)</a:t>
            </a:r>
            <a:endParaRPr lang="nl-NL"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en-US" dirty="0" smtClean="0"/>
              <a:t>Paper studies effects of </a:t>
            </a:r>
            <a:r>
              <a:rPr lang="en-US" dirty="0" err="1" smtClean="0"/>
              <a:t>biofuel</a:t>
            </a:r>
            <a:r>
              <a:rPr lang="en-US" dirty="0" smtClean="0"/>
              <a:t> policies</a:t>
            </a:r>
          </a:p>
          <a:p>
            <a:r>
              <a:rPr lang="en-US" dirty="0" smtClean="0"/>
              <a:t>Both EU and US use renewable fuel standard to stimulate introduction of </a:t>
            </a:r>
            <a:r>
              <a:rPr lang="en-US" dirty="0" err="1" smtClean="0"/>
              <a:t>biofuel</a:t>
            </a:r>
            <a:endParaRPr lang="en-US" dirty="0" smtClean="0"/>
          </a:p>
          <a:p>
            <a:r>
              <a:rPr lang="en-US" dirty="0" smtClean="0"/>
              <a:t>7 propositions are proven based on a model</a:t>
            </a:r>
          </a:p>
        </p:txBody>
      </p:sp>
      <p:sp>
        <p:nvSpPr>
          <p:cNvPr id="2" name="Titel 1"/>
          <p:cNvSpPr>
            <a:spLocks noGrp="1"/>
          </p:cNvSpPr>
          <p:nvPr>
            <p:ph type="title"/>
          </p:nvPr>
        </p:nvSpPr>
        <p:spPr/>
        <p:txBody>
          <a:bodyPr/>
          <a:lstStyle/>
          <a:p>
            <a:r>
              <a:rPr lang="en-US" dirty="0" smtClean="0"/>
              <a:t>Introduction (1)</a:t>
            </a:r>
            <a:endParaRPr lang="nl-N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en-US" dirty="0" smtClean="0"/>
              <a:t>Both elastic and inelastic demand functions considered</a:t>
            </a:r>
          </a:p>
          <a:p>
            <a:r>
              <a:rPr lang="en-US" dirty="0" smtClean="0"/>
              <a:t>A blending mandate is compared to a </a:t>
            </a:r>
            <a:r>
              <a:rPr lang="en-US" dirty="0" err="1" smtClean="0"/>
              <a:t>Pigovian</a:t>
            </a:r>
            <a:r>
              <a:rPr lang="en-US" dirty="0" smtClean="0"/>
              <a:t> tax</a:t>
            </a:r>
          </a:p>
          <a:p>
            <a:r>
              <a:rPr lang="en-US" dirty="0" smtClean="0"/>
              <a:t>All data needed for model from real world</a:t>
            </a:r>
            <a:endParaRPr lang="nl-NL" dirty="0" smtClean="0"/>
          </a:p>
        </p:txBody>
      </p:sp>
      <p:sp>
        <p:nvSpPr>
          <p:cNvPr id="2" name="Titel 1"/>
          <p:cNvSpPr>
            <a:spLocks noGrp="1"/>
          </p:cNvSpPr>
          <p:nvPr>
            <p:ph type="title"/>
          </p:nvPr>
        </p:nvSpPr>
        <p:spPr/>
        <p:txBody>
          <a:bodyPr/>
          <a:lstStyle/>
          <a:p>
            <a:r>
              <a:rPr lang="en-US" dirty="0" smtClean="0"/>
              <a:t>Numerical illustration</a:t>
            </a:r>
            <a:endParaRPr lang="nl-N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lnSpcReduction="10000"/>
          </a:bodyPr>
          <a:lstStyle/>
          <a:p>
            <a:r>
              <a:rPr lang="en-US" dirty="0" smtClean="0"/>
              <a:t>Results:</a:t>
            </a:r>
          </a:p>
          <a:p>
            <a:pPr lvl="1"/>
            <a:r>
              <a:rPr lang="el-GR" dirty="0" smtClean="0"/>
              <a:t>α</a:t>
            </a:r>
            <a:r>
              <a:rPr lang="en-US" dirty="0" smtClean="0"/>
              <a:t> should be 0.48 for inelastic demand, and 0.61 for elastic demand</a:t>
            </a:r>
          </a:p>
          <a:p>
            <a:r>
              <a:rPr lang="en-US" dirty="0" smtClean="0"/>
              <a:t>There is less total welfare under RFS than under a tax</a:t>
            </a:r>
          </a:p>
          <a:p>
            <a:pPr lvl="1"/>
            <a:r>
              <a:rPr lang="en-US" dirty="0" smtClean="0"/>
              <a:t>RFS detrimental for fossil fuel producers</a:t>
            </a:r>
          </a:p>
          <a:p>
            <a:pPr lvl="1"/>
            <a:r>
              <a:rPr lang="en-US" dirty="0" smtClean="0"/>
              <a:t>A tax results in a lower consumer surplus, when the revenues are not allocated back to the consumers</a:t>
            </a:r>
          </a:p>
          <a:p>
            <a:pPr lvl="1"/>
            <a:r>
              <a:rPr lang="en-US" dirty="0" smtClean="0"/>
              <a:t>Initial consumer price is lower under tax, but increases until it is higher than under RFS</a:t>
            </a:r>
          </a:p>
          <a:p>
            <a:r>
              <a:rPr lang="en-US" dirty="0" smtClean="0"/>
              <a:t>But</a:t>
            </a:r>
            <a:r>
              <a:rPr lang="en-US" dirty="0" smtClean="0"/>
              <a:t>, climate costs are clearly reduced through RFS, despite leakage</a:t>
            </a:r>
          </a:p>
          <a:p>
            <a:pPr lvl="1"/>
            <a:endParaRPr lang="en-US" dirty="0" smtClean="0"/>
          </a:p>
          <a:p>
            <a:pPr lvl="1"/>
            <a:endParaRPr lang="nl-NL" dirty="0"/>
          </a:p>
        </p:txBody>
      </p:sp>
      <p:sp>
        <p:nvSpPr>
          <p:cNvPr id="2" name="Titel 1"/>
          <p:cNvSpPr>
            <a:spLocks noGrp="1"/>
          </p:cNvSpPr>
          <p:nvPr>
            <p:ph type="title"/>
          </p:nvPr>
        </p:nvSpPr>
        <p:spPr/>
        <p:txBody>
          <a:bodyPr/>
          <a:lstStyle/>
          <a:p>
            <a:r>
              <a:rPr lang="en-US" dirty="0" smtClean="0"/>
              <a:t>Numerical illustration (2)</a:t>
            </a:r>
            <a:endParaRPr lang="nl-N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en-US" dirty="0" smtClean="0"/>
              <a:t>The extraction period of the fossil fuel resource is extended by the introduction of an RFS</a:t>
            </a:r>
            <a:r>
              <a:rPr lang="nl-NL" dirty="0" smtClean="0"/>
              <a:t>.</a:t>
            </a:r>
            <a:endParaRPr lang="nl-NL" dirty="0" smtClean="0"/>
          </a:p>
          <a:p>
            <a:r>
              <a:rPr lang="en-US" dirty="0" smtClean="0"/>
              <a:t>Thus c</a:t>
            </a:r>
            <a:r>
              <a:rPr lang="en-US" dirty="0" smtClean="0"/>
              <a:t>limate costs will decline</a:t>
            </a:r>
          </a:p>
          <a:p>
            <a:r>
              <a:rPr lang="en-US" dirty="0" smtClean="0"/>
              <a:t>This holds also in the case of carbon leakage</a:t>
            </a:r>
            <a:endParaRPr lang="en-US" dirty="0" smtClean="0"/>
          </a:p>
          <a:p>
            <a:r>
              <a:rPr lang="en-US" dirty="0" smtClean="0"/>
              <a:t>However, an </a:t>
            </a:r>
            <a:r>
              <a:rPr lang="en-US" dirty="0" smtClean="0"/>
              <a:t>RFS always reduces total welfare</a:t>
            </a:r>
          </a:p>
          <a:p>
            <a:endParaRPr lang="en-US" dirty="0" smtClean="0"/>
          </a:p>
        </p:txBody>
      </p:sp>
      <p:sp>
        <p:nvSpPr>
          <p:cNvPr id="2" name="Titel 1"/>
          <p:cNvSpPr>
            <a:spLocks noGrp="1"/>
          </p:cNvSpPr>
          <p:nvPr>
            <p:ph type="title"/>
          </p:nvPr>
        </p:nvSpPr>
        <p:spPr/>
        <p:txBody>
          <a:bodyPr/>
          <a:lstStyle/>
          <a:p>
            <a:r>
              <a:rPr lang="en-US" dirty="0" smtClean="0"/>
              <a:t>Conclusion</a:t>
            </a:r>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en-US" dirty="0" smtClean="0"/>
              <a:t>Paper makes two contributions to study on effects of </a:t>
            </a:r>
            <a:r>
              <a:rPr lang="en-US" dirty="0" err="1" smtClean="0"/>
              <a:t>biofuel</a:t>
            </a:r>
            <a:r>
              <a:rPr lang="en-US" dirty="0" smtClean="0"/>
              <a:t> policies</a:t>
            </a:r>
          </a:p>
          <a:p>
            <a:pPr lvl="1"/>
            <a:r>
              <a:rPr lang="en-US" dirty="0" smtClean="0"/>
              <a:t>It explicitly models fossil fuels as non-renewable</a:t>
            </a:r>
          </a:p>
          <a:p>
            <a:pPr lvl="1"/>
            <a:r>
              <a:rPr lang="en-US" dirty="0" smtClean="0"/>
              <a:t>It explicitly models emissions from land use change</a:t>
            </a:r>
          </a:p>
          <a:p>
            <a:r>
              <a:rPr lang="en-US" dirty="0" smtClean="0"/>
              <a:t>Second-generation </a:t>
            </a:r>
            <a:r>
              <a:rPr lang="en-US" dirty="0" err="1" smtClean="0"/>
              <a:t>biofuel</a:t>
            </a:r>
            <a:r>
              <a:rPr lang="en-US" dirty="0" smtClean="0"/>
              <a:t> is treated as a backstop resource; extraction costs are assumed to be fixed</a:t>
            </a:r>
            <a:endParaRPr lang="nl-NL" dirty="0"/>
          </a:p>
        </p:txBody>
      </p:sp>
      <p:sp>
        <p:nvSpPr>
          <p:cNvPr id="2" name="Titel 1"/>
          <p:cNvSpPr>
            <a:spLocks noGrp="1"/>
          </p:cNvSpPr>
          <p:nvPr>
            <p:ph type="title"/>
          </p:nvPr>
        </p:nvSpPr>
        <p:spPr/>
        <p:txBody>
          <a:bodyPr/>
          <a:lstStyle/>
          <a:p>
            <a:r>
              <a:rPr lang="en-US" dirty="0" smtClean="0"/>
              <a:t>Introduction (2)</a:t>
            </a:r>
            <a:endParaRPr lang="nl-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en-US" dirty="0" smtClean="0"/>
              <a:t>Fossil fuels and biofuels are perfect substitutes</a:t>
            </a:r>
          </a:p>
          <a:p>
            <a:r>
              <a:rPr lang="en-US" dirty="0" smtClean="0"/>
              <a:t>No extraction costs for fossil fuels</a:t>
            </a:r>
          </a:p>
          <a:p>
            <a:r>
              <a:rPr lang="en-US" dirty="0" smtClean="0"/>
              <a:t>The unit costs of production </a:t>
            </a:r>
            <a:r>
              <a:rPr lang="en-US" i="1" dirty="0" smtClean="0"/>
              <a:t>b</a:t>
            </a:r>
            <a:r>
              <a:rPr lang="en-US" dirty="0" smtClean="0"/>
              <a:t> are equal to the consumer price of </a:t>
            </a:r>
            <a:r>
              <a:rPr lang="en-US" dirty="0" err="1" smtClean="0"/>
              <a:t>biofuel</a:t>
            </a:r>
            <a:endParaRPr lang="en-US" dirty="0" smtClean="0"/>
          </a:p>
          <a:p>
            <a:endParaRPr lang="nl-NL" dirty="0"/>
          </a:p>
        </p:txBody>
      </p:sp>
      <p:sp>
        <p:nvSpPr>
          <p:cNvPr id="2" name="Titel 1"/>
          <p:cNvSpPr>
            <a:spLocks noGrp="1"/>
          </p:cNvSpPr>
          <p:nvPr>
            <p:ph type="title"/>
          </p:nvPr>
        </p:nvSpPr>
        <p:spPr/>
        <p:txBody>
          <a:bodyPr/>
          <a:lstStyle/>
          <a:p>
            <a:r>
              <a:rPr lang="en-US" dirty="0" smtClean="0"/>
              <a:t>Assumptions</a:t>
            </a:r>
            <a:endParaRPr lang="nl-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lnSpcReduction="10000"/>
          </a:bodyPr>
          <a:lstStyle/>
          <a:p>
            <a:r>
              <a:rPr lang="en-US" dirty="0" smtClean="0"/>
              <a:t>Market with x fossil fuels and y biofuels</a:t>
            </a:r>
          </a:p>
          <a:p>
            <a:r>
              <a:rPr lang="en-US" dirty="0" smtClean="0"/>
              <a:t>Stock S of fossil fuels</a:t>
            </a:r>
          </a:p>
          <a:p>
            <a:r>
              <a:rPr lang="en-US" dirty="0" smtClean="0"/>
              <a:t>b production costs per unit of </a:t>
            </a:r>
            <a:r>
              <a:rPr lang="en-US" dirty="0" err="1" smtClean="0"/>
              <a:t>biofuel</a:t>
            </a:r>
            <a:endParaRPr lang="en-US" dirty="0" smtClean="0"/>
          </a:p>
          <a:p>
            <a:r>
              <a:rPr lang="en-US" dirty="0" smtClean="0"/>
              <a:t>p(t) = p</a:t>
            </a:r>
            <a:r>
              <a:rPr lang="en-US" baseline="-25000" dirty="0" smtClean="0"/>
              <a:t>0</a:t>
            </a:r>
            <a:r>
              <a:rPr lang="en-US" dirty="0" smtClean="0"/>
              <a:t>e</a:t>
            </a:r>
            <a:r>
              <a:rPr lang="en-US" baseline="30000" dirty="0" smtClean="0"/>
              <a:t>rt</a:t>
            </a:r>
            <a:r>
              <a:rPr lang="en-US" dirty="0" smtClean="0"/>
              <a:t> price of fossil fuel</a:t>
            </a:r>
          </a:p>
          <a:p>
            <a:r>
              <a:rPr lang="en-US" dirty="0" smtClean="0"/>
              <a:t>T is the time when </a:t>
            </a:r>
            <a:r>
              <a:rPr lang="en-US" dirty="0" err="1" smtClean="0"/>
              <a:t>biofuel</a:t>
            </a:r>
            <a:r>
              <a:rPr lang="en-US" dirty="0" smtClean="0"/>
              <a:t> becomes cheaper to produce, thus P(T)=b</a:t>
            </a:r>
          </a:p>
          <a:p>
            <a:r>
              <a:rPr lang="el-GR" dirty="0" smtClean="0"/>
              <a:t>α</a:t>
            </a:r>
            <a:r>
              <a:rPr lang="en-US" dirty="0" smtClean="0"/>
              <a:t> share of biofuels</a:t>
            </a:r>
          </a:p>
          <a:p>
            <a:r>
              <a:rPr lang="en-US" dirty="0" smtClean="0"/>
              <a:t>P</a:t>
            </a:r>
            <a:r>
              <a:rPr lang="en-US" baseline="-25000" dirty="0" smtClean="0"/>
              <a:t>c</a:t>
            </a:r>
            <a:r>
              <a:rPr lang="en-US" dirty="0" smtClean="0"/>
              <a:t>(t) = </a:t>
            </a:r>
            <a:r>
              <a:rPr lang="el-GR" dirty="0" smtClean="0"/>
              <a:t>α</a:t>
            </a:r>
            <a:r>
              <a:rPr lang="en-US" dirty="0" smtClean="0"/>
              <a:t>b + (1-</a:t>
            </a:r>
            <a:r>
              <a:rPr lang="el-GR" dirty="0" smtClean="0"/>
              <a:t> α</a:t>
            </a:r>
            <a:r>
              <a:rPr lang="en-US" dirty="0" smtClean="0"/>
              <a:t>) p</a:t>
            </a:r>
            <a:r>
              <a:rPr lang="en-US" baseline="-25000" dirty="0" smtClean="0"/>
              <a:t>0</a:t>
            </a:r>
            <a:r>
              <a:rPr lang="en-US" dirty="0" smtClean="0"/>
              <a:t>e</a:t>
            </a:r>
            <a:r>
              <a:rPr lang="en-US" baseline="30000" dirty="0" smtClean="0"/>
              <a:t>rt</a:t>
            </a:r>
            <a:r>
              <a:rPr lang="en-US" dirty="0" smtClean="0"/>
              <a:t> consumer price of fuel</a:t>
            </a:r>
          </a:p>
          <a:p>
            <a:r>
              <a:rPr lang="en-US" dirty="0" smtClean="0"/>
              <a:t>D(P</a:t>
            </a:r>
            <a:r>
              <a:rPr lang="en-US" baseline="-25000" dirty="0" smtClean="0"/>
              <a:t>c</a:t>
            </a:r>
            <a:r>
              <a:rPr lang="en-US" dirty="0" smtClean="0"/>
              <a:t>) demand for fuel, with D’&lt;0</a:t>
            </a:r>
            <a:endParaRPr lang="nl-NL" dirty="0"/>
          </a:p>
        </p:txBody>
      </p:sp>
      <p:sp>
        <p:nvSpPr>
          <p:cNvPr id="2" name="Titel 1"/>
          <p:cNvSpPr>
            <a:spLocks noGrp="1"/>
          </p:cNvSpPr>
          <p:nvPr>
            <p:ph type="title"/>
          </p:nvPr>
        </p:nvSpPr>
        <p:spPr/>
        <p:txBody>
          <a:bodyPr>
            <a:normAutofit/>
          </a:bodyPr>
          <a:lstStyle/>
          <a:p>
            <a:r>
              <a:rPr lang="en-US" sz="3600" dirty="0" smtClean="0"/>
              <a:t>Model (1)</a:t>
            </a:r>
            <a:endParaRPr lang="nl-NL"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r>
              <a:rPr lang="en-US" dirty="0" smtClean="0"/>
              <a:t>For t&lt;T</a:t>
            </a:r>
          </a:p>
          <a:p>
            <a:pPr lvl="1"/>
            <a:r>
              <a:rPr lang="en-US" dirty="0" smtClean="0"/>
              <a:t>x(t) = (1-</a:t>
            </a:r>
            <a:r>
              <a:rPr lang="el-GR" dirty="0" smtClean="0"/>
              <a:t>α</a:t>
            </a:r>
            <a:r>
              <a:rPr lang="en-US" dirty="0" smtClean="0"/>
              <a:t> )*D(</a:t>
            </a:r>
            <a:r>
              <a:rPr lang="el-GR" dirty="0" smtClean="0"/>
              <a:t>α</a:t>
            </a:r>
            <a:r>
              <a:rPr lang="en-US" dirty="0" smtClean="0"/>
              <a:t>b + (1-</a:t>
            </a:r>
            <a:r>
              <a:rPr lang="el-GR" dirty="0" smtClean="0"/>
              <a:t>α</a:t>
            </a:r>
            <a:r>
              <a:rPr lang="en-US" dirty="0" smtClean="0"/>
              <a:t>) p</a:t>
            </a:r>
            <a:r>
              <a:rPr lang="en-US" baseline="-25000" dirty="0" smtClean="0"/>
              <a:t>0</a:t>
            </a:r>
            <a:r>
              <a:rPr lang="en-US" dirty="0" smtClean="0"/>
              <a:t>e</a:t>
            </a:r>
            <a:r>
              <a:rPr lang="en-US" baseline="30000" dirty="0" smtClean="0"/>
              <a:t>rt</a:t>
            </a:r>
            <a:r>
              <a:rPr lang="en-US" dirty="0" smtClean="0"/>
              <a:t>)</a:t>
            </a:r>
          </a:p>
          <a:p>
            <a:pPr lvl="1"/>
            <a:r>
              <a:rPr lang="en-US" dirty="0" smtClean="0"/>
              <a:t>y(t)= </a:t>
            </a:r>
            <a:r>
              <a:rPr lang="el-GR" dirty="0" smtClean="0"/>
              <a:t>α</a:t>
            </a:r>
            <a:r>
              <a:rPr lang="en-US" dirty="0" smtClean="0"/>
              <a:t>*D(</a:t>
            </a:r>
            <a:r>
              <a:rPr lang="el-GR" dirty="0" smtClean="0"/>
              <a:t>α</a:t>
            </a:r>
            <a:r>
              <a:rPr lang="en-US" dirty="0" smtClean="0"/>
              <a:t>b + (1-</a:t>
            </a:r>
            <a:r>
              <a:rPr lang="el-GR" dirty="0" smtClean="0"/>
              <a:t>α</a:t>
            </a:r>
            <a:r>
              <a:rPr lang="en-US" dirty="0" smtClean="0"/>
              <a:t>) p</a:t>
            </a:r>
            <a:r>
              <a:rPr lang="en-US" baseline="-25000" dirty="0" smtClean="0"/>
              <a:t>0</a:t>
            </a:r>
            <a:r>
              <a:rPr lang="en-US" dirty="0" smtClean="0"/>
              <a:t>e</a:t>
            </a:r>
            <a:r>
              <a:rPr lang="en-US" baseline="30000" dirty="0" smtClean="0"/>
              <a:t>rt</a:t>
            </a:r>
            <a:r>
              <a:rPr lang="en-US" dirty="0" smtClean="0"/>
              <a:t>)</a:t>
            </a:r>
          </a:p>
          <a:p>
            <a:r>
              <a:rPr lang="en-US" dirty="0" smtClean="0"/>
              <a:t>For t ≥ T</a:t>
            </a:r>
          </a:p>
          <a:p>
            <a:pPr lvl="1"/>
            <a:r>
              <a:rPr lang="en-US" dirty="0" smtClean="0"/>
              <a:t>x(t) = 0</a:t>
            </a:r>
          </a:p>
          <a:p>
            <a:pPr lvl="1"/>
            <a:r>
              <a:rPr lang="en-US" dirty="0" smtClean="0"/>
              <a:t>y(t) = D(b)</a:t>
            </a:r>
          </a:p>
          <a:p>
            <a:r>
              <a:rPr lang="en-US" dirty="0" smtClean="0"/>
              <a:t>T is determined by p</a:t>
            </a:r>
            <a:r>
              <a:rPr lang="en-US" baseline="-25000" dirty="0" smtClean="0"/>
              <a:t>0</a:t>
            </a:r>
            <a:r>
              <a:rPr lang="en-US" dirty="0" smtClean="0"/>
              <a:t>e</a:t>
            </a:r>
            <a:r>
              <a:rPr lang="en-US" baseline="30000" dirty="0" smtClean="0"/>
              <a:t>rT </a:t>
            </a:r>
            <a:r>
              <a:rPr lang="en-US" dirty="0" smtClean="0"/>
              <a:t>= b</a:t>
            </a:r>
          </a:p>
          <a:p>
            <a:r>
              <a:rPr lang="en-US" dirty="0" smtClean="0"/>
              <a:t>The equilibrium condition is </a:t>
            </a:r>
          </a:p>
        </p:txBody>
      </p:sp>
      <p:sp>
        <p:nvSpPr>
          <p:cNvPr id="2" name="Titel 1"/>
          <p:cNvSpPr>
            <a:spLocks noGrp="1"/>
          </p:cNvSpPr>
          <p:nvPr>
            <p:ph type="title"/>
          </p:nvPr>
        </p:nvSpPr>
        <p:spPr/>
        <p:txBody>
          <a:bodyPr/>
          <a:lstStyle/>
          <a:p>
            <a:r>
              <a:rPr lang="en-US" dirty="0" smtClean="0"/>
              <a:t>Model (2)</a:t>
            </a:r>
            <a:endParaRPr lang="nl-NL" dirty="0"/>
          </a:p>
        </p:txBody>
      </p:sp>
      <p:sp>
        <p:nvSpPr>
          <p:cNvPr id="51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l-NL"/>
          </a:p>
        </p:txBody>
      </p:sp>
      <p:pic>
        <p:nvPicPr>
          <p:cNvPr id="512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724128" y="4293096"/>
            <a:ext cx="1728192" cy="8343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Autofit/>
          </a:bodyPr>
          <a:lstStyle/>
          <a:p>
            <a:pPr marL="342900" lvl="2" indent="-342900"/>
            <a:r>
              <a:rPr lang="en-US" sz="3000" dirty="0" smtClean="0"/>
              <a:t>Proposition 1: If the share of biofuels in an RFS system is increased, the fossil fuel resource will last longer. Moreover, the initial price of the resource falls.</a:t>
            </a:r>
          </a:p>
          <a:p>
            <a:pPr marL="342900" lvl="2" indent="-342900"/>
            <a:r>
              <a:rPr lang="en-US" sz="3000" dirty="0" smtClean="0"/>
              <a:t>Proposition 2: Assume that fuel demand is concave or linear. If the share of biofuels in an RFS system is increased, extraction of fossil fuels will decline for all t &lt; t’, and increase for all t &gt; t’.</a:t>
            </a:r>
            <a:endParaRPr lang="nl-NL" sz="3000" dirty="0" smtClean="0"/>
          </a:p>
          <a:p>
            <a:pPr>
              <a:buNone/>
            </a:pPr>
            <a:endParaRPr lang="nl-NL" sz="3000" dirty="0"/>
          </a:p>
        </p:txBody>
      </p:sp>
      <p:sp>
        <p:nvSpPr>
          <p:cNvPr id="2" name="Titel 1"/>
          <p:cNvSpPr>
            <a:spLocks noGrp="1"/>
          </p:cNvSpPr>
          <p:nvPr>
            <p:ph type="title"/>
          </p:nvPr>
        </p:nvSpPr>
        <p:spPr/>
        <p:txBody>
          <a:bodyPr>
            <a:normAutofit/>
          </a:bodyPr>
          <a:lstStyle/>
          <a:p>
            <a:r>
              <a:rPr lang="en-US" dirty="0" smtClean="0"/>
              <a:t>Effects on resource extraction</a:t>
            </a:r>
            <a:endParaRPr lang="nl-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Autofit/>
          </a:bodyPr>
          <a:lstStyle/>
          <a:p>
            <a:pPr marL="342900" lvl="2" indent="-342900"/>
            <a:r>
              <a:rPr lang="en-US" dirty="0" smtClean="0"/>
              <a:t>Proposition 3: Assume that fuel demand is linear. If the share of biofuels in an RFS system is increased, the consumer price will increase and fuel consumption will decrease for all t &lt; t’, where 0 &lt; t’ &lt; T</a:t>
            </a:r>
          </a:p>
          <a:p>
            <a:pPr marL="342900" lvl="2" indent="-342900"/>
            <a:r>
              <a:rPr lang="en-US" dirty="0" smtClean="0"/>
              <a:t>Proposition 4: If the share of biofuels in an RFS system is increased, biofuels production will decrease initially if α is already sufficiently close to 1 and demand is linear and sufficiently elastic. On the other hand, production of biofuels will increase either if (1) α is sufficiently small initially, (2) demand is sufficiently inelastic, or (3) t is sufficiently close to T. </a:t>
            </a:r>
            <a:endParaRPr lang="nl-NL" dirty="0"/>
          </a:p>
        </p:txBody>
      </p:sp>
      <p:sp>
        <p:nvSpPr>
          <p:cNvPr id="2" name="Titel 1"/>
          <p:cNvSpPr>
            <a:spLocks noGrp="1"/>
          </p:cNvSpPr>
          <p:nvPr>
            <p:ph type="title"/>
          </p:nvPr>
        </p:nvSpPr>
        <p:spPr/>
        <p:txBody>
          <a:bodyPr>
            <a:normAutofit fontScale="90000"/>
          </a:bodyPr>
          <a:lstStyle/>
          <a:p>
            <a:r>
              <a:rPr lang="en-US" dirty="0" smtClean="0"/>
              <a:t>Effects on consumption and production</a:t>
            </a:r>
            <a:endParaRPr lang="nl-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en-US" dirty="0" smtClean="0"/>
              <a:t>Lower fossil fuel prices</a:t>
            </a:r>
          </a:p>
          <a:p>
            <a:r>
              <a:rPr lang="en-US" dirty="0" smtClean="0"/>
              <a:t>A prolonged extraction period</a:t>
            </a:r>
          </a:p>
          <a:p>
            <a:r>
              <a:rPr lang="en-US" dirty="0" smtClean="0"/>
              <a:t>Decreased initial fossil fuel production and increased production later on, when demand is concave</a:t>
            </a:r>
          </a:p>
          <a:p>
            <a:r>
              <a:rPr lang="en-US" dirty="0" smtClean="0"/>
              <a:t>Initial increase in consumer price and lower fuel consumption, when demand is linear</a:t>
            </a:r>
          </a:p>
          <a:p>
            <a:r>
              <a:rPr lang="en-US" dirty="0" smtClean="0"/>
              <a:t>Likely increase of </a:t>
            </a:r>
            <a:r>
              <a:rPr lang="en-US" dirty="0" err="1" smtClean="0"/>
              <a:t>biofuel</a:t>
            </a:r>
            <a:r>
              <a:rPr lang="en-US" dirty="0" smtClean="0"/>
              <a:t> production</a:t>
            </a:r>
          </a:p>
          <a:p>
            <a:pPr>
              <a:buNone/>
            </a:pPr>
            <a:endParaRPr lang="en-US" dirty="0" smtClean="0"/>
          </a:p>
          <a:p>
            <a:endParaRPr lang="nl-NL" dirty="0"/>
          </a:p>
        </p:txBody>
      </p:sp>
      <p:sp>
        <p:nvSpPr>
          <p:cNvPr id="2" name="Titel 1"/>
          <p:cNvSpPr>
            <a:spLocks noGrp="1"/>
          </p:cNvSpPr>
          <p:nvPr>
            <p:ph type="title"/>
          </p:nvPr>
        </p:nvSpPr>
        <p:spPr/>
        <p:txBody>
          <a:bodyPr>
            <a:normAutofit fontScale="90000"/>
          </a:bodyPr>
          <a:lstStyle/>
          <a:p>
            <a:r>
              <a:rPr lang="en-US" sz="3900" dirty="0" smtClean="0"/>
              <a:t>Thus the introduction of an RFS leads to</a:t>
            </a:r>
            <a:endParaRPr lang="nl-NL" sz="3900" dirty="0"/>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1130</TotalTime>
  <Words>2344</Words>
  <Application>Microsoft Office PowerPoint</Application>
  <PresentationFormat>Diavoorstelling (4:3)</PresentationFormat>
  <Paragraphs>186</Paragraphs>
  <Slides>22</Slides>
  <Notes>19</Notes>
  <HiddenSlides>1</HiddenSlides>
  <MMClips>0</MMClips>
  <ScaleCrop>false</ScaleCrop>
  <HeadingPairs>
    <vt:vector size="4" baseType="variant">
      <vt:variant>
        <vt:lpstr>Thema</vt:lpstr>
      </vt:variant>
      <vt:variant>
        <vt:i4>1</vt:i4>
      </vt:variant>
      <vt:variant>
        <vt:lpstr>Diatitels</vt:lpstr>
      </vt:variant>
      <vt:variant>
        <vt:i4>22</vt:i4>
      </vt:variant>
    </vt:vector>
  </HeadingPairs>
  <TitlesOfParts>
    <vt:vector size="23" baseType="lpstr">
      <vt:lpstr>Concours</vt:lpstr>
      <vt:lpstr>Does a Renewable Fuel Standard for Biofuels Reduce Climate Costs?</vt:lpstr>
      <vt:lpstr>Introduction (1)</vt:lpstr>
      <vt:lpstr>Introduction (2)</vt:lpstr>
      <vt:lpstr>Assumptions</vt:lpstr>
      <vt:lpstr>Model (1)</vt:lpstr>
      <vt:lpstr>Model (2)</vt:lpstr>
      <vt:lpstr>Effects on resource extraction</vt:lpstr>
      <vt:lpstr>Effects on consumption and production</vt:lpstr>
      <vt:lpstr>Thus the introduction of an RFS leads to</vt:lpstr>
      <vt:lpstr>Effects of subsidy on biofuel in addition to RFS</vt:lpstr>
      <vt:lpstr>Two region model</vt:lpstr>
      <vt:lpstr>Model (3)</vt:lpstr>
      <vt:lpstr>Results of model</vt:lpstr>
      <vt:lpstr>Climate costs from using fossil fuels</vt:lpstr>
      <vt:lpstr>Climate costs from using biofuels</vt:lpstr>
      <vt:lpstr>Climate costs from using biofuels (2)</vt:lpstr>
      <vt:lpstr>The effects of an RFS on climate costs</vt:lpstr>
      <vt:lpstr>The effects of an RFS on climate costs (2)</vt:lpstr>
      <vt:lpstr>The effects of an RFS on climate costs (3)</vt:lpstr>
      <vt:lpstr>Numerical illustration</vt:lpstr>
      <vt:lpstr>Numerical illustration (2)</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a Renewable Fuel Standard for Biofuels Reduce Climate Costs?</dc:title>
  <dc:creator>Loes Kengen</dc:creator>
  <cp:lastModifiedBy>Loes Kengen</cp:lastModifiedBy>
  <cp:revision>106</cp:revision>
  <dcterms:created xsi:type="dcterms:W3CDTF">2014-11-14T18:48:30Z</dcterms:created>
  <dcterms:modified xsi:type="dcterms:W3CDTF">2014-11-18T15:59:11Z</dcterms:modified>
</cp:coreProperties>
</file>