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4"/>
  </p:notesMasterIdLst>
  <p:sldIdLst>
    <p:sldId id="256" r:id="rId2"/>
    <p:sldId id="257" r:id="rId3"/>
    <p:sldId id="264" r:id="rId4"/>
    <p:sldId id="258" r:id="rId5"/>
    <p:sldId id="260" r:id="rId6"/>
    <p:sldId id="269" r:id="rId7"/>
    <p:sldId id="259" r:id="rId8"/>
    <p:sldId id="261" r:id="rId9"/>
    <p:sldId id="268" r:id="rId10"/>
    <p:sldId id="262" r:id="rId11"/>
    <p:sldId id="266" r:id="rId12"/>
    <p:sldId id="263" r:id="rId13"/>
    <p:sldId id="265" r:id="rId14"/>
    <p:sldId id="270" r:id="rId15"/>
    <p:sldId id="274" r:id="rId16"/>
    <p:sldId id="275" r:id="rId17"/>
    <p:sldId id="276" r:id="rId18"/>
    <p:sldId id="277" r:id="rId19"/>
    <p:sldId id="273" r:id="rId20"/>
    <p:sldId id="272" r:id="rId21"/>
    <p:sldId id="271" r:id="rId22"/>
    <p:sldId id="26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1" autoAdjust="0"/>
    <p:restoredTop sz="86414" autoAdjust="0"/>
  </p:normalViewPr>
  <p:slideViewPr>
    <p:cSldViewPr>
      <p:cViewPr varScale="1">
        <p:scale>
          <a:sx n="80" d="100"/>
          <a:sy n="80" d="100"/>
        </p:scale>
        <p:origin x="-1062" y="-78"/>
      </p:cViewPr>
      <p:guideLst>
        <p:guide orient="horz" pos="2160"/>
        <p:guide pos="2880"/>
      </p:guideLst>
    </p:cSldViewPr>
  </p:slideViewPr>
  <p:outlineViewPr>
    <p:cViewPr>
      <p:scale>
        <a:sx n="33" d="100"/>
        <a:sy n="33" d="100"/>
      </p:scale>
      <p:origin x="0" y="505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724FA04-F6B2-4850-B28E-CF78A846A0A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926D20-C15F-48B4-8476-6CB3EAC0A91D}" type="slidenum">
              <a:rPr lang="en-US"/>
              <a:pPr/>
              <a:t>1</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36A6B5-AE17-429D-9C9C-D5ACA7730484}" type="slidenum">
              <a:rPr lang="en-US"/>
              <a:pPr/>
              <a:t>10</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DA170E-BB17-4D3B-AE30-A167AE48F9B3}" type="slidenum">
              <a:rPr lang="en-US"/>
              <a:pPr/>
              <a:t>11</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A28B6-EE06-41CD-B220-470313BDA80F}" type="slidenum">
              <a:rPr lang="en-US"/>
              <a:pPr/>
              <a:t>12</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Now totally </a:t>
            </a:r>
          </a:p>
          <a:p>
            <a:endParaRPr lang="en-US"/>
          </a:p>
          <a:p>
            <a:r>
              <a:rPr lang="en-US"/>
              <a:t>Welfare gain in money terms:</a:t>
            </a:r>
          </a:p>
          <a:p>
            <a:r>
              <a:rPr lang="en-US"/>
              <a:t>First line   (Marginal value of damage less tax) change in polluting good  Pigou term</a:t>
            </a:r>
          </a:p>
          <a:p>
            <a:r>
              <a:rPr lang="en-US"/>
              <a:t>Second line:  welfare loss per dollar of rev times increased rev--  Revenue recycling</a:t>
            </a:r>
          </a:p>
          <a:p>
            <a:r>
              <a:rPr lang="en-US"/>
              <a:t>Third line:  welfare loss per dollar of rev times avoided wages + avoided wages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38F87-A08A-462D-B5E2-DEF710AEC27E}" type="slidenum">
              <a:rPr lang="en-US"/>
              <a:pPr/>
              <a:t>13</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24FA04-F6B2-4850-B28E-CF78A846A0A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a:t>
            </a:r>
            <a:r>
              <a:rPr lang="en-US" baseline="0" dirty="0" smtClean="0"/>
              <a:t> nice to show that the </a:t>
            </a:r>
            <a:r>
              <a:rPr lang="en-US" baseline="0" dirty="0" err="1" smtClean="0"/>
              <a:t>eq</a:t>
            </a:r>
            <a:r>
              <a:rPr lang="en-US" baseline="0" dirty="0" smtClean="0"/>
              <a:t> </a:t>
            </a:r>
            <a:r>
              <a:rPr lang="en-US" baseline="0" dirty="0" err="1" smtClean="0"/>
              <a:t>p’y</a:t>
            </a:r>
            <a:r>
              <a:rPr lang="en-US" baseline="0" dirty="0" smtClean="0"/>
              <a:t> is redundant.</a:t>
            </a:r>
          </a:p>
          <a:p>
            <a:r>
              <a:rPr lang="en-US" baseline="0" dirty="0" smtClean="0"/>
              <a:t>Equilibrium is x = y + z</a:t>
            </a:r>
          </a:p>
          <a:p>
            <a:r>
              <a:rPr lang="en-US" baseline="0" dirty="0" smtClean="0"/>
              <a:t>So </a:t>
            </a:r>
            <a:r>
              <a:rPr lang="en-US" baseline="0" dirty="0" err="1" smtClean="0"/>
              <a:t>p’x</a:t>
            </a:r>
            <a:r>
              <a:rPr lang="en-US" baseline="0" dirty="0" smtClean="0"/>
              <a:t> = </a:t>
            </a:r>
            <a:r>
              <a:rPr lang="en-US" baseline="0" dirty="0" err="1" smtClean="0"/>
              <a:t>p’y</a:t>
            </a:r>
            <a:r>
              <a:rPr lang="en-US" baseline="0" dirty="0" smtClean="0"/>
              <a:t> + </a:t>
            </a:r>
            <a:r>
              <a:rPr lang="en-US" baseline="0" dirty="0" err="1" smtClean="0"/>
              <a:t>p’z</a:t>
            </a:r>
            <a:r>
              <a:rPr lang="en-US" baseline="0" dirty="0" smtClean="0"/>
              <a:t> = (</a:t>
            </a:r>
            <a:r>
              <a:rPr lang="en-US" baseline="0" dirty="0" err="1" smtClean="0"/>
              <a:t>q+t</a:t>
            </a:r>
            <a:r>
              <a:rPr lang="en-US" baseline="0" dirty="0" smtClean="0"/>
              <a:t>)’ x = </a:t>
            </a:r>
            <a:r>
              <a:rPr lang="en-US" baseline="0" dirty="0" err="1" smtClean="0"/>
              <a:t>t’x</a:t>
            </a:r>
            <a:endParaRPr lang="en-US" baseline="0" dirty="0" smtClean="0"/>
          </a:p>
          <a:p>
            <a:r>
              <a:rPr lang="en-US" baseline="0" dirty="0" err="1" smtClean="0"/>
              <a:t>p’z</a:t>
            </a:r>
            <a:r>
              <a:rPr lang="en-US" baseline="0" dirty="0" smtClean="0"/>
              <a:t> = R = </a:t>
            </a:r>
            <a:r>
              <a:rPr lang="en-US" baseline="0" dirty="0" err="1" smtClean="0"/>
              <a:t>t’x</a:t>
            </a:r>
            <a:r>
              <a:rPr lang="en-US" baseline="0" dirty="0" smtClean="0"/>
              <a:t> so </a:t>
            </a:r>
            <a:r>
              <a:rPr lang="en-US" baseline="0" dirty="0" err="1" smtClean="0"/>
              <a:t>p’y</a:t>
            </a:r>
            <a:r>
              <a:rPr lang="en-US" baseline="0" dirty="0" smtClean="0"/>
              <a:t> = 0</a:t>
            </a:r>
            <a:endParaRPr lang="en-US" dirty="0"/>
          </a:p>
        </p:txBody>
      </p:sp>
      <p:sp>
        <p:nvSpPr>
          <p:cNvPr id="4" name="Slide Number Placeholder 3"/>
          <p:cNvSpPr>
            <a:spLocks noGrp="1"/>
          </p:cNvSpPr>
          <p:nvPr>
            <p:ph type="sldNum" sz="quarter" idx="10"/>
          </p:nvPr>
        </p:nvSpPr>
        <p:spPr/>
        <p:txBody>
          <a:bodyPr/>
          <a:lstStyle/>
          <a:p>
            <a:fld id="{6724FA04-F6B2-4850-B28E-CF78A846A0A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24FA04-F6B2-4850-B28E-CF78A846A0A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24FA04-F6B2-4850-B28E-CF78A846A0A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24FA04-F6B2-4850-B28E-CF78A846A0A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24FA04-F6B2-4850-B28E-CF78A846A0A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873F47-ECDF-43CF-B163-72072B7B7679}" type="slidenum">
              <a:rPr lang="en-US"/>
              <a:pPr/>
              <a:t>2</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24FA04-F6B2-4850-B28E-CF78A846A0A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24FA04-F6B2-4850-B28E-CF78A846A0A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37DE29-9FD0-4341-8F80-868DCF692150}" type="slidenum">
              <a:rPr lang="en-US"/>
              <a:pPr/>
              <a:t>22</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E32E2A-4C56-4F21-B2CF-72D4CCDBDA93}" type="slidenum">
              <a:rPr lang="en-US"/>
              <a:pPr/>
              <a:t>3</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The argument for double dividend is that by taxing the dirty good its dwl will decrease and the revenue can be used to lessen the tax on labor, decreasing dwl in both markets.  However, increased tax on dirty good changes the price level which shifts labor supply, so the win is not so clearcut.  GPB’s model disentangles all this.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C9697-F2DF-4D10-8D17-8F8E55DF6B9E}" type="slidenum">
              <a:rPr lang="en-US"/>
              <a:pPr/>
              <a:t>4</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37529-6894-4A28-8CF5-F4490043FA13}" type="slidenum">
              <a:rPr lang="en-US"/>
              <a:pPr/>
              <a:t>5</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438C0-B084-491E-ABCE-49B8D91AA548}" type="slidenum">
              <a:rPr lang="en-US"/>
              <a:pPr/>
              <a:t>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US"/>
              <a:t>Notice that if TR is used to buy a public good of some sort, the problem becomes “standard” again.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DE913-E384-43CF-9D2C-9F476B1C900F}" type="slidenum">
              <a:rPr lang="en-US"/>
              <a:pPr/>
              <a:t>7</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t>So max Util s.t. this remaining eq wrt the taxes is the whole deal.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D8B887-C8AC-43F4-9A74-A19527B8085A}" type="slidenum">
              <a:rPr lang="en-US"/>
              <a:pPr/>
              <a:t>8</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a:t>This differs from the usual soln because dx/dt =del x/del tx + del x/del tl  *del tl/dtx;  It works for the interpretation but really includes dtl/dtx on the rhs.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7BA72D-B67B-49A3-815A-1D0C8B195ABB}" type="slidenum">
              <a:rPr lang="en-US"/>
              <a:pPr/>
              <a:t>9</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E5C19E-8811-4190-B5D1-AA97848EA6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BC9CB1-E62D-4C02-9B3F-6BA6971B7C4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341A93-8705-4F1F-AAF6-4D46B600F1E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AA7D4D-15F4-40A7-9253-3ACA4BD591C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C5EC77-9A71-463D-AD21-25640793FC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0D89FA-5CB0-4C85-8400-FDF9D56D51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BCA0F9-CD79-49FF-B753-C69F6D8C55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9CC70EB-96CA-431C-A52B-137542ED168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A6A11B9-78B0-46D9-B745-89FFB8FD1EC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8E49EF8-12E2-4AC5-AEB8-96FE85586B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3C0E51-1FB4-4B86-A0B8-D475F474E76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DEBA3E-46BE-4B0F-8087-804B6423E7F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01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C7419E7-7C3C-4A54-A0DF-16AAB3F47ED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Double Dividend</a:t>
            </a:r>
          </a:p>
        </p:txBody>
      </p:sp>
      <p:sp>
        <p:nvSpPr>
          <p:cNvPr id="2051" name="Rectangle 3"/>
          <p:cNvSpPr>
            <a:spLocks noGrp="1" noChangeArrowheads="1"/>
          </p:cNvSpPr>
          <p:nvPr>
            <p:ph type="subTitle" idx="1"/>
          </p:nvPr>
        </p:nvSpPr>
        <p:spPr/>
        <p:txBody>
          <a:bodyPr/>
          <a:lstStyle/>
          <a:p>
            <a:r>
              <a:rPr lang="en-US" dirty="0"/>
              <a:t>© P. Berck </a:t>
            </a:r>
            <a:r>
              <a:rPr lang="en-US" dirty="0" smtClean="0"/>
              <a:t>2008</a:t>
            </a: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Change in utility</a:t>
            </a:r>
          </a:p>
        </p:txBody>
      </p:sp>
      <p:sp>
        <p:nvSpPr>
          <p:cNvPr id="59395" name="Rectangle 3"/>
          <p:cNvSpPr>
            <a:spLocks noGrp="1" noChangeArrowheads="1"/>
          </p:cNvSpPr>
          <p:nvPr>
            <p:ph type="body" sz="half" idx="1"/>
          </p:nvPr>
        </p:nvSpPr>
        <p:spPr/>
        <p:txBody>
          <a:bodyPr/>
          <a:lstStyle/>
          <a:p>
            <a:r>
              <a:rPr lang="en-US" sz="2800"/>
              <a:t>D = 1/</a:t>
            </a:r>
            <a:r>
              <a:rPr lang="en-US" sz="2800">
                <a:latin typeface="Symbol" pitchFamily="18" charset="2"/>
              </a:rPr>
              <a:t>l </a:t>
            </a:r>
            <a:r>
              <a:rPr lang="en-US" sz="2800">
                <a:latin typeface="Century" pitchFamily="18" charset="0"/>
              </a:rPr>
              <a:t>V’ Q</a:t>
            </a:r>
            <a:r>
              <a:rPr lang="en-US" sz="2800" baseline="-25000">
                <a:latin typeface="Century" pitchFamily="18" charset="0"/>
              </a:rPr>
              <a:t>x</a:t>
            </a:r>
          </a:p>
          <a:p>
            <a:r>
              <a:rPr lang="en-US" sz="2800"/>
              <a:t>Num of M is (1+t) – 1 times lost hours; partial equilib welfare loss</a:t>
            </a:r>
          </a:p>
          <a:p>
            <a:r>
              <a:rPr lang="en-US" sz="2800"/>
              <a:t>Denom is partial equilib increase in tax rev from increase in labor tax</a:t>
            </a:r>
          </a:p>
        </p:txBody>
      </p:sp>
      <p:graphicFrame>
        <p:nvGraphicFramePr>
          <p:cNvPr id="59396" name="Object 4"/>
          <p:cNvGraphicFramePr>
            <a:graphicFrameLocks noChangeAspect="1"/>
          </p:cNvGraphicFramePr>
          <p:nvPr>
            <p:ph sz="half" idx="2"/>
          </p:nvPr>
        </p:nvGraphicFramePr>
        <p:xfrm>
          <a:off x="4687888" y="2516188"/>
          <a:ext cx="3957637" cy="2692400"/>
        </p:xfrm>
        <a:graphic>
          <a:graphicData uri="http://schemas.openxmlformats.org/presentationml/2006/ole">
            <p:oleObj spid="_x0000_s59396" name="Equation" r:id="rId4" imgW="1231560" imgH="83808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7" name="Rectangle 9"/>
          <p:cNvSpPr>
            <a:spLocks noGrp="1" noChangeArrowheads="1"/>
          </p:cNvSpPr>
          <p:nvPr>
            <p:ph type="title"/>
          </p:nvPr>
        </p:nvSpPr>
        <p:spPr/>
        <p:txBody>
          <a:bodyPr/>
          <a:lstStyle/>
          <a:p>
            <a:r>
              <a:rPr lang="en-US"/>
              <a:t>Intermediate Steps</a:t>
            </a:r>
          </a:p>
        </p:txBody>
      </p:sp>
      <p:graphicFrame>
        <p:nvGraphicFramePr>
          <p:cNvPr id="68613" name="Rectangle 5"/>
          <p:cNvGraphicFramePr>
            <a:graphicFrameLocks/>
          </p:cNvGraphicFramePr>
          <p:nvPr>
            <p:ph sz="half" idx="1"/>
          </p:nvPr>
        </p:nvGraphicFramePr>
        <p:xfrm>
          <a:off x="457200" y="2516188"/>
          <a:ext cx="4038600" cy="2692400"/>
        </p:xfrm>
        <a:graphic>
          <a:graphicData uri="http://schemas.openxmlformats.org/presentationml/2006/ole">
            <p:oleObj spid="_x0000_s68613" name="Equation" r:id="rId4" imgW="0" imgH="0" progId="Equation.DSMT4">
              <p:embed/>
            </p:oleObj>
          </a:graphicData>
        </a:graphic>
      </p:graphicFrame>
      <p:graphicFrame>
        <p:nvGraphicFramePr>
          <p:cNvPr id="68616" name="Object 8"/>
          <p:cNvGraphicFramePr>
            <a:graphicFrameLocks noChangeAspect="1"/>
          </p:cNvGraphicFramePr>
          <p:nvPr>
            <p:ph sz="half" idx="2"/>
          </p:nvPr>
        </p:nvGraphicFramePr>
        <p:xfrm>
          <a:off x="609600" y="1752600"/>
          <a:ext cx="5257800" cy="884238"/>
        </p:xfrm>
        <a:graphic>
          <a:graphicData uri="http://schemas.openxmlformats.org/presentationml/2006/ole">
            <p:oleObj spid="_x0000_s68616" name="Equation" r:id="rId5" imgW="2565360" imgH="431640" progId="Equation.DSMT4">
              <p:embed/>
            </p:oleObj>
          </a:graphicData>
        </a:graphic>
      </p:graphicFrame>
      <p:sp>
        <p:nvSpPr>
          <p:cNvPr id="68619" name="Text Box 11"/>
          <p:cNvSpPr txBox="1">
            <a:spLocks noChangeArrowheads="1"/>
          </p:cNvSpPr>
          <p:nvPr/>
        </p:nvSpPr>
        <p:spPr bwMode="auto">
          <a:xfrm>
            <a:off x="609600" y="2667000"/>
            <a:ext cx="7562850" cy="2805113"/>
          </a:xfrm>
          <a:prstGeom prst="rect">
            <a:avLst/>
          </a:prstGeom>
          <a:noFill/>
          <a:ln w="9525">
            <a:noFill/>
            <a:miter lim="800000"/>
            <a:headEnd/>
            <a:tailEnd/>
          </a:ln>
          <a:effectLst/>
        </p:spPr>
        <p:txBody>
          <a:bodyPr>
            <a:spAutoFit/>
          </a:bodyPr>
          <a:lstStyle/>
          <a:p>
            <a:r>
              <a:rPr lang="en-US" sz="2000"/>
              <a:t>Now substitute: </a:t>
            </a:r>
            <a:r>
              <a:rPr lang="en-US" sz="2000">
                <a:latin typeface="Symbol" pitchFamily="18" charset="2"/>
              </a:rPr>
              <a:t>l</a:t>
            </a:r>
            <a:r>
              <a:rPr lang="en-US" sz="2000"/>
              <a:t> (1+t</a:t>
            </a:r>
            <a:r>
              <a:rPr lang="en-US" sz="2000" baseline="-25000"/>
              <a:t>x</a:t>
            </a:r>
            <a:r>
              <a:rPr lang="en-US" sz="2000"/>
              <a:t>) for U</a:t>
            </a:r>
            <a:r>
              <a:rPr lang="en-US" sz="2000" baseline="-25000"/>
              <a:t>x</a:t>
            </a:r>
            <a:r>
              <a:rPr lang="en-US" sz="2000"/>
              <a:t> and so on.</a:t>
            </a:r>
          </a:p>
          <a:p>
            <a:r>
              <a:rPr lang="en-US" sz="2000"/>
              <a:t>And D </a:t>
            </a:r>
            <a:r>
              <a:rPr lang="en-US" sz="2000">
                <a:latin typeface="Symbol" pitchFamily="18" charset="2"/>
              </a:rPr>
              <a:t>l </a:t>
            </a:r>
            <a:r>
              <a:rPr lang="en-US" sz="2000"/>
              <a:t>for V’Q</a:t>
            </a:r>
            <a:r>
              <a:rPr lang="en-US" sz="2000" baseline="-25000"/>
              <a:t>x</a:t>
            </a:r>
            <a:r>
              <a:rPr lang="en-US" sz="2000"/>
              <a:t>  (and note the sign reversal!  My error, their error?</a:t>
            </a:r>
          </a:p>
          <a:p>
            <a:r>
              <a:rPr lang="en-US" sz="2000"/>
              <a:t>And totally differentiate the ppf to get: dY/dt</a:t>
            </a:r>
            <a:r>
              <a:rPr lang="en-US" sz="2000" baseline="-25000"/>
              <a:t>x </a:t>
            </a:r>
            <a:r>
              <a:rPr lang="en-US" sz="2000"/>
              <a:t>= - dH/dtx- dX/dtx</a:t>
            </a:r>
          </a:p>
          <a:p>
            <a:endParaRPr lang="en-US" sz="2000"/>
          </a:p>
          <a:p>
            <a:r>
              <a:rPr lang="en-US" sz="2000"/>
              <a:t>Putting this together with the definition of M gives the final expression on </a:t>
            </a:r>
          </a:p>
          <a:p>
            <a:r>
              <a:rPr lang="en-US" sz="2000"/>
              <a:t>The next slide</a:t>
            </a:r>
          </a:p>
          <a:p>
            <a:r>
              <a:rPr lang="en-US"/>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4" name="Object 4"/>
          <p:cNvGraphicFramePr>
            <a:graphicFrameLocks noChangeAspect="1"/>
          </p:cNvGraphicFramePr>
          <p:nvPr/>
        </p:nvGraphicFramePr>
        <p:xfrm>
          <a:off x="1981200" y="1214438"/>
          <a:ext cx="6019800" cy="5145087"/>
        </p:xfrm>
        <a:graphic>
          <a:graphicData uri="http://schemas.openxmlformats.org/presentationml/2006/ole">
            <p:oleObj spid="_x0000_s61444" name="Equation" r:id="rId4" imgW="1663560" imgH="142236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Comments	</a:t>
            </a:r>
          </a:p>
        </p:txBody>
      </p:sp>
      <p:sp>
        <p:nvSpPr>
          <p:cNvPr id="66563" name="Rectangle 3"/>
          <p:cNvSpPr>
            <a:spLocks noGrp="1" noChangeArrowheads="1"/>
          </p:cNvSpPr>
          <p:nvPr>
            <p:ph type="body" idx="1"/>
          </p:nvPr>
        </p:nvSpPr>
        <p:spPr/>
        <p:txBody>
          <a:bodyPr/>
          <a:lstStyle/>
          <a:p>
            <a:pPr>
              <a:lnSpc>
                <a:spcPct val="80000"/>
              </a:lnSpc>
            </a:pPr>
            <a:r>
              <a:rPr lang="en-US" sz="2800"/>
              <a:t>Empirical applications are via CGE’s, which have lots of other things in them.</a:t>
            </a:r>
          </a:p>
          <a:p>
            <a:pPr>
              <a:lnSpc>
                <a:spcPct val="80000"/>
              </a:lnSpc>
            </a:pPr>
            <a:r>
              <a:rPr lang="en-US" sz="2800"/>
              <a:t>When one raises a tax on labor it is equivalent to taxing both goods, to t</a:t>
            </a:r>
            <a:r>
              <a:rPr lang="en-US" sz="2800" baseline="-25000"/>
              <a:t>x</a:t>
            </a:r>
            <a:r>
              <a:rPr lang="en-US" sz="2800"/>
              <a:t> is the difference in the tax rate between the two goods with t</a:t>
            </a:r>
            <a:r>
              <a:rPr lang="en-US" sz="2800" baseline="-25000"/>
              <a:t>l</a:t>
            </a:r>
            <a:r>
              <a:rPr lang="en-US" sz="2800"/>
              <a:t> normalized to one.</a:t>
            </a:r>
          </a:p>
          <a:p>
            <a:pPr>
              <a:lnSpc>
                <a:spcPct val="80000"/>
              </a:lnSpc>
            </a:pPr>
            <a:r>
              <a:rPr lang="en-US" sz="2800"/>
              <a:t>A standard doesn’t have the revenue recycling effect, cause there is no revenue.</a:t>
            </a:r>
          </a:p>
          <a:p>
            <a:pPr>
              <a:lnSpc>
                <a:spcPct val="80000"/>
              </a:lnSpc>
            </a:pPr>
            <a:r>
              <a:rPr lang="en-US" sz="2800"/>
              <a:t>The pigouvian tax is probably not the right tax, though one can argue for too low or too high, depending on parameters.  Goulder says too high.</a:t>
            </a:r>
          </a:p>
          <a:p>
            <a:pPr>
              <a:lnSpc>
                <a:spcPct val="80000"/>
              </a:lnSpc>
            </a:pP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a:t>
            </a:r>
            <a:endParaRPr lang="en-US" dirty="0"/>
          </a:p>
        </p:txBody>
      </p:sp>
      <p:sp>
        <p:nvSpPr>
          <p:cNvPr id="3" name="Content Placeholder 2"/>
          <p:cNvSpPr>
            <a:spLocks noGrp="1"/>
          </p:cNvSpPr>
          <p:nvPr>
            <p:ph idx="1"/>
          </p:nvPr>
        </p:nvSpPr>
        <p:spPr/>
        <p:txBody>
          <a:bodyPr/>
          <a:lstStyle/>
          <a:p>
            <a:r>
              <a:rPr lang="en-US" dirty="0" smtClean="0"/>
              <a:t>DM notation.</a:t>
            </a:r>
          </a:p>
          <a:p>
            <a:pPr lvl="1"/>
            <a:r>
              <a:rPr lang="en-US" dirty="0" smtClean="0"/>
              <a:t>PPF:  </a:t>
            </a:r>
            <a:r>
              <a:rPr lang="en-US" dirty="0" err="1" smtClean="0"/>
              <a:t>p’y</a:t>
            </a:r>
            <a:r>
              <a:rPr lang="en-US" dirty="0" smtClean="0"/>
              <a:t> = 0  </a:t>
            </a:r>
          </a:p>
          <a:p>
            <a:pPr lvl="2"/>
            <a:r>
              <a:rPr lang="en-US" dirty="0" smtClean="0"/>
              <a:t>(sign of work is negative, of goods positive</a:t>
            </a:r>
            <a:r>
              <a:rPr lang="en-US" dirty="0" smtClean="0"/>
              <a:t>)</a:t>
            </a:r>
          </a:p>
          <a:p>
            <a:pPr lvl="2"/>
            <a:r>
              <a:rPr lang="en-US" dirty="0" smtClean="0"/>
              <a:t>Simple version has p fixed</a:t>
            </a:r>
            <a:endParaRPr lang="en-US" dirty="0" smtClean="0"/>
          </a:p>
          <a:p>
            <a:pPr lvl="1"/>
            <a:r>
              <a:rPr lang="en-US" dirty="0" smtClean="0"/>
              <a:t>Budget: </a:t>
            </a:r>
            <a:r>
              <a:rPr lang="en-US" dirty="0" err="1" smtClean="0"/>
              <a:t>q’x</a:t>
            </a:r>
            <a:r>
              <a:rPr lang="en-US" dirty="0" smtClean="0"/>
              <a:t> = 0</a:t>
            </a:r>
          </a:p>
          <a:p>
            <a:pPr lvl="1"/>
            <a:r>
              <a:rPr lang="en-US" dirty="0" err="1" smtClean="0"/>
              <a:t>gov’t</a:t>
            </a:r>
            <a:r>
              <a:rPr lang="en-US" dirty="0" smtClean="0"/>
              <a:t> budget: R= </a:t>
            </a:r>
            <a:r>
              <a:rPr lang="en-US" dirty="0" err="1" smtClean="0"/>
              <a:t>p’z</a:t>
            </a:r>
            <a:r>
              <a:rPr lang="en-US" dirty="0" smtClean="0"/>
              <a:t> = (q-p)</a:t>
            </a:r>
            <a:r>
              <a:rPr lang="en-US" dirty="0" smtClean="0"/>
              <a:t>’x</a:t>
            </a:r>
          </a:p>
          <a:p>
            <a:pPr lvl="2"/>
            <a:r>
              <a:rPr lang="en-US" dirty="0" smtClean="0"/>
              <a:t>Treat z as fixed</a:t>
            </a:r>
            <a:endParaRPr lang="en-US" dirty="0" smtClean="0"/>
          </a:p>
          <a:p>
            <a:pPr lvl="1"/>
            <a:r>
              <a:rPr lang="en-US" dirty="0" smtClean="0"/>
              <a:t>3 equations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 to one eq.</a:t>
            </a:r>
            <a:endParaRPr lang="en-US" dirty="0"/>
          </a:p>
        </p:txBody>
      </p:sp>
      <p:sp>
        <p:nvSpPr>
          <p:cNvPr id="3" name="Content Placeholder 2"/>
          <p:cNvSpPr>
            <a:spLocks noGrp="1"/>
          </p:cNvSpPr>
          <p:nvPr>
            <p:ph idx="1"/>
          </p:nvPr>
        </p:nvSpPr>
        <p:spPr/>
        <p:txBody>
          <a:bodyPr/>
          <a:lstStyle/>
          <a:p>
            <a:r>
              <a:rPr lang="en-US" dirty="0" smtClean="0"/>
              <a:t>R = (q-p)’x</a:t>
            </a:r>
          </a:p>
          <a:p>
            <a:pPr lvl="1"/>
            <a:r>
              <a:rPr lang="en-US" dirty="0" smtClean="0"/>
              <a:t>Let x = x(q-p) = x(t), the demand equation.</a:t>
            </a:r>
          </a:p>
          <a:p>
            <a:pPr lvl="1"/>
            <a:r>
              <a:rPr lang="en-US" dirty="0" smtClean="0"/>
              <a:t>x(t) always satisfies x(t)’q = 0.</a:t>
            </a:r>
          </a:p>
          <a:p>
            <a:r>
              <a:rPr lang="en-US" dirty="0" smtClean="0"/>
              <a:t>R = </a:t>
            </a:r>
            <a:r>
              <a:rPr lang="en-US" dirty="0" err="1" smtClean="0"/>
              <a:t>t’x</a:t>
            </a:r>
            <a:r>
              <a:rPr lang="en-US" dirty="0" smtClean="0"/>
              <a:t>(t)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Feasible tax Variation</a:t>
            </a:r>
            <a:endParaRPr lang="en-US" dirty="0"/>
          </a:p>
        </p:txBody>
      </p:sp>
      <p:sp>
        <p:nvSpPr>
          <p:cNvPr id="880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8065" name="Object 1"/>
          <p:cNvGraphicFramePr>
            <a:graphicFrameLocks noChangeAspect="1"/>
          </p:cNvGraphicFramePr>
          <p:nvPr/>
        </p:nvGraphicFramePr>
        <p:xfrm>
          <a:off x="1600200" y="1828800"/>
          <a:ext cx="4191000" cy="4287345"/>
        </p:xfrm>
        <a:graphic>
          <a:graphicData uri="http://schemas.openxmlformats.org/presentationml/2006/ole">
            <p:oleObj spid="_x0000_s88065" name="Equation" r:id="rId4" imgW="825500" imgH="85090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W = V(q) – </a:t>
            </a:r>
            <a:r>
              <a:rPr lang="en-US" dirty="0" err="1">
                <a:solidFill>
                  <a:schemeClr val="tx1"/>
                </a:solidFill>
                <a:latin typeface="+mn-lt"/>
                <a:ea typeface="+mn-ea"/>
                <a:cs typeface="+mn-cs"/>
              </a:rPr>
              <a:t>Dx</a:t>
            </a:r>
            <a:r>
              <a:rPr lang="en-US" baseline="-25000" dirty="0" err="1">
                <a:solidFill>
                  <a:schemeClr val="tx1"/>
                </a:solidFill>
                <a:latin typeface="+mn-lt"/>
                <a:ea typeface="+mn-ea"/>
                <a:cs typeface="+mn-cs"/>
              </a:rPr>
              <a:t>i</a:t>
            </a:r>
            <a:r>
              <a:rPr lang="en-US" dirty="0">
                <a:solidFill>
                  <a:schemeClr val="tx1"/>
                </a:solidFill>
                <a:latin typeface="+mn-lt"/>
                <a:ea typeface="+mn-ea"/>
                <a:cs typeface="+mn-cs"/>
              </a:rPr>
              <a:t>(q</a:t>
            </a:r>
            <a:r>
              <a:rPr lang="en-US" dirty="0" smtClean="0">
                <a:solidFill>
                  <a:schemeClr val="tx1"/>
                </a:solidFill>
                <a:latin typeface="+mn-lt"/>
                <a:ea typeface="+mn-ea"/>
                <a:cs typeface="+mn-cs"/>
              </a:rPr>
              <a:t>)</a:t>
            </a:r>
          </a:p>
          <a:p>
            <a:pPr lvl="1"/>
            <a:r>
              <a:rPr lang="en-US" dirty="0" smtClean="0">
                <a:ea typeface="+mn-ea"/>
                <a:cs typeface="+mn-cs"/>
              </a:rPr>
              <a:t>Indirect utility less damage</a:t>
            </a:r>
          </a:p>
          <a:p>
            <a:pPr lvl="1"/>
            <a:r>
              <a:rPr lang="en-US" dirty="0" smtClean="0">
                <a:solidFill>
                  <a:schemeClr val="tx1"/>
                </a:solidFill>
                <a:latin typeface="Symbol" pitchFamily="18" charset="2"/>
              </a:rPr>
              <a:t>a</a:t>
            </a:r>
            <a:r>
              <a:rPr lang="en-US" dirty="0" smtClean="0">
                <a:solidFill>
                  <a:schemeClr val="tx1"/>
                </a:solidFill>
              </a:rPr>
              <a:t>  is the marginal </a:t>
            </a:r>
            <a:r>
              <a:rPr lang="en-US" dirty="0" err="1" smtClean="0">
                <a:solidFill>
                  <a:schemeClr val="tx1"/>
                </a:solidFill>
              </a:rPr>
              <a:t>util</a:t>
            </a:r>
            <a:r>
              <a:rPr lang="en-US" dirty="0" smtClean="0">
                <a:solidFill>
                  <a:schemeClr val="tx1"/>
                </a:solidFill>
              </a:rPr>
              <a:t> of income</a:t>
            </a:r>
          </a:p>
          <a:p>
            <a:pPr lvl="1"/>
            <a:r>
              <a:rPr lang="en-US" dirty="0" err="1" smtClean="0"/>
              <a:t>dV</a:t>
            </a:r>
            <a:r>
              <a:rPr lang="en-US" dirty="0" smtClean="0"/>
              <a:t>/</a:t>
            </a:r>
            <a:r>
              <a:rPr lang="en-US" dirty="0" err="1" smtClean="0"/>
              <a:t>dt</a:t>
            </a:r>
            <a:r>
              <a:rPr lang="en-US" dirty="0" smtClean="0"/>
              <a:t> = </a:t>
            </a:r>
            <a:r>
              <a:rPr lang="en-US" dirty="0" err="1" smtClean="0"/>
              <a:t>dV</a:t>
            </a:r>
            <a:r>
              <a:rPr lang="en-US" dirty="0" smtClean="0"/>
              <a:t>/</a:t>
            </a:r>
            <a:r>
              <a:rPr lang="en-US" dirty="0" err="1" smtClean="0"/>
              <a:t>dq</a:t>
            </a:r>
            <a:r>
              <a:rPr lang="en-US" dirty="0" smtClean="0"/>
              <a:t> = -</a:t>
            </a:r>
            <a:r>
              <a:rPr lang="en-US" dirty="0" smtClean="0">
                <a:solidFill>
                  <a:schemeClr val="tx1"/>
                </a:solidFill>
                <a:latin typeface="Symbol" pitchFamily="18" charset="2"/>
              </a:rPr>
              <a:t> a </a:t>
            </a:r>
            <a:r>
              <a:rPr lang="en-US" dirty="0" smtClean="0"/>
              <a:t>x  by Roy’s identity</a:t>
            </a:r>
            <a:endParaRPr lang="en-US" dirty="0" smtClean="0">
              <a:solidFill>
                <a:schemeClr val="tx1"/>
              </a:solidFill>
            </a:endParaRPr>
          </a:p>
          <a:p>
            <a:pPr lvl="1">
              <a:buNone/>
            </a:pPr>
            <a:endParaRPr lang="en-US" dirty="0"/>
          </a:p>
          <a:p>
            <a:pPr lvl="1">
              <a:buNone/>
            </a:pPr>
            <a:r>
              <a:rPr lang="en-US" dirty="0" smtClean="0"/>
              <a:t>What happens when only taxes </a:t>
            </a:r>
            <a:r>
              <a:rPr lang="en-US" dirty="0" err="1" smtClean="0"/>
              <a:t>i</a:t>
            </a:r>
            <a:r>
              <a:rPr lang="en-US" dirty="0" smtClean="0"/>
              <a:t> and j are perturbed.  Like tax on dirt up and labor down.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200400"/>
            <a:ext cx="8229600" cy="2925763"/>
          </a:xfrm>
        </p:spPr>
        <p:txBody>
          <a:bodyPr/>
          <a:lstStyle/>
          <a:p>
            <a:r>
              <a:rPr lang="en-US" dirty="0" smtClean="0"/>
              <a:t>Double dividend means first term is non-zero and original tax system is </a:t>
            </a:r>
            <a:r>
              <a:rPr lang="en-US" dirty="0" err="1" smtClean="0"/>
              <a:t>nonoptimal</a:t>
            </a:r>
            <a:r>
              <a:rPr lang="en-US" dirty="0" smtClean="0"/>
              <a:t>.</a:t>
            </a:r>
            <a:endParaRPr lang="en-US" dirty="0"/>
          </a:p>
        </p:txBody>
      </p:sp>
      <p:sp>
        <p:nvSpPr>
          <p:cNvPr id="1126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41" name="Object 1"/>
          <p:cNvGraphicFramePr>
            <a:graphicFrameLocks noChangeAspect="1"/>
          </p:cNvGraphicFramePr>
          <p:nvPr/>
        </p:nvGraphicFramePr>
        <p:xfrm>
          <a:off x="609600" y="1709738"/>
          <a:ext cx="7499350" cy="1611312"/>
        </p:xfrm>
        <a:graphic>
          <a:graphicData uri="http://schemas.openxmlformats.org/presentationml/2006/ole">
            <p:oleObj spid="_x0000_s112641" name="Equation" r:id="rId4" imgW="2450880" imgH="469800" progId="Equation.DSMT4">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smtClean="0"/>
              <a:t>t = q-p</a:t>
            </a:r>
          </a:p>
          <a:p>
            <a:pPr lvl="0"/>
            <a:r>
              <a:rPr lang="en-US" smtClean="0"/>
              <a:t>p is constant, so can write </a:t>
            </a:r>
          </a:p>
          <a:p>
            <a:pPr lvl="0"/>
            <a:r>
              <a:rPr lang="en-US" smtClean="0"/>
              <a:t>q(t) = q(t+p) as the demand system</a:t>
            </a:r>
          </a:p>
          <a:p>
            <a:pPr lvl="0"/>
            <a:r>
              <a:rPr lang="en-US" smtClean="0"/>
              <a:t>q(t) satisfies budget constraint by construction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Sources</a:t>
            </a:r>
          </a:p>
        </p:txBody>
      </p:sp>
      <p:sp>
        <p:nvSpPr>
          <p:cNvPr id="52227" name="Rectangle 3"/>
          <p:cNvSpPr>
            <a:spLocks noGrp="1" noChangeArrowheads="1"/>
          </p:cNvSpPr>
          <p:nvPr>
            <p:ph type="body" idx="1"/>
          </p:nvPr>
        </p:nvSpPr>
        <p:spPr/>
        <p:txBody>
          <a:bodyPr/>
          <a:lstStyle/>
          <a:p>
            <a:r>
              <a:rPr lang="en-US"/>
              <a:t>Goulder, Parry, Burtraw.  Rand 1997</a:t>
            </a:r>
          </a:p>
          <a:p>
            <a:r>
              <a:rPr lang="en-US"/>
              <a:t>Fullerton.  AER  1997</a:t>
            </a:r>
          </a:p>
          <a:p>
            <a:r>
              <a:rPr lang="en-US"/>
              <a:t>Fullerton and Metcalf.  NBER wp 6199 1997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Equation left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Direct Approach</a:t>
            </a:r>
          </a:p>
        </p:txBody>
      </p:sp>
      <p:sp>
        <p:nvSpPr>
          <p:cNvPr id="72707" name="Rectangle 3"/>
          <p:cNvSpPr>
            <a:spLocks noGrp="1" noChangeArrowheads="1"/>
          </p:cNvSpPr>
          <p:nvPr>
            <p:ph type="body" idx="1"/>
          </p:nvPr>
        </p:nvSpPr>
        <p:spPr/>
        <p:txBody>
          <a:bodyPr/>
          <a:lstStyle/>
          <a:p>
            <a:r>
              <a:rPr lang="en-US" dirty="0"/>
              <a:t>Form the indirect utility function</a:t>
            </a:r>
          </a:p>
          <a:p>
            <a:pPr lvl="1"/>
            <a:r>
              <a:rPr lang="en-US" dirty="0"/>
              <a:t>IN(X(t),Y(t),H(t))= IN(t)</a:t>
            </a:r>
          </a:p>
          <a:p>
            <a:r>
              <a:rPr lang="en-US" dirty="0"/>
              <a:t>Use Roy’s identity to get</a:t>
            </a:r>
          </a:p>
          <a:p>
            <a:pPr lvl="1"/>
            <a:r>
              <a:rPr lang="en-US" dirty="0" err="1"/>
              <a:t>dIN</a:t>
            </a:r>
            <a:r>
              <a:rPr lang="en-US" dirty="0"/>
              <a:t>/</a:t>
            </a:r>
            <a:r>
              <a:rPr lang="en-US" dirty="0" err="1"/>
              <a:t>dt</a:t>
            </a:r>
            <a:r>
              <a:rPr lang="en-US" baseline="-25000" dirty="0" err="1"/>
              <a:t>x</a:t>
            </a:r>
            <a:r>
              <a:rPr lang="en-US" dirty="0"/>
              <a:t> = -</a:t>
            </a:r>
            <a:r>
              <a:rPr lang="en-US" dirty="0" err="1"/>
              <a:t>aX</a:t>
            </a:r>
            <a:r>
              <a:rPr lang="en-US" dirty="0"/>
              <a:t> –</a:t>
            </a:r>
            <a:r>
              <a:rPr lang="en-US" dirty="0" err="1"/>
              <a:t>aH</a:t>
            </a:r>
            <a:r>
              <a:rPr lang="en-US" dirty="0"/>
              <a:t> </a:t>
            </a:r>
            <a:r>
              <a:rPr lang="en-US" dirty="0" err="1"/>
              <a:t>dt</a:t>
            </a:r>
            <a:r>
              <a:rPr lang="en-US" baseline="-25000" dirty="0" err="1"/>
              <a:t>l</a:t>
            </a:r>
            <a:r>
              <a:rPr lang="en-US" dirty="0"/>
              <a:t>/</a:t>
            </a:r>
            <a:r>
              <a:rPr lang="en-US" dirty="0" err="1"/>
              <a:t>dt</a:t>
            </a:r>
            <a:r>
              <a:rPr lang="en-US" baseline="-25000" dirty="0" err="1"/>
              <a:t>x</a:t>
            </a:r>
            <a:endParaRPr lang="en-US" baseline="-25000" dirty="0"/>
          </a:p>
          <a:p>
            <a:pPr lvl="1"/>
            <a:r>
              <a:rPr lang="en-US" dirty="0"/>
              <a:t>Adding the </a:t>
            </a:r>
            <a:r>
              <a:rPr lang="en-US" dirty="0" err="1"/>
              <a:t>Pigou</a:t>
            </a:r>
            <a:r>
              <a:rPr lang="en-US" dirty="0"/>
              <a:t> term</a:t>
            </a:r>
          </a:p>
          <a:p>
            <a:pPr lvl="1"/>
            <a:r>
              <a:rPr lang="en-US" dirty="0" err="1"/>
              <a:t>dU</a:t>
            </a:r>
            <a:r>
              <a:rPr lang="en-US" dirty="0"/>
              <a:t>/</a:t>
            </a:r>
            <a:r>
              <a:rPr lang="en-US" dirty="0" err="1"/>
              <a:t>dt</a:t>
            </a:r>
            <a:r>
              <a:rPr lang="en-US" baseline="-25000" dirty="0" err="1"/>
              <a:t>x</a:t>
            </a:r>
            <a:r>
              <a:rPr lang="en-US" dirty="0"/>
              <a:t> = -</a:t>
            </a:r>
            <a:r>
              <a:rPr lang="en-US" dirty="0" err="1"/>
              <a:t>aX</a:t>
            </a:r>
            <a:r>
              <a:rPr lang="en-US" dirty="0"/>
              <a:t> –</a:t>
            </a:r>
            <a:r>
              <a:rPr lang="en-US" dirty="0" err="1"/>
              <a:t>aH</a:t>
            </a:r>
            <a:r>
              <a:rPr lang="en-US" dirty="0"/>
              <a:t> </a:t>
            </a:r>
            <a:r>
              <a:rPr lang="en-US" dirty="0" err="1"/>
              <a:t>dt</a:t>
            </a:r>
            <a:r>
              <a:rPr lang="en-US" baseline="-25000" dirty="0" err="1"/>
              <a:t>l</a:t>
            </a:r>
            <a:r>
              <a:rPr lang="en-US" dirty="0"/>
              <a:t>/</a:t>
            </a:r>
            <a:r>
              <a:rPr lang="en-US" dirty="0" err="1"/>
              <a:t>dt</a:t>
            </a:r>
            <a:r>
              <a:rPr lang="en-US" baseline="-25000" dirty="0" err="1"/>
              <a:t>x</a:t>
            </a:r>
            <a:r>
              <a:rPr lang="en-US" baseline="-25000" dirty="0"/>
              <a:t> </a:t>
            </a:r>
            <a:r>
              <a:rPr lang="en-US" dirty="0"/>
              <a:t>+ </a:t>
            </a:r>
            <a:r>
              <a:rPr lang="en-US" dirty="0" err="1"/>
              <a:t>V’Q</a:t>
            </a:r>
            <a:r>
              <a:rPr lang="en-US" baseline="-25000" dirty="0" err="1"/>
              <a:t>x</a:t>
            </a:r>
            <a:r>
              <a:rPr lang="en-US" dirty="0"/>
              <a:t> </a:t>
            </a:r>
            <a:r>
              <a:rPr lang="en-US" dirty="0" err="1"/>
              <a:t>dX</a:t>
            </a:r>
            <a:r>
              <a:rPr lang="en-US" dirty="0"/>
              <a:t>/</a:t>
            </a:r>
            <a:r>
              <a:rPr lang="en-US" dirty="0" err="1"/>
              <a:t>dt</a:t>
            </a:r>
            <a:r>
              <a:rPr lang="en-US" baseline="-25000" dirty="0" err="1"/>
              <a:t>x</a:t>
            </a:r>
            <a:endParaRPr lang="en-US" baseline="-25000" dirty="0"/>
          </a:p>
          <a:p>
            <a:r>
              <a:rPr lang="en-US" dirty="0"/>
              <a:t>Here the </a:t>
            </a:r>
            <a:r>
              <a:rPr lang="en-US" dirty="0" err="1"/>
              <a:t>dwl</a:t>
            </a:r>
            <a:r>
              <a:rPr lang="en-US" dirty="0"/>
              <a:t> in X market decreases by </a:t>
            </a:r>
            <a:r>
              <a:rPr lang="en-US" dirty="0" err="1"/>
              <a:t>aX</a:t>
            </a:r>
            <a:r>
              <a:rPr lang="en-US" dirty="0"/>
              <a:t> </a:t>
            </a:r>
            <a:r>
              <a:rPr lang="en-US" dirty="0" err="1"/>
              <a:t>dX</a:t>
            </a:r>
            <a:r>
              <a:rPr lang="en-US" dirty="0"/>
              <a:t>; in labor market by –</a:t>
            </a:r>
            <a:r>
              <a:rPr lang="en-US" dirty="0" err="1"/>
              <a:t>aH</a:t>
            </a:r>
            <a:r>
              <a:rPr lang="en-US" dirty="0"/>
              <a:t> </a:t>
            </a:r>
            <a:r>
              <a:rPr lang="en-US" dirty="0" err="1"/>
              <a:t>dt</a:t>
            </a:r>
            <a:r>
              <a:rPr lang="en-US" baseline="-25000" dirty="0" err="1"/>
              <a:t>l</a:t>
            </a:r>
            <a:r>
              <a:rPr lang="en-US" dirty="0"/>
              <a:t>/</a:t>
            </a:r>
            <a:r>
              <a:rPr lang="en-US" dirty="0" err="1"/>
              <a:t>dt</a:t>
            </a:r>
            <a:r>
              <a:rPr lang="en-US" baseline="-25000" dirty="0" err="1"/>
              <a:t>x</a:t>
            </a:r>
            <a:r>
              <a:rPr lang="en-US" baseline="-25000" dirty="0"/>
              <a:t> </a:t>
            </a:r>
            <a:r>
              <a:rPr lang="en-US" dirty="0" err="1"/>
              <a:t>dX</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0" y="274638"/>
            <a:ext cx="8229600" cy="1143000"/>
          </a:xfrm>
        </p:spPr>
        <p:txBody>
          <a:bodyPr/>
          <a:lstStyle/>
          <a:p>
            <a:r>
              <a:rPr lang="en-US"/>
              <a:t>Pictures</a:t>
            </a:r>
          </a:p>
        </p:txBody>
      </p:sp>
      <p:sp>
        <p:nvSpPr>
          <p:cNvPr id="64516" name="Line 4"/>
          <p:cNvSpPr>
            <a:spLocks noChangeShapeType="1"/>
          </p:cNvSpPr>
          <p:nvPr/>
        </p:nvSpPr>
        <p:spPr bwMode="auto">
          <a:xfrm>
            <a:off x="685800" y="1524000"/>
            <a:ext cx="0" cy="2438400"/>
          </a:xfrm>
          <a:prstGeom prst="line">
            <a:avLst/>
          </a:prstGeom>
          <a:noFill/>
          <a:ln w="9525">
            <a:solidFill>
              <a:schemeClr val="tx1"/>
            </a:solidFill>
            <a:round/>
            <a:headEnd/>
            <a:tailEnd/>
          </a:ln>
          <a:effectLst/>
        </p:spPr>
        <p:txBody>
          <a:bodyPr/>
          <a:lstStyle/>
          <a:p>
            <a:endParaRPr lang="en-US"/>
          </a:p>
        </p:txBody>
      </p:sp>
      <p:sp>
        <p:nvSpPr>
          <p:cNvPr id="64517" name="Line 5"/>
          <p:cNvSpPr>
            <a:spLocks noChangeShapeType="1"/>
          </p:cNvSpPr>
          <p:nvPr/>
        </p:nvSpPr>
        <p:spPr bwMode="auto">
          <a:xfrm>
            <a:off x="685800" y="3962400"/>
            <a:ext cx="2667000" cy="0"/>
          </a:xfrm>
          <a:prstGeom prst="line">
            <a:avLst/>
          </a:prstGeom>
          <a:noFill/>
          <a:ln w="9525">
            <a:solidFill>
              <a:schemeClr val="tx1"/>
            </a:solidFill>
            <a:round/>
            <a:headEnd/>
            <a:tailEnd/>
          </a:ln>
          <a:effectLst/>
        </p:spPr>
        <p:txBody>
          <a:bodyPr/>
          <a:lstStyle/>
          <a:p>
            <a:endParaRPr lang="en-US"/>
          </a:p>
        </p:txBody>
      </p:sp>
      <p:sp>
        <p:nvSpPr>
          <p:cNvPr id="64518" name="Line 6"/>
          <p:cNvSpPr>
            <a:spLocks noChangeShapeType="1"/>
          </p:cNvSpPr>
          <p:nvPr/>
        </p:nvSpPr>
        <p:spPr bwMode="auto">
          <a:xfrm>
            <a:off x="838200" y="1752600"/>
            <a:ext cx="2514600" cy="1828800"/>
          </a:xfrm>
          <a:prstGeom prst="line">
            <a:avLst/>
          </a:prstGeom>
          <a:noFill/>
          <a:ln w="9525">
            <a:solidFill>
              <a:schemeClr val="tx1"/>
            </a:solidFill>
            <a:round/>
            <a:headEnd/>
            <a:tailEnd/>
          </a:ln>
          <a:effectLst/>
        </p:spPr>
        <p:txBody>
          <a:bodyPr/>
          <a:lstStyle/>
          <a:p>
            <a:endParaRPr lang="en-US"/>
          </a:p>
        </p:txBody>
      </p:sp>
      <p:sp>
        <p:nvSpPr>
          <p:cNvPr id="64519" name="Line 7"/>
          <p:cNvSpPr>
            <a:spLocks noChangeShapeType="1"/>
          </p:cNvSpPr>
          <p:nvPr/>
        </p:nvSpPr>
        <p:spPr bwMode="auto">
          <a:xfrm flipV="1">
            <a:off x="1066800" y="1981200"/>
            <a:ext cx="2590800" cy="1676400"/>
          </a:xfrm>
          <a:prstGeom prst="line">
            <a:avLst/>
          </a:prstGeom>
          <a:noFill/>
          <a:ln w="9525">
            <a:solidFill>
              <a:schemeClr val="tx1"/>
            </a:solidFill>
            <a:round/>
            <a:headEnd/>
            <a:tailEnd/>
          </a:ln>
          <a:effectLst/>
        </p:spPr>
        <p:txBody>
          <a:bodyPr/>
          <a:lstStyle/>
          <a:p>
            <a:endParaRPr lang="en-US"/>
          </a:p>
        </p:txBody>
      </p:sp>
      <p:sp>
        <p:nvSpPr>
          <p:cNvPr id="64520" name="Freeform 8"/>
          <p:cNvSpPr>
            <a:spLocks/>
          </p:cNvSpPr>
          <p:nvPr/>
        </p:nvSpPr>
        <p:spPr bwMode="auto">
          <a:xfrm flipH="1">
            <a:off x="1600200" y="2438400"/>
            <a:ext cx="685800" cy="838200"/>
          </a:xfrm>
          <a:custGeom>
            <a:avLst/>
            <a:gdLst/>
            <a:ahLst/>
            <a:cxnLst>
              <a:cxn ang="0">
                <a:pos x="0" y="192"/>
              </a:cxn>
              <a:cxn ang="0">
                <a:pos x="336" y="0"/>
              </a:cxn>
              <a:cxn ang="0">
                <a:pos x="336" y="480"/>
              </a:cxn>
              <a:cxn ang="0">
                <a:pos x="0" y="192"/>
              </a:cxn>
            </a:cxnLst>
            <a:rect l="0" t="0" r="r" b="b"/>
            <a:pathLst>
              <a:path w="336" h="480">
                <a:moveTo>
                  <a:pt x="0" y="192"/>
                </a:moveTo>
                <a:lnTo>
                  <a:pt x="336" y="0"/>
                </a:lnTo>
                <a:lnTo>
                  <a:pt x="336" y="480"/>
                </a:lnTo>
                <a:lnTo>
                  <a:pt x="0" y="192"/>
                </a:lnTo>
                <a:close/>
              </a:path>
            </a:pathLst>
          </a:custGeom>
          <a:solidFill>
            <a:srgbClr val="FF0000"/>
          </a:solidFill>
          <a:ln w="9525">
            <a:solidFill>
              <a:schemeClr val="tx1"/>
            </a:solidFill>
            <a:round/>
            <a:headEnd/>
            <a:tailEnd/>
          </a:ln>
          <a:effectLst/>
        </p:spPr>
        <p:txBody>
          <a:bodyPr/>
          <a:lstStyle/>
          <a:p>
            <a:endParaRPr lang="en-US"/>
          </a:p>
        </p:txBody>
      </p:sp>
      <p:sp>
        <p:nvSpPr>
          <p:cNvPr id="64521" name="Text Box 9"/>
          <p:cNvSpPr txBox="1">
            <a:spLocks noChangeArrowheads="1"/>
          </p:cNvSpPr>
          <p:nvPr/>
        </p:nvSpPr>
        <p:spPr bwMode="auto">
          <a:xfrm>
            <a:off x="1371600" y="4114800"/>
            <a:ext cx="438150" cy="366713"/>
          </a:xfrm>
          <a:prstGeom prst="rect">
            <a:avLst/>
          </a:prstGeom>
          <a:noFill/>
          <a:ln w="9525">
            <a:noFill/>
            <a:miter lim="800000"/>
            <a:headEnd/>
            <a:tailEnd/>
          </a:ln>
          <a:effectLst/>
        </p:spPr>
        <p:txBody>
          <a:bodyPr wrap="none">
            <a:spAutoFit/>
          </a:bodyPr>
          <a:lstStyle/>
          <a:p>
            <a:r>
              <a:rPr lang="en-US"/>
              <a:t>L</a:t>
            </a:r>
            <a:r>
              <a:rPr lang="en-US" baseline="-25000"/>
              <a:t>.0</a:t>
            </a:r>
            <a:endParaRPr lang="en-US"/>
          </a:p>
        </p:txBody>
      </p:sp>
      <p:sp>
        <p:nvSpPr>
          <p:cNvPr id="64522" name="Text Box 10"/>
          <p:cNvSpPr txBox="1">
            <a:spLocks noChangeArrowheads="1"/>
          </p:cNvSpPr>
          <p:nvPr/>
        </p:nvSpPr>
        <p:spPr bwMode="auto">
          <a:xfrm>
            <a:off x="4953000" y="4648200"/>
            <a:ext cx="1225550" cy="366713"/>
          </a:xfrm>
          <a:prstGeom prst="rect">
            <a:avLst/>
          </a:prstGeom>
          <a:noFill/>
          <a:ln w="9525">
            <a:noFill/>
            <a:miter lim="800000"/>
            <a:headEnd/>
            <a:tailEnd/>
          </a:ln>
          <a:effectLst/>
        </p:spPr>
        <p:txBody>
          <a:bodyPr wrap="none">
            <a:spAutoFit/>
          </a:bodyPr>
          <a:lstStyle/>
          <a:p>
            <a:r>
              <a:rPr lang="en-US"/>
              <a:t>Dirty good</a:t>
            </a:r>
          </a:p>
        </p:txBody>
      </p:sp>
      <p:grpSp>
        <p:nvGrpSpPr>
          <p:cNvPr id="64529" name="Group 17"/>
          <p:cNvGrpSpPr>
            <a:grpSpLocks/>
          </p:cNvGrpSpPr>
          <p:nvPr/>
        </p:nvGrpSpPr>
        <p:grpSpPr bwMode="auto">
          <a:xfrm>
            <a:off x="4191000" y="1676400"/>
            <a:ext cx="2971800" cy="2765425"/>
            <a:chOff x="528" y="1056"/>
            <a:chExt cx="1872" cy="1742"/>
          </a:xfrm>
        </p:grpSpPr>
        <p:sp>
          <p:nvSpPr>
            <p:cNvPr id="64523" name="Line 11"/>
            <p:cNvSpPr>
              <a:spLocks noChangeShapeType="1"/>
            </p:cNvSpPr>
            <p:nvPr/>
          </p:nvSpPr>
          <p:spPr bwMode="auto">
            <a:xfrm>
              <a:off x="528" y="1056"/>
              <a:ext cx="0" cy="1536"/>
            </a:xfrm>
            <a:prstGeom prst="line">
              <a:avLst/>
            </a:prstGeom>
            <a:noFill/>
            <a:ln w="9525">
              <a:solidFill>
                <a:schemeClr val="tx1"/>
              </a:solidFill>
              <a:round/>
              <a:headEnd/>
              <a:tailEnd/>
            </a:ln>
            <a:effectLst/>
          </p:spPr>
          <p:txBody>
            <a:bodyPr/>
            <a:lstStyle/>
            <a:p>
              <a:endParaRPr lang="en-US"/>
            </a:p>
          </p:txBody>
        </p:sp>
        <p:sp>
          <p:nvSpPr>
            <p:cNvPr id="64524" name="Line 12"/>
            <p:cNvSpPr>
              <a:spLocks noChangeShapeType="1"/>
            </p:cNvSpPr>
            <p:nvPr/>
          </p:nvSpPr>
          <p:spPr bwMode="auto">
            <a:xfrm>
              <a:off x="528" y="2592"/>
              <a:ext cx="1680" cy="0"/>
            </a:xfrm>
            <a:prstGeom prst="line">
              <a:avLst/>
            </a:prstGeom>
            <a:noFill/>
            <a:ln w="9525">
              <a:solidFill>
                <a:schemeClr val="tx1"/>
              </a:solidFill>
              <a:round/>
              <a:headEnd/>
              <a:tailEnd/>
            </a:ln>
            <a:effectLst/>
          </p:spPr>
          <p:txBody>
            <a:bodyPr/>
            <a:lstStyle/>
            <a:p>
              <a:endParaRPr lang="en-US"/>
            </a:p>
          </p:txBody>
        </p:sp>
        <p:sp>
          <p:nvSpPr>
            <p:cNvPr id="64525" name="Line 13"/>
            <p:cNvSpPr>
              <a:spLocks noChangeShapeType="1"/>
            </p:cNvSpPr>
            <p:nvPr/>
          </p:nvSpPr>
          <p:spPr bwMode="auto">
            <a:xfrm>
              <a:off x="624" y="1152"/>
              <a:ext cx="1536" cy="1248"/>
            </a:xfrm>
            <a:prstGeom prst="line">
              <a:avLst/>
            </a:prstGeom>
            <a:noFill/>
            <a:ln w="9525">
              <a:solidFill>
                <a:schemeClr val="tx1"/>
              </a:solidFill>
              <a:round/>
              <a:headEnd/>
              <a:tailEnd/>
            </a:ln>
            <a:effectLst/>
          </p:spPr>
          <p:txBody>
            <a:bodyPr/>
            <a:lstStyle/>
            <a:p>
              <a:endParaRPr lang="en-US"/>
            </a:p>
          </p:txBody>
        </p:sp>
        <p:sp>
          <p:nvSpPr>
            <p:cNvPr id="64526" name="Line 14"/>
            <p:cNvSpPr>
              <a:spLocks noChangeShapeType="1"/>
            </p:cNvSpPr>
            <p:nvPr/>
          </p:nvSpPr>
          <p:spPr bwMode="auto">
            <a:xfrm flipV="1">
              <a:off x="768" y="1344"/>
              <a:ext cx="1632" cy="1056"/>
            </a:xfrm>
            <a:prstGeom prst="line">
              <a:avLst/>
            </a:prstGeom>
            <a:noFill/>
            <a:ln w="9525">
              <a:solidFill>
                <a:schemeClr val="tx1"/>
              </a:solidFill>
              <a:round/>
              <a:headEnd/>
              <a:tailEnd/>
            </a:ln>
            <a:effectLst/>
          </p:spPr>
          <p:txBody>
            <a:bodyPr/>
            <a:lstStyle/>
            <a:p>
              <a:endParaRPr lang="en-US"/>
            </a:p>
          </p:txBody>
        </p:sp>
        <p:sp>
          <p:nvSpPr>
            <p:cNvPr id="64527" name="Freeform 15"/>
            <p:cNvSpPr>
              <a:spLocks/>
            </p:cNvSpPr>
            <p:nvPr/>
          </p:nvSpPr>
          <p:spPr bwMode="auto">
            <a:xfrm>
              <a:off x="1536" y="1680"/>
              <a:ext cx="336" cy="480"/>
            </a:xfrm>
            <a:custGeom>
              <a:avLst/>
              <a:gdLst/>
              <a:ahLst/>
              <a:cxnLst>
                <a:cxn ang="0">
                  <a:pos x="0" y="192"/>
                </a:cxn>
                <a:cxn ang="0">
                  <a:pos x="336" y="0"/>
                </a:cxn>
                <a:cxn ang="0">
                  <a:pos x="336" y="480"/>
                </a:cxn>
                <a:cxn ang="0">
                  <a:pos x="0" y="192"/>
                </a:cxn>
              </a:cxnLst>
              <a:rect l="0" t="0" r="r" b="b"/>
              <a:pathLst>
                <a:path w="336" h="480">
                  <a:moveTo>
                    <a:pt x="0" y="192"/>
                  </a:moveTo>
                  <a:lnTo>
                    <a:pt x="336" y="0"/>
                  </a:lnTo>
                  <a:lnTo>
                    <a:pt x="336" y="480"/>
                  </a:lnTo>
                  <a:lnTo>
                    <a:pt x="0" y="192"/>
                  </a:lnTo>
                  <a:close/>
                </a:path>
              </a:pathLst>
            </a:custGeom>
            <a:solidFill>
              <a:srgbClr val="FF0000"/>
            </a:solidFill>
            <a:ln w="9525">
              <a:solidFill>
                <a:schemeClr val="tx1"/>
              </a:solidFill>
              <a:round/>
              <a:headEnd/>
              <a:tailEnd/>
            </a:ln>
            <a:effectLst/>
          </p:spPr>
          <p:txBody>
            <a:bodyPr/>
            <a:lstStyle/>
            <a:p>
              <a:endParaRPr lang="en-US"/>
            </a:p>
          </p:txBody>
        </p:sp>
        <p:sp>
          <p:nvSpPr>
            <p:cNvPr id="64528" name="Text Box 16"/>
            <p:cNvSpPr txBox="1">
              <a:spLocks noChangeArrowheads="1"/>
            </p:cNvSpPr>
            <p:nvPr/>
          </p:nvSpPr>
          <p:spPr bwMode="auto">
            <a:xfrm>
              <a:off x="1910" y="2567"/>
              <a:ext cx="292" cy="231"/>
            </a:xfrm>
            <a:prstGeom prst="rect">
              <a:avLst/>
            </a:prstGeom>
            <a:noFill/>
            <a:ln w="9525">
              <a:noFill/>
              <a:miter lim="800000"/>
              <a:headEnd/>
              <a:tailEnd/>
            </a:ln>
            <a:effectLst/>
          </p:spPr>
          <p:txBody>
            <a:bodyPr wrap="none">
              <a:spAutoFit/>
            </a:bodyPr>
            <a:lstStyle/>
            <a:p>
              <a:r>
                <a:rPr lang="en-US"/>
                <a:t>X</a:t>
              </a:r>
              <a:r>
                <a:rPr lang="en-US" baseline="-25000"/>
                <a:t>.0</a:t>
              </a:r>
              <a:endParaRPr lang="en-US"/>
            </a:p>
          </p:txBody>
        </p:sp>
      </p:grpSp>
      <p:sp>
        <p:nvSpPr>
          <p:cNvPr id="64530" name="Text Box 18"/>
          <p:cNvSpPr txBox="1">
            <a:spLocks noChangeArrowheads="1"/>
          </p:cNvSpPr>
          <p:nvPr/>
        </p:nvSpPr>
        <p:spPr bwMode="auto">
          <a:xfrm>
            <a:off x="898525" y="2627313"/>
            <a:ext cx="280988" cy="366712"/>
          </a:xfrm>
          <a:prstGeom prst="rect">
            <a:avLst/>
          </a:prstGeom>
          <a:noFill/>
          <a:ln w="9525">
            <a:noFill/>
            <a:miter lim="800000"/>
            <a:headEnd/>
            <a:tailEnd/>
          </a:ln>
          <a:effectLst/>
        </p:spPr>
        <p:txBody>
          <a:bodyPr wrap="none">
            <a:spAutoFit/>
          </a:bodyPr>
          <a:lstStyle/>
          <a:p>
            <a:r>
              <a:rPr lang="en-US"/>
              <a:t>t</a:t>
            </a:r>
            <a:r>
              <a:rPr lang="en-US" baseline="-25000"/>
              <a:t>l</a:t>
            </a:r>
            <a:endParaRPr lang="en-US"/>
          </a:p>
        </p:txBody>
      </p:sp>
      <p:sp>
        <p:nvSpPr>
          <p:cNvPr id="64531" name="Line 19"/>
          <p:cNvSpPr>
            <a:spLocks noChangeShapeType="1"/>
          </p:cNvSpPr>
          <p:nvPr/>
        </p:nvSpPr>
        <p:spPr bwMode="auto">
          <a:xfrm flipH="1">
            <a:off x="5715000" y="2971800"/>
            <a:ext cx="1447800" cy="838200"/>
          </a:xfrm>
          <a:prstGeom prst="line">
            <a:avLst/>
          </a:prstGeom>
          <a:noFill/>
          <a:ln w="9525">
            <a:solidFill>
              <a:schemeClr val="tx1"/>
            </a:solidFill>
            <a:round/>
            <a:headEnd/>
            <a:tailEnd/>
          </a:ln>
          <a:effectLst/>
        </p:spPr>
        <p:txBody>
          <a:bodyPr/>
          <a:lstStyle/>
          <a:p>
            <a:endParaRPr lang="en-US"/>
          </a:p>
        </p:txBody>
      </p:sp>
      <p:sp>
        <p:nvSpPr>
          <p:cNvPr id="64532" name="Text Box 20"/>
          <p:cNvSpPr txBox="1">
            <a:spLocks noChangeArrowheads="1"/>
          </p:cNvSpPr>
          <p:nvPr/>
        </p:nvSpPr>
        <p:spPr bwMode="auto">
          <a:xfrm>
            <a:off x="6994525" y="3008313"/>
            <a:ext cx="1263650" cy="366712"/>
          </a:xfrm>
          <a:prstGeom prst="rect">
            <a:avLst/>
          </a:prstGeom>
          <a:noFill/>
          <a:ln w="9525">
            <a:noFill/>
            <a:miter lim="800000"/>
            <a:headEnd/>
            <a:tailEnd/>
          </a:ln>
          <a:effectLst/>
        </p:spPr>
        <p:txBody>
          <a:bodyPr wrap="none">
            <a:spAutoFit/>
          </a:bodyPr>
          <a:lstStyle/>
          <a:p>
            <a:r>
              <a:rPr lang="en-US"/>
              <a:t>Private mc</a:t>
            </a:r>
          </a:p>
        </p:txBody>
      </p:sp>
      <p:sp>
        <p:nvSpPr>
          <p:cNvPr id="64534" name="Text Box 22"/>
          <p:cNvSpPr txBox="1">
            <a:spLocks noChangeArrowheads="1"/>
          </p:cNvSpPr>
          <p:nvPr/>
        </p:nvSpPr>
        <p:spPr bwMode="auto">
          <a:xfrm>
            <a:off x="7070725" y="1789113"/>
            <a:ext cx="488950" cy="366712"/>
          </a:xfrm>
          <a:prstGeom prst="rect">
            <a:avLst/>
          </a:prstGeom>
          <a:noFill/>
          <a:ln w="9525">
            <a:noFill/>
            <a:miter lim="800000"/>
            <a:headEnd/>
            <a:tailEnd/>
          </a:ln>
          <a:effectLst/>
        </p:spPr>
        <p:txBody>
          <a:bodyPr wrap="none">
            <a:spAutoFit/>
          </a:bodyPr>
          <a:lstStyle/>
          <a:p>
            <a:r>
              <a:rPr lang="en-US"/>
              <a:t>mc</a:t>
            </a:r>
          </a:p>
        </p:txBody>
      </p:sp>
      <p:sp>
        <p:nvSpPr>
          <p:cNvPr id="64535" name="Text Box 23"/>
          <p:cNvSpPr txBox="1">
            <a:spLocks noChangeArrowheads="1"/>
          </p:cNvSpPr>
          <p:nvPr/>
        </p:nvSpPr>
        <p:spPr bwMode="auto">
          <a:xfrm>
            <a:off x="746125" y="4684713"/>
            <a:ext cx="1695450" cy="366712"/>
          </a:xfrm>
          <a:prstGeom prst="rect">
            <a:avLst/>
          </a:prstGeom>
          <a:noFill/>
          <a:ln w="9525">
            <a:noFill/>
            <a:miter lim="800000"/>
            <a:headEnd/>
            <a:tailEnd/>
          </a:ln>
          <a:effectLst/>
        </p:spPr>
        <p:txBody>
          <a:bodyPr wrap="none">
            <a:spAutoFit/>
          </a:bodyPr>
          <a:lstStyle/>
          <a:p>
            <a:r>
              <a:rPr lang="en-US"/>
              <a:t>Labor Demand</a:t>
            </a:r>
          </a:p>
        </p:txBody>
      </p:sp>
      <p:sp>
        <p:nvSpPr>
          <p:cNvPr id="64536" name="Text Box 24"/>
          <p:cNvSpPr txBox="1">
            <a:spLocks noChangeArrowheads="1"/>
          </p:cNvSpPr>
          <p:nvPr/>
        </p:nvSpPr>
        <p:spPr bwMode="auto">
          <a:xfrm>
            <a:off x="974725" y="5599113"/>
            <a:ext cx="7372350" cy="366712"/>
          </a:xfrm>
          <a:prstGeom prst="rect">
            <a:avLst/>
          </a:prstGeom>
          <a:noFill/>
          <a:ln w="9525">
            <a:noFill/>
            <a:miter lim="800000"/>
            <a:headEnd/>
            <a:tailEnd/>
          </a:ln>
          <a:effectLst/>
        </p:spPr>
        <p:txBody>
          <a:bodyPr wrap="none">
            <a:spAutoFit/>
          </a:bodyPr>
          <a:lstStyle/>
          <a:p>
            <a:r>
              <a:rPr lang="en-US"/>
              <a:t>Income tax distorts labor market while externality distorts goods market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GPB Model</a:t>
            </a:r>
          </a:p>
        </p:txBody>
      </p:sp>
      <p:sp>
        <p:nvSpPr>
          <p:cNvPr id="53251" name="Rectangle 3"/>
          <p:cNvSpPr>
            <a:spLocks noGrp="1" noChangeArrowheads="1"/>
          </p:cNvSpPr>
          <p:nvPr>
            <p:ph type="body" sz="half" idx="1"/>
          </p:nvPr>
        </p:nvSpPr>
        <p:spPr/>
        <p:txBody>
          <a:bodyPr/>
          <a:lstStyle/>
          <a:p>
            <a:r>
              <a:rPr lang="en-US"/>
              <a:t>3 Goods	</a:t>
            </a:r>
          </a:p>
          <a:p>
            <a:pPr lvl="1"/>
            <a:r>
              <a:rPr lang="en-US"/>
              <a:t>Dirty  X</a:t>
            </a:r>
          </a:p>
          <a:p>
            <a:pPr lvl="1"/>
            <a:r>
              <a:rPr lang="en-US"/>
              <a:t>Clean  Y</a:t>
            </a:r>
          </a:p>
          <a:p>
            <a:pPr lvl="1"/>
            <a:r>
              <a:rPr lang="en-US"/>
              <a:t>Leisure H</a:t>
            </a:r>
          </a:p>
          <a:p>
            <a:r>
              <a:rPr lang="en-US"/>
              <a:t>Dirty good externality </a:t>
            </a:r>
          </a:p>
          <a:p>
            <a:r>
              <a:rPr lang="en-US"/>
              <a:t>PPF:  T=X+Y+H</a:t>
            </a:r>
          </a:p>
          <a:p>
            <a:r>
              <a:rPr lang="en-US"/>
              <a:t>Producer prices are all 1. </a:t>
            </a:r>
          </a:p>
          <a:p>
            <a:r>
              <a:rPr lang="en-US"/>
              <a:t>T – H is labor</a:t>
            </a:r>
          </a:p>
          <a:p>
            <a:endParaRPr lang="en-US"/>
          </a:p>
        </p:txBody>
      </p:sp>
      <p:sp>
        <p:nvSpPr>
          <p:cNvPr id="53252" name="Rectangle 4"/>
          <p:cNvSpPr>
            <a:spLocks noGrp="1" noChangeArrowheads="1"/>
          </p:cNvSpPr>
          <p:nvPr>
            <p:ph type="body" sz="half" idx="2"/>
          </p:nvPr>
        </p:nvSpPr>
        <p:spPr/>
        <p:txBody>
          <a:bodyPr/>
          <a:lstStyle/>
          <a:p>
            <a:r>
              <a:rPr lang="en-US"/>
              <a:t>Taxes</a:t>
            </a:r>
          </a:p>
          <a:p>
            <a:pPr lvl="1"/>
            <a:r>
              <a:rPr lang="en-US"/>
              <a:t>t</a:t>
            </a:r>
            <a:r>
              <a:rPr lang="en-US" baseline="-25000"/>
              <a:t>X</a:t>
            </a:r>
            <a:r>
              <a:rPr lang="en-US"/>
              <a:t> for X</a:t>
            </a:r>
          </a:p>
          <a:p>
            <a:pPr lvl="1"/>
            <a:r>
              <a:rPr lang="en-US"/>
              <a:t>t</a:t>
            </a:r>
            <a:r>
              <a:rPr lang="en-US" baseline="-25000"/>
              <a:t>l  </a:t>
            </a:r>
            <a:r>
              <a:rPr lang="en-US"/>
              <a:t>for T-H, labor</a:t>
            </a:r>
          </a:p>
          <a:p>
            <a:r>
              <a:rPr lang="en-US"/>
              <a:t>Gov’t revenue	</a:t>
            </a:r>
          </a:p>
          <a:p>
            <a:pPr lvl="1"/>
            <a:r>
              <a:rPr lang="en-US"/>
              <a:t>TR= t</a:t>
            </a:r>
            <a:r>
              <a:rPr lang="en-US" baseline="-25000"/>
              <a:t>l</a:t>
            </a:r>
            <a:r>
              <a:rPr lang="en-US"/>
              <a:t>(T-H) + t</a:t>
            </a:r>
            <a:r>
              <a:rPr lang="en-US" baseline="-25000"/>
              <a:t>x</a:t>
            </a:r>
            <a:r>
              <a:rPr lang="en-US"/>
              <a:t>X</a:t>
            </a:r>
          </a:p>
          <a:p>
            <a:pPr lvl="1"/>
            <a:r>
              <a:rPr lang="en-US"/>
              <a:t>Given back to consumer lump sum.</a:t>
            </a:r>
          </a:p>
          <a:p>
            <a:pPr lvl="1"/>
            <a:r>
              <a:rPr lang="en-US"/>
              <a:t>Is constant</a:t>
            </a: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Consumer Problem</a:t>
            </a:r>
          </a:p>
        </p:txBody>
      </p:sp>
      <p:sp>
        <p:nvSpPr>
          <p:cNvPr id="55299" name="Rectangle 3"/>
          <p:cNvSpPr>
            <a:spLocks noGrp="1" noChangeArrowheads="1"/>
          </p:cNvSpPr>
          <p:nvPr>
            <p:ph type="body" idx="1"/>
          </p:nvPr>
        </p:nvSpPr>
        <p:spPr/>
        <p:txBody>
          <a:bodyPr/>
          <a:lstStyle/>
          <a:p>
            <a:r>
              <a:rPr lang="en-US"/>
              <a:t>Consumer problem max U(X,Y,H) </a:t>
            </a:r>
          </a:p>
          <a:p>
            <a:r>
              <a:rPr lang="en-US"/>
              <a:t>s.t. (1+t</a:t>
            </a:r>
            <a:r>
              <a:rPr lang="en-US" baseline="-25000"/>
              <a:t>x</a:t>
            </a:r>
            <a:r>
              <a:rPr lang="en-US"/>
              <a:t>)X + Y  =(1-t</a:t>
            </a:r>
            <a:r>
              <a:rPr lang="en-US" baseline="-25000"/>
              <a:t>l</a:t>
            </a:r>
            <a:r>
              <a:rPr lang="en-US"/>
              <a:t>)(T-H) + TR</a:t>
            </a:r>
          </a:p>
          <a:p>
            <a:pPr lvl="1"/>
            <a:r>
              <a:rPr lang="en-US"/>
              <a:t>good X costs more than good Y</a:t>
            </a:r>
          </a:p>
          <a:p>
            <a:pPr lvl="1"/>
            <a:r>
              <a:rPr lang="en-US"/>
              <a:t>labor (T-H) is taxed at rate t</a:t>
            </a:r>
            <a:r>
              <a:rPr lang="en-US" baseline="-25000"/>
              <a:t>l</a:t>
            </a:r>
            <a:endParaRPr lang="en-US"/>
          </a:p>
          <a:p>
            <a:r>
              <a:rPr lang="en-US"/>
              <a:t>foc:  U</a:t>
            </a:r>
            <a:r>
              <a:rPr lang="en-US" baseline="-25000"/>
              <a:t>x</a:t>
            </a:r>
            <a:r>
              <a:rPr lang="en-US"/>
              <a:t>=(1+t</a:t>
            </a:r>
            <a:r>
              <a:rPr lang="en-US" baseline="-25000"/>
              <a:t>x</a:t>
            </a:r>
            <a:r>
              <a:rPr lang="en-US"/>
              <a:t>) </a:t>
            </a:r>
            <a:r>
              <a:rPr lang="en-US">
                <a:latin typeface="Symbol" pitchFamily="18" charset="2"/>
              </a:rPr>
              <a:t>l</a:t>
            </a:r>
            <a:r>
              <a:rPr lang="en-US"/>
              <a:t>; U</a:t>
            </a:r>
            <a:r>
              <a:rPr lang="en-US" baseline="-25000"/>
              <a:t>Y</a:t>
            </a:r>
            <a:r>
              <a:rPr lang="en-US"/>
              <a:t>= </a:t>
            </a:r>
            <a:r>
              <a:rPr lang="en-US">
                <a:latin typeface="Symbol" pitchFamily="18" charset="2"/>
              </a:rPr>
              <a:t>l</a:t>
            </a:r>
            <a:r>
              <a:rPr lang="en-US"/>
              <a:t>; U</a:t>
            </a:r>
            <a:r>
              <a:rPr lang="en-US" baseline="-25000"/>
              <a:t>H</a:t>
            </a:r>
            <a:r>
              <a:rPr lang="en-US"/>
              <a:t>=(1-t</a:t>
            </a:r>
            <a:r>
              <a:rPr lang="en-US" baseline="-25000"/>
              <a:t>l</a:t>
            </a:r>
            <a:r>
              <a:rPr lang="en-US"/>
              <a:t>) </a:t>
            </a:r>
            <a:r>
              <a:rPr lang="en-US">
                <a:latin typeface="Symbol" pitchFamily="18" charset="2"/>
              </a:rPr>
              <a:t>l</a:t>
            </a:r>
            <a:endParaRPr lang="en-US"/>
          </a:p>
          <a:p>
            <a:pPr lvl="1">
              <a:buFontTx/>
              <a:buNone/>
            </a:pPr>
            <a:r>
              <a:rPr lang="en-US">
                <a:latin typeface="Symbol" pitchFamily="18" charset="2"/>
              </a:rPr>
              <a:t>  l</a:t>
            </a:r>
            <a:r>
              <a:rPr lang="en-US"/>
              <a:t> is marginal utility of income</a:t>
            </a:r>
          </a:p>
          <a:p>
            <a:pPr lvl="1"/>
            <a:r>
              <a:rPr lang="en-US"/>
              <a:t>Demands are X(t</a:t>
            </a:r>
            <a:r>
              <a:rPr lang="en-US" baseline="-25000"/>
              <a:t>x</a:t>
            </a:r>
            <a:r>
              <a:rPr lang="en-US"/>
              <a:t>,t</a:t>
            </a:r>
            <a:r>
              <a:rPr lang="en-US" baseline="-25000"/>
              <a:t>l</a:t>
            </a:r>
            <a:r>
              <a:rPr lang="en-US"/>
              <a:t>), Y(), H().</a:t>
            </a:r>
          </a:p>
          <a:p>
            <a:pPr lvl="1"/>
            <a:r>
              <a:rPr lang="en-US"/>
              <a:t>Write X(t), Y(t), H(t) for short.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Consumer prices for Goods</a:t>
            </a:r>
          </a:p>
        </p:txBody>
      </p:sp>
      <p:sp>
        <p:nvSpPr>
          <p:cNvPr id="84995" name="Rectangle 3"/>
          <p:cNvSpPr>
            <a:spLocks noGrp="1" noChangeArrowheads="1"/>
          </p:cNvSpPr>
          <p:nvPr>
            <p:ph type="body" idx="1"/>
          </p:nvPr>
        </p:nvSpPr>
        <p:spPr/>
        <p:txBody>
          <a:bodyPr/>
          <a:lstStyle/>
          <a:p>
            <a:r>
              <a:rPr lang="en-US"/>
              <a:t>Approx 1/(1-t</a:t>
            </a:r>
            <a:r>
              <a:rPr lang="en-US" baseline="-25000"/>
              <a:t>l</a:t>
            </a:r>
            <a:r>
              <a:rPr lang="en-US"/>
              <a:t>) as 1+t</a:t>
            </a:r>
            <a:r>
              <a:rPr lang="en-US" baseline="-25000"/>
              <a:t>l</a:t>
            </a:r>
          </a:p>
          <a:p>
            <a:r>
              <a:rPr lang="en-US"/>
              <a:t>Budget constraint is then</a:t>
            </a:r>
          </a:p>
          <a:p>
            <a:r>
              <a:rPr lang="en-US"/>
              <a:t>(1+t</a:t>
            </a:r>
            <a:r>
              <a:rPr lang="en-US" baseline="-25000"/>
              <a:t>l</a:t>
            </a:r>
            <a:r>
              <a:rPr lang="en-US"/>
              <a:t>)(1+t</a:t>
            </a:r>
            <a:r>
              <a:rPr lang="en-US" baseline="-25000"/>
              <a:t>x</a:t>
            </a:r>
            <a:r>
              <a:rPr lang="en-US"/>
              <a:t>)X + (1+t</a:t>
            </a:r>
            <a:r>
              <a:rPr lang="en-US" baseline="-25000"/>
              <a:t>l</a:t>
            </a:r>
            <a:r>
              <a:rPr lang="en-US"/>
              <a:t>) Y  =(T-H) + TR (1+t</a:t>
            </a:r>
            <a:r>
              <a:rPr lang="en-US" baseline="-25000"/>
              <a:t>l</a:t>
            </a:r>
            <a:r>
              <a:rPr lang="en-US"/>
              <a:t>) </a:t>
            </a:r>
          </a:p>
          <a:p>
            <a:r>
              <a:rPr lang="en-US"/>
              <a:t>So is equivalent to a tax on both goods and a subsidy on TR</a:t>
            </a:r>
          </a:p>
          <a:p>
            <a:r>
              <a:rPr lang="en-US"/>
              <a:t>(not appealing, but shows that Y really isn’t “untaxed”.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More setup</a:t>
            </a:r>
          </a:p>
        </p:txBody>
      </p:sp>
      <p:sp>
        <p:nvSpPr>
          <p:cNvPr id="54275" name="Rectangle 3"/>
          <p:cNvSpPr>
            <a:spLocks noGrp="1" noChangeArrowheads="1"/>
          </p:cNvSpPr>
          <p:nvPr>
            <p:ph type="body" idx="1"/>
          </p:nvPr>
        </p:nvSpPr>
        <p:spPr/>
        <p:txBody>
          <a:bodyPr/>
          <a:lstStyle/>
          <a:p>
            <a:r>
              <a:rPr lang="en-US"/>
              <a:t>Gov Rev Constraint + Budget imply PPF</a:t>
            </a:r>
          </a:p>
          <a:p>
            <a:pPr lvl="1"/>
            <a:r>
              <a:rPr lang="en-US"/>
              <a:t>just substitute for TR in budget</a:t>
            </a:r>
          </a:p>
          <a:p>
            <a:r>
              <a:rPr lang="en-US"/>
              <a:t>Demands Equations satisfy Budget by construction</a:t>
            </a:r>
          </a:p>
          <a:p>
            <a:r>
              <a:rPr lang="en-US"/>
              <a:t>So only one equation remains</a:t>
            </a:r>
          </a:p>
          <a:p>
            <a:r>
              <a:rPr lang="en-US"/>
              <a:t>TR= t</a:t>
            </a:r>
            <a:r>
              <a:rPr lang="en-US" baseline="-25000"/>
              <a:t>l</a:t>
            </a:r>
            <a:r>
              <a:rPr lang="en-US"/>
              <a:t>(T-H(t)) + t</a:t>
            </a:r>
            <a:r>
              <a:rPr lang="en-US" baseline="-25000"/>
              <a:t>x</a:t>
            </a:r>
            <a:r>
              <a:rPr lang="en-US"/>
              <a:t>X(t)</a:t>
            </a:r>
          </a:p>
          <a:p>
            <a:r>
              <a:rPr lang="en-US"/>
              <a:t>Taking the total derivative and rearranging give</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p:txBody>
          <a:bodyPr/>
          <a:lstStyle/>
          <a:p>
            <a:r>
              <a:rPr lang="en-US"/>
              <a:t>Effect of tax increase on x</a:t>
            </a:r>
          </a:p>
        </p:txBody>
      </p:sp>
      <p:graphicFrame>
        <p:nvGraphicFramePr>
          <p:cNvPr id="57348" name="Object 4"/>
          <p:cNvGraphicFramePr>
            <a:graphicFrameLocks noChangeAspect="1"/>
          </p:cNvGraphicFramePr>
          <p:nvPr>
            <p:ph idx="1"/>
          </p:nvPr>
        </p:nvGraphicFramePr>
        <p:xfrm>
          <a:off x="1524000" y="2239963"/>
          <a:ext cx="6096000" cy="3244850"/>
        </p:xfrm>
        <a:graphic>
          <a:graphicData uri="http://schemas.openxmlformats.org/presentationml/2006/ole">
            <p:oleObj spid="_x0000_s57348" name="Equation" r:id="rId4" imgW="1574640" imgH="83808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Social Problem</a:t>
            </a:r>
          </a:p>
        </p:txBody>
      </p:sp>
      <p:sp>
        <p:nvSpPr>
          <p:cNvPr id="82947" name="Rectangle 3"/>
          <p:cNvSpPr>
            <a:spLocks noGrp="1" noChangeArrowheads="1"/>
          </p:cNvSpPr>
          <p:nvPr>
            <p:ph type="body" idx="1"/>
          </p:nvPr>
        </p:nvSpPr>
        <p:spPr/>
        <p:txBody>
          <a:bodyPr/>
          <a:lstStyle/>
          <a:p>
            <a:r>
              <a:rPr lang="en-US"/>
              <a:t>U() + V(Q(X))</a:t>
            </a:r>
          </a:p>
          <a:p>
            <a:pPr lvl="1"/>
            <a:r>
              <a:rPr lang="en-US"/>
              <a:t>utility plus negative contribution from dirty good.</a:t>
            </a:r>
          </a:p>
          <a:p>
            <a:pPr lvl="1"/>
            <a:r>
              <a:rPr lang="en-US"/>
              <a:t>V doesn’t enter into consumer choice because it is aggregate X, not individual X that impairs breathing</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1487</TotalTime>
  <Words>970</Words>
  <Application>Microsoft Office PowerPoint</Application>
  <PresentationFormat>On-screen Show (4:3)</PresentationFormat>
  <Paragraphs>146</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Default Design</vt:lpstr>
      <vt:lpstr>Equation</vt:lpstr>
      <vt:lpstr>Double Dividend</vt:lpstr>
      <vt:lpstr>Sources</vt:lpstr>
      <vt:lpstr>Pictures</vt:lpstr>
      <vt:lpstr>GPB Model</vt:lpstr>
      <vt:lpstr>Consumer Problem</vt:lpstr>
      <vt:lpstr>Consumer prices for Goods</vt:lpstr>
      <vt:lpstr>More setup</vt:lpstr>
      <vt:lpstr>Effect of tax increase on x</vt:lpstr>
      <vt:lpstr>Social Problem</vt:lpstr>
      <vt:lpstr>Change in utility</vt:lpstr>
      <vt:lpstr>Intermediate Steps</vt:lpstr>
      <vt:lpstr>Slide 12</vt:lpstr>
      <vt:lpstr>Comments </vt:lpstr>
      <vt:lpstr>The Dual</vt:lpstr>
      <vt:lpstr>Down to one eq.</vt:lpstr>
      <vt:lpstr>Feasible tax Variation</vt:lpstr>
      <vt:lpstr>Slide 17</vt:lpstr>
      <vt:lpstr>Slide 18</vt:lpstr>
      <vt:lpstr>Slide 19</vt:lpstr>
      <vt:lpstr>1 Equation left</vt:lpstr>
      <vt:lpstr>Slide 21</vt:lpstr>
      <vt:lpstr>Direct Approach</vt:lpstr>
    </vt:vector>
  </TitlesOfParts>
  <Company>University of California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Double Dividend</dc:title>
  <dc:creator>Peter Berck</dc:creator>
  <cp:lastModifiedBy>Peter Berck</cp:lastModifiedBy>
  <cp:revision>13</cp:revision>
  <dcterms:created xsi:type="dcterms:W3CDTF">2003-10-14T18:11:11Z</dcterms:created>
  <dcterms:modified xsi:type="dcterms:W3CDTF">2009-11-24T21:51:41Z</dcterms:modified>
</cp:coreProperties>
</file>