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357" r:id="rId16"/>
    <p:sldId id="358" r:id="rId17"/>
    <p:sldId id="359" r:id="rId18"/>
    <p:sldId id="360" r:id="rId19"/>
    <p:sldId id="361"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346" r:id="rId36"/>
    <p:sldId id="347"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48" r:id="rId71"/>
    <p:sldId id="349" r:id="rId72"/>
    <p:sldId id="350" r:id="rId73"/>
    <p:sldId id="352" r:id="rId74"/>
    <p:sldId id="351" r:id="rId75"/>
    <p:sldId id="353" r:id="rId76"/>
    <p:sldId id="354" r:id="rId77"/>
    <p:sldId id="355" r:id="rId78"/>
    <p:sldId id="356" r:id="rId79"/>
    <p:sldId id="324" r:id="rId80"/>
    <p:sldId id="325" r:id="rId81"/>
    <p:sldId id="326" r:id="rId82"/>
    <p:sldId id="327" r:id="rId83"/>
    <p:sldId id="328" r:id="rId84"/>
    <p:sldId id="329" r:id="rId85"/>
    <p:sldId id="330" r:id="rId86"/>
    <p:sldId id="331" r:id="rId87"/>
    <p:sldId id="332" r:id="rId88"/>
    <p:sldId id="333" r:id="rId89"/>
    <p:sldId id="334" r:id="rId90"/>
    <p:sldId id="335" r:id="rId91"/>
    <p:sldId id="336" r:id="rId92"/>
    <p:sldId id="337" r:id="rId93"/>
    <p:sldId id="338" r:id="rId94"/>
    <p:sldId id="339" r:id="rId95"/>
    <p:sldId id="340" r:id="rId96"/>
    <p:sldId id="341" r:id="rId97"/>
    <p:sldId id="342" r:id="rId98"/>
    <p:sldId id="343" r:id="rId99"/>
    <p:sldId id="344" r:id="rId100"/>
    <p:sldId id="345"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7D5948-D27F-40FC-977B-6EFA657CD2D6}">
          <p14:sldIdLst>
            <p14:sldId id="256"/>
          </p14:sldIdLst>
        </p14:section>
        <p14:section name="Extinction" id="{6C18D73D-28A7-47DC-8230-255233593337}">
          <p14:sldIdLst>
            <p14:sldId id="263"/>
            <p14:sldId id="264"/>
            <p14:sldId id="265"/>
            <p14:sldId id="266"/>
            <p14:sldId id="267"/>
            <p14:sldId id="268"/>
            <p14:sldId id="269"/>
            <p14:sldId id="270"/>
            <p14:sldId id="271"/>
            <p14:sldId id="272"/>
            <p14:sldId id="273"/>
            <p14:sldId id="274"/>
            <p14:sldId id="275"/>
            <p14:sldId id="357"/>
            <p14:sldId id="358"/>
            <p14:sldId id="359"/>
            <p14:sldId id="360"/>
            <p14:sldId id="361"/>
            <p14:sldId id="276"/>
            <p14:sldId id="277"/>
            <p14:sldId id="278"/>
            <p14:sldId id="279"/>
            <p14:sldId id="280"/>
            <p14:sldId id="281"/>
            <p14:sldId id="282"/>
            <p14:sldId id="283"/>
            <p14:sldId id="284"/>
            <p14:sldId id="285"/>
            <p14:sldId id="286"/>
            <p14:sldId id="287"/>
          </p14:sldIdLst>
        </p14:section>
        <p14:section name="Regualtion and its Failure" id="{DD6536F5-1EE0-4A7B-A178-DE6FAAE0BF92}">
          <p14:sldIdLst>
            <p14:sldId id="288"/>
            <p14:sldId id="289"/>
            <p14:sldId id="290"/>
            <p14:sldId id="346"/>
            <p14:sldId id="347"/>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Lst>
        </p14:section>
        <p14:section name="Poaching and Storability" id="{2904226A-4A9A-4008-9141-0397381DBD17}">
          <p14:sldIdLst>
            <p14:sldId id="348"/>
            <p14:sldId id="349"/>
            <p14:sldId id="350"/>
            <p14:sldId id="352"/>
            <p14:sldId id="351"/>
            <p14:sldId id="353"/>
            <p14:sldId id="354"/>
            <p14:sldId id="355"/>
            <p14:sldId id="356"/>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4" d="100"/>
          <a:sy n="134" d="100"/>
        </p:scale>
        <p:origin x="-8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DC400B-74B7-4174-93F8-836C62916BC6}" type="datetimeFigureOut">
              <a:rPr lang="en-US" smtClean="0"/>
              <a:t>11/10/2015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564D9A-BC17-482A-9769-37BF06B3AE17}" type="slidenum">
              <a:rPr lang="en-US" smtClean="0"/>
              <a:t>‹#›</a:t>
            </a:fld>
            <a:endParaRPr lang="en-US"/>
          </a:p>
        </p:txBody>
      </p:sp>
    </p:spTree>
    <p:extLst>
      <p:ext uri="{BB962C8B-B14F-4D97-AF65-F5344CB8AC3E}">
        <p14:creationId xmlns:p14="http://schemas.microsoft.com/office/powerpoint/2010/main" val="124147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www.waterways-rd.gov/conf04.html"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3" Type="http://schemas.openxmlformats.org/officeDocument/2006/relationships/hyperlink" Target="http://www.nefsc.noaa.gov/read/protspp/RightWhale/page3.html" TargetMode="External"/><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88CF01-BF81-46FE-8316-27FEC4DE3034}" type="slidenum">
              <a:rPr lang="en-US"/>
              <a:pPr/>
              <a:t>2</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14D15-4AA7-4A98-94D9-7DAF1400B883}" type="slidenum">
              <a:rPr lang="en-US"/>
              <a:pPr/>
              <a:t>11</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en-US"/>
              <a:t>North Sea Herring 1963-1977.  Trond and Jon.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2AC733-199A-4E8F-8BDE-60E9C7E2DA51}" type="slidenum">
              <a:rPr lang="en-US"/>
              <a:pPr/>
              <a:t>12</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ECE738-76FB-4FF0-A40A-8663C3E2AB9D}" type="slidenum">
              <a:rPr lang="en-US"/>
              <a:pPr/>
              <a:t>13</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0DD59-B1D0-4778-9B40-154D2D62225A}" type="slidenum">
              <a:rPr lang="en-US"/>
              <a:pPr/>
              <a:t>14</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4CED8-F1E6-4F78-BC63-F00E607CCEF0}" type="slidenum">
              <a:rPr lang="en-US"/>
              <a:pPr/>
              <a:t>20</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t>If K = 1 then need maximum catch per boat.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B309E-099F-4C7C-815C-A12A02E4E5E5}" type="slidenum">
              <a:rPr lang="en-US"/>
              <a:pPr/>
              <a:t>21</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3229D0-92AD-43D3-A23F-F4236F4F6B88}" type="slidenum">
              <a:rPr lang="en-US"/>
              <a:pPr/>
              <a:t>22</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6263F-8A69-4D06-82FC-D5E87D87D372}" type="slidenum">
              <a:rPr lang="en-US"/>
              <a:pPr/>
              <a:t>23</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9BD35-B478-412A-9B93-2D556CEB10D2}" type="slidenum">
              <a:rPr lang="en-US"/>
              <a:pPr/>
              <a:t>24</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dirty="0"/>
              <a:t>A point near the axis and above dx/</a:t>
            </a:r>
            <a:r>
              <a:rPr lang="en-US" dirty="0" err="1"/>
              <a:t>dt</a:t>
            </a:r>
            <a:r>
              <a:rPr lang="en-US" dirty="0"/>
              <a:t> = 0 </a:t>
            </a:r>
            <a:r>
              <a:rPr lang="en-US" dirty="0" smtClean="0"/>
              <a:t>can </a:t>
            </a:r>
            <a:r>
              <a:rPr lang="en-US" dirty="0"/>
              <a:t>lead to extinction.  The proof requires showing that to move a distance </a:t>
            </a:r>
            <a:r>
              <a:rPr lang="en-US" dirty="0" err="1"/>
              <a:t>eps</a:t>
            </a:r>
            <a:r>
              <a:rPr lang="en-US" dirty="0"/>
              <a:t> downward takes less time than to move the distance to the axis.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A96A5-ACDA-42CB-95B9-44350DA04E78}" type="slidenum">
              <a:rPr lang="en-US"/>
              <a:pPr/>
              <a:t>25</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t>Here the stock can’t be exhausted.  The stock will eventually increase and even cross the ds/dt=0 line.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C642B-008D-4A13-B3A4-F61AD439F9F2}" type="slidenum">
              <a:rPr lang="en-US"/>
              <a:pPr/>
              <a:t>3</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Canadian lake sturgeon:  live in rivers</a:t>
            </a:r>
          </a:p>
          <a:p>
            <a:r>
              <a:rPr lang="en-US"/>
              <a:t>Don’t reproduce until 15 yrs old</a:t>
            </a:r>
          </a:p>
          <a:p>
            <a:r>
              <a:rPr lang="en-US"/>
              <a:t>Can live up to 100 years</a:t>
            </a:r>
          </a:p>
          <a:p>
            <a:r>
              <a:rPr lang="en-US"/>
              <a:t>Both meat and eggs are prized foods</a:t>
            </a:r>
          </a:p>
          <a:p>
            <a:r>
              <a:rPr lang="en-US"/>
              <a:t>61 inches long and 48kg max weight</a:t>
            </a:r>
          </a:p>
          <a:p>
            <a:endParaRPr lang="en-US"/>
          </a:p>
          <a:p>
            <a:r>
              <a:rPr lang="en-US"/>
              <a:t>These are in danger because they are worth a lot, won’t regenerate a population quickly, and are big and so not that hard to locate.</a:t>
            </a:r>
          </a:p>
          <a:p>
            <a:endParaRPr lang="en-US"/>
          </a:p>
          <a:p>
            <a:r>
              <a:rPr lang="en-US"/>
              <a:t>Canada has management plan to preserve these.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0EBB57-E0C5-4920-AAC2-BA201140B618}" type="slidenum">
              <a:rPr lang="en-US"/>
              <a:pPr/>
              <a:t>26</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4E68AA-1ACA-4719-B7BC-9D6AD1DD8D96}" type="slidenum">
              <a:rPr lang="en-US"/>
              <a:pPr/>
              <a:t>27</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B441E4-7390-434F-9138-C8B62E24F1A8}" type="slidenum">
              <a:rPr lang="en-US"/>
              <a:pPr/>
              <a:t>28</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BD1396-ECEF-408B-9D4C-9CAD4ED9EB86}" type="slidenum">
              <a:rPr lang="en-US"/>
              <a:pPr/>
              <a:t>29</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D6691-812C-424E-80E1-2983FB1BB063}" type="slidenum">
              <a:rPr lang="en-US"/>
              <a:pPr/>
              <a:t>30</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7F8A62-1177-43E5-9364-E2CCBE5A2FC2}" type="slidenum">
              <a:rPr lang="en-US"/>
              <a:pPr/>
              <a:t>31</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Obviously abstracts from cost of catch, crowding of fisherman, etc</a:t>
            </a:r>
          </a:p>
          <a:p>
            <a:endParaRPr lang="en-US"/>
          </a:p>
          <a:p>
            <a:r>
              <a:rPr lang="en-US"/>
              <a:t>Boccacio live 30 years or so,  Sturgeon 100.  rate of growth in terms of value may not be high enough to keep them going.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976B7-8E15-443D-BE76-41D6EDBC34C5}" type="slidenum">
              <a:rPr lang="en-US"/>
              <a:pPr/>
              <a:t>32</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Upper root is stable;  lower one unstable and x</a:t>
            </a:r>
            <a:r>
              <a:rPr lang="en-US" baseline="0" dirty="0" smtClean="0"/>
              <a:t> below it leads to extinction.  Clearly rule only works in neighborhood of the higher root.</a:t>
            </a:r>
            <a:endParaRPr lang="en-US" dirty="0"/>
          </a:p>
        </p:txBody>
      </p:sp>
      <p:sp>
        <p:nvSpPr>
          <p:cNvPr id="4" name="Slide Number Placeholder 3"/>
          <p:cNvSpPr>
            <a:spLocks noGrp="1"/>
          </p:cNvSpPr>
          <p:nvPr>
            <p:ph type="sldNum" sz="quarter" idx="10"/>
          </p:nvPr>
        </p:nvSpPr>
        <p:spPr/>
        <p:txBody>
          <a:bodyPr/>
          <a:lstStyle/>
          <a:p>
            <a:fld id="{94834524-7773-4E3C-914D-D44DB779E527}" type="slidenum">
              <a:rPr lang="en-US" smtClean="0"/>
              <a:pPr/>
              <a:t>34</a:t>
            </a:fld>
            <a:endParaRPr lang="en-US"/>
          </a:p>
        </p:txBody>
      </p:sp>
    </p:spTree>
    <p:extLst>
      <p:ext uri="{BB962C8B-B14F-4D97-AF65-F5344CB8AC3E}">
        <p14:creationId xmlns:p14="http://schemas.microsoft.com/office/powerpoint/2010/main" val="11740347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B2757C-66C2-4F15-9B37-088BF0CDF248}" type="slidenum">
              <a:rPr lang="en-US"/>
              <a:pPr/>
              <a:t>38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Xo is beginning of season stock, xT is end of season.  Growth happens after season. Q is tac;  T is season length</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BEE660-88E3-4304-86C0-0A1CF61A0239}" type="slidenum">
              <a:rPr lang="en-US"/>
              <a:pPr/>
              <a:t>39</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Bottom eq:  p x catch – variable costs – fixed costs;  ET is the boat days  E is boats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C56EA8-4532-47BA-BCEE-135CE6B23460}" type="slidenum">
              <a:rPr lang="en-US"/>
              <a:pPr/>
              <a:t>4</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t>It is difficult to extirpate a a fish species, although many sturgeon, salmonids and trout are on the US threatened and endangered species lists.  </a:t>
            </a:r>
          </a:p>
          <a:p>
            <a:endParaRPr lang="en-US"/>
          </a:p>
          <a:p>
            <a:r>
              <a:rPr lang="en-US"/>
              <a:t>Most of the fish that are on the list have limited range and are in streams or lakes. </a:t>
            </a:r>
          </a:p>
          <a:p>
            <a:endParaRPr lang="en-US"/>
          </a:p>
          <a:p>
            <a:r>
              <a:rPr lang="en-US"/>
              <a:t>Sturgeon face true extinction for reasons Smith gave a long time ago.  Beluga caviar sells for $ 200/oz.</a:t>
            </a:r>
          </a:p>
          <a:p>
            <a:endParaRPr lang="en-US"/>
          </a:p>
          <a:p>
            <a:r>
              <a:rPr lang="en-US"/>
              <a:t>the largest species is the Russian sturgeon, or beluga ( </a:t>
            </a:r>
            <a:r>
              <a:rPr lang="en-US" i="1"/>
              <a:t>A. huso</a:t>
            </a:r>
            <a:r>
              <a:rPr lang="en-US"/>
              <a:t> ), of the Caspian and Black seas and the Sea of Azov; it reaches a length of 13 ft (396 cm) and a weight of up to a ton (900 kg)  </a:t>
            </a:r>
          </a:p>
          <a:p>
            <a:endParaRPr lang="en-US"/>
          </a:p>
          <a:p>
            <a:r>
              <a:rPr lang="en-US"/>
              <a:t>Much easier to extirpate whales and other marine mammals.</a:t>
            </a:r>
          </a:p>
          <a:p>
            <a:endParaRPr lang="en-US"/>
          </a:p>
          <a:p>
            <a:r>
              <a:rPr lang="en-US"/>
              <a:t>Overfishing for fish results in an end (at least for a long while) to the exploitation and may result in permanent changes to the species composition.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DA8DA-05D7-4010-8CE9-00AF8DD2E53B}" type="slidenum">
              <a:rPr lang="en-US"/>
              <a:pPr/>
              <a:t>42</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US"/>
              <a:t>Law amended about 10 years ago to mandate saving stocks, but the savings doesn’t happen till the end.</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CAA45-430B-4FDC-9518-CDF80B2D77E3}" type="slidenum">
              <a:rPr lang="en-US"/>
              <a:pPr/>
              <a:t>43</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a:t>Only because I know it better, but the situation in Europe seems very similar with the closure of fisheries.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F6F99-1913-42AB-A426-8B1F5EC5CF5B}" type="slidenum">
              <a:rPr lang="en-US"/>
              <a:pPr/>
              <a:t>44</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11D0D-9126-406F-AB87-8B55D43CCB00}" type="slidenum">
              <a:rPr lang="en-US"/>
              <a:pPr/>
              <a:t>45</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04789-48FA-4B07-A037-443F150491E0}" type="slidenum">
              <a:rPr lang="en-US"/>
              <a:pPr/>
              <a:t>46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r>
              <a:rPr lang="en-US"/>
              <a:t>Notice the big on shore component.  Money and jobs would seem to be the answer.  In the US the councils represent these two sectors.  In Europe, we get the same outcome with different institutions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2FD2CC-06D6-42AA-8E89-878E84CD9E69}" type="slidenum">
              <a:rPr lang="en-US"/>
              <a:pPr/>
              <a:t>47</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t>The capture is often hidden in bogus claims about the exactitude of science.  E.g. since the science isn’t perfect, lets go catch more fish.</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DCDC2-7F77-48B0-8032-495DB421DBD5}" type="slidenum">
              <a:rPr lang="en-US"/>
              <a:pPr/>
              <a:t>48</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t>Source of photo:  </a:t>
            </a:r>
            <a:r>
              <a:rPr lang="en-US" b="1">
                <a:hlinkClick r:id="rId3"/>
              </a:rPr>
              <a:t>www.waterways-rd.gov/ conf04.html</a:t>
            </a:r>
            <a:r>
              <a:rPr lang="en-US"/>
              <a:t>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E8F9B4-FCEA-4B0F-BEA7-DB0B6EE1C9E7}" type="slidenum">
              <a:rPr lang="en-US"/>
              <a:pPr/>
              <a:t>49</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A59A4F-78DA-4BCA-9B50-D35558593722}" type="slidenum">
              <a:rPr lang="en-US"/>
              <a:pPr/>
              <a:t>50</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a:t>Don’t need f to be quadratic for what follows.</a:t>
            </a:r>
          </a:p>
          <a:p>
            <a:r>
              <a:rPr lang="en-US"/>
              <a:t>Can find steady state for more general model, such as</a:t>
            </a:r>
          </a:p>
          <a:p>
            <a:r>
              <a:rPr lang="en-US"/>
              <a:t>X**R for externality and c(harvest) but can’t solve dynamics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F5CDE3-8D63-4736-9C25-73F3C2111F2D}" type="slidenum">
              <a:rPr lang="en-US"/>
              <a:pPr/>
              <a:t>51</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97C3BF-3E75-454E-9950-8B7D65A4B0D1}" type="slidenum">
              <a:rPr lang="en-US"/>
              <a:pPr/>
              <a:t>5</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a:t>The Cod.  This was the mainstay of fishing in new england.  Georges bank was perhaps richest fishing grounds in the world.  At least from revolutionary war times till the 1980’s.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8A0E0-803E-4343-AFE8-FD014184C270}" type="slidenum">
              <a:rPr lang="en-US"/>
              <a:pPr/>
              <a:t>52</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50C40-B06B-44B7-9BA1-E251C4A0C389}" type="slidenum">
              <a:rPr lang="en-US"/>
              <a:pPr/>
              <a:t>53</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r>
              <a:rPr lang="en-US"/>
              <a:t>Note that H is linear in k, so k may take on extreme values or it may take a middle value which is an exceptional control.</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2BE53B-9405-404A-83D1-33121AFB27AA}" type="slidenum">
              <a:rPr lang="en-US"/>
              <a:pPr/>
              <a:t>54</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557FF-2EAD-4AF6-9414-639D28E912B7}" type="slidenum">
              <a:rPr lang="en-US"/>
              <a:pPr/>
              <a:t>55</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r>
              <a:rPr lang="en-US"/>
              <a:t>This gives k as a function of X and E.  Only one of the many possible interior paths leads to the steady state and satisfies the transversality conditions.  We are able to show that the path slopes upwards in the usual X,E space.</a:t>
            </a:r>
          </a:p>
          <a:p>
            <a:endParaRPr lang="en-US"/>
          </a:p>
          <a:p>
            <a:r>
              <a:rPr lang="en-US"/>
              <a:t>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BE1F82-A433-424A-896F-77F6B75447F4}" type="slidenum">
              <a:rPr lang="en-US"/>
              <a:pPr/>
              <a:t>56</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a:t>The central upward sloping line is the convergent with the dot being the steady state.</a:t>
            </a:r>
          </a:p>
          <a:p>
            <a:endParaRPr lang="en-US"/>
          </a:p>
          <a:p>
            <a:r>
              <a:rPr lang="en-US"/>
              <a:t>The dashed path starting from 65,5 is the open access path with k set at ku.  The optimal policy here is to follow the dashed line until the solid line and then follow it (the convergent) down to the steady state.</a:t>
            </a:r>
          </a:p>
          <a:p>
            <a:endParaRPr lang="en-US"/>
          </a:p>
          <a:p>
            <a:r>
              <a:rPr lang="en-US"/>
              <a:t>On low side starting at 5,65, follow the open access path with kl (least level of k) until the convergent and then rise up to the steady state.  </a:t>
            </a:r>
          </a:p>
          <a:p>
            <a:endParaRPr lang="en-US"/>
          </a:p>
          <a:p>
            <a:r>
              <a:rPr lang="en-US"/>
              <a:t>In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E5E70-AD47-4D69-ADC5-92A34C237B7A}" type="slidenum">
              <a:rPr lang="en-US"/>
              <a:pPr/>
              <a:t>57</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AC1C83-17EB-483D-AE8F-6A924DCDD6D1}" type="slidenum">
              <a:rPr lang="en-US"/>
              <a:pPr/>
              <a:t>58</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r>
              <a:rPr lang="en-US"/>
              <a:t>Believe this is true for the more general version of the model as well.</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9574EB-1B70-4A75-84BF-8837AF4171B5}" type="slidenum">
              <a:rPr lang="en-US"/>
              <a:pPr/>
              <a:t>59</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5803FB-7854-4C09-9091-2358368A516D}" type="slidenum">
              <a:rPr lang="en-US"/>
              <a:pPr/>
              <a:t>60</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202B41-AD47-4F94-AE9D-34671A64CD1E}" type="slidenum">
              <a:rPr lang="en-US"/>
              <a:pPr/>
              <a:t>61</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3276B6-C51C-48AE-ADB2-16251370F7AE}" type="slidenum">
              <a:rPr lang="en-US"/>
              <a:pPr/>
              <a:t>6</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a:t>Cod stocks have been driven down to levels that are catastrophic for both fishers and fish lovers.  This is apparently true on both sides of the Atlantic; in Canada and in US.  Suggests there is some underlying factor that makes managing a fishery exceptionally difficulty, that is it is not just a flaw in Magnuson Stevens as ammended.</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0B488-BA1B-42C5-B154-6B2304FB9F72}" type="slidenum">
              <a:rPr lang="en-US"/>
              <a:pPr/>
              <a:t>62</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Brown, </a:t>
            </a:r>
            <a:r>
              <a:rPr lang="en-US" dirty="0" err="1" smtClean="0"/>
              <a:t>Shogren</a:t>
            </a:r>
            <a:r>
              <a:rPr lang="en-US" dirty="0" smtClean="0"/>
              <a:t> and the other papers in the symposium</a:t>
            </a:r>
            <a:endParaRPr lang="en-US" dirty="0"/>
          </a:p>
        </p:txBody>
      </p:sp>
      <p:sp>
        <p:nvSpPr>
          <p:cNvPr id="4" name="Slide Number Placeholder 3"/>
          <p:cNvSpPr>
            <a:spLocks noGrp="1"/>
          </p:cNvSpPr>
          <p:nvPr>
            <p:ph type="sldNum" sz="quarter" idx="10"/>
          </p:nvPr>
        </p:nvSpPr>
        <p:spPr/>
        <p:txBody>
          <a:bodyPr/>
          <a:lstStyle/>
          <a:p>
            <a:fld id="{7A564D9A-BC17-482A-9769-37BF06B3AE17}" type="slidenum">
              <a:rPr lang="en-US" smtClean="0"/>
              <a:t>75</a:t>
            </a:fld>
            <a:endParaRPr lang="en-US"/>
          </a:p>
        </p:txBody>
      </p:sp>
    </p:spTree>
    <p:extLst>
      <p:ext uri="{BB962C8B-B14F-4D97-AF65-F5344CB8AC3E}">
        <p14:creationId xmlns:p14="http://schemas.microsoft.com/office/powerpoint/2010/main" val="30091829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8C59AC-998C-42D4-B259-1B7BB8428F89}" type="slidenum">
              <a:rPr lang="en-US"/>
              <a:pPr/>
              <a:t>79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26B22F-73A9-49AD-9DF5-685538765769}" type="slidenum">
              <a:rPr lang="en-US"/>
              <a:pPr/>
              <a:t>80</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69652-22C2-4DAB-AAF8-E930BD94B64B}" type="slidenum">
              <a:rPr lang="en-US"/>
              <a:pPr/>
              <a:t>81</a:t>
            </a:fld>
            <a:endParaRPr 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B103D-4B3C-421E-B14A-9C3F53EDD2A9}" type="slidenum">
              <a:rPr lang="en-US"/>
              <a:pPr/>
              <a:t>82</a:t>
            </a:fld>
            <a:endParaRPr lang="en-US"/>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F7B4A-B3B3-400D-BC63-2D3A21C3723D}" type="slidenum">
              <a:rPr lang="en-US"/>
              <a:pPr/>
              <a:t>83</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CCA11-D6FA-482E-9936-3CAB758F6E9B}" type="slidenum">
              <a:rPr lang="en-US"/>
              <a:pPr/>
              <a:t>84</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80C360-9698-4032-958E-1C81A0A92CE2}" type="slidenum">
              <a:rPr lang="en-US"/>
              <a:pPr/>
              <a:t>85</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233A3-5474-4C01-8721-A2A791279AB3}" type="slidenum">
              <a:rPr lang="en-US"/>
              <a:pPr/>
              <a:t>86</a:t>
            </a:fld>
            <a:endParaRPr lang="en-US"/>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4A1AE7-0EBC-4F2D-B692-0ED892D69861}" type="slidenum">
              <a:rPr lang="en-US"/>
              <a:pPr/>
              <a:t>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a:t>Lifespan of rockfish  30 to 100 years.  10 to 15 years to sexual maturity.</a:t>
            </a:r>
          </a:p>
          <a:p>
            <a:r>
              <a:rPr lang="en-US"/>
              <a:t>Red snapper and very tasty.</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6B09E6-E53D-4BC7-B998-16B08A941687}" type="slidenum">
              <a:rPr lang="en-US"/>
              <a:pPr/>
              <a:t>87</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3A489-BBC5-43E2-BDAF-D32774499F3D}" type="slidenum">
              <a:rPr lang="en-US"/>
              <a:pPr/>
              <a:t>88</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F9B11B-491F-4F51-B96A-35107D7B5794}" type="slidenum">
              <a:rPr lang="en-US"/>
              <a:pPr/>
              <a:t>89</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46FAA0-9715-489D-B20A-17BD254EF4D2}" type="slidenum">
              <a:rPr lang="en-US"/>
              <a:pPr/>
              <a:t>90</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EEF92-5FAC-4696-937B-A979E18160EC}" type="slidenum">
              <a:rPr lang="en-US"/>
              <a:pPr/>
              <a:t>91</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19CB62-0B7D-4179-9738-1ADD106A4F2E}" type="slidenum">
              <a:rPr lang="en-US"/>
              <a:pPr/>
              <a:t>92</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Sanchirico considers reserves.</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CB7EE-027A-4DC1-B778-F0C46F1FB637}" type="slidenum">
              <a:rPr lang="en-US"/>
              <a:pPr/>
              <a:t>93</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9E06F-FAFF-4E8D-AF58-1B6B0088DC30}" type="slidenum">
              <a:rPr lang="en-US"/>
              <a:pPr/>
              <a:t>94</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CF7CD-9302-4AC8-884A-541024761C9B}" type="slidenum">
              <a:rPr lang="en-US"/>
              <a:pPr/>
              <a:t>95</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ED7C17-F693-4DBF-82B9-12DEEC4A8789}" type="slidenum">
              <a:rPr lang="en-US"/>
              <a:pPr/>
              <a:t>96</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6D2605-B5B6-4594-BDBD-9D8C9F209195}" type="slidenum">
              <a:rPr lang="en-US"/>
              <a:pPr/>
              <a:t>8</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t>Boccacio, canary rockfish, dark blotched rockfish and yelloweye rockfish.</a:t>
            </a:r>
          </a:p>
          <a:p>
            <a:r>
              <a:rPr lang="en-US"/>
              <a:t>11,000 metric tons in 1970’s  down to 214 metric tons in 2001.  Used to be dominant species.</a:t>
            </a:r>
          </a:p>
          <a:p>
            <a:r>
              <a:rPr lang="en-US"/>
              <a:t>90 years to recovery if there is no catch and no bycatch.</a:t>
            </a:r>
          </a:p>
          <a:p>
            <a:endParaRPr lang="en-US"/>
          </a:p>
          <a:p>
            <a:r>
              <a:rPr lang="en-US"/>
              <a:t>California fish and game has also set up inshore refuges to help recovery.</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F2FD2-E1F2-4C21-9754-C00589AEE750}" type="slidenum">
              <a:rPr lang="en-US"/>
              <a:pPr/>
              <a:t>97</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81D53-D0A4-454C-9E22-283607109B5D}" type="slidenum">
              <a:rPr lang="en-US"/>
              <a:pPr/>
              <a:t>98</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BAE63-8E56-41D6-B76D-7285A9EDA390}" type="slidenum">
              <a:rPr lang="en-US"/>
              <a:pPr/>
              <a:t>99</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b="1">
                <a:hlinkClick r:id="rId3"/>
              </a:rPr>
              <a:t>www.nefsc.noaa.gov/.../ RightWhale/page3.html</a:t>
            </a:r>
            <a:r>
              <a:rPr lang="en-US"/>
              <a:t>   photo is blue whale.</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E711E3-4A98-4265-A799-D62263C978CD}" type="slidenum">
              <a:rPr lang="en-US"/>
              <a:pPr/>
              <a:t>100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A73AB-AC18-4A65-B7BB-083A2AEAF478}" type="slidenum">
              <a:rPr lang="en-US"/>
              <a:pPr/>
              <a:t>9</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162A43-122F-4888-A3F7-12DB47E92BB9}" type="slidenum">
              <a:rPr lang="en-US"/>
              <a:pPr/>
              <a:t>10</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C09629-6EBA-4053-9007-35111FC5B90C}"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414895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09629-6EBA-4053-9007-35111FC5B90C}"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364601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09629-6EBA-4053-9007-35111FC5B90C}"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2365771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B10B9A9A-AD56-45F5-B3D8-D206356339B1}" type="slidenum">
              <a:rPr lang="en-US" altLang="en-US"/>
              <a:pPr/>
              <a:t>‹#›</a:t>
            </a:fld>
            <a:endParaRPr lang="en-US" altLang="en-US"/>
          </a:p>
        </p:txBody>
      </p:sp>
    </p:spTree>
    <p:extLst>
      <p:ext uri="{BB962C8B-B14F-4D97-AF65-F5344CB8AC3E}">
        <p14:creationId xmlns:p14="http://schemas.microsoft.com/office/powerpoint/2010/main" val="3980304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6083C568-09B6-430B-AE86-AC96C3DB9A38}" type="slidenum">
              <a:rPr lang="en-US" altLang="en-US"/>
              <a:pPr/>
              <a:t>‹#›</a:t>
            </a:fld>
            <a:endParaRPr lang="en-US" altLang="en-US"/>
          </a:p>
        </p:txBody>
      </p:sp>
    </p:spTree>
    <p:extLst>
      <p:ext uri="{BB962C8B-B14F-4D97-AF65-F5344CB8AC3E}">
        <p14:creationId xmlns:p14="http://schemas.microsoft.com/office/powerpoint/2010/main" val="3120755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EA1003E-0D06-4C34-8A70-CF6129A48FA2}" type="slidenum">
              <a:rPr lang="en-US"/>
              <a:pPr/>
              <a:t>‹#›</a:t>
            </a:fld>
            <a:endParaRPr lang="en-US"/>
          </a:p>
        </p:txBody>
      </p:sp>
    </p:spTree>
    <p:extLst>
      <p:ext uri="{BB962C8B-B14F-4D97-AF65-F5344CB8AC3E}">
        <p14:creationId xmlns:p14="http://schemas.microsoft.com/office/powerpoint/2010/main" val="18717280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5A978AB-0B29-4085-92E2-DA4B39F1F630}" type="slidenum">
              <a:rPr lang="en-US"/>
              <a:pPr/>
              <a:t>‹#›</a:t>
            </a:fld>
            <a:endParaRPr lang="en-US"/>
          </a:p>
        </p:txBody>
      </p:sp>
    </p:spTree>
    <p:extLst>
      <p:ext uri="{BB962C8B-B14F-4D97-AF65-F5344CB8AC3E}">
        <p14:creationId xmlns:p14="http://schemas.microsoft.com/office/powerpoint/2010/main" val="367745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C874756A-8124-4C2B-BB83-CFDE397998F2}" type="slidenum">
              <a:rPr lang="en-US" altLang="en-US"/>
              <a:pPr/>
              <a:t>‹#›</a:t>
            </a:fld>
            <a:endParaRPr lang="en-US" altLang="en-US"/>
          </a:p>
        </p:txBody>
      </p:sp>
    </p:spTree>
    <p:extLst>
      <p:ext uri="{BB962C8B-B14F-4D97-AF65-F5344CB8AC3E}">
        <p14:creationId xmlns:p14="http://schemas.microsoft.com/office/powerpoint/2010/main" val="1991283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69D00515-9D37-4945-81A5-827FAC8CB063}" type="slidenum">
              <a:rPr lang="en-US" altLang="en-US"/>
              <a:pPr/>
              <a:t>‹#›</a:t>
            </a:fld>
            <a:endParaRPr lang="en-US" altLang="en-US"/>
          </a:p>
        </p:txBody>
      </p:sp>
    </p:spTree>
    <p:extLst>
      <p:ext uri="{BB962C8B-B14F-4D97-AF65-F5344CB8AC3E}">
        <p14:creationId xmlns:p14="http://schemas.microsoft.com/office/powerpoint/2010/main" val="285548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C09629-6EBA-4053-9007-35111FC5B90C}"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1712823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C09629-6EBA-4053-9007-35111FC5B90C}"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117471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C09629-6EBA-4053-9007-35111FC5B90C}"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2862372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C09629-6EBA-4053-9007-35111FC5B90C}" type="datetimeFigureOut">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245110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C09629-6EBA-4053-9007-35111FC5B90C}"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2762001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09629-6EBA-4053-9007-35111FC5B90C}"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5306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09629-6EBA-4053-9007-35111FC5B90C}"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118986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C09629-6EBA-4053-9007-35111FC5B90C}"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800039-8E28-4F69-BBE9-17DE66553DC6}" type="slidenum">
              <a:rPr lang="en-US" smtClean="0"/>
              <a:t>‹#›</a:t>
            </a:fld>
            <a:endParaRPr lang="en-US"/>
          </a:p>
        </p:txBody>
      </p:sp>
    </p:spTree>
    <p:extLst>
      <p:ext uri="{BB962C8B-B14F-4D97-AF65-F5344CB8AC3E}">
        <p14:creationId xmlns:p14="http://schemas.microsoft.com/office/powerpoint/2010/main" val="112919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09629-6EBA-4053-9007-35111FC5B90C}" type="datetimeFigureOut">
              <a:rPr lang="en-US" smtClean="0"/>
              <a:t>11/10/2015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00039-8E28-4F69-BBE9-17DE66553DC6}" type="slidenum">
              <a:rPr lang="en-US" smtClean="0"/>
              <a:t>‹#›</a:t>
            </a:fld>
            <a:endParaRPr lang="en-US"/>
          </a:p>
        </p:txBody>
      </p:sp>
    </p:spTree>
    <p:extLst>
      <p:ext uri="{BB962C8B-B14F-4D97-AF65-F5344CB8AC3E}">
        <p14:creationId xmlns:p14="http://schemas.microsoft.com/office/powerpoint/2010/main" val="611781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14.xml"/><Relationship Id="rId5" Type="http://schemas.openxmlformats.org/officeDocument/2006/relationships/image" Target="../media/image8.pn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3.bin"/></Relationships>
</file>

<file path=ppt/slides/_rels/slide5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3.xml"/><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www.birminghamzoo.com/image_gallery/hi_res/elephant.jpg"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16.xml"/><Relationship Id="rId1" Type="http://schemas.openxmlformats.org/officeDocument/2006/relationships/vmlDrawing" Target="../drawings/vmlDrawing4.vml"/><Relationship Id="rId5" Type="http://schemas.openxmlformats.org/officeDocument/2006/relationships/image" Target="../media/image17.wmf"/><Relationship Id="rId4" Type="http://schemas.openxmlformats.org/officeDocument/2006/relationships/oleObject" Target="../embeddings/oleObject4.bin"/></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Renewable Resource Economics</a:t>
            </a:r>
            <a:endParaRPr lang="en-US" dirty="0"/>
          </a:p>
        </p:txBody>
      </p:sp>
      <p:sp>
        <p:nvSpPr>
          <p:cNvPr id="3" name="Subtitle 2"/>
          <p:cNvSpPr>
            <a:spLocks noGrp="1"/>
          </p:cNvSpPr>
          <p:nvPr>
            <p:ph type="subTitle" idx="1"/>
          </p:nvPr>
        </p:nvSpPr>
        <p:spPr/>
        <p:txBody>
          <a:bodyPr/>
          <a:lstStyle/>
          <a:p>
            <a:r>
              <a:rPr lang="en-US" dirty="0" smtClean="0"/>
              <a:t>P. Berck</a:t>
            </a:r>
          </a:p>
          <a:p>
            <a:r>
              <a:rPr lang="en-US" dirty="0" smtClean="0"/>
              <a:t>Lectures 4, </a:t>
            </a:r>
            <a:r>
              <a:rPr lang="en-US" dirty="0" smtClean="0"/>
              <a:t>5</a:t>
            </a:r>
          </a:p>
          <a:p>
            <a:r>
              <a:rPr lang="en-US" dirty="0" smtClean="0"/>
              <a:t>(c) 2015 by </a:t>
            </a:r>
            <a:r>
              <a:rPr lang="en-US" smtClean="0"/>
              <a:t>Peter Berck</a:t>
            </a:r>
            <a:endParaRPr lang="en-US" dirty="0"/>
          </a:p>
        </p:txBody>
      </p:sp>
    </p:spTree>
    <p:extLst>
      <p:ext uri="{BB962C8B-B14F-4D97-AF65-F5344CB8AC3E}">
        <p14:creationId xmlns:p14="http://schemas.microsoft.com/office/powerpoint/2010/main" val="1835390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Why Don’t the Rules Protect</a:t>
            </a:r>
          </a:p>
        </p:txBody>
      </p:sp>
      <p:pic>
        <p:nvPicPr>
          <p:cNvPr id="117764" name="Picture 4"/>
          <p:cNvPicPr>
            <a:picLocks noGrp="1" noChangeAspect="1" noChangeArrowheads="1"/>
          </p:cNvPicPr>
          <p:nvPr>
            <p:ph sz="half" idx="1"/>
          </p:nvPr>
        </p:nvPicPr>
        <p:blipFill>
          <a:blip r:embed="rId3"/>
          <a:srcRect/>
          <a:stretch>
            <a:fillRect/>
          </a:stretch>
        </p:blipFill>
        <p:spPr>
          <a:xfrm>
            <a:off x="1181100" y="2119313"/>
            <a:ext cx="2590800" cy="3490912"/>
          </a:xfrm>
          <a:noFill/>
          <a:ln/>
        </p:spPr>
      </p:pic>
      <p:pic>
        <p:nvPicPr>
          <p:cNvPr id="117766" name="Picture 6"/>
          <p:cNvPicPr>
            <a:picLocks noGrp="1" noChangeAspect="1" noChangeArrowheads="1"/>
          </p:cNvPicPr>
          <p:nvPr>
            <p:ph sz="half" idx="2"/>
          </p:nvPr>
        </p:nvPicPr>
        <p:blipFill>
          <a:blip r:embed="rId4"/>
          <a:srcRect/>
          <a:stretch>
            <a:fillRect/>
          </a:stretch>
        </p:blipFill>
        <p:spPr>
          <a:xfrm>
            <a:off x="3810000" y="1447800"/>
            <a:ext cx="3581400" cy="2320925"/>
          </a:xfrm>
          <a:noFill/>
          <a:ln/>
        </p:spPr>
      </p:pic>
      <p:pic>
        <p:nvPicPr>
          <p:cNvPr id="117768" name="Picture 8"/>
          <p:cNvPicPr>
            <a:picLocks noChangeAspect="1" noChangeArrowheads="1"/>
          </p:cNvPicPr>
          <p:nvPr/>
        </p:nvPicPr>
        <p:blipFill>
          <a:blip r:embed="rId5"/>
          <a:srcRect/>
          <a:stretch>
            <a:fillRect/>
          </a:stretch>
        </p:blipFill>
        <p:spPr bwMode="auto">
          <a:xfrm>
            <a:off x="3810000" y="4191000"/>
            <a:ext cx="3657600" cy="2011363"/>
          </a:xfrm>
          <a:prstGeom prst="rect">
            <a:avLst/>
          </a:prstGeom>
          <a:noFill/>
          <a:ln w="9525">
            <a:noFill/>
            <a:miter lim="800000"/>
            <a:headEnd/>
            <a:tailEnd/>
          </a:ln>
          <a:effectLst/>
        </p:spPr>
      </p:pic>
    </p:spTree>
    <p:extLst>
      <p:ext uri="{BB962C8B-B14F-4D97-AF65-F5344CB8AC3E}">
        <p14:creationId xmlns:p14="http://schemas.microsoft.com/office/powerpoint/2010/main" val="277836412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Sources</a:t>
            </a:r>
          </a:p>
        </p:txBody>
      </p:sp>
      <p:sp>
        <p:nvSpPr>
          <p:cNvPr id="102403" name="Rectangle 3"/>
          <p:cNvSpPr>
            <a:spLocks noGrp="1" noChangeArrowheads="1"/>
          </p:cNvSpPr>
          <p:nvPr>
            <p:ph type="body" idx="1"/>
          </p:nvPr>
        </p:nvSpPr>
        <p:spPr/>
        <p:txBody>
          <a:bodyPr/>
          <a:lstStyle/>
          <a:p>
            <a:pPr>
              <a:lnSpc>
                <a:spcPct val="90000"/>
              </a:lnSpc>
            </a:pPr>
            <a:r>
              <a:rPr lang="en-US" sz="2100"/>
              <a:t>Berck, P.  Open Access and Extinction.  Econometrica 47(1979):877-882</a:t>
            </a:r>
          </a:p>
          <a:p>
            <a:pPr>
              <a:lnSpc>
                <a:spcPct val="90000"/>
              </a:lnSpc>
            </a:pPr>
            <a:r>
              <a:rPr lang="en-US" sz="2100"/>
              <a:t>Berck, P and Costello, C.  Overharvesting the traditional fishery with a captured regulator.  2001.  Mimeo.</a:t>
            </a:r>
          </a:p>
          <a:p>
            <a:pPr>
              <a:lnSpc>
                <a:spcPct val="90000"/>
              </a:lnSpc>
            </a:pPr>
            <a:r>
              <a:rPr lang="en-US" sz="2100"/>
              <a:t>Bjorndal, T. and Conrad, J.  The Dynamics of an Open Access Fishery.  Canadian Journal of Economics.  20(1987):74-85</a:t>
            </a:r>
          </a:p>
          <a:p>
            <a:pPr>
              <a:lnSpc>
                <a:spcPct val="90000"/>
              </a:lnSpc>
            </a:pPr>
            <a:r>
              <a:rPr lang="en-US" sz="2100"/>
              <a:t>Grafton, R., D. </a:t>
            </a:r>
            <a:r>
              <a:rPr lang="en-US" sz="2100" b="1"/>
              <a:t>Squires</a:t>
            </a:r>
            <a:r>
              <a:rPr lang="en-US" sz="2100"/>
              <a:t>, and K. Fox, 2000. "Common Resources, Private Rights and Economic Efficiency," Journal of </a:t>
            </a:r>
            <a:r>
              <a:rPr lang="en-US" sz="2100" b="1"/>
              <a:t>Law</a:t>
            </a:r>
            <a:r>
              <a:rPr lang="en-US" sz="2100"/>
              <a:t> and Economics 43(2).</a:t>
            </a:r>
          </a:p>
          <a:p>
            <a:pPr>
              <a:lnSpc>
                <a:spcPct val="90000"/>
              </a:lnSpc>
            </a:pPr>
            <a:r>
              <a:rPr lang="en-US" sz="2100"/>
              <a:t>Morcom and Kramer.  Elephants  American Economic Review </a:t>
            </a:r>
          </a:p>
          <a:p>
            <a:pPr>
              <a:lnSpc>
                <a:spcPct val="90000"/>
              </a:lnSpc>
            </a:pPr>
            <a:r>
              <a:rPr lang="en-US" sz="2100"/>
              <a:t>America’s Living Oceans.  Pew Oceans Commission  May 2003.</a:t>
            </a:r>
          </a:p>
        </p:txBody>
      </p:sp>
    </p:spTree>
    <p:extLst>
      <p:ext uri="{BB962C8B-B14F-4D97-AF65-F5344CB8AC3E}">
        <p14:creationId xmlns:p14="http://schemas.microsoft.com/office/powerpoint/2010/main" val="1932112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3800"/>
              <a:t>Life Without Rules:  Open Access Model</a:t>
            </a:r>
          </a:p>
        </p:txBody>
      </p:sp>
      <p:graphicFrame>
        <p:nvGraphicFramePr>
          <p:cNvPr id="59396" name="Object 4"/>
          <p:cNvGraphicFramePr>
            <a:graphicFrameLocks noGrp="1" noChangeAspect="1"/>
          </p:cNvGraphicFramePr>
          <p:nvPr>
            <p:ph idx="1"/>
          </p:nvPr>
        </p:nvGraphicFramePr>
        <p:xfrm>
          <a:off x="1524000" y="1828800"/>
          <a:ext cx="6096000" cy="4071938"/>
        </p:xfrm>
        <a:graphic>
          <a:graphicData uri="http://schemas.openxmlformats.org/presentationml/2006/ole">
            <mc:AlternateContent xmlns:mc="http://schemas.openxmlformats.org/markup-compatibility/2006">
              <mc:Choice xmlns:v="urn:schemas-microsoft-com:vml" Requires="v">
                <p:oleObj spid="_x0000_s1037" name="Chart" r:id="rId4" imgW="6096090" imgH="4067280" progId="MSGraph.Chart.8">
                  <p:embed followColorScheme="full"/>
                </p:oleObj>
              </mc:Choice>
              <mc:Fallback>
                <p:oleObj name="Chart" r:id="rId4" imgW="6096090" imgH="4067280" progId="MSGraph.Chart.8">
                  <p:embed followColorScheme="full"/>
                  <p:pic>
                    <p:nvPicPr>
                      <p:cNvPr id="0" name=""/>
                      <p:cNvPicPr>
                        <a:picLocks noChangeAspect="1" noChangeArrowheads="1"/>
                      </p:cNvPicPr>
                      <p:nvPr/>
                    </p:nvPicPr>
                    <p:blipFill>
                      <a:blip r:embed="rId5"/>
                      <a:srcRect/>
                      <a:stretch>
                        <a:fillRect/>
                      </a:stretch>
                    </p:blipFill>
                    <p:spPr bwMode="auto">
                      <a:xfrm>
                        <a:off x="1524000" y="1828800"/>
                        <a:ext cx="6096000" cy="4071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398" name="Text Box 6"/>
          <p:cNvSpPr txBox="1">
            <a:spLocks noChangeArrowheads="1"/>
          </p:cNvSpPr>
          <p:nvPr/>
        </p:nvSpPr>
        <p:spPr bwMode="auto">
          <a:xfrm>
            <a:off x="517525" y="6132513"/>
            <a:ext cx="5149850" cy="366712"/>
          </a:xfrm>
          <a:prstGeom prst="rect">
            <a:avLst/>
          </a:prstGeom>
          <a:noFill/>
          <a:ln w="9525">
            <a:noFill/>
            <a:miter lim="800000"/>
            <a:headEnd/>
            <a:tailEnd/>
          </a:ln>
          <a:effectLst/>
        </p:spPr>
        <p:txBody>
          <a:bodyPr wrap="none">
            <a:spAutoFit/>
          </a:bodyPr>
          <a:lstStyle/>
          <a:p>
            <a:r>
              <a:rPr lang="en-US"/>
              <a:t>North Sea Herring 1963-77; Bjorndal and Conrad</a:t>
            </a:r>
          </a:p>
        </p:txBody>
      </p:sp>
    </p:spTree>
    <p:extLst>
      <p:ext uri="{BB962C8B-B14F-4D97-AF65-F5344CB8AC3E}">
        <p14:creationId xmlns:p14="http://schemas.microsoft.com/office/powerpoint/2010/main" val="3471462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The Model</a:t>
            </a:r>
          </a:p>
        </p:txBody>
      </p:sp>
      <p:sp>
        <p:nvSpPr>
          <p:cNvPr id="120835" name="Rectangle 3"/>
          <p:cNvSpPr>
            <a:spLocks noGrp="1" noChangeArrowheads="1"/>
          </p:cNvSpPr>
          <p:nvPr>
            <p:ph type="body" idx="1"/>
          </p:nvPr>
        </p:nvSpPr>
        <p:spPr/>
        <p:txBody>
          <a:bodyPr/>
          <a:lstStyle/>
          <a:p>
            <a:r>
              <a:rPr lang="en-US"/>
              <a:t>dx/dt =f(x) – s q</a:t>
            </a:r>
          </a:p>
          <a:p>
            <a:pPr lvl="1"/>
            <a:r>
              <a:rPr lang="en-US"/>
              <a:t>x is stock</a:t>
            </a:r>
          </a:p>
          <a:p>
            <a:pPr lvl="1"/>
            <a:r>
              <a:rPr lang="en-US"/>
              <a:t>s is number of boats</a:t>
            </a:r>
          </a:p>
          <a:p>
            <a:pPr lvl="1"/>
            <a:r>
              <a:rPr lang="en-US"/>
              <a:t>q is catch per boat</a:t>
            </a:r>
          </a:p>
          <a:p>
            <a:pPr lvl="1"/>
            <a:r>
              <a:rPr lang="en-US"/>
              <a:t>f is growth function with usual logistic like shape</a:t>
            </a:r>
          </a:p>
          <a:p>
            <a:endParaRPr lang="en-US"/>
          </a:p>
        </p:txBody>
      </p:sp>
    </p:spTree>
    <p:extLst>
      <p:ext uri="{BB962C8B-B14F-4D97-AF65-F5344CB8AC3E}">
        <p14:creationId xmlns:p14="http://schemas.microsoft.com/office/powerpoint/2010/main" val="3428950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entry</a:t>
            </a:r>
          </a:p>
        </p:txBody>
      </p:sp>
      <p:sp>
        <p:nvSpPr>
          <p:cNvPr id="37891" name="Rectangle 3"/>
          <p:cNvSpPr>
            <a:spLocks noGrp="1" noChangeArrowheads="1"/>
          </p:cNvSpPr>
          <p:nvPr>
            <p:ph type="body" idx="1"/>
          </p:nvPr>
        </p:nvSpPr>
        <p:spPr/>
        <p:txBody>
          <a:bodyPr/>
          <a:lstStyle/>
          <a:p>
            <a:r>
              <a:rPr lang="en-US"/>
              <a:t>ds/dt = pq – c(q,x) – fc</a:t>
            </a:r>
          </a:p>
          <a:p>
            <a:pPr lvl="1"/>
            <a:r>
              <a:rPr lang="en-US"/>
              <a:t>p is price</a:t>
            </a:r>
          </a:p>
          <a:p>
            <a:pPr lvl="1"/>
            <a:r>
              <a:rPr lang="en-US"/>
              <a:t>c is variable cost function given x</a:t>
            </a:r>
          </a:p>
          <a:p>
            <a:pPr lvl="1"/>
            <a:r>
              <a:rPr lang="en-US"/>
              <a:t>fc is fixed costs per unit time</a:t>
            </a:r>
          </a:p>
        </p:txBody>
      </p:sp>
    </p:spTree>
    <p:extLst>
      <p:ext uri="{BB962C8B-B14F-4D97-AF65-F5344CB8AC3E}">
        <p14:creationId xmlns:p14="http://schemas.microsoft.com/office/powerpoint/2010/main" val="20990603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Catch per boat</a:t>
            </a:r>
          </a:p>
        </p:txBody>
      </p:sp>
      <p:sp>
        <p:nvSpPr>
          <p:cNvPr id="38915" name="Rectangle 3"/>
          <p:cNvSpPr>
            <a:spLocks noGrp="1" noChangeArrowheads="1"/>
          </p:cNvSpPr>
          <p:nvPr>
            <p:ph type="body" idx="1"/>
          </p:nvPr>
        </p:nvSpPr>
        <p:spPr/>
        <p:txBody>
          <a:bodyPr/>
          <a:lstStyle/>
          <a:p>
            <a:r>
              <a:rPr lang="en-US"/>
              <a:t>p = dc/ dq  </a:t>
            </a:r>
          </a:p>
          <a:p>
            <a:pPr lvl="1"/>
            <a:r>
              <a:rPr lang="en-US"/>
              <a:t>Price equal marginal cost</a:t>
            </a:r>
          </a:p>
        </p:txBody>
      </p:sp>
    </p:spTree>
    <p:extLst>
      <p:ext uri="{BB962C8B-B14F-4D97-AF65-F5344CB8AC3E}">
        <p14:creationId xmlns:p14="http://schemas.microsoft.com/office/powerpoint/2010/main" val="2023405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Vernon Smith Model</a:t>
            </a:r>
          </a:p>
        </p:txBody>
      </p:sp>
      <p:sp>
        <p:nvSpPr>
          <p:cNvPr id="3075" name="Rectangle 3"/>
          <p:cNvSpPr>
            <a:spLocks noGrp="1" noChangeArrowheads="1"/>
          </p:cNvSpPr>
          <p:nvPr>
            <p:ph type="body" idx="1"/>
          </p:nvPr>
        </p:nvSpPr>
        <p:spPr/>
        <p:txBody>
          <a:bodyPr/>
          <a:lstStyle/>
          <a:p>
            <a:pPr eaLnBrk="1" hangingPunct="1"/>
            <a:r>
              <a:rPr lang="en-US" altLang="en-US" smtClean="0"/>
              <a:t>Generalization of Shaeffer</a:t>
            </a:r>
          </a:p>
          <a:p>
            <a:pPr eaLnBrk="1" hangingPunct="1"/>
            <a:r>
              <a:rPr lang="en-US" altLang="en-US" smtClean="0"/>
              <a:t>Biology as usual</a:t>
            </a:r>
          </a:p>
          <a:p>
            <a:pPr eaLnBrk="1" hangingPunct="1"/>
            <a:r>
              <a:rPr lang="en-US" altLang="en-US" smtClean="0"/>
              <a:t>Entry proportional to profit (number of boats)</a:t>
            </a:r>
          </a:p>
          <a:p>
            <a:pPr eaLnBrk="1" hangingPunct="1"/>
            <a:r>
              <a:rPr lang="en-US" altLang="en-US" smtClean="0"/>
              <a:t>Output per boat function of price, stock of fish. (Schaefer, output per boat not function of price.)</a:t>
            </a:r>
          </a:p>
          <a:p>
            <a:pPr eaLnBrk="1" hangingPunct="1"/>
            <a:r>
              <a:rPr lang="en-US" altLang="en-US" smtClean="0"/>
              <a:t>Standard IO model of firm and industry</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3765618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e.g.</a:t>
            </a:r>
          </a:p>
        </p:txBody>
      </p:sp>
      <p:sp>
        <p:nvSpPr>
          <p:cNvPr id="4099" name="Rectangle 3"/>
          <p:cNvSpPr>
            <a:spLocks noGrp="1" noChangeArrowheads="1"/>
          </p:cNvSpPr>
          <p:nvPr>
            <p:ph type="body" idx="1"/>
          </p:nvPr>
        </p:nvSpPr>
        <p:spPr/>
        <p:txBody>
          <a:bodyPr/>
          <a:lstStyle/>
          <a:p>
            <a:pPr eaLnBrk="1" hangingPunct="1"/>
            <a:r>
              <a:rPr lang="en-US" altLang="en-US" smtClean="0"/>
              <a:t>C(Q,x) = Q</a:t>
            </a:r>
            <a:r>
              <a:rPr lang="en-US" altLang="en-US" baseline="30000" smtClean="0"/>
              <a:t>k</a:t>
            </a:r>
            <a:r>
              <a:rPr lang="en-US" altLang="en-US" smtClean="0"/>
              <a:t>/x</a:t>
            </a:r>
          </a:p>
          <a:p>
            <a:pPr eaLnBrk="1" hangingPunct="1"/>
            <a:r>
              <a:rPr lang="en-US" altLang="en-US" smtClean="0"/>
              <a:t>MC = kQ</a:t>
            </a:r>
            <a:r>
              <a:rPr lang="en-US" altLang="en-US" baseline="30000" smtClean="0"/>
              <a:t>k-1</a:t>
            </a:r>
            <a:r>
              <a:rPr lang="en-US" altLang="en-US" smtClean="0"/>
              <a:t>/x</a:t>
            </a:r>
          </a:p>
          <a:p>
            <a:pPr eaLnBrk="1" hangingPunct="1"/>
            <a:r>
              <a:rPr lang="en-US" altLang="en-US" smtClean="0"/>
              <a:t>Q= (px/k)</a:t>
            </a:r>
            <a:r>
              <a:rPr lang="en-US" altLang="en-US" baseline="30000" smtClean="0"/>
              <a:t>1/(k-1)</a:t>
            </a:r>
            <a:endParaRPr lang="en-US" altLang="en-US" baseline="-25000" smtClean="0"/>
          </a:p>
          <a:p>
            <a:pPr eaLnBrk="1" hangingPunct="1"/>
            <a:r>
              <a:rPr lang="en-US" altLang="en-US" smtClean="0"/>
              <a:t>Hence h = EQ = EX</a:t>
            </a:r>
            <a:r>
              <a:rPr lang="en-US" altLang="en-US" baseline="30000" smtClean="0"/>
              <a:t>1/(k-1)</a:t>
            </a:r>
            <a:r>
              <a:rPr lang="en-US" altLang="en-US" smtClean="0"/>
              <a:t>(p/k)</a:t>
            </a:r>
            <a:r>
              <a:rPr lang="en-US" altLang="en-US" baseline="30000" smtClean="0"/>
              <a:t>1/(k-1)</a:t>
            </a:r>
          </a:p>
          <a:p>
            <a:pPr eaLnBrk="1" hangingPunct="1"/>
            <a:r>
              <a:rPr lang="en-US" altLang="en-US" smtClean="0"/>
              <a:t>dx/dt = f(x) - EX</a:t>
            </a:r>
            <a:r>
              <a:rPr lang="en-US" altLang="en-US" baseline="30000" smtClean="0"/>
              <a:t>1/(k-1)</a:t>
            </a:r>
            <a:r>
              <a:rPr lang="en-US" altLang="en-US" smtClean="0"/>
              <a:t>(p/k)</a:t>
            </a:r>
            <a:r>
              <a:rPr lang="en-US" altLang="en-US" baseline="30000" smtClean="0"/>
              <a:t>1/(k-1)</a:t>
            </a:r>
          </a:p>
          <a:p>
            <a:pPr eaLnBrk="1" hangingPunct="1"/>
            <a:r>
              <a:rPr lang="en-US" altLang="en-US" smtClean="0"/>
              <a:t> (here little k is a cost function parameter)</a:t>
            </a:r>
          </a:p>
          <a:p>
            <a:pPr eaLnBrk="1" hangingPunct="1"/>
            <a:endParaRPr lang="en-US" altLang="en-US" smtClean="0"/>
          </a:p>
        </p:txBody>
      </p:sp>
    </p:spTree>
    <p:extLst>
      <p:ext uri="{BB962C8B-B14F-4D97-AF65-F5344CB8AC3E}">
        <p14:creationId xmlns:p14="http://schemas.microsoft.com/office/powerpoint/2010/main" val="428325498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pPr eaLnBrk="1" hangingPunct="1"/>
            <a:r>
              <a:rPr lang="en-US" altLang="en-US" smtClean="0"/>
              <a:t>PB’s version of Smith</a:t>
            </a:r>
          </a:p>
        </p:txBody>
      </p:sp>
      <p:graphicFrame>
        <p:nvGraphicFramePr>
          <p:cNvPr id="5123" name="Object 5"/>
          <p:cNvGraphicFramePr>
            <a:graphicFrameLocks noGrp="1" noChangeAspect="1"/>
          </p:cNvGraphicFramePr>
          <p:nvPr>
            <p:ph idx="1"/>
          </p:nvPr>
        </p:nvGraphicFramePr>
        <p:xfrm>
          <a:off x="931863" y="2209800"/>
          <a:ext cx="6764337" cy="3621088"/>
        </p:xfrm>
        <a:graphic>
          <a:graphicData uri="http://schemas.openxmlformats.org/presentationml/2006/ole">
            <mc:AlternateContent xmlns:mc="http://schemas.openxmlformats.org/markup-compatibility/2006">
              <mc:Choice xmlns:v="urn:schemas-microsoft-com:vml" Requires="v">
                <p:oleObj spid="_x0000_s4101" name="Equation" r:id="rId3" imgW="2514600" imgH="1346200" progId="Equation.DSMT4">
                  <p:embed/>
                </p:oleObj>
              </mc:Choice>
              <mc:Fallback>
                <p:oleObj name="Equation" r:id="rId3" imgW="2514600" imgH="1346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863" y="2209800"/>
                        <a:ext cx="6764337" cy="362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8142587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Externality</a:t>
            </a:r>
          </a:p>
        </p:txBody>
      </p:sp>
      <p:sp>
        <p:nvSpPr>
          <p:cNvPr id="6147" name="Rectangle 3"/>
          <p:cNvSpPr>
            <a:spLocks noGrp="1" noChangeArrowheads="1"/>
          </p:cNvSpPr>
          <p:nvPr>
            <p:ph type="body" idx="1"/>
          </p:nvPr>
        </p:nvSpPr>
        <p:spPr/>
        <p:txBody>
          <a:bodyPr/>
          <a:lstStyle/>
          <a:p>
            <a:pPr eaLnBrk="1" hangingPunct="1"/>
            <a:r>
              <a:rPr lang="en-US" altLang="en-US" smtClean="0"/>
              <a:t>We model the abundance externality as c/x.</a:t>
            </a:r>
          </a:p>
          <a:p>
            <a:pPr lvl="1" eaLnBrk="1" hangingPunct="1"/>
            <a:r>
              <a:rPr lang="en-US" altLang="en-US" smtClean="0"/>
              <a:t>Could be cx</a:t>
            </a:r>
            <a:r>
              <a:rPr lang="en-US" altLang="en-US" baseline="30000" smtClean="0"/>
              <a:t>a(t)</a:t>
            </a:r>
            <a:endParaRPr lang="en-US" altLang="en-US" baseline="-25000" smtClean="0"/>
          </a:p>
          <a:p>
            <a:pPr lvl="1" eaLnBrk="1" hangingPunct="1"/>
            <a:r>
              <a:rPr lang="en-US" altLang="en-US" smtClean="0"/>
              <a:t>a &lt; 0</a:t>
            </a:r>
          </a:p>
          <a:p>
            <a:pPr lvl="1" eaLnBrk="1" hangingPunct="1"/>
            <a:r>
              <a:rPr lang="en-US" altLang="en-US" smtClean="0"/>
              <a:t>Guess:  If you could estimate this abs(a) would become smaller over time</a:t>
            </a:r>
          </a:p>
          <a:p>
            <a:pPr lvl="2" eaLnBrk="1" hangingPunct="1"/>
            <a:r>
              <a:rPr lang="en-US" altLang="en-US" smtClean="0"/>
              <a:t>Lack of fish no longer makes it hard to catch the ones that still exist</a:t>
            </a:r>
          </a:p>
          <a:p>
            <a:pPr lvl="2" eaLnBrk="1" hangingPunct="1"/>
            <a:r>
              <a:rPr lang="en-US" altLang="en-US" smtClean="0"/>
              <a:t>As a becomes small all the fish will be caught.</a:t>
            </a:r>
          </a:p>
        </p:txBody>
      </p:sp>
    </p:spTree>
    <p:extLst>
      <p:ext uri="{BB962C8B-B14F-4D97-AF65-F5344CB8AC3E}">
        <p14:creationId xmlns:p14="http://schemas.microsoft.com/office/powerpoint/2010/main" val="282970753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Other externality</a:t>
            </a:r>
          </a:p>
        </p:txBody>
      </p:sp>
      <p:sp>
        <p:nvSpPr>
          <p:cNvPr id="7171" name="Rectangle 3"/>
          <p:cNvSpPr>
            <a:spLocks noGrp="1" noChangeArrowheads="1"/>
          </p:cNvSpPr>
          <p:nvPr>
            <p:ph type="body" idx="1"/>
          </p:nvPr>
        </p:nvSpPr>
        <p:spPr/>
        <p:txBody>
          <a:bodyPr/>
          <a:lstStyle/>
          <a:p>
            <a:pPr eaLnBrk="1" hangingPunct="1"/>
            <a:r>
              <a:rPr lang="en-US" altLang="en-US" smtClean="0"/>
              <a:t>Could have the boats crowding each other, so more boats increases costs.</a:t>
            </a:r>
          </a:p>
          <a:p>
            <a:pPr lvl="1" eaLnBrk="1" hangingPunct="1"/>
            <a:r>
              <a:rPr lang="en-US" altLang="en-US" smtClean="0"/>
              <a:t>E.g.  C(Q,x,E) = E</a:t>
            </a:r>
            <a:r>
              <a:rPr lang="en-US" altLang="en-US" baseline="30000" smtClean="0"/>
              <a:t>b</a:t>
            </a:r>
            <a:r>
              <a:rPr lang="en-US" altLang="en-US" smtClean="0"/>
              <a:t>c/x  with b&gt;0.</a:t>
            </a:r>
          </a:p>
          <a:p>
            <a:pPr lvl="1" eaLnBrk="1" hangingPunct="1"/>
            <a:endParaRPr lang="en-US" altLang="en-US" smtClean="0"/>
          </a:p>
        </p:txBody>
      </p:sp>
    </p:spTree>
    <p:extLst>
      <p:ext uri="{BB962C8B-B14F-4D97-AF65-F5344CB8AC3E}">
        <p14:creationId xmlns:p14="http://schemas.microsoft.com/office/powerpoint/2010/main" val="307610157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Marine Resource Destruction</a:t>
            </a:r>
          </a:p>
        </p:txBody>
      </p:sp>
      <p:sp>
        <p:nvSpPr>
          <p:cNvPr id="3075" name="Rectangle 3"/>
          <p:cNvSpPr>
            <a:spLocks noGrp="1" noChangeArrowheads="1"/>
          </p:cNvSpPr>
          <p:nvPr>
            <p:ph type="body" idx="1"/>
          </p:nvPr>
        </p:nvSpPr>
        <p:spPr/>
        <p:txBody>
          <a:bodyPr/>
          <a:lstStyle/>
          <a:p>
            <a:r>
              <a:rPr lang="en-US"/>
              <a:t>We take it as given that policy should avoid causing very low populations of marine organisms.</a:t>
            </a:r>
          </a:p>
          <a:p>
            <a:r>
              <a:rPr lang="en-US"/>
              <a:t>The two major ways of reducing numbers of fish are</a:t>
            </a:r>
          </a:p>
          <a:p>
            <a:pPr lvl="1"/>
            <a:r>
              <a:rPr lang="en-US"/>
              <a:t>Overfishing</a:t>
            </a:r>
          </a:p>
          <a:p>
            <a:pPr lvl="1"/>
            <a:r>
              <a:rPr lang="en-US"/>
              <a:t>Habitat destruction</a:t>
            </a:r>
          </a:p>
        </p:txBody>
      </p:sp>
    </p:spTree>
    <p:extLst>
      <p:ext uri="{BB962C8B-B14F-4D97-AF65-F5344CB8AC3E}">
        <p14:creationId xmlns:p14="http://schemas.microsoft.com/office/powerpoint/2010/main" val="3450758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dirty="0"/>
              <a:t>Specific cost </a:t>
            </a:r>
            <a:r>
              <a:rPr lang="en-US" dirty="0" smtClean="0"/>
              <a:t>function to examine extinction</a:t>
            </a:r>
            <a:endParaRPr lang="en-US" dirty="0"/>
          </a:p>
        </p:txBody>
      </p:sp>
      <p:sp>
        <p:nvSpPr>
          <p:cNvPr id="39939" name="Rectangle 3"/>
          <p:cNvSpPr>
            <a:spLocks noGrp="1" noChangeArrowheads="1"/>
          </p:cNvSpPr>
          <p:nvPr>
            <p:ph type="body" idx="1"/>
          </p:nvPr>
        </p:nvSpPr>
        <p:spPr/>
        <p:txBody>
          <a:bodyPr/>
          <a:lstStyle/>
          <a:p>
            <a:r>
              <a:rPr lang="en-US" dirty="0"/>
              <a:t>C(</a:t>
            </a:r>
            <a:r>
              <a:rPr lang="en-US" dirty="0" err="1"/>
              <a:t>q,x</a:t>
            </a:r>
            <a:r>
              <a:rPr lang="en-US" dirty="0"/>
              <a:t>)  = T(x-x*) c(q)</a:t>
            </a:r>
          </a:p>
          <a:p>
            <a:r>
              <a:rPr lang="en-US" dirty="0"/>
              <a:t>c(q) = </a:t>
            </a:r>
            <a:r>
              <a:rPr lang="en-US" dirty="0" err="1"/>
              <a:t>q</a:t>
            </a:r>
            <a:r>
              <a:rPr lang="en-US" baseline="30000" dirty="0" err="1"/>
              <a:t>K</a:t>
            </a:r>
            <a:endParaRPr lang="en-US" baseline="30000" dirty="0"/>
          </a:p>
          <a:p>
            <a:r>
              <a:rPr lang="en-US" dirty="0"/>
              <a:t>T = (x-x*)</a:t>
            </a:r>
            <a:r>
              <a:rPr lang="en-US" baseline="30000" dirty="0"/>
              <a:t>-R</a:t>
            </a:r>
          </a:p>
          <a:p>
            <a:r>
              <a:rPr lang="en-US" dirty="0"/>
              <a:t>Supply per boat</a:t>
            </a:r>
          </a:p>
          <a:p>
            <a:pPr lvl="1"/>
            <a:r>
              <a:rPr lang="en-US" dirty="0"/>
              <a:t>p = T c’ = TKq</a:t>
            </a:r>
            <a:r>
              <a:rPr lang="en-US" baseline="30000" dirty="0"/>
              <a:t>K-1</a:t>
            </a:r>
          </a:p>
          <a:p>
            <a:pPr lvl="1"/>
            <a:r>
              <a:rPr lang="en-US" dirty="0"/>
              <a:t>q = (p</a:t>
            </a:r>
            <a:r>
              <a:rPr lang="en-US" dirty="0" smtClean="0"/>
              <a:t>/(TK))</a:t>
            </a:r>
            <a:r>
              <a:rPr lang="en-US" baseline="30000" dirty="0" smtClean="0"/>
              <a:t>(</a:t>
            </a:r>
            <a:r>
              <a:rPr lang="en-US" baseline="30000" dirty="0"/>
              <a:t>1/(K-1))</a:t>
            </a:r>
            <a:endParaRPr lang="en-US" dirty="0"/>
          </a:p>
          <a:p>
            <a:endParaRPr lang="en-US" baseline="30000" dirty="0"/>
          </a:p>
          <a:p>
            <a:r>
              <a:rPr lang="en-US" dirty="0"/>
              <a:t>For the moment we assume that x*=0.</a:t>
            </a:r>
          </a:p>
        </p:txBody>
      </p:sp>
    </p:spTree>
    <p:extLst>
      <p:ext uri="{BB962C8B-B14F-4D97-AF65-F5344CB8AC3E}">
        <p14:creationId xmlns:p14="http://schemas.microsoft.com/office/powerpoint/2010/main" val="641112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Phase space</a:t>
            </a:r>
          </a:p>
        </p:txBody>
      </p:sp>
      <p:sp>
        <p:nvSpPr>
          <p:cNvPr id="44035" name="Rectangle 3"/>
          <p:cNvSpPr>
            <a:spLocks noGrp="1" noChangeArrowheads="1"/>
          </p:cNvSpPr>
          <p:nvPr>
            <p:ph type="body" idx="1"/>
          </p:nvPr>
        </p:nvSpPr>
        <p:spPr/>
        <p:txBody>
          <a:bodyPr/>
          <a:lstStyle/>
          <a:p>
            <a:r>
              <a:rPr lang="en-US"/>
              <a:t>We graph this system in the x-s phase space</a:t>
            </a:r>
          </a:p>
          <a:p>
            <a:pPr lvl="1"/>
            <a:r>
              <a:rPr lang="en-US"/>
              <a:t>ds/dt = 0 is a vertical line because s appears nowhere on the right hand side of the ds/dt equation.</a:t>
            </a:r>
          </a:p>
        </p:txBody>
      </p:sp>
    </p:spTree>
    <p:extLst>
      <p:ext uri="{BB962C8B-B14F-4D97-AF65-F5344CB8AC3E}">
        <p14:creationId xmlns:p14="http://schemas.microsoft.com/office/powerpoint/2010/main" val="730147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Two possibilities for dx/dt = 0</a:t>
            </a:r>
          </a:p>
        </p:txBody>
      </p:sp>
      <p:sp>
        <p:nvSpPr>
          <p:cNvPr id="45059" name="Rectangle 3"/>
          <p:cNvSpPr>
            <a:spLocks noGrp="1" noChangeArrowheads="1"/>
          </p:cNvSpPr>
          <p:nvPr>
            <p:ph type="body" idx="1"/>
          </p:nvPr>
        </p:nvSpPr>
        <p:spPr/>
        <p:txBody>
          <a:bodyPr/>
          <a:lstStyle/>
          <a:p>
            <a:r>
              <a:rPr lang="en-US" dirty="0"/>
              <a:t>s = f(x)/q on dx/</a:t>
            </a:r>
            <a:r>
              <a:rPr lang="en-US" dirty="0" err="1"/>
              <a:t>dt</a:t>
            </a:r>
            <a:r>
              <a:rPr lang="en-US" dirty="0"/>
              <a:t> = 0.</a:t>
            </a:r>
          </a:p>
          <a:p>
            <a:r>
              <a:rPr lang="en-US" dirty="0"/>
              <a:t>When x is large enough f(x) is zero, call this </a:t>
            </a:r>
            <a:r>
              <a:rPr lang="en-US" dirty="0" err="1"/>
              <a:t>x</a:t>
            </a:r>
            <a:r>
              <a:rPr lang="en-US" baseline="-25000" dirty="0" err="1"/>
              <a:t>max</a:t>
            </a:r>
            <a:r>
              <a:rPr lang="en-US" baseline="-25000" dirty="0"/>
              <a:t>. </a:t>
            </a:r>
            <a:r>
              <a:rPr lang="en-US" dirty="0"/>
              <a:t>So x= </a:t>
            </a:r>
            <a:r>
              <a:rPr lang="en-US" dirty="0" err="1"/>
              <a:t>x</a:t>
            </a:r>
            <a:r>
              <a:rPr lang="en-US" baseline="-25000" dirty="0" err="1"/>
              <a:t>max</a:t>
            </a:r>
            <a:r>
              <a:rPr lang="en-US" baseline="-25000" dirty="0"/>
              <a:t> </a:t>
            </a:r>
            <a:r>
              <a:rPr lang="en-US" dirty="0"/>
              <a:t> and s= 0 is one point.</a:t>
            </a:r>
          </a:p>
          <a:p>
            <a:r>
              <a:rPr lang="en-US" dirty="0"/>
              <a:t>What happens </a:t>
            </a:r>
            <a:r>
              <a:rPr lang="en-US" dirty="0" smtClean="0"/>
              <a:t>as </a:t>
            </a:r>
            <a:r>
              <a:rPr lang="en-US" dirty="0"/>
              <a:t>x approaches 0?</a:t>
            </a:r>
          </a:p>
          <a:p>
            <a:pPr lvl="1"/>
            <a:r>
              <a:rPr lang="en-US" dirty="0"/>
              <a:t>Both numerator and denominator approach zero so we need </a:t>
            </a:r>
            <a:r>
              <a:rPr lang="en-US" dirty="0" err="1"/>
              <a:t>l’Hopital’s</a:t>
            </a:r>
            <a:r>
              <a:rPr lang="en-US" dirty="0"/>
              <a:t> rule.</a:t>
            </a:r>
          </a:p>
          <a:p>
            <a:pPr lvl="1"/>
            <a:r>
              <a:rPr lang="en-US" dirty="0"/>
              <a:t>f’(0) &gt; 0</a:t>
            </a:r>
          </a:p>
          <a:p>
            <a:pPr lvl="1"/>
            <a:r>
              <a:rPr lang="en-US" dirty="0"/>
              <a:t>What of q’?  </a:t>
            </a:r>
          </a:p>
          <a:p>
            <a:pPr lvl="2"/>
            <a:endParaRPr lang="en-US" dirty="0"/>
          </a:p>
        </p:txBody>
      </p:sp>
    </p:spTree>
    <p:extLst>
      <p:ext uri="{BB962C8B-B14F-4D97-AF65-F5344CB8AC3E}">
        <p14:creationId xmlns:p14="http://schemas.microsoft.com/office/powerpoint/2010/main" val="3526467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Depends upon R and K	</a:t>
            </a:r>
          </a:p>
        </p:txBody>
      </p:sp>
      <p:sp>
        <p:nvSpPr>
          <p:cNvPr id="46083" name="Rectangle 3"/>
          <p:cNvSpPr>
            <a:spLocks noGrp="1" noChangeArrowheads="1"/>
          </p:cNvSpPr>
          <p:nvPr>
            <p:ph type="body" idx="1"/>
          </p:nvPr>
        </p:nvSpPr>
        <p:spPr/>
        <p:txBody>
          <a:bodyPr/>
          <a:lstStyle/>
          <a:p>
            <a:r>
              <a:rPr lang="en-US"/>
              <a:t>q’ = (R/K-1)) (p/K)</a:t>
            </a:r>
            <a:r>
              <a:rPr lang="en-US" baseline="30000"/>
              <a:t>(1/(K-1))</a:t>
            </a:r>
            <a:r>
              <a:rPr lang="en-US"/>
              <a:t> x</a:t>
            </a:r>
            <a:r>
              <a:rPr lang="en-US" baseline="30000"/>
              <a:t>(R/(K-1)) – 1</a:t>
            </a:r>
          </a:p>
          <a:p>
            <a:r>
              <a:rPr lang="en-US"/>
              <a:t>The limit of q’ as x approaches zero is zero if R/(K-1) &gt; 1 and infinite if &lt; 1.</a:t>
            </a:r>
          </a:p>
          <a:p>
            <a:r>
              <a:rPr lang="en-US"/>
              <a:t>So the limit of f/q as x approaches zero is infinite if R/(K-1) &gt; 1 and the picture is like IB and otherwise like 1A.</a:t>
            </a:r>
          </a:p>
        </p:txBody>
      </p:sp>
    </p:spTree>
    <p:extLst>
      <p:ext uri="{BB962C8B-B14F-4D97-AF65-F5344CB8AC3E}">
        <p14:creationId xmlns:p14="http://schemas.microsoft.com/office/powerpoint/2010/main" val="874245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1" name="Rectangle 7"/>
          <p:cNvSpPr>
            <a:spLocks noGrp="1" noChangeArrowheads="1"/>
          </p:cNvSpPr>
          <p:nvPr>
            <p:ph type="title"/>
          </p:nvPr>
        </p:nvSpPr>
        <p:spPr/>
        <p:txBody>
          <a:bodyPr/>
          <a:lstStyle/>
          <a:p>
            <a:r>
              <a:rPr lang="en-US"/>
              <a:t>1A </a:t>
            </a:r>
          </a:p>
        </p:txBody>
      </p:sp>
      <p:sp>
        <p:nvSpPr>
          <p:cNvPr id="47120" name="Text Box 16"/>
          <p:cNvSpPr txBox="1">
            <a:spLocks noChangeArrowheads="1"/>
          </p:cNvSpPr>
          <p:nvPr/>
        </p:nvSpPr>
        <p:spPr bwMode="auto">
          <a:xfrm>
            <a:off x="381000" y="1828800"/>
            <a:ext cx="298450" cy="366713"/>
          </a:xfrm>
          <a:prstGeom prst="rect">
            <a:avLst/>
          </a:prstGeom>
          <a:noFill/>
          <a:ln w="9525">
            <a:noFill/>
            <a:miter lim="800000"/>
            <a:headEnd/>
            <a:tailEnd/>
          </a:ln>
          <a:effectLst/>
        </p:spPr>
        <p:txBody>
          <a:bodyPr wrap="none">
            <a:spAutoFit/>
          </a:bodyPr>
          <a:lstStyle/>
          <a:p>
            <a:r>
              <a:rPr lang="en-US"/>
              <a:t>s</a:t>
            </a:r>
          </a:p>
        </p:txBody>
      </p:sp>
      <p:grpSp>
        <p:nvGrpSpPr>
          <p:cNvPr id="47123" name="Group 19"/>
          <p:cNvGrpSpPr>
            <a:grpSpLocks/>
          </p:cNvGrpSpPr>
          <p:nvPr/>
        </p:nvGrpSpPr>
        <p:grpSpPr bwMode="auto">
          <a:xfrm>
            <a:off x="762000" y="1828800"/>
            <a:ext cx="5791200" cy="4137025"/>
            <a:chOff x="480" y="1152"/>
            <a:chExt cx="3648" cy="2606"/>
          </a:xfrm>
        </p:grpSpPr>
        <p:sp>
          <p:nvSpPr>
            <p:cNvPr id="47112" name="Line 8"/>
            <p:cNvSpPr>
              <a:spLocks noChangeShapeType="1"/>
            </p:cNvSpPr>
            <p:nvPr/>
          </p:nvSpPr>
          <p:spPr bwMode="auto">
            <a:xfrm>
              <a:off x="480" y="1152"/>
              <a:ext cx="0" cy="2208"/>
            </a:xfrm>
            <a:prstGeom prst="line">
              <a:avLst/>
            </a:prstGeom>
            <a:noFill/>
            <a:ln w="9525">
              <a:solidFill>
                <a:schemeClr val="tx1"/>
              </a:solidFill>
              <a:round/>
              <a:headEnd/>
              <a:tailEnd/>
            </a:ln>
            <a:effectLst/>
          </p:spPr>
          <p:txBody>
            <a:bodyPr/>
            <a:lstStyle/>
            <a:p>
              <a:endParaRPr lang="en-US"/>
            </a:p>
          </p:txBody>
        </p:sp>
        <p:sp>
          <p:nvSpPr>
            <p:cNvPr id="47113" name="Line 9"/>
            <p:cNvSpPr>
              <a:spLocks noChangeShapeType="1"/>
            </p:cNvSpPr>
            <p:nvPr/>
          </p:nvSpPr>
          <p:spPr bwMode="auto">
            <a:xfrm>
              <a:off x="480" y="3360"/>
              <a:ext cx="3648" cy="0"/>
            </a:xfrm>
            <a:prstGeom prst="line">
              <a:avLst/>
            </a:prstGeom>
            <a:noFill/>
            <a:ln w="9525">
              <a:solidFill>
                <a:schemeClr val="tx1"/>
              </a:solidFill>
              <a:round/>
              <a:headEnd/>
              <a:tailEnd/>
            </a:ln>
            <a:effectLst/>
          </p:spPr>
          <p:txBody>
            <a:bodyPr/>
            <a:lstStyle/>
            <a:p>
              <a:endParaRPr lang="en-US"/>
            </a:p>
          </p:txBody>
        </p:sp>
        <p:sp>
          <p:nvSpPr>
            <p:cNvPr id="47114" name="Line 10"/>
            <p:cNvSpPr>
              <a:spLocks noChangeShapeType="1"/>
            </p:cNvSpPr>
            <p:nvPr/>
          </p:nvSpPr>
          <p:spPr bwMode="auto">
            <a:xfrm flipV="1">
              <a:off x="1920" y="1296"/>
              <a:ext cx="0" cy="2064"/>
            </a:xfrm>
            <a:prstGeom prst="line">
              <a:avLst/>
            </a:prstGeom>
            <a:noFill/>
            <a:ln w="9525">
              <a:solidFill>
                <a:schemeClr val="tx1"/>
              </a:solidFill>
              <a:round/>
              <a:headEnd/>
              <a:tailEnd/>
            </a:ln>
            <a:effectLst/>
          </p:spPr>
          <p:txBody>
            <a:bodyPr/>
            <a:lstStyle/>
            <a:p>
              <a:endParaRPr lang="en-US"/>
            </a:p>
          </p:txBody>
        </p:sp>
        <p:sp>
          <p:nvSpPr>
            <p:cNvPr id="47115" name="Freeform 11"/>
            <p:cNvSpPr>
              <a:spLocks/>
            </p:cNvSpPr>
            <p:nvPr/>
          </p:nvSpPr>
          <p:spPr bwMode="auto">
            <a:xfrm>
              <a:off x="480" y="2176"/>
              <a:ext cx="3264" cy="1184"/>
            </a:xfrm>
            <a:custGeom>
              <a:avLst/>
              <a:gdLst/>
              <a:ahLst/>
              <a:cxnLst>
                <a:cxn ang="0">
                  <a:pos x="0" y="1184"/>
                </a:cxn>
                <a:cxn ang="0">
                  <a:pos x="480" y="560"/>
                </a:cxn>
                <a:cxn ang="0">
                  <a:pos x="1296" y="224"/>
                </a:cxn>
                <a:cxn ang="0">
                  <a:pos x="2352" y="80"/>
                </a:cxn>
                <a:cxn ang="0">
                  <a:pos x="3072" y="704"/>
                </a:cxn>
                <a:cxn ang="0">
                  <a:pos x="3264" y="1184"/>
                </a:cxn>
              </a:cxnLst>
              <a:rect l="0" t="0" r="r" b="b"/>
              <a:pathLst>
                <a:path w="3264" h="1184">
                  <a:moveTo>
                    <a:pt x="0" y="1184"/>
                  </a:moveTo>
                  <a:cubicBezTo>
                    <a:pt x="132" y="952"/>
                    <a:pt x="264" y="720"/>
                    <a:pt x="480" y="560"/>
                  </a:cubicBezTo>
                  <a:cubicBezTo>
                    <a:pt x="696" y="400"/>
                    <a:pt x="984" y="304"/>
                    <a:pt x="1296" y="224"/>
                  </a:cubicBezTo>
                  <a:cubicBezTo>
                    <a:pt x="1608" y="144"/>
                    <a:pt x="2056" y="0"/>
                    <a:pt x="2352" y="80"/>
                  </a:cubicBezTo>
                  <a:cubicBezTo>
                    <a:pt x="2648" y="160"/>
                    <a:pt x="2920" y="520"/>
                    <a:pt x="3072" y="704"/>
                  </a:cubicBezTo>
                  <a:cubicBezTo>
                    <a:pt x="3224" y="888"/>
                    <a:pt x="3244" y="1036"/>
                    <a:pt x="3264" y="1184"/>
                  </a:cubicBezTo>
                </a:path>
              </a:pathLst>
            </a:custGeom>
            <a:noFill/>
            <a:ln w="9525">
              <a:solidFill>
                <a:schemeClr val="tx1"/>
              </a:solidFill>
              <a:round/>
              <a:headEnd/>
              <a:tailEnd/>
            </a:ln>
            <a:effectLst/>
          </p:spPr>
          <p:txBody>
            <a:bodyPr/>
            <a:lstStyle/>
            <a:p>
              <a:endParaRPr lang="en-US"/>
            </a:p>
          </p:txBody>
        </p:sp>
        <p:cxnSp>
          <p:nvCxnSpPr>
            <p:cNvPr id="47116" name="AutoShape 12"/>
            <p:cNvCxnSpPr>
              <a:cxnSpLocks noChangeShapeType="1"/>
            </p:cNvCxnSpPr>
            <p:nvPr/>
          </p:nvCxnSpPr>
          <p:spPr bwMode="auto">
            <a:xfrm flipH="1">
              <a:off x="864" y="1440"/>
              <a:ext cx="336" cy="0"/>
            </a:xfrm>
            <a:prstGeom prst="straightConnector1">
              <a:avLst/>
            </a:prstGeom>
            <a:noFill/>
            <a:ln w="9525">
              <a:solidFill>
                <a:schemeClr val="tx1"/>
              </a:solidFill>
              <a:round/>
              <a:headEnd/>
              <a:tailEnd type="triangle" w="med" len="med"/>
            </a:ln>
            <a:effectLst/>
          </p:spPr>
        </p:cxnSp>
        <p:cxnSp>
          <p:nvCxnSpPr>
            <p:cNvPr id="47117" name="AutoShape 13"/>
            <p:cNvCxnSpPr>
              <a:cxnSpLocks noChangeShapeType="1"/>
            </p:cNvCxnSpPr>
            <p:nvPr/>
          </p:nvCxnSpPr>
          <p:spPr bwMode="auto">
            <a:xfrm>
              <a:off x="1200" y="1440"/>
              <a:ext cx="0" cy="384"/>
            </a:xfrm>
            <a:prstGeom prst="straightConnector1">
              <a:avLst/>
            </a:prstGeom>
            <a:noFill/>
            <a:ln w="9525">
              <a:solidFill>
                <a:schemeClr val="tx1"/>
              </a:solidFill>
              <a:round/>
              <a:headEnd/>
              <a:tailEnd type="triangle" w="med" len="med"/>
            </a:ln>
            <a:effectLst/>
          </p:spPr>
        </p:cxnSp>
        <p:sp>
          <p:nvSpPr>
            <p:cNvPr id="47118" name="AutoShape 14"/>
            <p:cNvSpPr>
              <a:spLocks noChangeArrowheads="1"/>
            </p:cNvSpPr>
            <p:nvPr/>
          </p:nvSpPr>
          <p:spPr bwMode="auto">
            <a:xfrm>
              <a:off x="480" y="1536"/>
              <a:ext cx="192" cy="288"/>
            </a:xfrm>
            <a:prstGeom prst="star4">
              <a:avLst>
                <a:gd name="adj" fmla="val 12500"/>
              </a:avLst>
            </a:prstGeom>
            <a:solidFill>
              <a:schemeClr val="accent1"/>
            </a:solidFill>
            <a:ln w="9525">
              <a:solidFill>
                <a:schemeClr val="tx1"/>
              </a:solidFill>
              <a:miter lim="800000"/>
              <a:headEnd/>
              <a:tailEnd/>
            </a:ln>
            <a:effectLst/>
          </p:spPr>
          <p:txBody>
            <a:bodyPr wrap="none" anchor="ctr"/>
            <a:lstStyle/>
            <a:p>
              <a:endParaRPr lang="en-US"/>
            </a:p>
          </p:txBody>
        </p:sp>
        <p:sp>
          <p:nvSpPr>
            <p:cNvPr id="47119" name="Text Box 15"/>
            <p:cNvSpPr txBox="1">
              <a:spLocks noChangeArrowheads="1"/>
            </p:cNvSpPr>
            <p:nvPr/>
          </p:nvSpPr>
          <p:spPr bwMode="auto">
            <a:xfrm>
              <a:off x="3734" y="3527"/>
              <a:ext cx="188" cy="231"/>
            </a:xfrm>
            <a:prstGeom prst="rect">
              <a:avLst/>
            </a:prstGeom>
            <a:noFill/>
            <a:ln w="9525">
              <a:noFill/>
              <a:miter lim="800000"/>
              <a:headEnd/>
              <a:tailEnd/>
            </a:ln>
            <a:effectLst/>
          </p:spPr>
          <p:txBody>
            <a:bodyPr wrap="none">
              <a:spAutoFit/>
            </a:bodyPr>
            <a:lstStyle/>
            <a:p>
              <a:r>
                <a:rPr lang="en-US"/>
                <a:t>x</a:t>
              </a:r>
            </a:p>
          </p:txBody>
        </p:sp>
        <p:sp>
          <p:nvSpPr>
            <p:cNvPr id="47121" name="Text Box 17"/>
            <p:cNvSpPr txBox="1">
              <a:spLocks noChangeArrowheads="1"/>
            </p:cNvSpPr>
            <p:nvPr/>
          </p:nvSpPr>
          <p:spPr bwMode="auto">
            <a:xfrm>
              <a:off x="1910" y="1175"/>
              <a:ext cx="592" cy="231"/>
            </a:xfrm>
            <a:prstGeom prst="rect">
              <a:avLst/>
            </a:prstGeom>
            <a:noFill/>
            <a:ln w="9525">
              <a:noFill/>
              <a:miter lim="800000"/>
              <a:headEnd/>
              <a:tailEnd/>
            </a:ln>
            <a:effectLst/>
          </p:spPr>
          <p:txBody>
            <a:bodyPr wrap="none">
              <a:spAutoFit/>
            </a:bodyPr>
            <a:lstStyle/>
            <a:p>
              <a:r>
                <a:rPr lang="en-US"/>
                <a:t>ds/dt=0</a:t>
              </a:r>
            </a:p>
          </p:txBody>
        </p:sp>
        <p:sp>
          <p:nvSpPr>
            <p:cNvPr id="47122" name="Text Box 18"/>
            <p:cNvSpPr txBox="1">
              <a:spLocks noChangeArrowheads="1"/>
            </p:cNvSpPr>
            <p:nvPr/>
          </p:nvSpPr>
          <p:spPr bwMode="auto">
            <a:xfrm>
              <a:off x="3302" y="2279"/>
              <a:ext cx="592" cy="231"/>
            </a:xfrm>
            <a:prstGeom prst="rect">
              <a:avLst/>
            </a:prstGeom>
            <a:noFill/>
            <a:ln w="9525">
              <a:noFill/>
              <a:miter lim="800000"/>
              <a:headEnd/>
              <a:tailEnd/>
            </a:ln>
            <a:effectLst/>
          </p:spPr>
          <p:txBody>
            <a:bodyPr wrap="none">
              <a:spAutoFit/>
            </a:bodyPr>
            <a:lstStyle/>
            <a:p>
              <a:r>
                <a:rPr lang="en-US"/>
                <a:t>dx/dt=0</a:t>
              </a:r>
            </a:p>
          </p:txBody>
        </p:sp>
      </p:grpSp>
    </p:spTree>
    <p:extLst>
      <p:ext uri="{BB962C8B-B14F-4D97-AF65-F5344CB8AC3E}">
        <p14:creationId xmlns:p14="http://schemas.microsoft.com/office/powerpoint/2010/main" val="1989277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Fig 1 B</a:t>
            </a:r>
          </a:p>
        </p:txBody>
      </p:sp>
      <p:sp>
        <p:nvSpPr>
          <p:cNvPr id="51205" name="Line 5"/>
          <p:cNvSpPr>
            <a:spLocks noChangeShapeType="1"/>
          </p:cNvSpPr>
          <p:nvPr/>
        </p:nvSpPr>
        <p:spPr bwMode="auto">
          <a:xfrm>
            <a:off x="762000" y="1828800"/>
            <a:ext cx="0" cy="3505200"/>
          </a:xfrm>
          <a:prstGeom prst="line">
            <a:avLst/>
          </a:prstGeom>
          <a:noFill/>
          <a:ln w="9525">
            <a:solidFill>
              <a:schemeClr val="tx1"/>
            </a:solidFill>
            <a:round/>
            <a:headEnd/>
            <a:tailEnd/>
          </a:ln>
          <a:effectLst/>
        </p:spPr>
        <p:txBody>
          <a:bodyPr/>
          <a:lstStyle/>
          <a:p>
            <a:endParaRPr lang="en-US"/>
          </a:p>
        </p:txBody>
      </p:sp>
      <p:sp>
        <p:nvSpPr>
          <p:cNvPr id="51206" name="Line 6"/>
          <p:cNvSpPr>
            <a:spLocks noChangeShapeType="1"/>
          </p:cNvSpPr>
          <p:nvPr/>
        </p:nvSpPr>
        <p:spPr bwMode="auto">
          <a:xfrm>
            <a:off x="762000" y="5334000"/>
            <a:ext cx="5791200" cy="0"/>
          </a:xfrm>
          <a:prstGeom prst="line">
            <a:avLst/>
          </a:prstGeom>
          <a:noFill/>
          <a:ln w="9525">
            <a:solidFill>
              <a:schemeClr val="tx1"/>
            </a:solidFill>
            <a:round/>
            <a:headEnd/>
            <a:tailEnd/>
          </a:ln>
          <a:effectLst/>
        </p:spPr>
        <p:txBody>
          <a:bodyPr/>
          <a:lstStyle/>
          <a:p>
            <a:endParaRPr lang="en-US"/>
          </a:p>
        </p:txBody>
      </p:sp>
      <p:sp>
        <p:nvSpPr>
          <p:cNvPr id="51207" name="Line 7"/>
          <p:cNvSpPr>
            <a:spLocks noChangeShapeType="1"/>
          </p:cNvSpPr>
          <p:nvPr/>
        </p:nvSpPr>
        <p:spPr bwMode="auto">
          <a:xfrm flipV="1">
            <a:off x="3048000" y="2057400"/>
            <a:ext cx="0" cy="3276600"/>
          </a:xfrm>
          <a:prstGeom prst="line">
            <a:avLst/>
          </a:prstGeom>
          <a:noFill/>
          <a:ln w="9525">
            <a:solidFill>
              <a:schemeClr val="tx1"/>
            </a:solidFill>
            <a:round/>
            <a:headEnd/>
            <a:tailEnd/>
          </a:ln>
          <a:effectLst/>
        </p:spPr>
        <p:txBody>
          <a:bodyPr/>
          <a:lstStyle/>
          <a:p>
            <a:endParaRPr lang="en-US"/>
          </a:p>
        </p:txBody>
      </p:sp>
      <p:cxnSp>
        <p:nvCxnSpPr>
          <p:cNvPr id="51209" name="AutoShape 9"/>
          <p:cNvCxnSpPr>
            <a:cxnSpLocks noChangeShapeType="1"/>
          </p:cNvCxnSpPr>
          <p:nvPr/>
        </p:nvCxnSpPr>
        <p:spPr bwMode="auto">
          <a:xfrm>
            <a:off x="1143000" y="4038600"/>
            <a:ext cx="762000" cy="0"/>
          </a:xfrm>
          <a:prstGeom prst="straightConnector1">
            <a:avLst/>
          </a:prstGeom>
          <a:noFill/>
          <a:ln w="9525">
            <a:solidFill>
              <a:schemeClr val="tx1"/>
            </a:solidFill>
            <a:round/>
            <a:headEnd/>
            <a:tailEnd type="triangle" w="med" len="med"/>
          </a:ln>
          <a:effectLst/>
        </p:spPr>
      </p:cxnSp>
      <p:cxnSp>
        <p:nvCxnSpPr>
          <p:cNvPr id="51210" name="AutoShape 10"/>
          <p:cNvCxnSpPr>
            <a:cxnSpLocks noChangeShapeType="1"/>
          </p:cNvCxnSpPr>
          <p:nvPr/>
        </p:nvCxnSpPr>
        <p:spPr bwMode="auto">
          <a:xfrm>
            <a:off x="1143000" y="4038600"/>
            <a:ext cx="0" cy="609600"/>
          </a:xfrm>
          <a:prstGeom prst="straightConnector1">
            <a:avLst/>
          </a:prstGeom>
          <a:noFill/>
          <a:ln w="9525">
            <a:solidFill>
              <a:schemeClr val="tx1"/>
            </a:solidFill>
            <a:round/>
            <a:headEnd/>
            <a:tailEnd type="triangle" w="med" len="med"/>
          </a:ln>
          <a:effectLst/>
        </p:spPr>
      </p:cxnSp>
      <p:sp>
        <p:nvSpPr>
          <p:cNvPr id="51212" name="Text Box 12"/>
          <p:cNvSpPr txBox="1">
            <a:spLocks noChangeArrowheads="1"/>
          </p:cNvSpPr>
          <p:nvPr/>
        </p:nvSpPr>
        <p:spPr bwMode="auto">
          <a:xfrm>
            <a:off x="5927725" y="5599113"/>
            <a:ext cx="298450" cy="366712"/>
          </a:xfrm>
          <a:prstGeom prst="rect">
            <a:avLst/>
          </a:prstGeom>
          <a:noFill/>
          <a:ln w="9525">
            <a:noFill/>
            <a:miter lim="800000"/>
            <a:headEnd/>
            <a:tailEnd/>
          </a:ln>
          <a:effectLst/>
        </p:spPr>
        <p:txBody>
          <a:bodyPr wrap="none">
            <a:spAutoFit/>
          </a:bodyPr>
          <a:lstStyle/>
          <a:p>
            <a:r>
              <a:rPr lang="en-US"/>
              <a:t>x</a:t>
            </a:r>
          </a:p>
        </p:txBody>
      </p:sp>
      <p:sp>
        <p:nvSpPr>
          <p:cNvPr id="51213" name="Text Box 13"/>
          <p:cNvSpPr txBox="1">
            <a:spLocks noChangeArrowheads="1"/>
          </p:cNvSpPr>
          <p:nvPr/>
        </p:nvSpPr>
        <p:spPr bwMode="auto">
          <a:xfrm>
            <a:off x="3032125" y="1865313"/>
            <a:ext cx="939800" cy="366712"/>
          </a:xfrm>
          <a:prstGeom prst="rect">
            <a:avLst/>
          </a:prstGeom>
          <a:noFill/>
          <a:ln w="9525">
            <a:noFill/>
            <a:miter lim="800000"/>
            <a:headEnd/>
            <a:tailEnd/>
          </a:ln>
          <a:effectLst/>
        </p:spPr>
        <p:txBody>
          <a:bodyPr wrap="none">
            <a:spAutoFit/>
          </a:bodyPr>
          <a:lstStyle/>
          <a:p>
            <a:r>
              <a:rPr lang="en-US"/>
              <a:t>ds/dt=0</a:t>
            </a:r>
          </a:p>
        </p:txBody>
      </p:sp>
      <p:sp>
        <p:nvSpPr>
          <p:cNvPr id="51214" name="Text Box 14"/>
          <p:cNvSpPr txBox="1">
            <a:spLocks noChangeArrowheads="1"/>
          </p:cNvSpPr>
          <p:nvPr/>
        </p:nvSpPr>
        <p:spPr bwMode="auto">
          <a:xfrm>
            <a:off x="5181600" y="4267200"/>
            <a:ext cx="939800" cy="366713"/>
          </a:xfrm>
          <a:prstGeom prst="rect">
            <a:avLst/>
          </a:prstGeom>
          <a:noFill/>
          <a:ln w="9525">
            <a:noFill/>
            <a:miter lim="800000"/>
            <a:headEnd/>
            <a:tailEnd/>
          </a:ln>
          <a:effectLst/>
        </p:spPr>
        <p:txBody>
          <a:bodyPr wrap="none">
            <a:spAutoFit/>
          </a:bodyPr>
          <a:lstStyle/>
          <a:p>
            <a:r>
              <a:rPr lang="en-US"/>
              <a:t>dx/dt=0</a:t>
            </a:r>
          </a:p>
        </p:txBody>
      </p:sp>
      <p:sp>
        <p:nvSpPr>
          <p:cNvPr id="51215" name="Freeform 15"/>
          <p:cNvSpPr>
            <a:spLocks/>
          </p:cNvSpPr>
          <p:nvPr/>
        </p:nvSpPr>
        <p:spPr bwMode="auto">
          <a:xfrm>
            <a:off x="1219200" y="1752600"/>
            <a:ext cx="5422900" cy="3390900"/>
          </a:xfrm>
          <a:custGeom>
            <a:avLst/>
            <a:gdLst/>
            <a:ahLst/>
            <a:cxnLst>
              <a:cxn ang="0">
                <a:pos x="0" y="0"/>
              </a:cxn>
              <a:cxn ang="0">
                <a:pos x="336" y="960"/>
              </a:cxn>
              <a:cxn ang="0">
                <a:pos x="1152" y="1632"/>
              </a:cxn>
              <a:cxn ang="0">
                <a:pos x="3072" y="2064"/>
              </a:cxn>
              <a:cxn ang="0">
                <a:pos x="3216" y="2064"/>
              </a:cxn>
            </a:cxnLst>
            <a:rect l="0" t="0" r="r" b="b"/>
            <a:pathLst>
              <a:path w="3416" h="2136">
                <a:moveTo>
                  <a:pt x="0" y="0"/>
                </a:moveTo>
                <a:cubicBezTo>
                  <a:pt x="72" y="344"/>
                  <a:pt x="144" y="688"/>
                  <a:pt x="336" y="960"/>
                </a:cubicBezTo>
                <a:cubicBezTo>
                  <a:pt x="528" y="1232"/>
                  <a:pt x="696" y="1448"/>
                  <a:pt x="1152" y="1632"/>
                </a:cubicBezTo>
                <a:cubicBezTo>
                  <a:pt x="1608" y="1816"/>
                  <a:pt x="2728" y="1992"/>
                  <a:pt x="3072" y="2064"/>
                </a:cubicBezTo>
                <a:cubicBezTo>
                  <a:pt x="3416" y="2136"/>
                  <a:pt x="3316" y="2100"/>
                  <a:pt x="3216" y="2064"/>
                </a:cubicBezTo>
              </a:path>
            </a:pathLst>
          </a:custGeom>
          <a:noFill/>
          <a:ln w="9525">
            <a:solidFill>
              <a:schemeClr val="tx1"/>
            </a:solidFill>
            <a:round/>
            <a:headEnd/>
            <a:tailEnd/>
          </a:ln>
          <a:effectLst/>
        </p:spPr>
        <p:txBody>
          <a:bodyPr/>
          <a:lstStyle/>
          <a:p>
            <a:endParaRPr lang="en-US"/>
          </a:p>
        </p:txBody>
      </p:sp>
    </p:spTree>
    <p:extLst>
      <p:ext uri="{BB962C8B-B14F-4D97-AF65-F5344CB8AC3E}">
        <p14:creationId xmlns:p14="http://schemas.microsoft.com/office/powerpoint/2010/main" val="14998525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So what is K and R</a:t>
            </a:r>
          </a:p>
        </p:txBody>
      </p:sp>
      <p:sp>
        <p:nvSpPr>
          <p:cNvPr id="53251" name="Rectangle 3"/>
          <p:cNvSpPr>
            <a:spLocks noGrp="1" noChangeArrowheads="1"/>
          </p:cNvSpPr>
          <p:nvPr>
            <p:ph type="body" idx="1"/>
          </p:nvPr>
        </p:nvSpPr>
        <p:spPr/>
        <p:txBody>
          <a:bodyPr/>
          <a:lstStyle/>
          <a:p>
            <a:r>
              <a:rPr lang="en-US"/>
              <a:t>K is the factor on the cost function.  Mildly increasing costs would give K = 1.25</a:t>
            </a:r>
          </a:p>
          <a:p>
            <a:r>
              <a:rPr lang="en-US"/>
              <a:t>R is how much fish stock matters for costs.  When R is small you get the diagram leading to extinction.  Fish finders and radios lead to smaller R’s and hence to the possibility of smaller stocks.</a:t>
            </a:r>
          </a:p>
          <a:p>
            <a:r>
              <a:rPr lang="en-US"/>
              <a:t>At least in this view.</a:t>
            </a:r>
          </a:p>
        </p:txBody>
      </p:sp>
    </p:spTree>
    <p:extLst>
      <p:ext uri="{BB962C8B-B14F-4D97-AF65-F5344CB8AC3E}">
        <p14:creationId xmlns:p14="http://schemas.microsoft.com/office/powerpoint/2010/main" val="15708629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Minimum pop. size</a:t>
            </a:r>
          </a:p>
        </p:txBody>
      </p:sp>
      <p:sp>
        <p:nvSpPr>
          <p:cNvPr id="54275" name="Rectangle 3"/>
          <p:cNvSpPr>
            <a:spLocks noGrp="1" noChangeArrowheads="1"/>
          </p:cNvSpPr>
          <p:nvPr>
            <p:ph type="body" idx="1"/>
          </p:nvPr>
        </p:nvSpPr>
        <p:spPr/>
        <p:txBody>
          <a:bodyPr/>
          <a:lstStyle/>
          <a:p>
            <a:r>
              <a:rPr lang="en-US"/>
              <a:t>There is a minimum viable population size, perhaps 500 perhaps 5000 individuals in a population.</a:t>
            </a:r>
          </a:p>
          <a:p>
            <a:r>
              <a:rPr lang="en-US"/>
              <a:t>Below this genetic bottlenecks make extinction much easier</a:t>
            </a:r>
          </a:p>
          <a:p>
            <a:r>
              <a:rPr lang="en-US"/>
              <a:t>Let x</a:t>
            </a:r>
            <a:r>
              <a:rPr lang="en-US" baseline="-25000"/>
              <a:t>v  </a:t>
            </a:r>
            <a:r>
              <a:rPr lang="en-US"/>
              <a:t>be the min viable population size</a:t>
            </a:r>
          </a:p>
        </p:txBody>
      </p:sp>
    </p:spTree>
    <p:extLst>
      <p:ext uri="{BB962C8B-B14F-4D97-AF65-F5344CB8AC3E}">
        <p14:creationId xmlns:p14="http://schemas.microsoft.com/office/powerpoint/2010/main" val="4007243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Shutdown</a:t>
            </a:r>
          </a:p>
        </p:txBody>
      </p:sp>
      <p:sp>
        <p:nvSpPr>
          <p:cNvPr id="55299" name="Rectangle 3"/>
          <p:cNvSpPr>
            <a:spLocks noGrp="1" noChangeArrowheads="1"/>
          </p:cNvSpPr>
          <p:nvPr>
            <p:ph type="body" idx="1"/>
          </p:nvPr>
        </p:nvSpPr>
        <p:spPr/>
        <p:txBody>
          <a:bodyPr/>
          <a:lstStyle/>
          <a:p>
            <a:r>
              <a:rPr lang="en-US"/>
              <a:t>There may be a minimum size of population for fishing to still be worthwhile.  Let x* be that amount.  When x gets close to x*, T gets close to infinity and costs go to infinity.</a:t>
            </a:r>
          </a:p>
          <a:p>
            <a:r>
              <a:rPr lang="en-US"/>
              <a:t>MC(x,q) = K(x-x*)</a:t>
            </a:r>
            <a:r>
              <a:rPr lang="en-US" baseline="30000"/>
              <a:t>-R</a:t>
            </a:r>
            <a:r>
              <a:rPr lang="en-US"/>
              <a:t> q</a:t>
            </a:r>
            <a:r>
              <a:rPr lang="en-US" baseline="30000"/>
              <a:t>K-1 </a:t>
            </a:r>
            <a:r>
              <a:rPr lang="en-US" baseline="-25000"/>
              <a:t> </a:t>
            </a:r>
            <a:r>
              <a:rPr lang="en-US"/>
              <a:t>= p</a:t>
            </a:r>
          </a:p>
          <a:p>
            <a:r>
              <a:rPr lang="en-US"/>
              <a:t>And so as x approaches x* q must approach zero.</a:t>
            </a:r>
          </a:p>
        </p:txBody>
      </p:sp>
    </p:spTree>
    <p:extLst>
      <p:ext uri="{BB962C8B-B14F-4D97-AF65-F5344CB8AC3E}">
        <p14:creationId xmlns:p14="http://schemas.microsoft.com/office/powerpoint/2010/main" val="330206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The Upshot</a:t>
            </a:r>
          </a:p>
        </p:txBody>
      </p:sp>
      <p:sp>
        <p:nvSpPr>
          <p:cNvPr id="56323" name="Rectangle 3"/>
          <p:cNvSpPr>
            <a:spLocks noGrp="1" noChangeArrowheads="1"/>
          </p:cNvSpPr>
          <p:nvPr>
            <p:ph type="body" idx="1"/>
          </p:nvPr>
        </p:nvSpPr>
        <p:spPr/>
        <p:txBody>
          <a:bodyPr/>
          <a:lstStyle/>
          <a:p>
            <a:r>
              <a:rPr lang="en-US"/>
              <a:t>If x</a:t>
            </a:r>
            <a:r>
              <a:rPr lang="en-US" baseline="-25000"/>
              <a:t>v  </a:t>
            </a:r>
            <a:r>
              <a:rPr lang="en-US"/>
              <a:t> is less than x* then the fishery is protected from extinction and otherwise not.	</a:t>
            </a:r>
          </a:p>
          <a:p>
            <a:r>
              <a:rPr lang="en-US"/>
              <a:t>That’s the theory.</a:t>
            </a:r>
          </a:p>
        </p:txBody>
      </p:sp>
    </p:spTree>
    <p:extLst>
      <p:ext uri="{BB962C8B-B14F-4D97-AF65-F5344CB8AC3E}">
        <p14:creationId xmlns:p14="http://schemas.microsoft.com/office/powerpoint/2010/main" val="3019921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6"/>
          <p:cNvSpPr>
            <a:spLocks noGrp="1" noChangeArrowheads="1"/>
          </p:cNvSpPr>
          <p:nvPr>
            <p:ph type="title"/>
          </p:nvPr>
        </p:nvSpPr>
        <p:spPr/>
        <p:txBody>
          <a:bodyPr/>
          <a:lstStyle/>
          <a:p>
            <a:r>
              <a:rPr lang="en-US"/>
              <a:t>Sturgeon</a:t>
            </a:r>
          </a:p>
        </p:txBody>
      </p:sp>
      <p:pic>
        <p:nvPicPr>
          <p:cNvPr id="25605" name="Picture 5"/>
          <p:cNvPicPr>
            <a:picLocks noGrp="1" noChangeAspect="1" noChangeArrowheads="1"/>
          </p:cNvPicPr>
          <p:nvPr>
            <p:ph idx="1"/>
          </p:nvPr>
        </p:nvPicPr>
        <p:blipFill>
          <a:blip r:embed="rId3"/>
          <a:srcRect/>
          <a:stretch>
            <a:fillRect/>
          </a:stretch>
        </p:blipFill>
        <p:spPr>
          <a:xfrm>
            <a:off x="3276600" y="2119313"/>
            <a:ext cx="2590800" cy="3490912"/>
          </a:xfrm>
          <a:noFill/>
          <a:ln/>
        </p:spPr>
      </p:pic>
    </p:spTree>
    <p:extLst>
      <p:ext uri="{BB962C8B-B14F-4D97-AF65-F5344CB8AC3E}">
        <p14:creationId xmlns:p14="http://schemas.microsoft.com/office/powerpoint/2010/main" val="16277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Open access issues</a:t>
            </a:r>
          </a:p>
        </p:txBody>
      </p:sp>
      <p:sp>
        <p:nvSpPr>
          <p:cNvPr id="17411" name="Rectangle 3"/>
          <p:cNvSpPr>
            <a:spLocks noGrp="1" noChangeArrowheads="1"/>
          </p:cNvSpPr>
          <p:nvPr>
            <p:ph type="body" idx="1"/>
          </p:nvPr>
        </p:nvSpPr>
        <p:spPr/>
        <p:txBody>
          <a:bodyPr/>
          <a:lstStyle/>
          <a:p>
            <a:pPr>
              <a:lnSpc>
                <a:spcPct val="90000"/>
              </a:lnSpc>
            </a:pPr>
            <a:r>
              <a:rPr lang="en-US" dirty="0"/>
              <a:t>Not all fisheries shutdown at low levels of fish.</a:t>
            </a:r>
          </a:p>
          <a:p>
            <a:pPr>
              <a:lnSpc>
                <a:spcPct val="90000"/>
              </a:lnSpc>
            </a:pPr>
            <a:r>
              <a:rPr lang="en-US" dirty="0"/>
              <a:t>By-catch.  Other species of rockfish are more numerous than </a:t>
            </a:r>
            <a:r>
              <a:rPr lang="en-US" dirty="0" err="1"/>
              <a:t>boccacio</a:t>
            </a:r>
            <a:r>
              <a:rPr lang="en-US" dirty="0"/>
              <a:t>, and they are caught together.  So fishing continues until the last </a:t>
            </a:r>
            <a:r>
              <a:rPr lang="en-US" dirty="0" err="1"/>
              <a:t>boccacio</a:t>
            </a:r>
            <a:r>
              <a:rPr lang="en-US" dirty="0"/>
              <a:t> is scooped up.</a:t>
            </a:r>
          </a:p>
          <a:p>
            <a:pPr>
              <a:lnSpc>
                <a:spcPct val="90000"/>
              </a:lnSpc>
            </a:pPr>
            <a:r>
              <a:rPr lang="en-US" dirty="0"/>
              <a:t>Sturgeon.  They are immense and profitable.  Their numbers could be reduced so low that they can’t find mates</a:t>
            </a:r>
            <a:r>
              <a:rPr lang="en-US" dirty="0" smtClean="0"/>
              <a:t>.  (Could say Elephants and Rhinos here as well.)</a:t>
            </a:r>
            <a:endParaRPr lang="en-US" dirty="0"/>
          </a:p>
          <a:p>
            <a:pPr>
              <a:lnSpc>
                <a:spcPct val="90000"/>
              </a:lnSpc>
            </a:pPr>
            <a:endParaRPr lang="en-US" dirty="0"/>
          </a:p>
        </p:txBody>
      </p:sp>
    </p:spTree>
    <p:extLst>
      <p:ext uri="{BB962C8B-B14F-4D97-AF65-F5344CB8AC3E}">
        <p14:creationId xmlns:p14="http://schemas.microsoft.com/office/powerpoint/2010/main" val="2372342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Will Economic Rule Protect?</a:t>
            </a:r>
          </a:p>
        </p:txBody>
      </p:sp>
      <p:sp>
        <p:nvSpPr>
          <p:cNvPr id="16387" name="Rectangle 3"/>
          <p:cNvSpPr>
            <a:spLocks noGrp="1" noChangeArrowheads="1"/>
          </p:cNvSpPr>
          <p:nvPr>
            <p:ph type="body" idx="1"/>
          </p:nvPr>
        </p:nvSpPr>
        <p:spPr/>
        <p:txBody>
          <a:bodyPr/>
          <a:lstStyle/>
          <a:p>
            <a:r>
              <a:rPr lang="en-US"/>
              <a:t>F’ = r rule</a:t>
            </a:r>
          </a:p>
          <a:p>
            <a:pPr lvl="1"/>
            <a:r>
              <a:rPr lang="en-US"/>
              <a:t>Boccacio and Sturgeon. Small rate of growth</a:t>
            </a:r>
          </a:p>
          <a:p>
            <a:pPr lvl="1"/>
            <a:r>
              <a:rPr lang="en-US"/>
              <a:t>What is private sector r</a:t>
            </a:r>
          </a:p>
          <a:p>
            <a:pPr lvl="2"/>
            <a:r>
              <a:rPr lang="en-US"/>
              <a:t>Stock market is 10% nominal, perhaps 7% real</a:t>
            </a:r>
          </a:p>
          <a:p>
            <a:pPr lvl="2"/>
            <a:r>
              <a:rPr lang="en-US"/>
              <a:t>Lack of diversification implies higher rate of return</a:t>
            </a:r>
          </a:p>
          <a:p>
            <a:pPr lvl="2"/>
            <a:r>
              <a:rPr lang="en-US"/>
              <a:t>Underemployment emplies higher marginal value to now.</a:t>
            </a:r>
          </a:p>
          <a:p>
            <a:pPr lvl="2"/>
            <a:r>
              <a:rPr lang="en-US"/>
              <a:t>Gear unemployed in one fishery clobbers another</a:t>
            </a:r>
          </a:p>
          <a:p>
            <a:pPr lvl="3"/>
            <a:r>
              <a:rPr lang="en-US"/>
              <a:t>Gulf of Maine from </a:t>
            </a:r>
            <a:r>
              <a:rPr lang="sv-SE"/>
              <a:t>Georges bank</a:t>
            </a:r>
          </a:p>
        </p:txBody>
      </p:sp>
    </p:spTree>
    <p:extLst>
      <p:ext uri="{BB962C8B-B14F-4D97-AF65-F5344CB8AC3E}">
        <p14:creationId xmlns:p14="http://schemas.microsoft.com/office/powerpoint/2010/main" val="2269622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Regulation and its failure</a:t>
            </a:r>
          </a:p>
        </p:txBody>
      </p:sp>
      <p:sp>
        <p:nvSpPr>
          <p:cNvPr id="18435" name="Rectangle 3"/>
          <p:cNvSpPr>
            <a:spLocks noGrp="1" noChangeArrowheads="1"/>
          </p:cNvSpPr>
          <p:nvPr>
            <p:ph type="body" idx="1"/>
          </p:nvPr>
        </p:nvSpPr>
        <p:spPr/>
        <p:txBody>
          <a:bodyPr/>
          <a:lstStyle/>
          <a:p>
            <a:pPr>
              <a:lnSpc>
                <a:spcPct val="90000"/>
              </a:lnSpc>
            </a:pPr>
            <a:r>
              <a:rPr lang="en-US" sz="2600"/>
              <a:t>Regulation takes the form of a feedback rule for catch as function of spawning stock.</a:t>
            </a:r>
          </a:p>
          <a:p>
            <a:pPr>
              <a:lnSpc>
                <a:spcPct val="90000"/>
              </a:lnSpc>
            </a:pPr>
            <a:r>
              <a:rPr lang="en-US" sz="2600"/>
              <a:t>As far as the dynamics of the system, sq is now given by g(x), a government rule.</a:t>
            </a:r>
          </a:p>
          <a:p>
            <a:pPr>
              <a:lnSpc>
                <a:spcPct val="90000"/>
              </a:lnSpc>
            </a:pPr>
            <a:r>
              <a:rPr lang="en-US" sz="2600"/>
              <a:t>To enforce the rule government often restricts q by means of season length or gear restrictions.  </a:t>
            </a:r>
          </a:p>
          <a:p>
            <a:pPr>
              <a:lnSpc>
                <a:spcPct val="90000"/>
              </a:lnSpc>
            </a:pPr>
            <a:r>
              <a:rPr lang="en-US" sz="2600"/>
              <a:t>ITQ’s also accomplish this restriction with less inefficiency. They work on the product s q.</a:t>
            </a:r>
          </a:p>
          <a:p>
            <a:pPr lvl="1">
              <a:lnSpc>
                <a:spcPct val="90000"/>
              </a:lnSpc>
            </a:pPr>
            <a:r>
              <a:rPr lang="en-US" sz="2200"/>
              <a:t>See Homans and Wilen for a worked out example of regulation for Pacific Halibut.</a:t>
            </a:r>
          </a:p>
        </p:txBody>
      </p:sp>
    </p:spTree>
    <p:extLst>
      <p:ext uri="{BB962C8B-B14F-4D97-AF65-F5344CB8AC3E}">
        <p14:creationId xmlns:p14="http://schemas.microsoft.com/office/powerpoint/2010/main" val="3845855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Access v. Optimal v. Regulated</a:t>
            </a:r>
            <a:endParaRPr lang="en-US" dirty="0"/>
          </a:p>
        </p:txBody>
      </p:sp>
      <p:sp>
        <p:nvSpPr>
          <p:cNvPr id="3" name="Content Placeholder 2"/>
          <p:cNvSpPr>
            <a:spLocks noGrp="1"/>
          </p:cNvSpPr>
          <p:nvPr>
            <p:ph idx="1"/>
          </p:nvPr>
        </p:nvSpPr>
        <p:spPr/>
        <p:txBody>
          <a:bodyPr>
            <a:normAutofit lnSpcReduction="10000"/>
          </a:bodyPr>
          <a:lstStyle/>
          <a:p>
            <a:r>
              <a:rPr lang="en-US" dirty="0" smtClean="0"/>
              <a:t>Key element in regulation is Total Allowable Catch  (TAC)</a:t>
            </a:r>
          </a:p>
          <a:p>
            <a:r>
              <a:rPr lang="en-US" dirty="0" smtClean="0"/>
              <a:t>Is set by government based upon biology, politics, and sometimes even economics.</a:t>
            </a:r>
          </a:p>
          <a:p>
            <a:r>
              <a:rPr lang="en-US" dirty="0" smtClean="0"/>
              <a:t>Big change in Fisheries Management Conservation Act (Magnusson) is that advice of Technical committees is supposed to matter more.  That is, politics isn’t supposed to trump killing all the fish.</a:t>
            </a:r>
            <a:endParaRPr lang="en-US" dirty="0"/>
          </a:p>
        </p:txBody>
      </p:sp>
    </p:spTree>
    <p:extLst>
      <p:ext uri="{BB962C8B-B14F-4D97-AF65-F5344CB8AC3E}">
        <p14:creationId xmlns:p14="http://schemas.microsoft.com/office/powerpoint/2010/main" val="1806577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Homans-Wilen</a:t>
            </a:r>
          </a:p>
        </p:txBody>
      </p:sp>
      <p:sp>
        <p:nvSpPr>
          <p:cNvPr id="10243" name="Rectangle 3"/>
          <p:cNvSpPr>
            <a:spLocks noGrp="1" noChangeArrowheads="1"/>
          </p:cNvSpPr>
          <p:nvPr>
            <p:ph type="body" idx="1"/>
          </p:nvPr>
        </p:nvSpPr>
        <p:spPr/>
        <p:txBody>
          <a:bodyPr/>
          <a:lstStyle/>
          <a:p>
            <a:r>
              <a:rPr lang="en-US" sz="2800"/>
              <a:t>Regulator has a biologic rule for TAC</a:t>
            </a:r>
          </a:p>
          <a:p>
            <a:pPr lvl="1"/>
            <a:r>
              <a:rPr lang="en-US" sz="2400"/>
              <a:t>Desire is to keep above some safe minimum or hit a target stock</a:t>
            </a:r>
          </a:p>
          <a:p>
            <a:pPr lvl="1"/>
            <a:r>
              <a:rPr lang="en-US" sz="2400"/>
              <a:t>Assumes that TAC is enforced</a:t>
            </a:r>
          </a:p>
          <a:p>
            <a:pPr lvl="1"/>
            <a:r>
              <a:rPr lang="en-US" sz="2400"/>
              <a:t>TAC = c + d x</a:t>
            </a:r>
          </a:p>
          <a:p>
            <a:pPr lvl="1"/>
            <a:r>
              <a:rPr lang="en-US" sz="2400"/>
              <a:t>X(t+1)=x(t) +F(x) – c – d x</a:t>
            </a:r>
          </a:p>
          <a:p>
            <a:pPr lvl="1"/>
            <a:r>
              <a:rPr lang="en-US" sz="2400"/>
              <a:t>Equilib:  F(x) – c – d x = 0</a:t>
            </a:r>
          </a:p>
          <a:p>
            <a:pPr lvl="1"/>
            <a:r>
              <a:rPr lang="en-US" sz="2400"/>
              <a:t>gx(1-x/K)- d x = c</a:t>
            </a:r>
          </a:p>
          <a:p>
            <a:pPr lvl="1"/>
            <a:r>
              <a:rPr lang="en-US" sz="2400"/>
              <a:t>gx</a:t>
            </a:r>
            <a:r>
              <a:rPr lang="en-US" sz="2400" baseline="30000"/>
              <a:t>2</a:t>
            </a:r>
            <a:r>
              <a:rPr lang="en-US" sz="2400"/>
              <a:t>/K-(g-d)x +c= 0</a:t>
            </a:r>
          </a:p>
          <a:p>
            <a:pPr lvl="1"/>
            <a:r>
              <a:rPr lang="en-US" sz="2400"/>
              <a:t>obviously two roots– only one should be stable</a:t>
            </a:r>
          </a:p>
        </p:txBody>
      </p:sp>
    </p:spTree>
    <p:extLst>
      <p:ext uri="{BB962C8B-B14F-4D97-AF65-F5344CB8AC3E}">
        <p14:creationId xmlns:p14="http://schemas.microsoft.com/office/powerpoint/2010/main" val="2165766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simplified H-W</a:t>
            </a:r>
            <a:endParaRPr lang="en-US" dirty="0"/>
          </a:p>
        </p:txBody>
      </p:sp>
      <p:sp>
        <p:nvSpPr>
          <p:cNvPr id="3" name="Content Placeholder 2"/>
          <p:cNvSpPr>
            <a:spLocks noGrp="1"/>
          </p:cNvSpPr>
          <p:nvPr>
            <p:ph idx="1"/>
          </p:nvPr>
        </p:nvSpPr>
        <p:spPr/>
        <p:txBody>
          <a:bodyPr/>
          <a:lstStyle/>
          <a:p>
            <a:r>
              <a:rPr lang="en-US" dirty="0" smtClean="0"/>
              <a:t>Let c = 0.  now x* = (1-d/g) K, so regulator can easily choose what fraction of K to preserve, perhaps </a:t>
            </a:r>
            <a:r>
              <a:rPr lang="en-US" dirty="0" err="1" smtClean="0"/>
              <a:t>msy</a:t>
            </a:r>
            <a:r>
              <a:rPr lang="en-US" dirty="0" smtClean="0"/>
              <a:t>.</a:t>
            </a:r>
          </a:p>
          <a:p>
            <a:r>
              <a:rPr lang="en-US" dirty="0" smtClean="0"/>
              <a:t>dx/</a:t>
            </a:r>
            <a:r>
              <a:rPr lang="en-US" dirty="0" err="1" smtClean="0"/>
              <a:t>dt</a:t>
            </a:r>
            <a:r>
              <a:rPr lang="en-US" dirty="0" smtClean="0"/>
              <a:t> depends only on x so it smoothly rides to the </a:t>
            </a:r>
            <a:r>
              <a:rPr lang="en-US" dirty="0" err="1" smtClean="0"/>
              <a:t>equilbrium</a:t>
            </a:r>
            <a:endParaRPr lang="en-US" dirty="0" smtClean="0"/>
          </a:p>
          <a:p>
            <a:r>
              <a:rPr lang="en-US" dirty="0" smtClean="0"/>
              <a:t>Another equation determines residually effort, which must go to the zero profit effort at x*</a:t>
            </a:r>
          </a:p>
          <a:p>
            <a:endParaRPr lang="en-US" dirty="0"/>
          </a:p>
        </p:txBody>
      </p:sp>
    </p:spTree>
    <p:extLst>
      <p:ext uri="{BB962C8B-B14F-4D97-AF65-F5344CB8AC3E}">
        <p14:creationId xmlns:p14="http://schemas.microsoft.com/office/powerpoint/2010/main" val="1984665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provides a puzzle</a:t>
            </a:r>
            <a:endParaRPr lang="en-US" dirty="0"/>
          </a:p>
        </p:txBody>
      </p:sp>
      <p:sp>
        <p:nvSpPr>
          <p:cNvPr id="3" name="Content Placeholder 2"/>
          <p:cNvSpPr>
            <a:spLocks noGrp="1"/>
          </p:cNvSpPr>
          <p:nvPr>
            <p:ph idx="1"/>
          </p:nvPr>
        </p:nvSpPr>
        <p:spPr/>
        <p:txBody>
          <a:bodyPr/>
          <a:lstStyle/>
          <a:p>
            <a:r>
              <a:rPr lang="en-US" dirty="0" smtClean="0"/>
              <a:t>Why did the regulator set the TAC so that stock and catch aimed towards zero, not toward </a:t>
            </a:r>
            <a:r>
              <a:rPr lang="en-US" dirty="0" err="1" smtClean="0"/>
              <a:t>msy</a:t>
            </a:r>
            <a:r>
              <a:rPr lang="en-US" dirty="0" smtClean="0"/>
              <a:t>?</a:t>
            </a:r>
          </a:p>
          <a:p>
            <a:r>
              <a:rPr lang="en-US" dirty="0" smtClean="0"/>
              <a:t>Zero is where the commercial fisheries except halibut trended.</a:t>
            </a:r>
          </a:p>
          <a:p>
            <a:r>
              <a:rPr lang="en-US" dirty="0" smtClean="0"/>
              <a:t>IPC is a treaty organization, different from the Fisheries Management Councils that are political animals with some science.</a:t>
            </a:r>
            <a:endParaRPr lang="en-US" dirty="0"/>
          </a:p>
        </p:txBody>
      </p:sp>
    </p:spTree>
    <p:extLst>
      <p:ext uri="{BB962C8B-B14F-4D97-AF65-F5344CB8AC3E}">
        <p14:creationId xmlns:p14="http://schemas.microsoft.com/office/powerpoint/2010/main" val="2881347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H-W</a:t>
            </a:r>
            <a:endParaRPr lang="en-US" dirty="0"/>
          </a:p>
        </p:txBody>
      </p:sp>
      <p:sp>
        <p:nvSpPr>
          <p:cNvPr id="11267" name="Rectangle 3"/>
          <p:cNvSpPr>
            <a:spLocks noGrp="1" noChangeArrowheads="1"/>
          </p:cNvSpPr>
          <p:nvPr>
            <p:ph type="body" idx="1"/>
          </p:nvPr>
        </p:nvSpPr>
        <p:spPr/>
        <p:txBody>
          <a:bodyPr/>
          <a:lstStyle/>
          <a:p>
            <a:r>
              <a:rPr lang="en-US"/>
              <a:t>Economics</a:t>
            </a:r>
          </a:p>
          <a:p>
            <a:pPr lvl="1"/>
            <a:r>
              <a:rPr lang="en-US"/>
              <a:t>season length T is adjusted so that the TAC is just caught.</a:t>
            </a:r>
          </a:p>
          <a:p>
            <a:pPr lvl="1"/>
            <a:endParaRPr lang="en-US"/>
          </a:p>
        </p:txBody>
      </p:sp>
    </p:spTree>
    <p:extLst>
      <p:ext uri="{BB962C8B-B14F-4D97-AF65-F5344CB8AC3E}">
        <p14:creationId xmlns:p14="http://schemas.microsoft.com/office/powerpoint/2010/main" val="149668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48" name="Rectangle 12"/>
          <p:cNvSpPr>
            <a:spLocks noGrp="1" noChangeArrowheads="1"/>
          </p:cNvSpPr>
          <p:nvPr>
            <p:ph type="title"/>
          </p:nvPr>
        </p:nvSpPr>
        <p:spPr/>
        <p:txBody>
          <a:bodyPr/>
          <a:lstStyle/>
          <a:p>
            <a:r>
              <a:rPr lang="en-US"/>
              <a:t>TAC Season Length Effort</a:t>
            </a:r>
          </a:p>
        </p:txBody>
      </p:sp>
      <p:pic>
        <p:nvPicPr>
          <p:cNvPr id="14341" name="Picture 5"/>
          <p:cNvPicPr>
            <a:picLocks noGrp="1" noChangeAspect="1" noChangeArrowheads="1"/>
          </p:cNvPicPr>
          <p:nvPr>
            <p:ph sz="half" idx="1"/>
          </p:nvPr>
        </p:nvPicPr>
        <p:blipFill>
          <a:blip r:embed="rId3"/>
          <a:srcRect/>
          <a:stretch>
            <a:fillRect/>
          </a:stretch>
        </p:blipFill>
        <p:spPr>
          <a:xfrm>
            <a:off x="1066800" y="1828800"/>
            <a:ext cx="3733800" cy="958850"/>
          </a:xfrm>
          <a:noFill/>
          <a:ln/>
        </p:spPr>
      </p:pic>
      <p:pic>
        <p:nvPicPr>
          <p:cNvPr id="14344" name="Picture 8"/>
          <p:cNvPicPr>
            <a:picLocks noGrp="1" noChangeAspect="1" noChangeArrowheads="1"/>
          </p:cNvPicPr>
          <p:nvPr>
            <p:ph sz="quarter" idx="2"/>
          </p:nvPr>
        </p:nvPicPr>
        <p:blipFill>
          <a:blip r:embed="rId4"/>
          <a:srcRect/>
          <a:stretch>
            <a:fillRect/>
          </a:stretch>
        </p:blipFill>
        <p:spPr>
          <a:xfrm>
            <a:off x="4800600" y="1981200"/>
            <a:ext cx="3505200" cy="1114425"/>
          </a:xfrm>
          <a:noFill/>
          <a:ln/>
        </p:spPr>
      </p:pic>
      <p:pic>
        <p:nvPicPr>
          <p:cNvPr id="14347" name="Picture 11"/>
          <p:cNvPicPr>
            <a:picLocks noGrp="1" noChangeAspect="1" noChangeArrowheads="1"/>
          </p:cNvPicPr>
          <p:nvPr>
            <p:ph sz="quarter" idx="3"/>
          </p:nvPr>
        </p:nvPicPr>
        <p:blipFill>
          <a:blip r:embed="rId5"/>
          <a:srcRect/>
          <a:stretch>
            <a:fillRect/>
          </a:stretch>
        </p:blipFill>
        <p:spPr>
          <a:xfrm>
            <a:off x="1219200" y="3505200"/>
            <a:ext cx="7467600" cy="1158875"/>
          </a:xfrm>
          <a:noFill/>
          <a:ln/>
        </p:spPr>
      </p:pic>
      <p:sp>
        <p:nvSpPr>
          <p:cNvPr id="14350" name="Text Box 14"/>
          <p:cNvSpPr txBox="1">
            <a:spLocks noChangeArrowheads="1"/>
          </p:cNvSpPr>
          <p:nvPr/>
        </p:nvSpPr>
        <p:spPr bwMode="auto">
          <a:xfrm>
            <a:off x="1050925" y="5294313"/>
            <a:ext cx="7088351" cy="369332"/>
          </a:xfrm>
          <a:prstGeom prst="rect">
            <a:avLst/>
          </a:prstGeom>
          <a:noFill/>
          <a:ln w="9525">
            <a:noFill/>
            <a:miter lim="800000"/>
            <a:headEnd/>
            <a:tailEnd/>
          </a:ln>
          <a:effectLst/>
        </p:spPr>
        <p:txBody>
          <a:bodyPr wrap="none">
            <a:spAutoFit/>
          </a:bodyPr>
          <a:lstStyle/>
          <a:p>
            <a:r>
              <a:rPr lang="en-US" dirty="0"/>
              <a:t>Last equality comes from substituting the TAC for </a:t>
            </a:r>
            <a:r>
              <a:rPr lang="en-US" dirty="0" smtClean="0"/>
              <a:t>Q from line above</a:t>
            </a:r>
            <a:endParaRPr lang="en-US" dirty="0"/>
          </a:p>
        </p:txBody>
      </p:sp>
    </p:spTree>
    <p:extLst>
      <p:ext uri="{BB962C8B-B14F-4D97-AF65-F5344CB8AC3E}">
        <p14:creationId xmlns:p14="http://schemas.microsoft.com/office/powerpoint/2010/main" val="1684081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Temporary Equilibrium</a:t>
            </a:r>
          </a:p>
        </p:txBody>
      </p:sp>
      <p:sp>
        <p:nvSpPr>
          <p:cNvPr id="13315" name="Rectangle 3"/>
          <p:cNvSpPr>
            <a:spLocks noGrp="1" noChangeArrowheads="1"/>
          </p:cNvSpPr>
          <p:nvPr>
            <p:ph type="body" sz="half" idx="1"/>
          </p:nvPr>
        </p:nvSpPr>
        <p:spPr>
          <a:xfrm>
            <a:off x="457200" y="1447800"/>
            <a:ext cx="7620000" cy="4678363"/>
          </a:xfrm>
        </p:spPr>
        <p:txBody>
          <a:bodyPr/>
          <a:lstStyle/>
          <a:p>
            <a:r>
              <a:rPr lang="en-US" sz="2800"/>
              <a:t>Given an x</a:t>
            </a:r>
            <a:r>
              <a:rPr lang="en-US" sz="2800" baseline="-25000"/>
              <a:t>0</a:t>
            </a:r>
            <a:r>
              <a:rPr lang="en-US" sz="2800"/>
              <a:t> equilibrium is found by solving</a:t>
            </a:r>
          </a:p>
          <a:p>
            <a:endParaRPr lang="en-US" sz="2800"/>
          </a:p>
        </p:txBody>
      </p:sp>
      <p:pic>
        <p:nvPicPr>
          <p:cNvPr id="13316" name="Picture 4"/>
          <p:cNvPicPr>
            <a:picLocks noGrp="1" noChangeAspect="1" noChangeArrowheads="1"/>
          </p:cNvPicPr>
          <p:nvPr>
            <p:ph sz="quarter" idx="2"/>
          </p:nvPr>
        </p:nvPicPr>
        <p:blipFill>
          <a:blip r:embed="rId3"/>
          <a:srcRect/>
          <a:stretch>
            <a:fillRect/>
          </a:stretch>
        </p:blipFill>
        <p:spPr>
          <a:xfrm>
            <a:off x="609600" y="2438400"/>
            <a:ext cx="6477000" cy="1004888"/>
          </a:xfrm>
          <a:noFill/>
          <a:ln/>
        </p:spPr>
      </p:pic>
      <p:sp>
        <p:nvSpPr>
          <p:cNvPr id="13318" name="Text Box 6"/>
          <p:cNvSpPr txBox="1">
            <a:spLocks noChangeArrowheads="1"/>
          </p:cNvSpPr>
          <p:nvPr/>
        </p:nvSpPr>
        <p:spPr bwMode="auto">
          <a:xfrm>
            <a:off x="669925" y="3541713"/>
            <a:ext cx="565150" cy="366712"/>
          </a:xfrm>
          <a:prstGeom prst="rect">
            <a:avLst/>
          </a:prstGeom>
          <a:noFill/>
          <a:ln w="9525">
            <a:noFill/>
            <a:miter lim="800000"/>
            <a:headEnd/>
            <a:tailEnd/>
          </a:ln>
          <a:effectLst/>
        </p:spPr>
        <p:txBody>
          <a:bodyPr wrap="none">
            <a:spAutoFit/>
          </a:bodyPr>
          <a:lstStyle/>
          <a:p>
            <a:r>
              <a:rPr lang="en-US"/>
              <a:t>and</a:t>
            </a:r>
          </a:p>
        </p:txBody>
      </p:sp>
      <p:pic>
        <p:nvPicPr>
          <p:cNvPr id="13319" name="Picture 7"/>
          <p:cNvPicPr>
            <a:picLocks noGrp="1" noChangeAspect="1" noChangeArrowheads="1"/>
          </p:cNvPicPr>
          <p:nvPr>
            <p:ph sz="quarter" idx="3"/>
          </p:nvPr>
        </p:nvPicPr>
        <p:blipFill>
          <a:blip r:embed="rId4"/>
          <a:srcRect/>
          <a:stretch>
            <a:fillRect/>
          </a:stretch>
        </p:blipFill>
        <p:spPr>
          <a:xfrm>
            <a:off x="533400" y="4419600"/>
            <a:ext cx="6400800" cy="846138"/>
          </a:xfrm>
          <a:noFill/>
          <a:ln/>
        </p:spPr>
      </p:pic>
    </p:spTree>
    <p:extLst>
      <p:ext uri="{BB962C8B-B14F-4D97-AF65-F5344CB8AC3E}">
        <p14:creationId xmlns:p14="http://schemas.microsoft.com/office/powerpoint/2010/main" val="2748560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v-SE"/>
              <a:t>Overfishing</a:t>
            </a:r>
          </a:p>
        </p:txBody>
      </p:sp>
      <p:sp>
        <p:nvSpPr>
          <p:cNvPr id="15363" name="Rectangle 3"/>
          <p:cNvSpPr>
            <a:spLocks noGrp="1" noChangeArrowheads="1"/>
          </p:cNvSpPr>
          <p:nvPr>
            <p:ph type="body" idx="1"/>
          </p:nvPr>
        </p:nvSpPr>
        <p:spPr/>
        <p:txBody>
          <a:bodyPr/>
          <a:lstStyle/>
          <a:p>
            <a:pPr>
              <a:buFont typeface="Wingdings" pitchFamily="2" charset="2"/>
              <a:buNone/>
            </a:pPr>
            <a:r>
              <a:rPr lang="sv-SE" sz="2600"/>
              <a:t>(NYT)</a:t>
            </a:r>
          </a:p>
          <a:p>
            <a:r>
              <a:rPr lang="en-US" sz="2600"/>
              <a:t>WASHINGTON, Sept. 30 [2005]- The United States Fish and Wildlife Service will begin banning imports of beluga caviar and other beluga products from the Caspian Sea on Friday, after caviar-exporting countries in the region failed to provide details of their plans to conserve the fish, which is listed internationally as a species threatened with extinction.</a:t>
            </a:r>
            <a:endParaRPr lang="sv-SE" sz="2600"/>
          </a:p>
        </p:txBody>
      </p:sp>
    </p:spTree>
    <p:extLst>
      <p:ext uri="{BB962C8B-B14F-4D97-AF65-F5344CB8AC3E}">
        <p14:creationId xmlns:p14="http://schemas.microsoft.com/office/powerpoint/2010/main" val="24601264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dynamics</a:t>
            </a:r>
          </a:p>
        </p:txBody>
      </p:sp>
      <p:sp>
        <p:nvSpPr>
          <p:cNvPr id="21507" name="Rectangle 3"/>
          <p:cNvSpPr>
            <a:spLocks noGrp="1" noChangeArrowheads="1"/>
          </p:cNvSpPr>
          <p:nvPr>
            <p:ph type="body" idx="1"/>
          </p:nvPr>
        </p:nvSpPr>
        <p:spPr/>
        <p:txBody>
          <a:bodyPr/>
          <a:lstStyle/>
          <a:p>
            <a:r>
              <a:rPr lang="en-US"/>
              <a:t>Are just that x approaches its steady state and the season length and effort adjust as it goes.</a:t>
            </a:r>
          </a:p>
          <a:p>
            <a:r>
              <a:rPr lang="en-US"/>
              <a:t>Larger stocks have more potential rents which results in more boats fishing an ever smaller amount of time.</a:t>
            </a:r>
          </a:p>
          <a:p>
            <a:pPr lvl="1"/>
            <a:r>
              <a:rPr lang="en-US"/>
              <a:t>not sure that this is actually proved</a:t>
            </a:r>
          </a:p>
        </p:txBody>
      </p:sp>
    </p:spTree>
    <p:extLst>
      <p:ext uri="{BB962C8B-B14F-4D97-AF65-F5344CB8AC3E}">
        <p14:creationId xmlns:p14="http://schemas.microsoft.com/office/powerpoint/2010/main" val="2061987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Estimation</a:t>
            </a:r>
          </a:p>
        </p:txBody>
      </p:sp>
      <p:sp>
        <p:nvSpPr>
          <p:cNvPr id="25603" name="Rectangle 3"/>
          <p:cNvSpPr>
            <a:spLocks noGrp="1" noChangeArrowheads="1"/>
          </p:cNvSpPr>
          <p:nvPr>
            <p:ph type="body" idx="1"/>
          </p:nvPr>
        </p:nvSpPr>
        <p:spPr/>
        <p:txBody>
          <a:bodyPr/>
          <a:lstStyle/>
          <a:p>
            <a:pPr>
              <a:lnSpc>
                <a:spcPct val="90000"/>
              </a:lnSpc>
            </a:pPr>
            <a:r>
              <a:rPr lang="en-US"/>
              <a:t>Error terms are added and the system is estimated.</a:t>
            </a:r>
          </a:p>
          <a:p>
            <a:pPr>
              <a:lnSpc>
                <a:spcPct val="90000"/>
              </a:lnSpc>
            </a:pPr>
            <a:r>
              <a:rPr lang="en-US"/>
              <a:t>Assumes that the right number of boats (zero profit level) are present at all times</a:t>
            </a:r>
          </a:p>
          <a:p>
            <a:pPr lvl="1">
              <a:lnSpc>
                <a:spcPct val="90000"/>
              </a:lnSpc>
            </a:pPr>
            <a:r>
              <a:rPr lang="en-US"/>
              <a:t>A little strong for my tastes.</a:t>
            </a:r>
          </a:p>
          <a:p>
            <a:pPr>
              <a:lnSpc>
                <a:spcPct val="90000"/>
              </a:lnSpc>
            </a:pPr>
            <a:r>
              <a:rPr lang="en-US"/>
              <a:t>Uses Pacific Halibut</a:t>
            </a:r>
          </a:p>
          <a:p>
            <a:pPr lvl="1">
              <a:lnSpc>
                <a:spcPct val="90000"/>
              </a:lnSpc>
            </a:pPr>
            <a:r>
              <a:rPr lang="en-US"/>
              <a:t>Doesn’t generalize to Magnuson Act fisheries</a:t>
            </a:r>
          </a:p>
          <a:p>
            <a:pPr lvl="1">
              <a:lnSpc>
                <a:spcPct val="90000"/>
              </a:lnSpc>
            </a:pPr>
            <a:r>
              <a:rPr lang="en-US"/>
              <a:t>Halibut has maintained its stock, others haven’t</a:t>
            </a:r>
          </a:p>
        </p:txBody>
      </p:sp>
    </p:spTree>
    <p:extLst>
      <p:ext uri="{BB962C8B-B14F-4D97-AF65-F5344CB8AC3E}">
        <p14:creationId xmlns:p14="http://schemas.microsoft.com/office/powerpoint/2010/main" val="1712273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r>
              <a:rPr lang="en-US" sz="3800"/>
              <a:t>Magnuson-Stevens Fishery Conservation Act</a:t>
            </a:r>
          </a:p>
        </p:txBody>
      </p:sp>
      <p:sp>
        <p:nvSpPr>
          <p:cNvPr id="105475" name="Rectangle 3"/>
          <p:cNvSpPr>
            <a:spLocks noGrp="1" noChangeArrowheads="1"/>
          </p:cNvSpPr>
          <p:nvPr>
            <p:ph type="body" idx="1"/>
          </p:nvPr>
        </p:nvSpPr>
        <p:spPr/>
        <p:txBody>
          <a:bodyPr/>
          <a:lstStyle/>
          <a:p>
            <a:pPr>
              <a:lnSpc>
                <a:spcPct val="90000"/>
              </a:lnSpc>
            </a:pPr>
            <a:r>
              <a:rPr lang="en-US" sz="2600"/>
              <a:t>Three fundamental problems</a:t>
            </a:r>
          </a:p>
          <a:p>
            <a:pPr lvl="1">
              <a:lnSpc>
                <a:spcPct val="90000"/>
              </a:lnSpc>
            </a:pPr>
            <a:r>
              <a:rPr lang="en-US" sz="2200"/>
              <a:t>1.  management emphasizes commodity production, although authority to sustain fisheries does exist within the law.</a:t>
            </a:r>
          </a:p>
          <a:p>
            <a:pPr lvl="1">
              <a:lnSpc>
                <a:spcPct val="90000"/>
              </a:lnSpc>
            </a:pPr>
            <a:r>
              <a:rPr lang="en-US" sz="2200"/>
              <a:t>2.  management structure and process suffer from regulatory capture….resource users dominate the councils’ voting memberships.</a:t>
            </a:r>
          </a:p>
          <a:p>
            <a:pPr lvl="1">
              <a:lnSpc>
                <a:spcPct val="90000"/>
              </a:lnSpc>
            </a:pPr>
            <a:r>
              <a:rPr lang="en-US" sz="2200"/>
              <a:t>3.  law codified open access.  (I don’t see the reasoning for this point, the law allows ITQ’s, except that Congress passed a specific moratorium on their use.) </a:t>
            </a:r>
          </a:p>
          <a:p>
            <a:pPr lvl="1">
              <a:lnSpc>
                <a:spcPct val="90000"/>
              </a:lnSpc>
            </a:pPr>
            <a:r>
              <a:rPr lang="en-US" sz="2200"/>
              <a:t>Source:  Pew</a:t>
            </a:r>
          </a:p>
        </p:txBody>
      </p:sp>
    </p:spTree>
    <p:extLst>
      <p:ext uri="{BB962C8B-B14F-4D97-AF65-F5344CB8AC3E}">
        <p14:creationId xmlns:p14="http://schemas.microsoft.com/office/powerpoint/2010/main" val="10427461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What does the rule look like?</a:t>
            </a:r>
          </a:p>
        </p:txBody>
      </p:sp>
      <p:sp>
        <p:nvSpPr>
          <p:cNvPr id="57347" name="Rectangle 3"/>
          <p:cNvSpPr>
            <a:spLocks noGrp="1" noChangeArrowheads="1"/>
          </p:cNvSpPr>
          <p:nvPr>
            <p:ph type="body" idx="1"/>
          </p:nvPr>
        </p:nvSpPr>
        <p:spPr/>
        <p:txBody>
          <a:bodyPr/>
          <a:lstStyle/>
          <a:p>
            <a:r>
              <a:rPr lang="en-US"/>
              <a:t>g(x) has a very funny form.  It appears to be set close to the open access harvest until x becomes quite small, even close to x</a:t>
            </a:r>
            <a:r>
              <a:rPr lang="en-US" baseline="-25000"/>
              <a:t>v   </a:t>
            </a:r>
            <a:r>
              <a:rPr lang="en-US"/>
              <a:t>and then it is set to zero.</a:t>
            </a:r>
          </a:p>
          <a:p>
            <a:pPr>
              <a:buFont typeface="Wingdings" pitchFamily="2" charset="2"/>
              <a:buNone/>
            </a:pPr>
            <a:endParaRPr lang="en-US"/>
          </a:p>
        </p:txBody>
      </p:sp>
    </p:spTree>
    <p:extLst>
      <p:ext uri="{BB962C8B-B14F-4D97-AF65-F5344CB8AC3E}">
        <p14:creationId xmlns:p14="http://schemas.microsoft.com/office/powerpoint/2010/main" val="24473438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ESA</a:t>
            </a:r>
          </a:p>
        </p:txBody>
      </p:sp>
      <p:sp>
        <p:nvSpPr>
          <p:cNvPr id="62467" name="Rectangle 3"/>
          <p:cNvSpPr>
            <a:spLocks noGrp="1" noChangeArrowheads="1"/>
          </p:cNvSpPr>
          <p:nvPr>
            <p:ph type="body" idx="1"/>
          </p:nvPr>
        </p:nvSpPr>
        <p:spPr/>
        <p:txBody>
          <a:bodyPr/>
          <a:lstStyle/>
          <a:p>
            <a:r>
              <a:rPr lang="en-US"/>
              <a:t>Endangered species act.  Listed species must be left unmolested.  This causes fishing to be stopped, but only when the species is listed.  Many endemics as well as some salmon and sturgeon have protection.</a:t>
            </a:r>
          </a:p>
          <a:p>
            <a:r>
              <a:rPr lang="en-US"/>
              <a:t>Obviously an extreme way to run a fishery.</a:t>
            </a:r>
          </a:p>
          <a:p>
            <a:endParaRPr lang="en-US"/>
          </a:p>
        </p:txBody>
      </p:sp>
    </p:spTree>
    <p:extLst>
      <p:ext uri="{BB962C8B-B14F-4D97-AF65-F5344CB8AC3E}">
        <p14:creationId xmlns:p14="http://schemas.microsoft.com/office/powerpoint/2010/main" val="40722647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Why does it get this way</a:t>
            </a:r>
          </a:p>
        </p:txBody>
      </p:sp>
      <p:sp>
        <p:nvSpPr>
          <p:cNvPr id="63491" name="Rectangle 3"/>
          <p:cNvSpPr>
            <a:spLocks noGrp="1" noChangeArrowheads="1"/>
          </p:cNvSpPr>
          <p:nvPr>
            <p:ph type="body" idx="1"/>
          </p:nvPr>
        </p:nvSpPr>
        <p:spPr/>
        <p:txBody>
          <a:bodyPr/>
          <a:lstStyle/>
          <a:p>
            <a:r>
              <a:rPr lang="en-US"/>
              <a:t>The question is why g(x) has the form it does.  </a:t>
            </a:r>
          </a:p>
        </p:txBody>
      </p:sp>
    </p:spTree>
    <p:extLst>
      <p:ext uri="{BB962C8B-B14F-4D97-AF65-F5344CB8AC3E}">
        <p14:creationId xmlns:p14="http://schemas.microsoft.com/office/powerpoint/2010/main" val="32039383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38" name="Rectangle 26"/>
          <p:cNvSpPr>
            <a:spLocks noGrp="1" noChangeArrowheads="1"/>
          </p:cNvSpPr>
          <p:nvPr>
            <p:ph type="title"/>
          </p:nvPr>
        </p:nvSpPr>
        <p:spPr/>
        <p:txBody>
          <a:bodyPr/>
          <a:lstStyle/>
          <a:p>
            <a:r>
              <a:rPr lang="en-US"/>
              <a:t>Employment</a:t>
            </a:r>
          </a:p>
        </p:txBody>
      </p:sp>
      <p:graphicFrame>
        <p:nvGraphicFramePr>
          <p:cNvPr id="64516" name="Group 4"/>
          <p:cNvGraphicFramePr>
            <a:graphicFrameLocks noGrp="1"/>
          </p:cNvGraphicFramePr>
          <p:nvPr>
            <p:ph idx="1"/>
          </p:nvPr>
        </p:nvGraphicFramePr>
        <p:xfrm>
          <a:off x="457200" y="1600200"/>
          <a:ext cx="8229600" cy="4530726"/>
        </p:xfrm>
        <a:graphic>
          <a:graphicData uri="http://schemas.openxmlformats.org/drawingml/2006/table">
            <a:tbl>
              <a:tblPr/>
              <a:tblGrid>
                <a:gridCol w="1233488"/>
                <a:gridCol w="1887537"/>
                <a:gridCol w="5108575"/>
              </a:tblGrid>
              <a:tr h="1133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Fishers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Processing and Wholesale Employment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130,431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93,625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193,000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103,448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273,700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90,005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900580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Capture</a:t>
            </a:r>
          </a:p>
        </p:txBody>
      </p:sp>
      <p:sp>
        <p:nvSpPr>
          <p:cNvPr id="69635" name="Rectangle 3"/>
          <p:cNvSpPr>
            <a:spLocks noGrp="1" noChangeArrowheads="1"/>
          </p:cNvSpPr>
          <p:nvPr>
            <p:ph type="body" idx="1"/>
          </p:nvPr>
        </p:nvSpPr>
        <p:spPr/>
        <p:txBody>
          <a:bodyPr/>
          <a:lstStyle/>
          <a:p>
            <a:r>
              <a:rPr lang="en-US"/>
              <a:t>In the US case the fisheries councils are widely believed to be tools of the fisherman and fish processors.  They serve on the councils and dominate them.</a:t>
            </a:r>
          </a:p>
          <a:p>
            <a:pPr lvl="1"/>
            <a:r>
              <a:rPr lang="en-US"/>
              <a:t>See Pew.</a:t>
            </a:r>
          </a:p>
        </p:txBody>
      </p:sp>
    </p:spTree>
    <p:extLst>
      <p:ext uri="{BB962C8B-B14F-4D97-AF65-F5344CB8AC3E}">
        <p14:creationId xmlns:p14="http://schemas.microsoft.com/office/powerpoint/2010/main" val="11688051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Berck and Costello</a:t>
            </a:r>
          </a:p>
        </p:txBody>
      </p:sp>
      <p:sp>
        <p:nvSpPr>
          <p:cNvPr id="83971" name="Rectangle 3"/>
          <p:cNvSpPr>
            <a:spLocks noGrp="1" noChangeArrowheads="1"/>
          </p:cNvSpPr>
          <p:nvPr>
            <p:ph type="body" sz="half" idx="1"/>
          </p:nvPr>
        </p:nvSpPr>
        <p:spPr/>
        <p:txBody>
          <a:bodyPr/>
          <a:lstStyle/>
          <a:p>
            <a:r>
              <a:rPr lang="en-US" sz="2200"/>
              <a:t>Councils max present value  of profits for incumbent fishers.</a:t>
            </a:r>
          </a:p>
          <a:p>
            <a:r>
              <a:rPr lang="en-US" sz="2200"/>
              <a:t>Congress forbade them from restricting entry.</a:t>
            </a:r>
          </a:p>
          <a:p>
            <a:endParaRPr lang="en-US" sz="2200"/>
          </a:p>
        </p:txBody>
      </p:sp>
      <p:pic>
        <p:nvPicPr>
          <p:cNvPr id="83973" name="Picture 5" descr="image of fishing trawler"/>
          <p:cNvPicPr>
            <a:picLocks noGrp="1" noChangeAspect="1" noChangeArrowheads="1"/>
          </p:cNvPicPr>
          <p:nvPr>
            <p:ph sz="half" idx="2"/>
          </p:nvPr>
        </p:nvPicPr>
        <p:blipFill>
          <a:blip r:embed="rId3"/>
          <a:srcRect/>
          <a:stretch>
            <a:fillRect/>
          </a:stretch>
        </p:blipFill>
        <p:spPr>
          <a:xfrm>
            <a:off x="4591050" y="1447800"/>
            <a:ext cx="3598863" cy="4191000"/>
          </a:xfrm>
          <a:noFill/>
          <a:ln/>
        </p:spPr>
      </p:pic>
    </p:spTree>
    <p:extLst>
      <p:ext uri="{BB962C8B-B14F-4D97-AF65-F5344CB8AC3E}">
        <p14:creationId xmlns:p14="http://schemas.microsoft.com/office/powerpoint/2010/main" val="6586479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BC Model</a:t>
            </a:r>
          </a:p>
        </p:txBody>
      </p:sp>
      <p:sp>
        <p:nvSpPr>
          <p:cNvPr id="150532" name="Rectangle 4"/>
          <p:cNvSpPr>
            <a:spLocks noGrp="1" noChangeArrowheads="1"/>
          </p:cNvSpPr>
          <p:nvPr>
            <p:ph type="body" sz="half" idx="1"/>
          </p:nvPr>
        </p:nvSpPr>
        <p:spPr/>
        <p:txBody>
          <a:bodyPr/>
          <a:lstStyle/>
          <a:p>
            <a:r>
              <a:rPr lang="en-US" sz="2600"/>
              <a:t>p price</a:t>
            </a:r>
          </a:p>
          <a:p>
            <a:r>
              <a:rPr lang="en-US" sz="2600"/>
              <a:t>X fish stock</a:t>
            </a:r>
          </a:p>
          <a:p>
            <a:r>
              <a:rPr lang="en-US" sz="2600"/>
              <a:t>E effort</a:t>
            </a:r>
          </a:p>
          <a:p>
            <a:r>
              <a:rPr lang="en-US" sz="2600"/>
              <a:t>f(X) growth</a:t>
            </a:r>
          </a:p>
          <a:p>
            <a:r>
              <a:rPr lang="en-US" sz="2600"/>
              <a:t>c cost per minute</a:t>
            </a:r>
          </a:p>
          <a:p>
            <a:r>
              <a:rPr lang="en-US" sz="2600"/>
              <a:t>k catchability coefficient</a:t>
            </a:r>
          </a:p>
        </p:txBody>
      </p:sp>
      <p:sp>
        <p:nvSpPr>
          <p:cNvPr id="150533" name="Rectangle 5"/>
          <p:cNvSpPr>
            <a:spLocks noGrp="1" noChangeArrowheads="1"/>
          </p:cNvSpPr>
          <p:nvPr>
            <p:ph type="body" sz="half" idx="2"/>
          </p:nvPr>
        </p:nvSpPr>
        <p:spPr/>
        <p:txBody>
          <a:bodyPr/>
          <a:lstStyle/>
          <a:p>
            <a:r>
              <a:rPr lang="en-US" sz="2600">
                <a:latin typeface="Symbol" pitchFamily="18" charset="2"/>
              </a:rPr>
              <a:t>d </a:t>
            </a:r>
            <a:r>
              <a:rPr lang="en-US" sz="2600"/>
              <a:t>speed of adjustment coefficient</a:t>
            </a:r>
            <a:endParaRPr lang="en-US" sz="2600">
              <a:latin typeface="Symbol" pitchFamily="18" charset="2"/>
            </a:endParaRPr>
          </a:p>
        </p:txBody>
      </p:sp>
    </p:spTree>
    <p:extLst>
      <p:ext uri="{BB962C8B-B14F-4D97-AF65-F5344CB8AC3E}">
        <p14:creationId xmlns:p14="http://schemas.microsoft.com/office/powerpoint/2010/main" val="2111100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50" name="Rectangle 6"/>
          <p:cNvSpPr>
            <a:spLocks noGrp="1" noChangeArrowheads="1"/>
          </p:cNvSpPr>
          <p:nvPr>
            <p:ph type="title"/>
          </p:nvPr>
        </p:nvSpPr>
        <p:spPr/>
        <p:txBody>
          <a:bodyPr/>
          <a:lstStyle/>
          <a:p>
            <a:r>
              <a:rPr lang="en-US"/>
              <a:t>Gadus Morrhua</a:t>
            </a:r>
          </a:p>
        </p:txBody>
      </p:sp>
      <p:pic>
        <p:nvPicPr>
          <p:cNvPr id="108549" name="Picture 5"/>
          <p:cNvPicPr>
            <a:picLocks noGrp="1" noChangeAspect="1" noChangeArrowheads="1"/>
          </p:cNvPicPr>
          <p:nvPr>
            <p:ph idx="1"/>
          </p:nvPr>
        </p:nvPicPr>
        <p:blipFill>
          <a:blip r:embed="rId3"/>
          <a:srcRect/>
          <a:stretch>
            <a:fillRect/>
          </a:stretch>
        </p:blipFill>
        <p:spPr>
          <a:xfrm>
            <a:off x="2190750" y="2319338"/>
            <a:ext cx="4762500" cy="3090862"/>
          </a:xfrm>
          <a:noFill/>
          <a:ln/>
        </p:spPr>
      </p:pic>
      <p:sp>
        <p:nvSpPr>
          <p:cNvPr id="108552" name="Rectangle 8"/>
          <p:cNvSpPr>
            <a:spLocks noChangeArrowheads="1"/>
          </p:cNvSpPr>
          <p:nvPr/>
        </p:nvSpPr>
        <p:spPr bwMode="auto">
          <a:xfrm>
            <a:off x="1143000" y="5638800"/>
            <a:ext cx="5911850" cy="366713"/>
          </a:xfrm>
          <a:prstGeom prst="rect">
            <a:avLst/>
          </a:prstGeom>
          <a:noFill/>
          <a:ln w="9525">
            <a:noFill/>
            <a:miter lim="800000"/>
            <a:headEnd/>
            <a:tailEnd/>
          </a:ln>
          <a:effectLst/>
        </p:spPr>
        <p:txBody>
          <a:bodyPr wrap="none" anchor="ctr">
            <a:spAutoFit/>
          </a:bodyPr>
          <a:lstStyle/>
          <a:p>
            <a:r>
              <a:rPr lang="en-US"/>
              <a:t>http://www.photolib.noaa.gov/historic/nmfs/figb0314.htm </a:t>
            </a:r>
          </a:p>
        </p:txBody>
      </p:sp>
    </p:spTree>
    <p:extLst>
      <p:ext uri="{BB962C8B-B14F-4D97-AF65-F5344CB8AC3E}">
        <p14:creationId xmlns:p14="http://schemas.microsoft.com/office/powerpoint/2010/main" val="10594095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State EQ’s</a:t>
            </a:r>
          </a:p>
        </p:txBody>
      </p:sp>
      <p:sp>
        <p:nvSpPr>
          <p:cNvPr id="152579" name="Rectangle 3"/>
          <p:cNvSpPr>
            <a:spLocks noGrp="1" noChangeArrowheads="1"/>
          </p:cNvSpPr>
          <p:nvPr>
            <p:ph type="body" idx="1"/>
          </p:nvPr>
        </p:nvSpPr>
        <p:spPr/>
        <p:txBody>
          <a:bodyPr/>
          <a:lstStyle/>
          <a:p>
            <a:r>
              <a:rPr lang="en-US"/>
              <a:t>Schaeffer model leads to simplest algebra</a:t>
            </a:r>
          </a:p>
          <a:p>
            <a:r>
              <a:rPr lang="en-US"/>
              <a:t>dX/dt = f(X) – kEX</a:t>
            </a:r>
          </a:p>
          <a:p>
            <a:r>
              <a:rPr lang="en-US"/>
              <a:t>dE/dt = </a:t>
            </a:r>
            <a:r>
              <a:rPr lang="en-US">
                <a:latin typeface="Symbol" pitchFamily="18" charset="2"/>
              </a:rPr>
              <a:t>d</a:t>
            </a:r>
            <a:r>
              <a:rPr lang="en-US"/>
              <a:t>* (pkX – c)</a:t>
            </a:r>
          </a:p>
        </p:txBody>
      </p:sp>
    </p:spTree>
    <p:extLst>
      <p:ext uri="{BB962C8B-B14F-4D97-AF65-F5344CB8AC3E}">
        <p14:creationId xmlns:p14="http://schemas.microsoft.com/office/powerpoint/2010/main" val="13893016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a:t>Control Variable</a:t>
            </a:r>
          </a:p>
        </p:txBody>
      </p:sp>
      <p:sp>
        <p:nvSpPr>
          <p:cNvPr id="154627" name="Rectangle 3"/>
          <p:cNvSpPr>
            <a:spLocks noGrp="1" noChangeArrowheads="1"/>
          </p:cNvSpPr>
          <p:nvPr>
            <p:ph type="body" idx="1"/>
          </p:nvPr>
        </p:nvSpPr>
        <p:spPr/>
        <p:txBody>
          <a:bodyPr/>
          <a:lstStyle/>
          <a:p>
            <a:r>
              <a:rPr lang="en-US"/>
              <a:t>k is taken as the control variable and the regulator chooses it between two bounds, k</a:t>
            </a:r>
            <a:r>
              <a:rPr lang="en-US" baseline="-25000"/>
              <a:t>l </a:t>
            </a:r>
            <a:r>
              <a:rPr lang="en-US"/>
              <a:t> and k</a:t>
            </a:r>
            <a:r>
              <a:rPr lang="en-US" baseline="-25000"/>
              <a:t>u</a:t>
            </a:r>
            <a:endParaRPr lang="en-US"/>
          </a:p>
          <a:p>
            <a:r>
              <a:rPr lang="en-US"/>
              <a:t>Regulators make fishing boats less effective by regulating gear or time fishing.</a:t>
            </a:r>
          </a:p>
        </p:txBody>
      </p:sp>
    </p:spTree>
    <p:extLst>
      <p:ext uri="{BB962C8B-B14F-4D97-AF65-F5344CB8AC3E}">
        <p14:creationId xmlns:p14="http://schemas.microsoft.com/office/powerpoint/2010/main" val="3545503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t>Maximand</a:t>
            </a:r>
          </a:p>
        </p:txBody>
      </p:sp>
      <p:sp>
        <p:nvSpPr>
          <p:cNvPr id="163847" name="Rectangle 7"/>
          <p:cNvSpPr>
            <a:spLocks noGrp="1" noChangeArrowheads="1"/>
          </p:cNvSpPr>
          <p:nvPr>
            <p:ph type="body" idx="1"/>
          </p:nvPr>
        </p:nvSpPr>
        <p:spPr>
          <a:xfrm>
            <a:off x="457200" y="1600200"/>
            <a:ext cx="7772400" cy="2286000"/>
          </a:xfrm>
        </p:spPr>
        <p:txBody>
          <a:bodyPr/>
          <a:lstStyle/>
          <a:p>
            <a:r>
              <a:rPr lang="en-US"/>
              <a:t>Regulator maximizes present value of profits for incumbents in the fishery</a:t>
            </a:r>
          </a:p>
          <a:p>
            <a:r>
              <a:rPr lang="en-US"/>
              <a:t>w.r.t k</a:t>
            </a:r>
            <a:r>
              <a:rPr lang="en-US" baseline="-25000"/>
              <a:t>l </a:t>
            </a:r>
            <a:r>
              <a:rPr lang="en-US"/>
              <a:t>&lt; k &lt; k</a:t>
            </a:r>
            <a:r>
              <a:rPr lang="en-US" baseline="-25000"/>
              <a:t>u</a:t>
            </a:r>
            <a:endParaRPr lang="en-US"/>
          </a:p>
        </p:txBody>
      </p:sp>
      <p:sp>
        <p:nvSpPr>
          <p:cNvPr id="163849"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63848" name="Object 8"/>
          <p:cNvGraphicFramePr>
            <a:graphicFrameLocks noChangeAspect="1"/>
          </p:cNvGraphicFramePr>
          <p:nvPr/>
        </p:nvGraphicFramePr>
        <p:xfrm>
          <a:off x="2209800" y="4114800"/>
          <a:ext cx="4038600" cy="1046163"/>
        </p:xfrm>
        <a:graphic>
          <a:graphicData uri="http://schemas.openxmlformats.org/presentationml/2006/ole">
            <mc:AlternateContent xmlns:mc="http://schemas.openxmlformats.org/markup-compatibility/2006">
              <mc:Choice xmlns:v="urn:schemas-microsoft-com:vml" Requires="v">
                <p:oleObj spid="_x0000_s2061" name="Formel" r:id="rId4" imgW="1066800" imgH="279400" progId="Equation.3">
                  <p:embed/>
                </p:oleObj>
              </mc:Choice>
              <mc:Fallback>
                <p:oleObj name="Formel" r:id="rId4" imgW="1066800" imgH="279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4114800"/>
                        <a:ext cx="4038600" cy="1046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726920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p:cNvPicPr>
            <a:picLocks noChangeAspect="1" noChangeArrowheads="1"/>
          </p:cNvPicPr>
          <p:nvPr/>
        </p:nvPicPr>
        <p:blipFill>
          <a:blip r:embed="rId3"/>
          <a:srcRect/>
          <a:stretch>
            <a:fillRect/>
          </a:stretch>
        </p:blipFill>
        <p:spPr bwMode="auto">
          <a:xfrm>
            <a:off x="609600" y="609600"/>
            <a:ext cx="7848600" cy="5110163"/>
          </a:xfrm>
          <a:prstGeom prst="rect">
            <a:avLst/>
          </a:prstGeom>
          <a:noFill/>
          <a:ln w="9525">
            <a:noFill/>
            <a:miter lim="800000"/>
            <a:headEnd/>
            <a:tailEnd/>
          </a:ln>
          <a:effectLst/>
        </p:spPr>
      </p:pic>
      <p:sp>
        <p:nvSpPr>
          <p:cNvPr id="86019" name="Rectangle 3"/>
          <p:cNvSpPr>
            <a:spLocks noGrp="1" noChangeArrowheads="1"/>
          </p:cNvSpPr>
          <p:nvPr>
            <p:ph type="title" idx="4294967295"/>
          </p:nvPr>
        </p:nvSpPr>
        <p:spPr>
          <a:xfrm>
            <a:off x="304800" y="-1219200"/>
            <a:ext cx="8229600" cy="1143000"/>
          </a:xfrm>
        </p:spPr>
        <p:txBody>
          <a:bodyPr/>
          <a:lstStyle/>
          <a:p>
            <a:r>
              <a:rPr lang="en-US"/>
              <a:t>Hamiltonian</a:t>
            </a:r>
          </a:p>
        </p:txBody>
      </p:sp>
    </p:spTree>
    <p:extLst>
      <p:ext uri="{BB962C8B-B14F-4D97-AF65-F5344CB8AC3E}">
        <p14:creationId xmlns:p14="http://schemas.microsoft.com/office/powerpoint/2010/main" val="41266419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t>Steady State</a:t>
            </a:r>
          </a:p>
        </p:txBody>
      </p:sp>
      <p:sp>
        <p:nvSpPr>
          <p:cNvPr id="166915" name="Rectangle 3"/>
          <p:cNvSpPr>
            <a:spLocks noGrp="1" noChangeArrowheads="1"/>
          </p:cNvSpPr>
          <p:nvPr>
            <p:ph type="body" idx="1"/>
          </p:nvPr>
        </p:nvSpPr>
        <p:spPr/>
        <p:txBody>
          <a:bodyPr/>
          <a:lstStyle/>
          <a:p>
            <a:r>
              <a:rPr lang="en-US"/>
              <a:t>By setting all the time derivatives in the state and cosate equations to zero, one finds the steady state for an interior value of k.</a:t>
            </a:r>
          </a:p>
          <a:p>
            <a:r>
              <a:rPr lang="en-US"/>
              <a:t>It is at f’(X) = r.</a:t>
            </a:r>
          </a:p>
          <a:p>
            <a:r>
              <a:rPr lang="en-US"/>
              <a:t>However this is a coincidence of the Schaeffer formulation and is not in general true.</a:t>
            </a:r>
          </a:p>
        </p:txBody>
      </p:sp>
    </p:spTree>
    <p:extLst>
      <p:ext uri="{BB962C8B-B14F-4D97-AF65-F5344CB8AC3E}">
        <p14:creationId xmlns:p14="http://schemas.microsoft.com/office/powerpoint/2010/main" val="30689319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Exceptional Control</a:t>
            </a:r>
          </a:p>
        </p:txBody>
      </p:sp>
      <p:sp>
        <p:nvSpPr>
          <p:cNvPr id="88067" name="Rectangle 3"/>
          <p:cNvSpPr>
            <a:spLocks noGrp="1" noChangeArrowheads="1"/>
          </p:cNvSpPr>
          <p:nvPr>
            <p:ph type="body" sz="half" idx="1"/>
          </p:nvPr>
        </p:nvSpPr>
        <p:spPr>
          <a:xfrm>
            <a:off x="457200" y="1600200"/>
            <a:ext cx="8229600" cy="2187575"/>
          </a:xfrm>
        </p:spPr>
        <p:txBody>
          <a:bodyPr/>
          <a:lstStyle/>
          <a:p>
            <a:r>
              <a:rPr lang="en-US" sz="2600"/>
              <a:t>Grad of H vanishes, as does it first and second derivatives.  Substitute for time derivative of costate variables from costate equations.  Get</a:t>
            </a:r>
          </a:p>
          <a:p>
            <a:endParaRPr lang="en-US" sz="2600"/>
          </a:p>
        </p:txBody>
      </p:sp>
      <p:pic>
        <p:nvPicPr>
          <p:cNvPr id="88068" name="Picture 4"/>
          <p:cNvPicPr>
            <a:picLocks noGrp="1" noChangeAspect="1" noChangeArrowheads="1"/>
          </p:cNvPicPr>
          <p:nvPr>
            <p:ph sz="half" idx="2"/>
          </p:nvPr>
        </p:nvPicPr>
        <p:blipFill>
          <a:blip r:embed="rId3"/>
          <a:srcRect/>
          <a:stretch>
            <a:fillRect/>
          </a:stretch>
        </p:blipFill>
        <p:spPr/>
      </p:pic>
    </p:spTree>
    <p:extLst>
      <p:ext uri="{BB962C8B-B14F-4D97-AF65-F5344CB8AC3E}">
        <p14:creationId xmlns:p14="http://schemas.microsoft.com/office/powerpoint/2010/main" val="3902171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Dynamics of Capture</a:t>
            </a:r>
          </a:p>
        </p:txBody>
      </p:sp>
      <p:pic>
        <p:nvPicPr>
          <p:cNvPr id="90115" name="Picture 3"/>
          <p:cNvPicPr>
            <a:picLocks noGrp="1" noChangeAspect="1" noChangeArrowheads="1"/>
          </p:cNvPicPr>
          <p:nvPr>
            <p:ph idx="1"/>
          </p:nvPr>
        </p:nvPicPr>
        <p:blipFill>
          <a:blip r:embed="rId3"/>
          <a:srcRect/>
          <a:stretch>
            <a:fillRect/>
          </a:stretch>
        </p:blipFill>
        <p:spPr>
          <a:xfrm>
            <a:off x="1703388" y="1600200"/>
            <a:ext cx="5737225" cy="4530725"/>
          </a:xfrm>
          <a:noFill/>
          <a:ln/>
        </p:spPr>
      </p:pic>
    </p:spTree>
    <p:extLst>
      <p:ext uri="{BB962C8B-B14F-4D97-AF65-F5344CB8AC3E}">
        <p14:creationId xmlns:p14="http://schemas.microsoft.com/office/powerpoint/2010/main" val="3570102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Outcome</a:t>
            </a:r>
          </a:p>
        </p:txBody>
      </p:sp>
      <p:sp>
        <p:nvSpPr>
          <p:cNvPr id="167939" name="Rectangle 3"/>
          <p:cNvSpPr>
            <a:spLocks noGrp="1" noChangeArrowheads="1"/>
          </p:cNvSpPr>
          <p:nvPr>
            <p:ph type="body" idx="1"/>
          </p:nvPr>
        </p:nvSpPr>
        <p:spPr/>
        <p:txBody>
          <a:bodyPr/>
          <a:lstStyle/>
          <a:p>
            <a:r>
              <a:rPr lang="en-US"/>
              <a:t>Two possibilities</a:t>
            </a:r>
          </a:p>
          <a:p>
            <a:pPr lvl="1"/>
            <a:r>
              <a:rPr lang="en-US"/>
              <a:t>Regulator chooses open access outcome when f’ =r gives stock lower than open access outcome.</a:t>
            </a:r>
          </a:p>
          <a:p>
            <a:pPr lvl="1"/>
            <a:r>
              <a:rPr lang="en-US"/>
              <a:t>Regulator chooses open access (or minimum fishing on low side) and then goes to stock higher than open access</a:t>
            </a:r>
          </a:p>
          <a:p>
            <a:pPr lvl="1"/>
            <a:endParaRPr lang="en-US"/>
          </a:p>
        </p:txBody>
      </p:sp>
    </p:spTree>
    <p:extLst>
      <p:ext uri="{BB962C8B-B14F-4D97-AF65-F5344CB8AC3E}">
        <p14:creationId xmlns:p14="http://schemas.microsoft.com/office/powerpoint/2010/main" val="39433515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Steady state Regulated</a:t>
            </a:r>
          </a:p>
        </p:txBody>
      </p:sp>
      <p:sp>
        <p:nvSpPr>
          <p:cNvPr id="168963" name="Rectangle 3"/>
          <p:cNvSpPr>
            <a:spLocks noGrp="1" noChangeArrowheads="1"/>
          </p:cNvSpPr>
          <p:nvPr>
            <p:ph type="body" idx="1"/>
          </p:nvPr>
        </p:nvSpPr>
        <p:spPr/>
        <p:txBody>
          <a:bodyPr/>
          <a:lstStyle/>
          <a:p>
            <a:r>
              <a:rPr lang="en-US"/>
              <a:t>Is always less than the steady state chosen by a sole owner.</a:t>
            </a:r>
          </a:p>
        </p:txBody>
      </p:sp>
    </p:spTree>
    <p:extLst>
      <p:ext uri="{BB962C8B-B14F-4D97-AF65-F5344CB8AC3E}">
        <p14:creationId xmlns:p14="http://schemas.microsoft.com/office/powerpoint/2010/main" val="38086665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Conclusion</a:t>
            </a:r>
          </a:p>
        </p:txBody>
      </p:sp>
      <p:sp>
        <p:nvSpPr>
          <p:cNvPr id="171011" name="Rectangle 3"/>
          <p:cNvSpPr>
            <a:spLocks noGrp="1" noChangeArrowheads="1"/>
          </p:cNvSpPr>
          <p:nvPr>
            <p:ph type="body" idx="1"/>
          </p:nvPr>
        </p:nvSpPr>
        <p:spPr/>
        <p:txBody>
          <a:bodyPr/>
          <a:lstStyle/>
          <a:p>
            <a:r>
              <a:rPr lang="en-US"/>
              <a:t>Regulation by the fishers when there isn’t limited entry may protect no more than open access itself.</a:t>
            </a:r>
          </a:p>
        </p:txBody>
      </p:sp>
    </p:spTree>
    <p:extLst>
      <p:ext uri="{BB962C8B-B14F-4D97-AF65-F5344CB8AC3E}">
        <p14:creationId xmlns:p14="http://schemas.microsoft.com/office/powerpoint/2010/main" val="402466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38" name="Rectangle 22"/>
          <p:cNvSpPr>
            <a:spLocks noGrp="1" noChangeArrowheads="1"/>
          </p:cNvSpPr>
          <p:nvPr>
            <p:ph type="title"/>
          </p:nvPr>
        </p:nvSpPr>
        <p:spPr/>
        <p:txBody>
          <a:bodyPr/>
          <a:lstStyle/>
          <a:p>
            <a:r>
              <a:rPr lang="en-US" sz="3800" dirty="0" smtClean="0"/>
              <a:t>US Atlantic </a:t>
            </a:r>
            <a:r>
              <a:rPr lang="en-US" sz="3800" dirty="0"/>
              <a:t>Cod Catch (Metric Tons)</a:t>
            </a:r>
          </a:p>
        </p:txBody>
      </p:sp>
      <p:graphicFrame>
        <p:nvGraphicFramePr>
          <p:cNvPr id="111641" name="Group 25"/>
          <p:cNvGraphicFramePr>
            <a:graphicFrameLocks noGrp="1"/>
          </p:cNvGraphicFramePr>
          <p:nvPr>
            <p:ph idx="1"/>
          </p:nvPr>
        </p:nvGraphicFramePr>
        <p:xfrm>
          <a:off x="457200" y="1676400"/>
          <a:ext cx="6629400" cy="3508376"/>
        </p:xfrm>
        <a:graphic>
          <a:graphicData uri="http://schemas.openxmlformats.org/drawingml/2006/table">
            <a:tbl>
              <a:tblPr/>
              <a:tblGrid>
                <a:gridCol w="3314700"/>
                <a:gridCol w="3314700"/>
              </a:tblGrid>
              <a:tr h="877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1976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78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1982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52.8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763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816655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Comment</a:t>
            </a:r>
          </a:p>
        </p:txBody>
      </p:sp>
      <p:sp>
        <p:nvSpPr>
          <p:cNvPr id="172035" name="Rectangle 3"/>
          <p:cNvSpPr>
            <a:spLocks noGrp="1" noChangeArrowheads="1"/>
          </p:cNvSpPr>
          <p:nvPr>
            <p:ph type="body" idx="1"/>
          </p:nvPr>
        </p:nvSpPr>
        <p:spPr/>
        <p:txBody>
          <a:bodyPr/>
          <a:lstStyle/>
          <a:p>
            <a:r>
              <a:rPr lang="en-US"/>
              <a:t>Increased efficiency in fishing leads to worse outcomes in open access and hence in regulated open access.</a:t>
            </a:r>
          </a:p>
          <a:p>
            <a:endParaRPr lang="en-US"/>
          </a:p>
        </p:txBody>
      </p:sp>
    </p:spTree>
    <p:extLst>
      <p:ext uri="{BB962C8B-B14F-4D97-AF65-F5344CB8AC3E}">
        <p14:creationId xmlns:p14="http://schemas.microsoft.com/office/powerpoint/2010/main" val="38080345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ITQ’s and Capture</a:t>
            </a:r>
          </a:p>
        </p:txBody>
      </p:sp>
      <p:sp>
        <p:nvSpPr>
          <p:cNvPr id="92163" name="Rectangle 3"/>
          <p:cNvSpPr>
            <a:spLocks noGrp="1" noChangeArrowheads="1"/>
          </p:cNvSpPr>
          <p:nvPr>
            <p:ph type="body" idx="1"/>
          </p:nvPr>
        </p:nvSpPr>
        <p:spPr/>
        <p:txBody>
          <a:bodyPr>
            <a:normAutofit lnSpcReduction="10000"/>
          </a:bodyPr>
          <a:lstStyle/>
          <a:p>
            <a:r>
              <a:rPr lang="en-US"/>
              <a:t>Any policy that limits entry, like ITQ’s, ends the problem with capture that come from open access.</a:t>
            </a:r>
          </a:p>
          <a:p>
            <a:r>
              <a:rPr lang="en-US"/>
              <a:t>They do not end the problem that the fisherman might prefer to catch the fish, all of them, now, pay off their boats and retire to San Diego.</a:t>
            </a:r>
          </a:p>
          <a:p>
            <a:r>
              <a:rPr lang="en-US"/>
              <a:t>Processors also may prefer to take more stock now and close up shop later.</a:t>
            </a:r>
          </a:p>
        </p:txBody>
      </p:sp>
    </p:spTree>
    <p:extLst>
      <p:ext uri="{BB962C8B-B14F-4D97-AF65-F5344CB8AC3E}">
        <p14:creationId xmlns:p14="http://schemas.microsoft.com/office/powerpoint/2010/main" val="4868804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Puzzle</a:t>
            </a:r>
          </a:p>
        </p:txBody>
      </p:sp>
      <p:sp>
        <p:nvSpPr>
          <p:cNvPr id="173059" name="Rectangle 3"/>
          <p:cNvSpPr>
            <a:spLocks noGrp="1" noChangeArrowheads="1"/>
          </p:cNvSpPr>
          <p:nvPr>
            <p:ph type="body" idx="1"/>
          </p:nvPr>
        </p:nvSpPr>
        <p:spPr/>
        <p:txBody>
          <a:bodyPr/>
          <a:lstStyle/>
          <a:p>
            <a:r>
              <a:rPr lang="en-US"/>
              <a:t>Why did fishers rebel against limited entry?</a:t>
            </a:r>
          </a:p>
          <a:p>
            <a:r>
              <a:rPr lang="en-US"/>
              <a:t>See Grafton, R., D. </a:t>
            </a:r>
            <a:r>
              <a:rPr lang="en-US" b="1"/>
              <a:t>Squires</a:t>
            </a:r>
            <a:r>
              <a:rPr lang="en-US"/>
              <a:t>, and K. Fox, 2000. "Common Resources, Private Rights and Economic Efficiency," Journal of </a:t>
            </a:r>
            <a:r>
              <a:rPr lang="en-US" b="1"/>
              <a:t>Law</a:t>
            </a:r>
            <a:r>
              <a:rPr lang="en-US"/>
              <a:t> and Economics 43(2).</a:t>
            </a:r>
          </a:p>
        </p:txBody>
      </p:sp>
    </p:spTree>
    <p:extLst>
      <p:ext uri="{BB962C8B-B14F-4D97-AF65-F5344CB8AC3E}">
        <p14:creationId xmlns:p14="http://schemas.microsoft.com/office/powerpoint/2010/main" val="13416910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Halibut—IVQ’s</a:t>
            </a:r>
          </a:p>
        </p:txBody>
      </p:sp>
      <p:sp>
        <p:nvSpPr>
          <p:cNvPr id="31747" name="Rectangle 3"/>
          <p:cNvSpPr>
            <a:spLocks noGrp="1" noChangeArrowheads="1"/>
          </p:cNvSpPr>
          <p:nvPr>
            <p:ph type="body" idx="1"/>
          </p:nvPr>
        </p:nvSpPr>
        <p:spPr/>
        <p:txBody>
          <a:bodyPr/>
          <a:lstStyle/>
          <a:p>
            <a:r>
              <a:rPr lang="en-US"/>
              <a:t>IPHC went from short seasons to Individual Vessel Quotas in 1991</a:t>
            </a:r>
          </a:p>
          <a:p>
            <a:r>
              <a:rPr lang="en-US"/>
              <a:t>Fishers liked IVQ because of increased saftey</a:t>
            </a:r>
          </a:p>
          <a:p>
            <a:r>
              <a:rPr lang="en-US"/>
              <a:t>IVQ spread out the season—this alone increased value by almost ¼.</a:t>
            </a:r>
          </a:p>
        </p:txBody>
      </p:sp>
    </p:spTree>
    <p:extLst>
      <p:ext uri="{BB962C8B-B14F-4D97-AF65-F5344CB8AC3E}">
        <p14:creationId xmlns:p14="http://schemas.microsoft.com/office/powerpoint/2010/main" val="7916350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a:p>
        </p:txBody>
      </p:sp>
      <p:sp>
        <p:nvSpPr>
          <p:cNvPr id="39939" name="Rectangle 3"/>
          <p:cNvSpPr>
            <a:spLocks noGrp="1" noChangeArrowheads="1"/>
          </p:cNvSpPr>
          <p:nvPr>
            <p:ph type="body" idx="1"/>
          </p:nvPr>
        </p:nvSpPr>
        <p:spPr/>
        <p:txBody>
          <a:bodyPr/>
          <a:lstStyle/>
          <a:p>
            <a:r>
              <a:rPr lang="en-US" sz="2800" dirty="0" smtClean="0"/>
              <a:t>Fishers </a:t>
            </a:r>
            <a:r>
              <a:rPr lang="en-US" sz="2800" dirty="0"/>
              <a:t>were afraid that transferable quotas would lead to processors owning the fishery.</a:t>
            </a:r>
          </a:p>
          <a:p>
            <a:r>
              <a:rPr lang="en-US" sz="2800" dirty="0"/>
              <a:t>Regulations prohibit a boat from having more than a double share of quota.</a:t>
            </a:r>
          </a:p>
          <a:p>
            <a:r>
              <a:rPr lang="en-US" sz="2800" dirty="0"/>
              <a:t>Regulations and regulations in related fisheries (salmon) limit what boats in the fishery look like—how large</a:t>
            </a:r>
          </a:p>
          <a:p>
            <a:r>
              <a:rPr lang="en-US" sz="2800" dirty="0"/>
              <a:t>Fishery shed many employees as the season spread out.</a:t>
            </a:r>
          </a:p>
        </p:txBody>
      </p:sp>
    </p:spTree>
    <p:extLst>
      <p:ext uri="{BB962C8B-B14F-4D97-AF65-F5344CB8AC3E}">
        <p14:creationId xmlns:p14="http://schemas.microsoft.com/office/powerpoint/2010/main" val="26206843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type="body" idx="1"/>
          </p:nvPr>
        </p:nvSpPr>
        <p:spPr/>
        <p:txBody>
          <a:bodyPr/>
          <a:lstStyle/>
          <a:p>
            <a:r>
              <a:rPr lang="en-US"/>
              <a:t>Grafton-Squires-Kirkley</a:t>
            </a:r>
          </a:p>
          <a:p>
            <a:r>
              <a:rPr lang="en-US"/>
              <a:t>Estimate cobb-douglas frontier production functions</a:t>
            </a:r>
          </a:p>
          <a:p>
            <a:r>
              <a:rPr lang="en-US"/>
              <a:t>Use them to ask how much more efficiency could be had in fishery if there was real transferability=answer 5 times greater</a:t>
            </a:r>
          </a:p>
        </p:txBody>
      </p:sp>
    </p:spTree>
    <p:extLst>
      <p:ext uri="{BB962C8B-B14F-4D97-AF65-F5344CB8AC3E}">
        <p14:creationId xmlns:p14="http://schemas.microsoft.com/office/powerpoint/2010/main" val="29399250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Patchy Distributions</a:t>
            </a:r>
          </a:p>
        </p:txBody>
      </p:sp>
      <p:sp>
        <p:nvSpPr>
          <p:cNvPr id="36867" name="Rectangle 3"/>
          <p:cNvSpPr>
            <a:spLocks noGrp="1" noChangeArrowheads="1"/>
          </p:cNvSpPr>
          <p:nvPr>
            <p:ph type="body" idx="1"/>
          </p:nvPr>
        </p:nvSpPr>
        <p:spPr/>
        <p:txBody>
          <a:bodyPr/>
          <a:lstStyle/>
          <a:p>
            <a:r>
              <a:rPr lang="en-US" sz="2800"/>
              <a:t>Sanchirico and Wilen</a:t>
            </a:r>
          </a:p>
          <a:p>
            <a:r>
              <a:rPr lang="en-US" sz="2800"/>
              <a:t>Suppose that the sea is broken into “patches” each with its own population.</a:t>
            </a:r>
          </a:p>
          <a:p>
            <a:r>
              <a:rPr lang="en-US" sz="2800"/>
              <a:t>The populations migrate.</a:t>
            </a:r>
          </a:p>
          <a:p>
            <a:r>
              <a:rPr lang="en-US" sz="2800"/>
              <a:t>Approx in an ODE</a:t>
            </a:r>
          </a:p>
          <a:p>
            <a:r>
              <a:rPr lang="en-US" sz="2800"/>
              <a:t>Let x be vector of stocks</a:t>
            </a:r>
          </a:p>
          <a:p>
            <a:r>
              <a:rPr lang="en-US" sz="2800"/>
              <a:t>Growth is dx = Ax</a:t>
            </a:r>
          </a:p>
          <a:p>
            <a:r>
              <a:rPr lang="en-US" sz="2800"/>
              <a:t>A is a matrix and gives the growths and migrations.</a:t>
            </a:r>
          </a:p>
        </p:txBody>
      </p:sp>
    </p:spTree>
    <p:extLst>
      <p:ext uri="{BB962C8B-B14F-4D97-AF65-F5344CB8AC3E}">
        <p14:creationId xmlns:p14="http://schemas.microsoft.com/office/powerpoint/2010/main" val="32540117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p>
        </p:txBody>
      </p:sp>
      <p:sp>
        <p:nvSpPr>
          <p:cNvPr id="37891" name="Rectangle 3"/>
          <p:cNvSpPr>
            <a:spLocks noGrp="1" noChangeArrowheads="1"/>
          </p:cNvSpPr>
          <p:nvPr>
            <p:ph type="body" idx="1"/>
          </p:nvPr>
        </p:nvSpPr>
        <p:spPr/>
        <p:txBody>
          <a:bodyPr/>
          <a:lstStyle/>
          <a:p>
            <a:r>
              <a:rPr lang="en-US"/>
              <a:t>A little care is needed in formulating A so that the fish that move don’t get counted twice.</a:t>
            </a:r>
          </a:p>
          <a:p>
            <a:r>
              <a:rPr lang="en-US"/>
              <a:t>Max’s producer surplus s.t. usual boat entry equation—same as my previous.</a:t>
            </a:r>
          </a:p>
          <a:p>
            <a:r>
              <a:rPr lang="en-US"/>
              <a:t>Considers steady states.</a:t>
            </a:r>
          </a:p>
          <a:p>
            <a:endParaRPr lang="en-US"/>
          </a:p>
        </p:txBody>
      </p:sp>
    </p:spTree>
    <p:extLst>
      <p:ext uri="{BB962C8B-B14F-4D97-AF65-F5344CB8AC3E}">
        <p14:creationId xmlns:p14="http://schemas.microsoft.com/office/powerpoint/2010/main" val="12017015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Reserves</a:t>
            </a:r>
          </a:p>
        </p:txBody>
      </p:sp>
      <p:sp>
        <p:nvSpPr>
          <p:cNvPr id="38915" name="Rectangle 3"/>
          <p:cNvSpPr>
            <a:spLocks noGrp="1" noChangeArrowheads="1"/>
          </p:cNvSpPr>
          <p:nvPr>
            <p:ph type="body" idx="1"/>
          </p:nvPr>
        </p:nvSpPr>
        <p:spPr/>
        <p:txBody>
          <a:bodyPr/>
          <a:lstStyle/>
          <a:p>
            <a:r>
              <a:rPr lang="en-US"/>
              <a:t>Interesting finding is</a:t>
            </a:r>
          </a:p>
          <a:p>
            <a:pPr lvl="1"/>
            <a:r>
              <a:rPr lang="en-US"/>
              <a:t>If there is an area with great growth and good outmigration then it can be right to set it aside as a preserve</a:t>
            </a:r>
          </a:p>
          <a:p>
            <a:pPr lvl="1"/>
            <a:r>
              <a:rPr lang="en-US"/>
              <a:t>The same model could be used to show that setting up a preserve for an endangered species wouldn’t be as deleterious (from a fisherman’s view) as first expected for a species one wanted to exploit.</a:t>
            </a:r>
          </a:p>
        </p:txBody>
      </p:sp>
    </p:spTree>
    <p:extLst>
      <p:ext uri="{BB962C8B-B14F-4D97-AF65-F5344CB8AC3E}">
        <p14:creationId xmlns:p14="http://schemas.microsoft.com/office/powerpoint/2010/main" val="20873661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Sterner’s</a:t>
            </a:r>
            <a:r>
              <a:rPr lang="en-US" dirty="0" smtClean="0"/>
              <a:t> cod	</a:t>
            </a:r>
            <a:endParaRPr lang="en-US" dirty="0"/>
          </a:p>
        </p:txBody>
      </p:sp>
      <p:sp>
        <p:nvSpPr>
          <p:cNvPr id="3" name="Content Placeholder 2"/>
          <p:cNvSpPr>
            <a:spLocks noGrp="1"/>
          </p:cNvSpPr>
          <p:nvPr>
            <p:ph idx="1"/>
          </p:nvPr>
        </p:nvSpPr>
        <p:spPr/>
        <p:txBody>
          <a:bodyPr/>
          <a:lstStyle/>
          <a:p>
            <a:pPr eaLnBrk="1" hangingPunct="1"/>
            <a:r>
              <a:rPr lang="en-US" dirty="0"/>
              <a:t>Story:  cod live in sub-populations, further and further from port. Each year a sub-population a little further out is hunted to extinction.</a:t>
            </a:r>
          </a:p>
          <a:p>
            <a:pPr eaLnBrk="1" hangingPunct="1"/>
            <a:r>
              <a:rPr lang="en-US" dirty="0"/>
              <a:t>Fishers say to themselves-plenty of cod, they just moved more offshore this year.</a:t>
            </a:r>
          </a:p>
          <a:p>
            <a:pPr eaLnBrk="1" hangingPunct="1"/>
            <a:r>
              <a:rPr lang="en-US" dirty="0"/>
              <a:t>Until the last cod is caught.</a:t>
            </a:r>
          </a:p>
          <a:p>
            <a:endParaRPr lang="en-US" dirty="0"/>
          </a:p>
        </p:txBody>
      </p:sp>
    </p:spTree>
    <p:extLst>
      <p:ext uri="{BB962C8B-B14F-4D97-AF65-F5344CB8AC3E}">
        <p14:creationId xmlns:p14="http://schemas.microsoft.com/office/powerpoint/2010/main" val="278296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2500" b="1" i="1"/>
              <a:t>Sebastes sp</a:t>
            </a:r>
            <a:r>
              <a:rPr lang="en-US" sz="2500" b="1"/>
              <a:t>. caught north of Fanny Shoals, CA, 300 ft. depth. Photo: R.D. Sage</a:t>
            </a:r>
            <a:r>
              <a:rPr lang="en-US" sz="3800"/>
              <a:t> </a:t>
            </a:r>
          </a:p>
        </p:txBody>
      </p:sp>
      <p:pic>
        <p:nvPicPr>
          <p:cNvPr id="113667" name="Picture 3"/>
          <p:cNvPicPr>
            <a:picLocks noGrp="1" noChangeAspect="1" noChangeArrowheads="1"/>
          </p:cNvPicPr>
          <p:nvPr>
            <p:ph type="body" idx="1"/>
          </p:nvPr>
        </p:nvPicPr>
        <p:blipFill>
          <a:blip r:embed="rId3"/>
          <a:srcRect/>
          <a:stretch>
            <a:fillRect/>
          </a:stretch>
        </p:blipFill>
        <p:spPr/>
      </p:pic>
    </p:spTree>
    <p:extLst>
      <p:ext uri="{BB962C8B-B14F-4D97-AF65-F5344CB8AC3E}">
        <p14:creationId xmlns:p14="http://schemas.microsoft.com/office/powerpoint/2010/main" val="424527615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Poaching</a:t>
            </a:r>
            <a:endParaRPr lang="en-US" dirty="0"/>
          </a:p>
        </p:txBody>
      </p:sp>
      <p:sp>
        <p:nvSpPr>
          <p:cNvPr id="3" name="Content Placeholder 2"/>
          <p:cNvSpPr>
            <a:spLocks noGrp="1"/>
          </p:cNvSpPr>
          <p:nvPr>
            <p:ph idx="1"/>
          </p:nvPr>
        </p:nvSpPr>
        <p:spPr/>
        <p:txBody>
          <a:bodyPr>
            <a:normAutofit lnSpcReduction="10000"/>
          </a:bodyPr>
          <a:lstStyle/>
          <a:p>
            <a:r>
              <a:rPr lang="en-US" dirty="0" smtClean="0"/>
              <a:t>Elephants, Rhinos, and other high value species.</a:t>
            </a:r>
          </a:p>
          <a:p>
            <a:r>
              <a:rPr lang="en-US" dirty="0" smtClean="0"/>
              <a:t>Basic poaching model is that </a:t>
            </a:r>
          </a:p>
          <a:p>
            <a:pPr lvl="1"/>
            <a:r>
              <a:rPr lang="en-US" dirty="0" smtClean="0"/>
              <a:t>Marginal cost of poaching, c(</a:t>
            </a:r>
            <a:r>
              <a:rPr lang="en-US" dirty="0" err="1" smtClean="0"/>
              <a:t>x,enf</a:t>
            </a:r>
            <a:r>
              <a:rPr lang="en-US" dirty="0" smtClean="0"/>
              <a:t>) depends upon stock and enforcement and maybe harvest, h.</a:t>
            </a:r>
          </a:p>
          <a:p>
            <a:pPr lvl="1"/>
            <a:r>
              <a:rPr lang="en-US" dirty="0" smtClean="0"/>
              <a:t>Demand price, D(</a:t>
            </a:r>
            <a:r>
              <a:rPr lang="en-US" dirty="0" err="1" smtClean="0"/>
              <a:t>h,trade</a:t>
            </a:r>
            <a:r>
              <a:rPr lang="en-US" dirty="0" smtClean="0"/>
              <a:t>), depends on harvest and trade regime.</a:t>
            </a:r>
          </a:p>
          <a:p>
            <a:pPr lvl="1"/>
            <a:r>
              <a:rPr lang="en-US" dirty="0" smtClean="0"/>
              <a:t>And D= c</a:t>
            </a:r>
          </a:p>
          <a:p>
            <a:pPr lvl="1"/>
            <a:r>
              <a:rPr lang="en-US" dirty="0" smtClean="0"/>
              <a:t>And dx/</a:t>
            </a:r>
            <a:r>
              <a:rPr lang="en-US" dirty="0" err="1" smtClean="0"/>
              <a:t>dt</a:t>
            </a:r>
            <a:r>
              <a:rPr lang="en-US" dirty="0" smtClean="0"/>
              <a:t> = f(x) -h</a:t>
            </a:r>
          </a:p>
          <a:p>
            <a:pPr lvl="1"/>
            <a:endParaRPr lang="en-US" dirty="0" smtClean="0"/>
          </a:p>
          <a:p>
            <a:endParaRPr lang="en-US" dirty="0"/>
          </a:p>
        </p:txBody>
      </p:sp>
    </p:spTree>
    <p:extLst>
      <p:ext uri="{BB962C8B-B14F-4D97-AF65-F5344CB8AC3E}">
        <p14:creationId xmlns:p14="http://schemas.microsoft.com/office/powerpoint/2010/main" val="133380829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Levers</a:t>
            </a:r>
            <a:endParaRPr lang="en-US" dirty="0"/>
          </a:p>
        </p:txBody>
      </p:sp>
      <p:sp>
        <p:nvSpPr>
          <p:cNvPr id="3" name="Content Placeholder 2"/>
          <p:cNvSpPr>
            <a:spLocks noGrp="1"/>
          </p:cNvSpPr>
          <p:nvPr>
            <p:ph idx="1"/>
          </p:nvPr>
        </p:nvSpPr>
        <p:spPr/>
        <p:txBody>
          <a:bodyPr>
            <a:normAutofit lnSpcReduction="10000"/>
          </a:bodyPr>
          <a:lstStyle/>
          <a:p>
            <a:r>
              <a:rPr lang="en-US" dirty="0" smtClean="0"/>
              <a:t>Trade regime.  The markets are in Asia and the EU-US.</a:t>
            </a:r>
          </a:p>
          <a:p>
            <a:pPr lvl="1"/>
            <a:r>
              <a:rPr lang="en-US" dirty="0" smtClean="0"/>
              <a:t>CITES bans trade, though there have been sales of legal ivory.</a:t>
            </a:r>
          </a:p>
          <a:p>
            <a:pPr lvl="1"/>
            <a:r>
              <a:rPr lang="en-US" dirty="0" smtClean="0"/>
              <a:t>US Endangered species act (US ESA) is vigorously enforced at customs leading to seizure and significant criminal liability.  Don’t enter the US with a listed species, ever.  SF airport display.</a:t>
            </a:r>
          </a:p>
          <a:p>
            <a:pPr lvl="1"/>
            <a:r>
              <a:rPr lang="en-US" dirty="0" smtClean="0"/>
              <a:t>RSA and the meth for abalone trade.   Illegal, but hard to stop.</a:t>
            </a:r>
            <a:endParaRPr lang="en-US" dirty="0"/>
          </a:p>
        </p:txBody>
      </p:sp>
    </p:spTree>
    <p:extLst>
      <p:ext uri="{BB962C8B-B14F-4D97-AF65-F5344CB8AC3E}">
        <p14:creationId xmlns:p14="http://schemas.microsoft.com/office/powerpoint/2010/main" val="331974769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regime</a:t>
            </a:r>
            <a:endParaRPr lang="en-US" dirty="0"/>
          </a:p>
        </p:txBody>
      </p:sp>
      <p:sp>
        <p:nvSpPr>
          <p:cNvPr id="3" name="Content Placeholder 2"/>
          <p:cNvSpPr>
            <a:spLocks noGrp="1"/>
          </p:cNvSpPr>
          <p:nvPr>
            <p:ph idx="1"/>
          </p:nvPr>
        </p:nvSpPr>
        <p:spPr/>
        <p:txBody>
          <a:bodyPr/>
          <a:lstStyle/>
          <a:p>
            <a:r>
              <a:rPr lang="en-US" dirty="0" smtClean="0"/>
              <a:t>Seizure drives up price and works against protection.</a:t>
            </a:r>
          </a:p>
          <a:p>
            <a:r>
              <a:rPr lang="en-US" dirty="0" smtClean="0"/>
              <a:t>Stigma (Carolyn’s term) drives down demand for legal product.  But may drive demand for illegal product up.</a:t>
            </a:r>
          </a:p>
          <a:p>
            <a:r>
              <a:rPr lang="en-US" dirty="0" smtClean="0"/>
              <a:t>More generalized lawfulness, outrage, drives down demand for legal and illegal product.</a:t>
            </a:r>
            <a:endParaRPr lang="en-US" dirty="0"/>
          </a:p>
        </p:txBody>
      </p:sp>
    </p:spTree>
    <p:extLst>
      <p:ext uri="{BB962C8B-B14F-4D97-AF65-F5344CB8AC3E}">
        <p14:creationId xmlns:p14="http://schemas.microsoft.com/office/powerpoint/2010/main" val="5980851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p:txBody>
          <a:bodyPr/>
          <a:lstStyle/>
          <a:p>
            <a:r>
              <a:rPr lang="en-US" dirty="0" smtClean="0"/>
              <a:t>Costly to hunt and kill poachers.</a:t>
            </a:r>
          </a:p>
          <a:p>
            <a:pPr lvl="1"/>
            <a:r>
              <a:rPr lang="en-US" dirty="0" smtClean="0"/>
              <a:t>Government authority and capability is pretty tenuous in many low value per acre settings, like jungle or prairie.</a:t>
            </a:r>
          </a:p>
          <a:p>
            <a:r>
              <a:rPr lang="en-US" dirty="0" smtClean="0"/>
              <a:t>Elephants are a pest for local farmers, so local support is not guaranteed.</a:t>
            </a:r>
          </a:p>
          <a:p>
            <a:pPr lvl="1"/>
            <a:r>
              <a:rPr lang="en-US" dirty="0" smtClean="0"/>
              <a:t>Whole literature on whether preservation and tourism can pay enough to sway local opinion.</a:t>
            </a:r>
          </a:p>
          <a:p>
            <a:endParaRPr lang="en-US" dirty="0" smtClean="0"/>
          </a:p>
          <a:p>
            <a:pPr lvl="1"/>
            <a:endParaRPr lang="en-US" dirty="0"/>
          </a:p>
        </p:txBody>
      </p:sp>
    </p:spTree>
    <p:extLst>
      <p:ext uri="{BB962C8B-B14F-4D97-AF65-F5344CB8AC3E}">
        <p14:creationId xmlns:p14="http://schemas.microsoft.com/office/powerpoint/2010/main" val="13622086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Outrage</a:t>
            </a:r>
            <a:endParaRPr lang="en-US" dirty="0"/>
          </a:p>
        </p:txBody>
      </p:sp>
      <p:sp>
        <p:nvSpPr>
          <p:cNvPr id="3" name="Content Placeholder 2"/>
          <p:cNvSpPr>
            <a:spLocks noGrp="1"/>
          </p:cNvSpPr>
          <p:nvPr>
            <p:ph idx="1"/>
          </p:nvPr>
        </p:nvSpPr>
        <p:spPr/>
        <p:txBody>
          <a:bodyPr/>
          <a:lstStyle/>
          <a:p>
            <a:r>
              <a:rPr lang="en-US" dirty="0" smtClean="0"/>
              <a:t>Is being used against the fur industry.  Possession of fur in public causes approbation and possibly assault.</a:t>
            </a:r>
          </a:p>
          <a:p>
            <a:r>
              <a:rPr lang="en-US" dirty="0" smtClean="0"/>
              <a:t>Making the possession of ivory illegal in Asia, regardless of status of new or old, would be an extreme and possibly effective measure.</a:t>
            </a:r>
            <a:endParaRPr lang="en-US" dirty="0"/>
          </a:p>
        </p:txBody>
      </p:sp>
    </p:spTree>
    <p:extLst>
      <p:ext uri="{BB962C8B-B14F-4D97-AF65-F5344CB8AC3E}">
        <p14:creationId xmlns:p14="http://schemas.microsoft.com/office/powerpoint/2010/main" val="405762518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Endangered Species Act</a:t>
            </a:r>
            <a:endParaRPr lang="en-US" dirty="0"/>
          </a:p>
        </p:txBody>
      </p:sp>
      <p:sp>
        <p:nvSpPr>
          <p:cNvPr id="3" name="Content Placeholder 2"/>
          <p:cNvSpPr>
            <a:spLocks noGrp="1"/>
          </p:cNvSpPr>
          <p:nvPr>
            <p:ph idx="1"/>
          </p:nvPr>
        </p:nvSpPr>
        <p:spPr/>
        <p:txBody>
          <a:bodyPr/>
          <a:lstStyle/>
          <a:p>
            <a:endParaRPr lang="en-US" dirty="0" smtClean="0"/>
          </a:p>
          <a:p>
            <a:r>
              <a:rPr lang="en-US" dirty="0" smtClean="0"/>
              <a:t>Species are listed as endangered or threatened based upon public support for species, budget for agency, and degree of threat.</a:t>
            </a:r>
          </a:p>
          <a:p>
            <a:pPr lvl="1"/>
            <a:r>
              <a:rPr lang="en-US" dirty="0" smtClean="0"/>
              <a:t>Congress mandated that public support not count, but spiders still </a:t>
            </a:r>
            <a:r>
              <a:rPr lang="en-US" dirty="0" err="1" smtClean="0"/>
              <a:t>underlisted</a:t>
            </a:r>
            <a:r>
              <a:rPr lang="en-US" dirty="0" smtClean="0"/>
              <a:t>.</a:t>
            </a:r>
            <a:endParaRPr lang="en-US" dirty="0"/>
          </a:p>
        </p:txBody>
      </p:sp>
    </p:spTree>
    <p:extLst>
      <p:ext uri="{BB962C8B-B14F-4D97-AF65-F5344CB8AC3E}">
        <p14:creationId xmlns:p14="http://schemas.microsoft.com/office/powerpoint/2010/main" val="2198718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listing do?</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 ‘taking.’  Broadly defined to include habitat destruction, chasing, whatever.  Criminal.  Incidental take permit lets you get around it a bit.</a:t>
            </a:r>
          </a:p>
          <a:p>
            <a:r>
              <a:rPr lang="en-US" dirty="0" smtClean="0"/>
              <a:t>Critical habitat designation.  By habitat type, so very hard to know what land is included and can be overbroad.</a:t>
            </a:r>
          </a:p>
          <a:p>
            <a:r>
              <a:rPr lang="en-US" dirty="0" smtClean="0"/>
              <a:t>Species conservation plan.  A plan to bring species back, but lack on money, ownership, </a:t>
            </a:r>
            <a:r>
              <a:rPr lang="en-US" dirty="0" err="1" smtClean="0"/>
              <a:t>etc</a:t>
            </a:r>
            <a:r>
              <a:rPr lang="en-US" dirty="0" smtClean="0"/>
              <a:t>, makes ineffective, at best.</a:t>
            </a:r>
          </a:p>
          <a:p>
            <a:r>
              <a:rPr lang="en-US" dirty="0" smtClean="0"/>
              <a:t>Habitat conservation plan.  An agreement with Fish and Wildlife service.  Basically lets you develop some and not all of your land</a:t>
            </a:r>
          </a:p>
        </p:txBody>
      </p:sp>
    </p:spTree>
    <p:extLst>
      <p:ext uri="{BB962C8B-B14F-4D97-AF65-F5344CB8AC3E}">
        <p14:creationId xmlns:p14="http://schemas.microsoft.com/office/powerpoint/2010/main" val="37000406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a:t>
            </a:r>
            <a:endParaRPr lang="en-US" dirty="0"/>
          </a:p>
        </p:txBody>
      </p:sp>
      <p:sp>
        <p:nvSpPr>
          <p:cNvPr id="3" name="Content Placeholder 2"/>
          <p:cNvSpPr>
            <a:spLocks noGrp="1"/>
          </p:cNvSpPr>
          <p:nvPr>
            <p:ph idx="1"/>
          </p:nvPr>
        </p:nvSpPr>
        <p:spPr/>
        <p:txBody>
          <a:bodyPr/>
          <a:lstStyle/>
          <a:p>
            <a:r>
              <a:rPr lang="en-US" dirty="0" smtClean="0"/>
              <a:t>Lack of cost benefit of any sort.</a:t>
            </a:r>
          </a:p>
          <a:p>
            <a:r>
              <a:rPr lang="en-US" dirty="0" smtClean="0"/>
              <a:t>Lack of clarity on what is valuable.  Is killing the last type of crane as bad as killing off a jumping spider where there are many others like his species?</a:t>
            </a:r>
          </a:p>
          <a:p>
            <a:r>
              <a:rPr lang="en-US" dirty="0" smtClean="0"/>
              <a:t>Landowners pay the costs, particularly rural.</a:t>
            </a:r>
          </a:p>
          <a:p>
            <a:r>
              <a:rPr lang="en-US" dirty="0" smtClean="0"/>
              <a:t>Huge uncertainty about what is expected.</a:t>
            </a:r>
          </a:p>
          <a:p>
            <a:endParaRPr lang="en-US" dirty="0"/>
          </a:p>
        </p:txBody>
      </p:sp>
    </p:spTree>
    <p:extLst>
      <p:ext uri="{BB962C8B-B14F-4D97-AF65-F5344CB8AC3E}">
        <p14:creationId xmlns:p14="http://schemas.microsoft.com/office/powerpoint/2010/main" val="13633919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stories</a:t>
            </a:r>
            <a:endParaRPr lang="en-US" dirty="0"/>
          </a:p>
        </p:txBody>
      </p:sp>
      <p:sp>
        <p:nvSpPr>
          <p:cNvPr id="3" name="Content Placeholder 2"/>
          <p:cNvSpPr>
            <a:spLocks noGrp="1"/>
          </p:cNvSpPr>
          <p:nvPr>
            <p:ph idx="1"/>
          </p:nvPr>
        </p:nvSpPr>
        <p:spPr/>
        <p:txBody>
          <a:bodyPr/>
          <a:lstStyle/>
          <a:p>
            <a:r>
              <a:rPr lang="en-US" dirty="0" smtClean="0"/>
              <a:t>Bailey wolf conservation fund.  Pays for torn sheep.  But what of worried sheep? Dogs? Children?</a:t>
            </a:r>
          </a:p>
          <a:p>
            <a:r>
              <a:rPr lang="en-US" dirty="0" smtClean="0"/>
              <a:t>Tellico dam, the snail darter, the g-d squad, the huge new development on </a:t>
            </a:r>
            <a:r>
              <a:rPr lang="en-US" smtClean="0"/>
              <a:t>the Little </a:t>
            </a:r>
            <a:r>
              <a:rPr lang="en-US" dirty="0" smtClean="0"/>
              <a:t>Tennessee lake (not) and the demise of the snail darter (also </a:t>
            </a:r>
            <a:r>
              <a:rPr lang="en-US" smtClean="0"/>
              <a:t>not.)</a:t>
            </a:r>
            <a:endParaRPr lang="en-US" dirty="0"/>
          </a:p>
        </p:txBody>
      </p:sp>
    </p:spTree>
    <p:extLst>
      <p:ext uri="{BB962C8B-B14F-4D97-AF65-F5344CB8AC3E}">
        <p14:creationId xmlns:p14="http://schemas.microsoft.com/office/powerpoint/2010/main" val="17786135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Storability and Extinction</a:t>
            </a:r>
          </a:p>
        </p:txBody>
      </p:sp>
      <p:sp>
        <p:nvSpPr>
          <p:cNvPr id="95235" name="Rectangle 3"/>
          <p:cNvSpPr>
            <a:spLocks noGrp="1" noChangeArrowheads="1"/>
          </p:cNvSpPr>
          <p:nvPr>
            <p:ph type="body" idx="1"/>
          </p:nvPr>
        </p:nvSpPr>
        <p:spPr/>
        <p:txBody>
          <a:bodyPr/>
          <a:lstStyle/>
          <a:p>
            <a:r>
              <a:rPr lang="en-US"/>
              <a:t>Elephants, rhinos, etc are all in danger of extinction.</a:t>
            </a:r>
          </a:p>
          <a:p>
            <a:r>
              <a:rPr lang="en-US"/>
              <a:t>They have a storable product, tusks and horns respectively.</a:t>
            </a:r>
          </a:p>
          <a:p>
            <a:r>
              <a:rPr lang="en-US"/>
              <a:t>Does this change the chances for extinction?</a:t>
            </a:r>
          </a:p>
        </p:txBody>
      </p:sp>
    </p:spTree>
    <p:extLst>
      <p:ext uri="{BB962C8B-B14F-4D97-AF65-F5344CB8AC3E}">
        <p14:creationId xmlns:p14="http://schemas.microsoft.com/office/powerpoint/2010/main" val="4068430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Rockfish</a:t>
            </a:r>
          </a:p>
        </p:txBody>
      </p:sp>
      <p:sp>
        <p:nvSpPr>
          <p:cNvPr id="103427" name="Rectangle 3"/>
          <p:cNvSpPr>
            <a:spLocks noGrp="1" noChangeArrowheads="1"/>
          </p:cNvSpPr>
          <p:nvPr>
            <p:ph type="body" idx="1"/>
          </p:nvPr>
        </p:nvSpPr>
        <p:spPr/>
        <p:txBody>
          <a:bodyPr/>
          <a:lstStyle/>
          <a:p>
            <a:r>
              <a:rPr lang="en-US" sz="2600"/>
              <a:t>In September 2002, West Coast fisherman faced the new reality when they learned that severe restrictions would be placed on bottom fishing on much of the continental shelf from Canada to Mexico.  The Pacific Fishery Management Council implemented the strictest regulations in the history of West Coast fishing in a final-hour attempt to save the rockfish.</a:t>
            </a:r>
          </a:p>
          <a:p>
            <a:r>
              <a:rPr lang="en-US" sz="2600"/>
              <a:t>-Pew Ocean trust p. 36</a:t>
            </a:r>
          </a:p>
        </p:txBody>
      </p:sp>
    </p:spTree>
    <p:extLst>
      <p:ext uri="{BB962C8B-B14F-4D97-AF65-F5344CB8AC3E}">
        <p14:creationId xmlns:p14="http://schemas.microsoft.com/office/powerpoint/2010/main" val="2120813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Elephant</a:t>
            </a:r>
          </a:p>
        </p:txBody>
      </p:sp>
      <p:pic>
        <p:nvPicPr>
          <p:cNvPr id="177157" name="Picture 5" descr="elephant">
            <a:hlinkClick r:id="rId3"/>
          </p:cNvPr>
          <p:cNvPicPr>
            <a:picLocks noChangeAspect="1" noChangeArrowheads="1"/>
          </p:cNvPicPr>
          <p:nvPr/>
        </p:nvPicPr>
        <p:blipFill>
          <a:blip r:embed="rId4"/>
          <a:srcRect/>
          <a:stretch>
            <a:fillRect/>
          </a:stretch>
        </p:blipFill>
        <p:spPr bwMode="auto">
          <a:xfrm>
            <a:off x="3505200" y="2133600"/>
            <a:ext cx="2006600" cy="2971800"/>
          </a:xfrm>
          <a:prstGeom prst="rect">
            <a:avLst/>
          </a:prstGeom>
          <a:noFill/>
        </p:spPr>
      </p:pic>
      <p:sp>
        <p:nvSpPr>
          <p:cNvPr id="177158" name="Text Box 6"/>
          <p:cNvSpPr txBox="1">
            <a:spLocks noChangeArrowheads="1"/>
          </p:cNvSpPr>
          <p:nvPr/>
        </p:nvSpPr>
        <p:spPr bwMode="auto">
          <a:xfrm>
            <a:off x="1203325" y="5675313"/>
            <a:ext cx="3816350" cy="641350"/>
          </a:xfrm>
          <a:prstGeom prst="rect">
            <a:avLst/>
          </a:prstGeom>
          <a:noFill/>
          <a:ln w="9525">
            <a:noFill/>
            <a:miter lim="800000"/>
            <a:headEnd/>
            <a:tailEnd/>
          </a:ln>
          <a:effectLst/>
        </p:spPr>
        <p:txBody>
          <a:bodyPr wrap="none">
            <a:spAutoFit/>
          </a:bodyPr>
          <a:lstStyle/>
          <a:p>
            <a:r>
              <a:rPr lang="en-US"/>
              <a:t>Image is copyright George Ritchey. </a:t>
            </a:r>
            <a:br>
              <a:rPr lang="en-US"/>
            </a:br>
            <a:r>
              <a:rPr lang="en-US"/>
              <a:t>Usage requires an image credit. </a:t>
            </a:r>
          </a:p>
        </p:txBody>
      </p:sp>
    </p:spTree>
    <p:extLst>
      <p:ext uri="{BB962C8B-B14F-4D97-AF65-F5344CB8AC3E}">
        <p14:creationId xmlns:p14="http://schemas.microsoft.com/office/powerpoint/2010/main" val="15054834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MK:  Elephants</a:t>
            </a:r>
          </a:p>
        </p:txBody>
      </p:sp>
      <p:sp>
        <p:nvSpPr>
          <p:cNvPr id="121859" name="Rectangle 3"/>
          <p:cNvSpPr>
            <a:spLocks noGrp="1" noChangeArrowheads="1"/>
          </p:cNvSpPr>
          <p:nvPr>
            <p:ph type="body" idx="1"/>
          </p:nvPr>
        </p:nvSpPr>
        <p:spPr/>
        <p:txBody>
          <a:bodyPr/>
          <a:lstStyle/>
          <a:p>
            <a:pPr marL="447675" indent="-447675"/>
            <a:r>
              <a:rPr lang="en-US" sz="2600"/>
              <a:t>The interesting case in MK is the case where there is storage and poaching to extinction.</a:t>
            </a:r>
          </a:p>
          <a:p>
            <a:pPr marL="447675" indent="-447675"/>
            <a:r>
              <a:rPr lang="en-US" sz="2600"/>
              <a:t>Poaching means that p = c(x), where p is price and c(x) is marginal cost.  C decreases in x—cheaper to kill animals when there are more of them.  Note that nothing limits the rate of slaughter, that is, c is not a function of the kill, per se.</a:t>
            </a:r>
          </a:p>
        </p:txBody>
      </p:sp>
    </p:spTree>
    <p:extLst>
      <p:ext uri="{BB962C8B-B14F-4D97-AF65-F5344CB8AC3E}">
        <p14:creationId xmlns:p14="http://schemas.microsoft.com/office/powerpoint/2010/main" val="36473171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a:t>equations (store and poach)</a:t>
            </a:r>
          </a:p>
        </p:txBody>
      </p:sp>
      <p:sp>
        <p:nvSpPr>
          <p:cNvPr id="123907" name="Rectangle 3"/>
          <p:cNvSpPr>
            <a:spLocks noGrp="1" noChangeArrowheads="1"/>
          </p:cNvSpPr>
          <p:nvPr>
            <p:ph type="body" idx="1"/>
          </p:nvPr>
        </p:nvSpPr>
        <p:spPr/>
        <p:txBody>
          <a:bodyPr/>
          <a:lstStyle/>
          <a:p>
            <a:pPr marL="447675" indent="-447675">
              <a:lnSpc>
                <a:spcPct val="90000"/>
              </a:lnSpc>
            </a:pPr>
            <a:r>
              <a:rPr lang="en-US"/>
              <a:t>dx/dt  + ds/dt  = B(x) – D(c(x))</a:t>
            </a:r>
          </a:p>
          <a:p>
            <a:pPr marL="889000" lvl="1" indent="-439738">
              <a:lnSpc>
                <a:spcPct val="90000"/>
              </a:lnSpc>
            </a:pPr>
            <a:r>
              <a:rPr lang="en-US"/>
              <a:t>dx/dt is rate of change in live animals</a:t>
            </a:r>
          </a:p>
          <a:p>
            <a:pPr marL="889000" lvl="1" indent="-439738">
              <a:lnSpc>
                <a:spcPct val="90000"/>
              </a:lnSpc>
            </a:pPr>
            <a:r>
              <a:rPr lang="en-US"/>
              <a:t>ds/dt is rate of  change in storable animal product, like horns or tusks</a:t>
            </a:r>
          </a:p>
          <a:p>
            <a:pPr marL="1293813" lvl="2" indent="-403225">
              <a:lnSpc>
                <a:spcPct val="90000"/>
              </a:lnSpc>
            </a:pPr>
            <a:r>
              <a:rPr lang="en-US"/>
              <a:t>scaling is such that one live animal produces one unit of storable product</a:t>
            </a:r>
          </a:p>
          <a:p>
            <a:pPr marL="889000" lvl="1" indent="-439738">
              <a:lnSpc>
                <a:spcPct val="90000"/>
              </a:lnSpc>
            </a:pPr>
            <a:r>
              <a:rPr lang="en-US"/>
              <a:t>B(x) is net natural growth</a:t>
            </a:r>
          </a:p>
          <a:p>
            <a:pPr marL="889000" lvl="1" indent="-439738">
              <a:lnSpc>
                <a:spcPct val="90000"/>
              </a:lnSpc>
            </a:pPr>
            <a:r>
              <a:rPr lang="en-US"/>
              <a:t>D is demand, of p = c(x), and is number of animals consumed</a:t>
            </a:r>
          </a:p>
          <a:p>
            <a:pPr marL="889000" lvl="1" indent="-439738">
              <a:lnSpc>
                <a:spcPct val="90000"/>
              </a:lnSpc>
            </a:pPr>
            <a:endParaRPr lang="en-US"/>
          </a:p>
        </p:txBody>
      </p:sp>
    </p:spTree>
    <p:extLst>
      <p:ext uri="{BB962C8B-B14F-4D97-AF65-F5344CB8AC3E}">
        <p14:creationId xmlns:p14="http://schemas.microsoft.com/office/powerpoint/2010/main" val="17102301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t>storage (store and poach)</a:t>
            </a:r>
          </a:p>
        </p:txBody>
      </p:sp>
      <p:sp>
        <p:nvSpPr>
          <p:cNvPr id="125955" name="Rectangle 3"/>
          <p:cNvSpPr>
            <a:spLocks noGrp="1" noChangeArrowheads="1"/>
          </p:cNvSpPr>
          <p:nvPr>
            <p:ph type="body" idx="1"/>
          </p:nvPr>
        </p:nvSpPr>
        <p:spPr/>
        <p:txBody>
          <a:bodyPr/>
          <a:lstStyle/>
          <a:p>
            <a:pPr marL="447675" indent="-447675">
              <a:lnSpc>
                <a:spcPct val="90000"/>
              </a:lnSpc>
            </a:pPr>
            <a:r>
              <a:rPr lang="en-US"/>
              <a:t>Hotelling’s rule applies to storage, so dp/dt = rp.</a:t>
            </a:r>
          </a:p>
          <a:p>
            <a:pPr marL="889000" lvl="1" indent="-439738">
              <a:lnSpc>
                <a:spcPct val="90000"/>
              </a:lnSpc>
            </a:pPr>
            <a:r>
              <a:rPr lang="en-US"/>
              <a:t>recall that p = c(x)</a:t>
            </a:r>
          </a:p>
          <a:p>
            <a:pPr marL="889000" lvl="1" indent="-439738">
              <a:lnSpc>
                <a:spcPct val="90000"/>
              </a:lnSpc>
            </a:pPr>
            <a:r>
              <a:rPr lang="en-US"/>
              <a:t>dp/dt = c’ dx/dt =rp =rc</a:t>
            </a:r>
          </a:p>
          <a:p>
            <a:pPr marL="889000" lvl="1" indent="-439738">
              <a:lnSpc>
                <a:spcPct val="90000"/>
              </a:lnSpc>
            </a:pPr>
            <a:r>
              <a:rPr lang="en-US"/>
              <a:t>dx/dt = rc/c’</a:t>
            </a:r>
          </a:p>
          <a:p>
            <a:pPr marL="889000" lvl="1" indent="-439738">
              <a:lnSpc>
                <a:spcPct val="90000"/>
              </a:lnSpc>
            </a:pPr>
            <a:r>
              <a:rPr lang="en-US"/>
              <a:t>negative because c’ is negative</a:t>
            </a:r>
          </a:p>
          <a:p>
            <a:pPr marL="889000" lvl="1" indent="-439738">
              <a:lnSpc>
                <a:spcPct val="90000"/>
              </a:lnSpc>
            </a:pPr>
            <a:r>
              <a:rPr lang="en-US"/>
              <a:t>only a function of x, because stock x solely determines marginal cost of harvest, which equals price.</a:t>
            </a:r>
          </a:p>
        </p:txBody>
      </p:sp>
    </p:spTree>
    <p:extLst>
      <p:ext uri="{BB962C8B-B14F-4D97-AF65-F5344CB8AC3E}">
        <p14:creationId xmlns:p14="http://schemas.microsoft.com/office/powerpoint/2010/main" val="32086817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en-US"/>
              <a:t>ds/dt for (store and poach)</a:t>
            </a:r>
          </a:p>
        </p:txBody>
      </p:sp>
      <p:sp>
        <p:nvSpPr>
          <p:cNvPr id="128003" name="Rectangle 3"/>
          <p:cNvSpPr>
            <a:spLocks noGrp="1" noChangeArrowheads="1"/>
          </p:cNvSpPr>
          <p:nvPr>
            <p:ph type="body" idx="1"/>
          </p:nvPr>
        </p:nvSpPr>
        <p:spPr/>
        <p:txBody>
          <a:bodyPr/>
          <a:lstStyle/>
          <a:p>
            <a:pPr marL="447675" indent="-447675"/>
            <a:r>
              <a:rPr lang="en-US"/>
              <a:t>ds/dt = B – D – dx/dt</a:t>
            </a:r>
          </a:p>
          <a:p>
            <a:pPr marL="447675" indent="-447675"/>
            <a:r>
              <a:rPr lang="en-US"/>
              <a:t>ds/dt = B – D – rc/c’</a:t>
            </a:r>
          </a:p>
          <a:p>
            <a:pPr marL="889000" lvl="1" indent="-439738"/>
            <a:r>
              <a:rPr lang="en-US"/>
              <a:t>so ds/dt depends only on x.</a:t>
            </a:r>
          </a:p>
          <a:p>
            <a:pPr marL="889000" lvl="1" indent="-439738"/>
            <a:r>
              <a:rPr lang="en-US"/>
              <a:t>It is positive when B-D &gt; rc/c’</a:t>
            </a:r>
          </a:p>
          <a:p>
            <a:pPr marL="1293813" lvl="2" indent="-403225"/>
            <a:r>
              <a:rPr lang="en-US"/>
              <a:t>On diagram, that is between X</a:t>
            </a:r>
            <a:r>
              <a:rPr lang="en-US" baseline="-25000"/>
              <a:t>l</a:t>
            </a:r>
            <a:r>
              <a:rPr lang="en-US"/>
              <a:t>* and X</a:t>
            </a:r>
            <a:r>
              <a:rPr lang="en-US" baseline="-25000"/>
              <a:t>s</a:t>
            </a:r>
            <a:r>
              <a:rPr lang="en-US"/>
              <a:t>*</a:t>
            </a:r>
          </a:p>
          <a:p>
            <a:pPr marL="889000" lvl="1" indent="-439738"/>
            <a:r>
              <a:rPr lang="en-US"/>
              <a:t>Negative otherwise</a:t>
            </a:r>
          </a:p>
        </p:txBody>
      </p:sp>
    </p:spTree>
    <p:extLst>
      <p:ext uri="{BB962C8B-B14F-4D97-AF65-F5344CB8AC3E}">
        <p14:creationId xmlns:p14="http://schemas.microsoft.com/office/powerpoint/2010/main" val="5528555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fontScale="90000"/>
          </a:bodyPr>
          <a:lstStyle/>
          <a:p>
            <a:r>
              <a:rPr lang="en-US" dirty="0"/>
              <a:t>store and poach fig </a:t>
            </a:r>
            <a:r>
              <a:rPr lang="en-US" dirty="0" smtClean="0"/>
              <a:t>1</a:t>
            </a:r>
            <a:br>
              <a:rPr lang="en-US" dirty="0" smtClean="0"/>
            </a:br>
            <a:r>
              <a:rPr lang="en-US" dirty="0" smtClean="0"/>
              <a:t>When is B-D &gt; </a:t>
            </a:r>
            <a:r>
              <a:rPr lang="en-US" dirty="0" err="1" smtClean="0"/>
              <a:t>rc</a:t>
            </a:r>
            <a:r>
              <a:rPr lang="en-US" dirty="0" smtClean="0"/>
              <a:t>/c’?</a:t>
            </a:r>
            <a:endParaRPr lang="en-US" dirty="0"/>
          </a:p>
        </p:txBody>
      </p:sp>
      <p:sp>
        <p:nvSpPr>
          <p:cNvPr id="130051" name="Line 3"/>
          <p:cNvSpPr>
            <a:spLocks noChangeShapeType="1"/>
          </p:cNvSpPr>
          <p:nvPr/>
        </p:nvSpPr>
        <p:spPr bwMode="auto">
          <a:xfrm>
            <a:off x="1447800" y="2667000"/>
            <a:ext cx="0" cy="2819400"/>
          </a:xfrm>
          <a:prstGeom prst="line">
            <a:avLst/>
          </a:prstGeom>
          <a:noFill/>
          <a:ln w="9525">
            <a:solidFill>
              <a:schemeClr val="tx1"/>
            </a:solidFill>
            <a:round/>
            <a:headEnd/>
            <a:tailEnd/>
          </a:ln>
          <a:effectLst/>
        </p:spPr>
        <p:txBody>
          <a:bodyPr/>
          <a:lstStyle/>
          <a:p>
            <a:endParaRPr lang="en-US"/>
          </a:p>
        </p:txBody>
      </p:sp>
      <p:sp>
        <p:nvSpPr>
          <p:cNvPr id="130052" name="Line 4"/>
          <p:cNvSpPr>
            <a:spLocks noChangeShapeType="1"/>
          </p:cNvSpPr>
          <p:nvPr/>
        </p:nvSpPr>
        <p:spPr bwMode="auto">
          <a:xfrm>
            <a:off x="1447800" y="5486400"/>
            <a:ext cx="5105400" cy="0"/>
          </a:xfrm>
          <a:prstGeom prst="line">
            <a:avLst/>
          </a:prstGeom>
          <a:noFill/>
          <a:ln w="9525">
            <a:solidFill>
              <a:schemeClr val="tx1"/>
            </a:solidFill>
            <a:round/>
            <a:headEnd/>
            <a:tailEnd/>
          </a:ln>
          <a:effectLst/>
        </p:spPr>
        <p:txBody>
          <a:bodyPr/>
          <a:lstStyle/>
          <a:p>
            <a:endParaRPr lang="en-US"/>
          </a:p>
        </p:txBody>
      </p:sp>
      <p:sp>
        <p:nvSpPr>
          <p:cNvPr id="130053" name="Freeform 5"/>
          <p:cNvSpPr>
            <a:spLocks/>
          </p:cNvSpPr>
          <p:nvPr/>
        </p:nvSpPr>
        <p:spPr bwMode="auto">
          <a:xfrm>
            <a:off x="1981200" y="3429000"/>
            <a:ext cx="2819400" cy="2743200"/>
          </a:xfrm>
          <a:custGeom>
            <a:avLst/>
            <a:gdLst/>
            <a:ahLst/>
            <a:cxnLst>
              <a:cxn ang="0">
                <a:pos x="0" y="1728"/>
              </a:cxn>
              <a:cxn ang="0">
                <a:pos x="144" y="1296"/>
              </a:cxn>
              <a:cxn ang="0">
                <a:pos x="768" y="0"/>
              </a:cxn>
              <a:cxn ang="0">
                <a:pos x="1584" y="1296"/>
              </a:cxn>
              <a:cxn ang="0">
                <a:pos x="1776" y="1680"/>
              </a:cxn>
            </a:cxnLst>
            <a:rect l="0" t="0" r="r" b="b"/>
            <a:pathLst>
              <a:path w="1776" h="1728">
                <a:moveTo>
                  <a:pt x="0" y="1728"/>
                </a:moveTo>
                <a:cubicBezTo>
                  <a:pt x="8" y="1656"/>
                  <a:pt x="16" y="1584"/>
                  <a:pt x="144" y="1296"/>
                </a:cubicBezTo>
                <a:cubicBezTo>
                  <a:pt x="272" y="1008"/>
                  <a:pt x="528" y="0"/>
                  <a:pt x="768" y="0"/>
                </a:cubicBezTo>
                <a:cubicBezTo>
                  <a:pt x="1008" y="0"/>
                  <a:pt x="1416" y="1016"/>
                  <a:pt x="1584" y="1296"/>
                </a:cubicBezTo>
                <a:cubicBezTo>
                  <a:pt x="1752" y="1576"/>
                  <a:pt x="1744" y="1616"/>
                  <a:pt x="1776" y="1680"/>
                </a:cubicBezTo>
              </a:path>
            </a:pathLst>
          </a:custGeom>
          <a:noFill/>
          <a:ln w="9525">
            <a:solidFill>
              <a:schemeClr val="tx1"/>
            </a:solidFill>
            <a:round/>
            <a:headEnd/>
            <a:tailEnd/>
          </a:ln>
          <a:effectLst/>
        </p:spPr>
        <p:txBody>
          <a:bodyPr/>
          <a:lstStyle/>
          <a:p>
            <a:endParaRPr lang="en-US"/>
          </a:p>
        </p:txBody>
      </p:sp>
      <p:sp>
        <p:nvSpPr>
          <p:cNvPr id="130054" name="Freeform 6"/>
          <p:cNvSpPr>
            <a:spLocks/>
          </p:cNvSpPr>
          <p:nvPr/>
        </p:nvSpPr>
        <p:spPr bwMode="auto">
          <a:xfrm>
            <a:off x="1447800" y="5791200"/>
            <a:ext cx="4114800" cy="165100"/>
          </a:xfrm>
          <a:custGeom>
            <a:avLst/>
            <a:gdLst/>
            <a:ahLst/>
            <a:cxnLst>
              <a:cxn ang="0">
                <a:pos x="0" y="96"/>
              </a:cxn>
              <a:cxn ang="0">
                <a:pos x="720" y="0"/>
              </a:cxn>
              <a:cxn ang="0">
                <a:pos x="1152" y="96"/>
              </a:cxn>
              <a:cxn ang="0">
                <a:pos x="1632" y="48"/>
              </a:cxn>
              <a:cxn ang="0">
                <a:pos x="2160" y="48"/>
              </a:cxn>
              <a:cxn ang="0">
                <a:pos x="2592" y="0"/>
              </a:cxn>
            </a:cxnLst>
            <a:rect l="0" t="0" r="r" b="b"/>
            <a:pathLst>
              <a:path w="2592" h="104">
                <a:moveTo>
                  <a:pt x="0" y="96"/>
                </a:moveTo>
                <a:cubicBezTo>
                  <a:pt x="264" y="48"/>
                  <a:pt x="528" y="0"/>
                  <a:pt x="720" y="0"/>
                </a:cubicBezTo>
                <a:cubicBezTo>
                  <a:pt x="912" y="0"/>
                  <a:pt x="1000" y="88"/>
                  <a:pt x="1152" y="96"/>
                </a:cubicBezTo>
                <a:cubicBezTo>
                  <a:pt x="1304" y="104"/>
                  <a:pt x="1464" y="56"/>
                  <a:pt x="1632" y="48"/>
                </a:cubicBezTo>
                <a:cubicBezTo>
                  <a:pt x="1800" y="40"/>
                  <a:pt x="2000" y="56"/>
                  <a:pt x="2160" y="48"/>
                </a:cubicBezTo>
                <a:cubicBezTo>
                  <a:pt x="2320" y="40"/>
                  <a:pt x="2520" y="8"/>
                  <a:pt x="2592" y="0"/>
                </a:cubicBezTo>
              </a:path>
            </a:pathLst>
          </a:custGeom>
          <a:noFill/>
          <a:ln w="9525">
            <a:solidFill>
              <a:schemeClr val="tx1"/>
            </a:solidFill>
            <a:round/>
            <a:headEnd/>
            <a:tailEnd/>
          </a:ln>
          <a:effectLst/>
        </p:spPr>
        <p:txBody>
          <a:bodyPr/>
          <a:lstStyle/>
          <a:p>
            <a:endParaRPr lang="en-US"/>
          </a:p>
        </p:txBody>
      </p:sp>
      <p:sp>
        <p:nvSpPr>
          <p:cNvPr id="130055" name="AutoShape 7"/>
          <p:cNvSpPr>
            <a:spLocks/>
          </p:cNvSpPr>
          <p:nvPr/>
        </p:nvSpPr>
        <p:spPr bwMode="auto">
          <a:xfrm>
            <a:off x="6248400" y="3771900"/>
            <a:ext cx="914400" cy="609600"/>
          </a:xfrm>
          <a:prstGeom prst="accentBorderCallout1">
            <a:avLst>
              <a:gd name="adj1" fmla="val 18750"/>
              <a:gd name="adj2" fmla="val -8333"/>
              <a:gd name="adj3" fmla="val 343750"/>
              <a:gd name="adj4" fmla="val -166667"/>
            </a:avLst>
          </a:prstGeom>
          <a:solidFill>
            <a:schemeClr val="accent1"/>
          </a:solidFill>
          <a:ln w="9525">
            <a:solidFill>
              <a:schemeClr val="tx1"/>
            </a:solidFill>
            <a:miter lim="800000"/>
            <a:headEnd/>
            <a:tailEnd/>
          </a:ln>
          <a:effectLst/>
        </p:spPr>
        <p:txBody>
          <a:bodyPr/>
          <a:lstStyle/>
          <a:p>
            <a:pPr algn="ctr" eaLnBrk="0" hangingPunct="0"/>
            <a:r>
              <a:rPr lang="en-US"/>
              <a:t>X</a:t>
            </a:r>
            <a:r>
              <a:rPr lang="en-US" baseline="-25000"/>
              <a:t>s</a:t>
            </a:r>
            <a:r>
              <a:rPr lang="en-US"/>
              <a:t>*</a:t>
            </a:r>
          </a:p>
        </p:txBody>
      </p:sp>
      <p:sp>
        <p:nvSpPr>
          <p:cNvPr id="130056" name="AutoShape 8"/>
          <p:cNvSpPr>
            <a:spLocks/>
          </p:cNvSpPr>
          <p:nvPr/>
        </p:nvSpPr>
        <p:spPr bwMode="auto">
          <a:xfrm>
            <a:off x="6477000" y="2095500"/>
            <a:ext cx="914400" cy="609600"/>
          </a:xfrm>
          <a:prstGeom prst="callout2">
            <a:avLst>
              <a:gd name="adj1" fmla="val 18750"/>
              <a:gd name="adj2" fmla="val -8333"/>
              <a:gd name="adj3" fmla="val 18750"/>
              <a:gd name="adj4" fmla="val -241319"/>
              <a:gd name="adj5" fmla="val 618750"/>
              <a:gd name="adj6" fmla="val -483333"/>
            </a:avLst>
          </a:prstGeom>
          <a:solidFill>
            <a:schemeClr val="accent1"/>
          </a:solidFill>
          <a:ln w="9525">
            <a:solidFill>
              <a:schemeClr val="tx1"/>
            </a:solidFill>
            <a:miter lim="800000"/>
            <a:headEnd/>
            <a:tailEnd/>
          </a:ln>
          <a:effectLst/>
        </p:spPr>
        <p:txBody>
          <a:bodyPr/>
          <a:lstStyle/>
          <a:p>
            <a:pPr algn="ctr" eaLnBrk="0" hangingPunct="0"/>
            <a:r>
              <a:rPr lang="en-US"/>
              <a:t>X</a:t>
            </a:r>
            <a:r>
              <a:rPr lang="en-US" baseline="-25000"/>
              <a:t>l</a:t>
            </a:r>
            <a:r>
              <a:rPr lang="en-US"/>
              <a:t>*</a:t>
            </a:r>
          </a:p>
        </p:txBody>
      </p:sp>
      <p:sp>
        <p:nvSpPr>
          <p:cNvPr id="130057" name="Text Box 9"/>
          <p:cNvSpPr txBox="1">
            <a:spLocks noChangeArrowheads="1"/>
          </p:cNvSpPr>
          <p:nvPr/>
        </p:nvSpPr>
        <p:spPr bwMode="auto">
          <a:xfrm>
            <a:off x="5470525" y="5599113"/>
            <a:ext cx="603250" cy="366712"/>
          </a:xfrm>
          <a:prstGeom prst="rect">
            <a:avLst/>
          </a:prstGeom>
          <a:noFill/>
          <a:ln w="9525">
            <a:noFill/>
            <a:miter lim="800000"/>
            <a:headEnd/>
            <a:tailEnd/>
          </a:ln>
          <a:effectLst/>
        </p:spPr>
        <p:txBody>
          <a:bodyPr wrap="none">
            <a:spAutoFit/>
          </a:bodyPr>
          <a:lstStyle/>
          <a:p>
            <a:pPr eaLnBrk="0" hangingPunct="0"/>
            <a:r>
              <a:rPr lang="en-US"/>
              <a:t>rc/c’</a:t>
            </a:r>
          </a:p>
        </p:txBody>
      </p:sp>
      <p:sp>
        <p:nvSpPr>
          <p:cNvPr id="130058" name="AutoShape 10"/>
          <p:cNvSpPr>
            <a:spLocks/>
          </p:cNvSpPr>
          <p:nvPr/>
        </p:nvSpPr>
        <p:spPr bwMode="auto">
          <a:xfrm>
            <a:off x="1219200" y="2095500"/>
            <a:ext cx="914400" cy="609600"/>
          </a:xfrm>
          <a:prstGeom prst="callout2">
            <a:avLst>
              <a:gd name="adj1" fmla="val 18750"/>
              <a:gd name="adj2" fmla="val 108333"/>
              <a:gd name="adj3" fmla="val 18750"/>
              <a:gd name="adj4" fmla="val 128819"/>
              <a:gd name="adj5" fmla="val 343750"/>
              <a:gd name="adj6" fmla="val 150000"/>
            </a:avLst>
          </a:prstGeom>
          <a:solidFill>
            <a:schemeClr val="accent1"/>
          </a:solidFill>
          <a:ln w="9525">
            <a:solidFill>
              <a:schemeClr val="tx1"/>
            </a:solidFill>
            <a:miter lim="800000"/>
            <a:headEnd/>
            <a:tailEnd/>
          </a:ln>
          <a:effectLst/>
        </p:spPr>
        <p:txBody>
          <a:bodyPr/>
          <a:lstStyle/>
          <a:p>
            <a:pPr algn="ctr" eaLnBrk="0" hangingPunct="0"/>
            <a:r>
              <a:rPr lang="en-US"/>
              <a:t>B-D</a:t>
            </a:r>
          </a:p>
        </p:txBody>
      </p:sp>
      <p:sp>
        <p:nvSpPr>
          <p:cNvPr id="130060" name="Text Box 12"/>
          <p:cNvSpPr txBox="1">
            <a:spLocks noChangeArrowheads="1"/>
          </p:cNvSpPr>
          <p:nvPr/>
        </p:nvSpPr>
        <p:spPr bwMode="auto">
          <a:xfrm>
            <a:off x="6842125" y="5522913"/>
            <a:ext cx="298450" cy="366712"/>
          </a:xfrm>
          <a:prstGeom prst="rect">
            <a:avLst/>
          </a:prstGeom>
          <a:noFill/>
          <a:ln w="9525">
            <a:noFill/>
            <a:miter lim="800000"/>
            <a:headEnd/>
            <a:tailEnd/>
          </a:ln>
          <a:effectLst/>
        </p:spPr>
        <p:txBody>
          <a:bodyPr wrap="none">
            <a:spAutoFit/>
          </a:bodyPr>
          <a:lstStyle/>
          <a:p>
            <a:pPr eaLnBrk="0" hangingPunct="0"/>
            <a:r>
              <a:rPr lang="en-US"/>
              <a:t>x</a:t>
            </a:r>
          </a:p>
        </p:txBody>
      </p:sp>
    </p:spTree>
    <p:extLst>
      <p:ext uri="{BB962C8B-B14F-4D97-AF65-F5344CB8AC3E}">
        <p14:creationId xmlns:p14="http://schemas.microsoft.com/office/powerpoint/2010/main" val="41262752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en-US"/>
              <a:t>store and poach-shape</a:t>
            </a:r>
          </a:p>
        </p:txBody>
      </p:sp>
      <p:sp>
        <p:nvSpPr>
          <p:cNvPr id="132099" name="Rectangle 3"/>
          <p:cNvSpPr>
            <a:spLocks noGrp="1" noChangeArrowheads="1"/>
          </p:cNvSpPr>
          <p:nvPr>
            <p:ph type="body" idx="1"/>
          </p:nvPr>
        </p:nvSpPr>
        <p:spPr/>
        <p:txBody>
          <a:bodyPr/>
          <a:lstStyle/>
          <a:p>
            <a:pPr marL="447675" indent="-447675"/>
            <a:r>
              <a:rPr lang="en-US"/>
              <a:t>dx/dt always negative</a:t>
            </a:r>
          </a:p>
          <a:p>
            <a:pPr marL="447675" indent="-447675"/>
            <a:r>
              <a:rPr lang="en-US"/>
              <a:t>ds/dt negative for x &gt; X</a:t>
            </a:r>
            <a:r>
              <a:rPr lang="en-US" baseline="-25000"/>
              <a:t>s</a:t>
            </a:r>
            <a:r>
              <a:rPr lang="en-US"/>
              <a:t>*</a:t>
            </a:r>
          </a:p>
          <a:p>
            <a:pPr marL="447675" indent="-447675"/>
            <a:r>
              <a:rPr lang="en-US"/>
              <a:t>ds/dt positive for X</a:t>
            </a:r>
            <a:r>
              <a:rPr lang="en-US" baseline="-25000"/>
              <a:t>l</a:t>
            </a:r>
            <a:r>
              <a:rPr lang="en-US"/>
              <a:t>* &lt; x &lt; X</a:t>
            </a:r>
            <a:r>
              <a:rPr lang="en-US" baseline="-25000"/>
              <a:t>s</a:t>
            </a:r>
            <a:r>
              <a:rPr lang="en-US"/>
              <a:t>*</a:t>
            </a:r>
          </a:p>
          <a:p>
            <a:pPr marL="447675" indent="-447675"/>
            <a:r>
              <a:rPr lang="en-US"/>
              <a:t>ds/dt negative for x &lt; X</a:t>
            </a:r>
            <a:r>
              <a:rPr lang="en-US" baseline="-25000"/>
              <a:t>l</a:t>
            </a:r>
            <a:r>
              <a:rPr lang="en-US"/>
              <a:t>*</a:t>
            </a:r>
          </a:p>
          <a:p>
            <a:pPr marL="889000" lvl="1" indent="-439738"/>
            <a:endParaRPr lang="en-US"/>
          </a:p>
          <a:p>
            <a:pPr marL="447675" indent="-447675"/>
            <a:endParaRPr lang="en-US"/>
          </a:p>
        </p:txBody>
      </p:sp>
      <p:sp>
        <p:nvSpPr>
          <p:cNvPr id="132100" name="Line 4"/>
          <p:cNvSpPr>
            <a:spLocks noChangeShapeType="1"/>
          </p:cNvSpPr>
          <p:nvPr/>
        </p:nvSpPr>
        <p:spPr bwMode="auto">
          <a:xfrm>
            <a:off x="1600200" y="4343400"/>
            <a:ext cx="0" cy="1219200"/>
          </a:xfrm>
          <a:prstGeom prst="line">
            <a:avLst/>
          </a:prstGeom>
          <a:noFill/>
          <a:ln w="9525">
            <a:solidFill>
              <a:schemeClr val="tx1"/>
            </a:solidFill>
            <a:round/>
            <a:headEnd/>
            <a:tailEnd/>
          </a:ln>
          <a:effectLst/>
        </p:spPr>
        <p:txBody>
          <a:bodyPr/>
          <a:lstStyle/>
          <a:p>
            <a:endParaRPr lang="en-US"/>
          </a:p>
        </p:txBody>
      </p:sp>
      <p:sp>
        <p:nvSpPr>
          <p:cNvPr id="132101" name="Line 5"/>
          <p:cNvSpPr>
            <a:spLocks noChangeShapeType="1"/>
          </p:cNvSpPr>
          <p:nvPr/>
        </p:nvSpPr>
        <p:spPr bwMode="auto">
          <a:xfrm>
            <a:off x="1600200" y="5562600"/>
            <a:ext cx="3962400" cy="0"/>
          </a:xfrm>
          <a:prstGeom prst="line">
            <a:avLst/>
          </a:prstGeom>
          <a:noFill/>
          <a:ln w="9525">
            <a:solidFill>
              <a:schemeClr val="tx1"/>
            </a:solidFill>
            <a:round/>
            <a:headEnd/>
            <a:tailEnd/>
          </a:ln>
          <a:effectLst/>
        </p:spPr>
        <p:txBody>
          <a:bodyPr/>
          <a:lstStyle/>
          <a:p>
            <a:endParaRPr lang="en-US"/>
          </a:p>
        </p:txBody>
      </p:sp>
      <p:sp>
        <p:nvSpPr>
          <p:cNvPr id="132102" name="Freeform 6"/>
          <p:cNvSpPr>
            <a:spLocks/>
          </p:cNvSpPr>
          <p:nvPr/>
        </p:nvSpPr>
        <p:spPr bwMode="auto">
          <a:xfrm>
            <a:off x="1600200" y="4406900"/>
            <a:ext cx="3657600" cy="622300"/>
          </a:xfrm>
          <a:custGeom>
            <a:avLst/>
            <a:gdLst/>
            <a:ahLst/>
            <a:cxnLst>
              <a:cxn ang="0">
                <a:pos x="2304" y="8"/>
              </a:cxn>
              <a:cxn ang="0">
                <a:pos x="1872" y="392"/>
              </a:cxn>
              <a:cxn ang="0">
                <a:pos x="672" y="8"/>
              </a:cxn>
              <a:cxn ang="0">
                <a:pos x="0" y="344"/>
              </a:cxn>
            </a:cxnLst>
            <a:rect l="0" t="0" r="r" b="b"/>
            <a:pathLst>
              <a:path w="2304" h="392">
                <a:moveTo>
                  <a:pt x="2304" y="8"/>
                </a:moveTo>
                <a:cubicBezTo>
                  <a:pt x="2224" y="200"/>
                  <a:pt x="2144" y="392"/>
                  <a:pt x="1872" y="392"/>
                </a:cubicBezTo>
                <a:cubicBezTo>
                  <a:pt x="1600" y="392"/>
                  <a:pt x="984" y="16"/>
                  <a:pt x="672" y="8"/>
                </a:cubicBezTo>
                <a:cubicBezTo>
                  <a:pt x="360" y="0"/>
                  <a:pt x="112" y="288"/>
                  <a:pt x="0" y="344"/>
                </a:cubicBezTo>
              </a:path>
            </a:pathLst>
          </a:custGeom>
          <a:noFill/>
          <a:ln w="9525">
            <a:solidFill>
              <a:schemeClr val="tx1"/>
            </a:solidFill>
            <a:round/>
            <a:headEnd/>
            <a:tailEnd/>
          </a:ln>
          <a:effectLst/>
        </p:spPr>
        <p:txBody>
          <a:bodyPr/>
          <a:lstStyle/>
          <a:p>
            <a:endParaRPr lang="en-US"/>
          </a:p>
        </p:txBody>
      </p:sp>
      <p:sp>
        <p:nvSpPr>
          <p:cNvPr id="132103" name="Text Box 7"/>
          <p:cNvSpPr txBox="1">
            <a:spLocks noChangeArrowheads="1"/>
          </p:cNvSpPr>
          <p:nvPr/>
        </p:nvSpPr>
        <p:spPr bwMode="auto">
          <a:xfrm>
            <a:off x="4403725" y="5522913"/>
            <a:ext cx="501650" cy="366712"/>
          </a:xfrm>
          <a:prstGeom prst="rect">
            <a:avLst/>
          </a:prstGeom>
          <a:noFill/>
          <a:ln w="9525">
            <a:noFill/>
            <a:miter lim="800000"/>
            <a:headEnd/>
            <a:tailEnd/>
          </a:ln>
          <a:effectLst/>
        </p:spPr>
        <p:txBody>
          <a:bodyPr wrap="none">
            <a:spAutoFit/>
          </a:bodyPr>
          <a:lstStyle/>
          <a:p>
            <a:pPr eaLnBrk="0" hangingPunct="0"/>
            <a:r>
              <a:rPr lang="en-US"/>
              <a:t>X</a:t>
            </a:r>
            <a:r>
              <a:rPr lang="en-US" baseline="-25000"/>
              <a:t>s</a:t>
            </a:r>
            <a:r>
              <a:rPr lang="en-US"/>
              <a:t>*</a:t>
            </a:r>
          </a:p>
        </p:txBody>
      </p:sp>
      <p:sp>
        <p:nvSpPr>
          <p:cNvPr id="132104" name="Text Box 8"/>
          <p:cNvSpPr txBox="1">
            <a:spLocks noChangeArrowheads="1"/>
          </p:cNvSpPr>
          <p:nvPr/>
        </p:nvSpPr>
        <p:spPr bwMode="auto">
          <a:xfrm>
            <a:off x="2209800" y="5562600"/>
            <a:ext cx="458788" cy="366713"/>
          </a:xfrm>
          <a:prstGeom prst="rect">
            <a:avLst/>
          </a:prstGeom>
          <a:noFill/>
          <a:ln w="9525">
            <a:noFill/>
            <a:miter lim="800000"/>
            <a:headEnd/>
            <a:tailEnd/>
          </a:ln>
          <a:effectLst/>
        </p:spPr>
        <p:txBody>
          <a:bodyPr wrap="none">
            <a:spAutoFit/>
          </a:bodyPr>
          <a:lstStyle/>
          <a:p>
            <a:pPr eaLnBrk="0" hangingPunct="0"/>
            <a:r>
              <a:rPr lang="en-US"/>
              <a:t>X</a:t>
            </a:r>
            <a:r>
              <a:rPr lang="en-US" baseline="-25000"/>
              <a:t>l</a:t>
            </a:r>
            <a:r>
              <a:rPr lang="en-US"/>
              <a:t>*</a:t>
            </a:r>
          </a:p>
        </p:txBody>
      </p:sp>
      <p:sp>
        <p:nvSpPr>
          <p:cNvPr id="132105" name="Text Box 9"/>
          <p:cNvSpPr txBox="1">
            <a:spLocks noChangeArrowheads="1"/>
          </p:cNvSpPr>
          <p:nvPr/>
        </p:nvSpPr>
        <p:spPr bwMode="auto">
          <a:xfrm>
            <a:off x="822325" y="4684713"/>
            <a:ext cx="298450" cy="366712"/>
          </a:xfrm>
          <a:prstGeom prst="rect">
            <a:avLst/>
          </a:prstGeom>
          <a:noFill/>
          <a:ln w="9525">
            <a:noFill/>
            <a:miter lim="800000"/>
            <a:headEnd/>
            <a:tailEnd/>
          </a:ln>
          <a:effectLst/>
        </p:spPr>
        <p:txBody>
          <a:bodyPr wrap="none">
            <a:spAutoFit/>
          </a:bodyPr>
          <a:lstStyle/>
          <a:p>
            <a:r>
              <a:rPr lang="en-US"/>
              <a:t>s</a:t>
            </a:r>
          </a:p>
        </p:txBody>
      </p:sp>
    </p:spTree>
    <p:extLst>
      <p:ext uri="{BB962C8B-B14F-4D97-AF65-F5344CB8AC3E}">
        <p14:creationId xmlns:p14="http://schemas.microsoft.com/office/powerpoint/2010/main" val="31851438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store and poach—end point</a:t>
            </a:r>
          </a:p>
        </p:txBody>
      </p:sp>
      <p:sp>
        <p:nvSpPr>
          <p:cNvPr id="134147" name="Rectangle 3"/>
          <p:cNvSpPr>
            <a:spLocks noGrp="1" noChangeArrowheads="1"/>
          </p:cNvSpPr>
          <p:nvPr>
            <p:ph type="body" idx="1"/>
          </p:nvPr>
        </p:nvSpPr>
        <p:spPr/>
        <p:txBody>
          <a:bodyPr/>
          <a:lstStyle/>
          <a:p>
            <a:pPr marL="447675" indent="-447675">
              <a:lnSpc>
                <a:spcPct val="90000"/>
              </a:lnSpc>
            </a:pPr>
            <a:r>
              <a:rPr lang="en-US"/>
              <a:t>The store and poach curve must end  and not imply a price jump.</a:t>
            </a:r>
          </a:p>
          <a:p>
            <a:pPr marL="447675" indent="-447675">
              <a:lnSpc>
                <a:spcPct val="90000"/>
              </a:lnSpc>
            </a:pPr>
            <a:r>
              <a:rPr lang="en-US"/>
              <a:t>When it ends, price goes up at the rate of interest until S is exhausted</a:t>
            </a:r>
          </a:p>
          <a:p>
            <a:pPr marL="447675" indent="-447675">
              <a:lnSpc>
                <a:spcPct val="90000"/>
              </a:lnSpc>
            </a:pPr>
            <a:r>
              <a:rPr lang="en-US"/>
              <a:t>At x= 0, p = c(0), call this c</a:t>
            </a:r>
            <a:r>
              <a:rPr lang="en-US" baseline="-25000"/>
              <a:t>m</a:t>
            </a:r>
            <a:endParaRPr lang="en-US"/>
          </a:p>
          <a:p>
            <a:pPr marL="447675" indent="-447675">
              <a:lnSpc>
                <a:spcPct val="90000"/>
              </a:lnSpc>
            </a:pPr>
            <a:r>
              <a:rPr lang="en-US"/>
              <a:t>let p* be the limit price for the demand curve. Define T by p* = e</a:t>
            </a:r>
            <a:r>
              <a:rPr lang="en-US" baseline="30000"/>
              <a:t>rT</a:t>
            </a:r>
            <a:r>
              <a:rPr lang="en-US"/>
              <a:t>c</a:t>
            </a:r>
            <a:r>
              <a:rPr lang="en-US" baseline="-25000"/>
              <a:t>m</a:t>
            </a:r>
          </a:p>
          <a:p>
            <a:pPr marL="447675" indent="-447675">
              <a:lnSpc>
                <a:spcPct val="90000"/>
              </a:lnSpc>
            </a:pPr>
            <a:r>
              <a:rPr lang="en-US"/>
              <a:t> </a:t>
            </a:r>
          </a:p>
          <a:p>
            <a:pPr marL="447675" indent="-447675">
              <a:lnSpc>
                <a:spcPct val="90000"/>
              </a:lnSpc>
              <a:buFont typeface="Wingdings" pitchFamily="2" charset="2"/>
              <a:buNone/>
            </a:pPr>
            <a:endParaRPr lang="en-US"/>
          </a:p>
        </p:txBody>
      </p:sp>
    </p:spTree>
    <p:extLst>
      <p:ext uri="{BB962C8B-B14F-4D97-AF65-F5344CB8AC3E}">
        <p14:creationId xmlns:p14="http://schemas.microsoft.com/office/powerpoint/2010/main" val="10155507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t>more end point</a:t>
            </a:r>
          </a:p>
        </p:txBody>
      </p:sp>
      <p:sp>
        <p:nvSpPr>
          <p:cNvPr id="136195" name="Rectangle 3"/>
          <p:cNvSpPr>
            <a:spLocks noGrp="1" noChangeArrowheads="1"/>
          </p:cNvSpPr>
          <p:nvPr>
            <p:ph type="body" sz="half" idx="1"/>
          </p:nvPr>
        </p:nvSpPr>
        <p:spPr>
          <a:xfrm>
            <a:off x="457200" y="1600200"/>
            <a:ext cx="4032250" cy="4530725"/>
          </a:xfrm>
        </p:spPr>
        <p:txBody>
          <a:bodyPr/>
          <a:lstStyle/>
          <a:p>
            <a:pPr marL="447675" indent="-447675"/>
            <a:r>
              <a:rPr lang="en-US" sz="2600"/>
              <a:t>To prevent a price jump after exhaustion, at x=0 it must be that </a:t>
            </a:r>
          </a:p>
          <a:p>
            <a:pPr marL="447675" indent="-447675"/>
            <a:endParaRPr lang="en-US" sz="2600"/>
          </a:p>
        </p:txBody>
      </p:sp>
      <p:graphicFrame>
        <p:nvGraphicFramePr>
          <p:cNvPr id="136196" name="Object 4"/>
          <p:cNvGraphicFramePr>
            <a:graphicFrameLocks noGrp="1" noChangeAspect="1"/>
          </p:cNvGraphicFramePr>
          <p:nvPr>
            <p:ph sz="half" idx="2"/>
          </p:nvPr>
        </p:nvGraphicFramePr>
        <p:xfrm>
          <a:off x="4654550" y="3292475"/>
          <a:ext cx="4032250" cy="1143000"/>
        </p:xfrm>
        <a:graphic>
          <a:graphicData uri="http://schemas.openxmlformats.org/presentationml/2006/ole">
            <mc:AlternateContent xmlns:mc="http://schemas.openxmlformats.org/markup-compatibility/2006">
              <mc:Choice xmlns:v="urn:schemas-microsoft-com:vml" Requires="v">
                <p:oleObj spid="_x0000_s3085" name="Equation" r:id="rId4" imgW="1193760" imgH="330120" progId="Equation.DSMT4">
                  <p:embed/>
                </p:oleObj>
              </mc:Choice>
              <mc:Fallback>
                <p:oleObj name="Equation" r:id="rId4" imgW="1193760" imgH="33012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4550" y="3292475"/>
                        <a:ext cx="403225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22641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poach &amp; store finish</a:t>
            </a:r>
          </a:p>
        </p:txBody>
      </p:sp>
      <p:sp>
        <p:nvSpPr>
          <p:cNvPr id="138243" name="Rectangle 3"/>
          <p:cNvSpPr>
            <a:spLocks noGrp="1" noChangeArrowheads="1"/>
          </p:cNvSpPr>
          <p:nvPr>
            <p:ph type="body" idx="1"/>
          </p:nvPr>
        </p:nvSpPr>
        <p:spPr/>
        <p:txBody>
          <a:bodyPr/>
          <a:lstStyle/>
          <a:p>
            <a:pPr marL="447675" indent="-447675"/>
            <a:r>
              <a:rPr lang="en-US"/>
              <a:t>The dx/dt and ds/dt equations gave the shape for the curve, while s* gave the endpoint</a:t>
            </a:r>
          </a:p>
        </p:txBody>
      </p:sp>
      <p:sp>
        <p:nvSpPr>
          <p:cNvPr id="138244" name="Line 4"/>
          <p:cNvSpPr>
            <a:spLocks noChangeShapeType="1"/>
          </p:cNvSpPr>
          <p:nvPr/>
        </p:nvSpPr>
        <p:spPr bwMode="auto">
          <a:xfrm>
            <a:off x="1600200" y="5562600"/>
            <a:ext cx="3962400" cy="0"/>
          </a:xfrm>
          <a:prstGeom prst="line">
            <a:avLst/>
          </a:prstGeom>
          <a:noFill/>
          <a:ln w="9525">
            <a:solidFill>
              <a:schemeClr val="tx1"/>
            </a:solidFill>
            <a:round/>
            <a:headEnd/>
            <a:tailEnd/>
          </a:ln>
          <a:effectLst/>
        </p:spPr>
        <p:txBody>
          <a:bodyPr/>
          <a:lstStyle/>
          <a:p>
            <a:endParaRPr lang="en-US"/>
          </a:p>
        </p:txBody>
      </p:sp>
      <p:sp>
        <p:nvSpPr>
          <p:cNvPr id="138245" name="Freeform 5"/>
          <p:cNvSpPr>
            <a:spLocks/>
          </p:cNvSpPr>
          <p:nvPr/>
        </p:nvSpPr>
        <p:spPr bwMode="auto">
          <a:xfrm>
            <a:off x="1600200" y="4406900"/>
            <a:ext cx="3657600" cy="622300"/>
          </a:xfrm>
          <a:custGeom>
            <a:avLst/>
            <a:gdLst/>
            <a:ahLst/>
            <a:cxnLst>
              <a:cxn ang="0">
                <a:pos x="2304" y="8"/>
              </a:cxn>
              <a:cxn ang="0">
                <a:pos x="1872" y="392"/>
              </a:cxn>
              <a:cxn ang="0">
                <a:pos x="672" y="8"/>
              </a:cxn>
              <a:cxn ang="0">
                <a:pos x="0" y="344"/>
              </a:cxn>
            </a:cxnLst>
            <a:rect l="0" t="0" r="r" b="b"/>
            <a:pathLst>
              <a:path w="2304" h="392">
                <a:moveTo>
                  <a:pt x="2304" y="8"/>
                </a:moveTo>
                <a:cubicBezTo>
                  <a:pt x="2224" y="200"/>
                  <a:pt x="2144" y="392"/>
                  <a:pt x="1872" y="392"/>
                </a:cubicBezTo>
                <a:cubicBezTo>
                  <a:pt x="1600" y="392"/>
                  <a:pt x="984" y="16"/>
                  <a:pt x="672" y="8"/>
                </a:cubicBezTo>
                <a:cubicBezTo>
                  <a:pt x="360" y="0"/>
                  <a:pt x="112" y="288"/>
                  <a:pt x="0" y="344"/>
                </a:cubicBezTo>
              </a:path>
            </a:pathLst>
          </a:custGeom>
          <a:noFill/>
          <a:ln w="9525">
            <a:solidFill>
              <a:schemeClr val="tx1"/>
            </a:solidFill>
            <a:round/>
            <a:headEnd/>
            <a:tailEnd/>
          </a:ln>
          <a:effectLst/>
        </p:spPr>
        <p:txBody>
          <a:bodyPr/>
          <a:lstStyle/>
          <a:p>
            <a:endParaRPr lang="en-US"/>
          </a:p>
        </p:txBody>
      </p:sp>
      <p:sp>
        <p:nvSpPr>
          <p:cNvPr id="138246" name="Text Box 6"/>
          <p:cNvSpPr txBox="1">
            <a:spLocks noChangeArrowheads="1"/>
          </p:cNvSpPr>
          <p:nvPr/>
        </p:nvSpPr>
        <p:spPr bwMode="auto">
          <a:xfrm>
            <a:off x="4403725" y="5522913"/>
            <a:ext cx="501650" cy="366712"/>
          </a:xfrm>
          <a:prstGeom prst="rect">
            <a:avLst/>
          </a:prstGeom>
          <a:noFill/>
          <a:ln w="9525">
            <a:noFill/>
            <a:miter lim="800000"/>
            <a:headEnd/>
            <a:tailEnd/>
          </a:ln>
          <a:effectLst/>
        </p:spPr>
        <p:txBody>
          <a:bodyPr wrap="none">
            <a:spAutoFit/>
          </a:bodyPr>
          <a:lstStyle/>
          <a:p>
            <a:pPr eaLnBrk="0" hangingPunct="0"/>
            <a:r>
              <a:rPr lang="en-US"/>
              <a:t>X</a:t>
            </a:r>
            <a:r>
              <a:rPr lang="en-US" baseline="-25000"/>
              <a:t>s</a:t>
            </a:r>
            <a:r>
              <a:rPr lang="en-US"/>
              <a:t>*</a:t>
            </a:r>
          </a:p>
        </p:txBody>
      </p:sp>
      <p:sp>
        <p:nvSpPr>
          <p:cNvPr id="138247" name="Text Box 7"/>
          <p:cNvSpPr txBox="1">
            <a:spLocks noChangeArrowheads="1"/>
          </p:cNvSpPr>
          <p:nvPr/>
        </p:nvSpPr>
        <p:spPr bwMode="auto">
          <a:xfrm>
            <a:off x="2209800" y="5562600"/>
            <a:ext cx="458788" cy="366713"/>
          </a:xfrm>
          <a:prstGeom prst="rect">
            <a:avLst/>
          </a:prstGeom>
          <a:noFill/>
          <a:ln w="9525">
            <a:noFill/>
            <a:miter lim="800000"/>
            <a:headEnd/>
            <a:tailEnd/>
          </a:ln>
          <a:effectLst/>
        </p:spPr>
        <p:txBody>
          <a:bodyPr wrap="none">
            <a:spAutoFit/>
          </a:bodyPr>
          <a:lstStyle/>
          <a:p>
            <a:pPr eaLnBrk="0" hangingPunct="0"/>
            <a:r>
              <a:rPr lang="en-US"/>
              <a:t>X</a:t>
            </a:r>
            <a:r>
              <a:rPr lang="en-US" baseline="-25000"/>
              <a:t>l</a:t>
            </a:r>
            <a:r>
              <a:rPr lang="en-US"/>
              <a:t>*</a:t>
            </a:r>
          </a:p>
        </p:txBody>
      </p:sp>
      <p:sp>
        <p:nvSpPr>
          <p:cNvPr id="138248" name="Line 8"/>
          <p:cNvSpPr>
            <a:spLocks noChangeShapeType="1"/>
          </p:cNvSpPr>
          <p:nvPr/>
        </p:nvSpPr>
        <p:spPr bwMode="auto">
          <a:xfrm>
            <a:off x="1600200" y="3962400"/>
            <a:ext cx="0" cy="1600200"/>
          </a:xfrm>
          <a:prstGeom prst="line">
            <a:avLst/>
          </a:prstGeom>
          <a:noFill/>
          <a:ln w="9525">
            <a:solidFill>
              <a:schemeClr val="tx1"/>
            </a:solidFill>
            <a:round/>
            <a:headEnd/>
            <a:tailEnd/>
          </a:ln>
          <a:effectLst/>
        </p:spPr>
        <p:txBody>
          <a:bodyPr/>
          <a:lstStyle/>
          <a:p>
            <a:endParaRPr lang="en-US"/>
          </a:p>
        </p:txBody>
      </p:sp>
      <p:sp>
        <p:nvSpPr>
          <p:cNvPr id="138249" name="Text Box 9"/>
          <p:cNvSpPr txBox="1">
            <a:spLocks noChangeArrowheads="1"/>
          </p:cNvSpPr>
          <p:nvPr/>
        </p:nvSpPr>
        <p:spPr bwMode="auto">
          <a:xfrm>
            <a:off x="1127125" y="4684713"/>
            <a:ext cx="425450" cy="366712"/>
          </a:xfrm>
          <a:prstGeom prst="rect">
            <a:avLst/>
          </a:prstGeom>
          <a:noFill/>
          <a:ln w="9525">
            <a:noFill/>
            <a:miter lim="800000"/>
            <a:headEnd/>
            <a:tailEnd/>
          </a:ln>
          <a:effectLst/>
        </p:spPr>
        <p:txBody>
          <a:bodyPr wrap="none">
            <a:spAutoFit/>
          </a:bodyPr>
          <a:lstStyle/>
          <a:p>
            <a:pPr eaLnBrk="0" hangingPunct="0"/>
            <a:r>
              <a:rPr lang="en-US"/>
              <a:t>S*</a:t>
            </a:r>
          </a:p>
        </p:txBody>
      </p:sp>
      <p:sp>
        <p:nvSpPr>
          <p:cNvPr id="138250" name="Freeform 10"/>
          <p:cNvSpPr>
            <a:spLocks/>
          </p:cNvSpPr>
          <p:nvPr/>
        </p:nvSpPr>
        <p:spPr bwMode="auto">
          <a:xfrm>
            <a:off x="1600200" y="3733800"/>
            <a:ext cx="3657600" cy="622300"/>
          </a:xfrm>
          <a:custGeom>
            <a:avLst/>
            <a:gdLst/>
            <a:ahLst/>
            <a:cxnLst>
              <a:cxn ang="0">
                <a:pos x="2304" y="8"/>
              </a:cxn>
              <a:cxn ang="0">
                <a:pos x="1872" y="392"/>
              </a:cxn>
              <a:cxn ang="0">
                <a:pos x="672" y="8"/>
              </a:cxn>
              <a:cxn ang="0">
                <a:pos x="0" y="344"/>
              </a:cxn>
            </a:cxnLst>
            <a:rect l="0" t="0" r="r" b="b"/>
            <a:pathLst>
              <a:path w="2304" h="392">
                <a:moveTo>
                  <a:pt x="2304" y="8"/>
                </a:moveTo>
                <a:cubicBezTo>
                  <a:pt x="2224" y="200"/>
                  <a:pt x="2144" y="392"/>
                  <a:pt x="1872" y="392"/>
                </a:cubicBezTo>
                <a:cubicBezTo>
                  <a:pt x="1600" y="392"/>
                  <a:pt x="984" y="16"/>
                  <a:pt x="672" y="8"/>
                </a:cubicBezTo>
                <a:cubicBezTo>
                  <a:pt x="360" y="0"/>
                  <a:pt x="112" y="288"/>
                  <a:pt x="0" y="344"/>
                </a:cubicBezTo>
              </a:path>
            </a:pathLst>
          </a:custGeom>
          <a:noFill/>
          <a:ln w="9525">
            <a:solidFill>
              <a:schemeClr val="tx1"/>
            </a:solidFill>
            <a:round/>
            <a:headEnd/>
            <a:tailEnd/>
          </a:ln>
          <a:effectLst/>
        </p:spPr>
        <p:txBody>
          <a:bodyPr/>
          <a:lstStyle/>
          <a:p>
            <a:endParaRPr lang="en-US"/>
          </a:p>
        </p:txBody>
      </p:sp>
      <p:sp>
        <p:nvSpPr>
          <p:cNvPr id="138251" name="AutoShape 11"/>
          <p:cNvSpPr>
            <a:spLocks/>
          </p:cNvSpPr>
          <p:nvPr/>
        </p:nvSpPr>
        <p:spPr bwMode="auto">
          <a:xfrm>
            <a:off x="6553200" y="3619500"/>
            <a:ext cx="2133600" cy="609600"/>
          </a:xfrm>
          <a:prstGeom prst="accentCallout1">
            <a:avLst>
              <a:gd name="adj1" fmla="val 18750"/>
              <a:gd name="adj2" fmla="val -3569"/>
              <a:gd name="adj3" fmla="val 48699"/>
              <a:gd name="adj4" fmla="val -62870"/>
            </a:avLst>
          </a:prstGeom>
          <a:solidFill>
            <a:schemeClr val="accent1"/>
          </a:solidFill>
          <a:ln w="9525">
            <a:solidFill>
              <a:schemeClr val="tx1"/>
            </a:solidFill>
            <a:miter lim="800000"/>
            <a:headEnd/>
            <a:tailEnd/>
          </a:ln>
          <a:effectLst/>
        </p:spPr>
        <p:txBody>
          <a:bodyPr/>
          <a:lstStyle/>
          <a:p>
            <a:pPr algn="ctr" eaLnBrk="0" hangingPunct="0"/>
            <a:r>
              <a:rPr lang="en-US"/>
              <a:t>right shape, wrong endpoint</a:t>
            </a:r>
          </a:p>
        </p:txBody>
      </p:sp>
    </p:spTree>
    <p:extLst>
      <p:ext uri="{BB962C8B-B14F-4D97-AF65-F5344CB8AC3E}">
        <p14:creationId xmlns:p14="http://schemas.microsoft.com/office/powerpoint/2010/main" val="45715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Rules to Manage and Protect </a:t>
            </a:r>
          </a:p>
        </p:txBody>
      </p:sp>
      <p:sp>
        <p:nvSpPr>
          <p:cNvPr id="24579" name="Rectangle 3"/>
          <p:cNvSpPr>
            <a:spLocks noGrp="1" noChangeArrowheads="1"/>
          </p:cNvSpPr>
          <p:nvPr>
            <p:ph type="body" idx="1"/>
          </p:nvPr>
        </p:nvSpPr>
        <p:spPr/>
        <p:txBody>
          <a:bodyPr/>
          <a:lstStyle/>
          <a:p>
            <a:r>
              <a:rPr lang="en-US"/>
              <a:t>Biological Rules</a:t>
            </a:r>
          </a:p>
          <a:p>
            <a:pPr lvl="1"/>
            <a:r>
              <a:rPr lang="en-US"/>
              <a:t>MSY</a:t>
            </a:r>
          </a:p>
          <a:p>
            <a:pPr lvl="1"/>
            <a:r>
              <a:rPr lang="en-US"/>
              <a:t>Rules to regulate spawners/recruit and such</a:t>
            </a:r>
          </a:p>
          <a:p>
            <a:pPr lvl="1"/>
            <a:r>
              <a:rPr lang="en-US"/>
              <a:t>Frank assessment of minimum viable stock size</a:t>
            </a:r>
          </a:p>
          <a:p>
            <a:r>
              <a:rPr lang="en-US"/>
              <a:t>Economic rules</a:t>
            </a:r>
          </a:p>
          <a:p>
            <a:pPr lvl="1"/>
            <a:r>
              <a:rPr lang="en-US"/>
              <a:t>Catch fish at the profit(or summed surplus) maximixing rate</a:t>
            </a:r>
          </a:p>
          <a:p>
            <a:pPr lvl="1"/>
            <a:endParaRPr lang="en-US"/>
          </a:p>
        </p:txBody>
      </p:sp>
    </p:spTree>
    <p:extLst>
      <p:ext uri="{BB962C8B-B14F-4D97-AF65-F5344CB8AC3E}">
        <p14:creationId xmlns:p14="http://schemas.microsoft.com/office/powerpoint/2010/main" val="294729411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How to get there</a:t>
            </a:r>
          </a:p>
        </p:txBody>
      </p:sp>
      <p:sp>
        <p:nvSpPr>
          <p:cNvPr id="140291" name="Rectangle 3"/>
          <p:cNvSpPr>
            <a:spLocks noGrp="1" noChangeArrowheads="1"/>
          </p:cNvSpPr>
          <p:nvPr>
            <p:ph type="body" idx="1"/>
          </p:nvPr>
        </p:nvSpPr>
        <p:spPr/>
        <p:txBody>
          <a:bodyPr/>
          <a:lstStyle/>
          <a:p>
            <a:pPr marL="447675" indent="-447675">
              <a:lnSpc>
                <a:spcPct val="90000"/>
              </a:lnSpc>
            </a:pPr>
            <a:r>
              <a:rPr lang="en-US"/>
              <a:t>Could magically start with (x,s) that leads to poach and store extinction</a:t>
            </a:r>
          </a:p>
          <a:p>
            <a:pPr marL="447675" indent="-447675">
              <a:lnSpc>
                <a:spcPct val="90000"/>
              </a:lnSpc>
            </a:pPr>
            <a:r>
              <a:rPr lang="en-US"/>
              <a:t>Could start with too much stock and get there by a store and don’t poach path</a:t>
            </a:r>
          </a:p>
          <a:p>
            <a:pPr marL="447675" indent="-447675">
              <a:lnSpc>
                <a:spcPct val="90000"/>
              </a:lnSpc>
            </a:pPr>
            <a:r>
              <a:rPr lang="en-US"/>
              <a:t>Could start with too little stock and get their by instantaneously converting x into s  (called a cull in MK)</a:t>
            </a:r>
          </a:p>
        </p:txBody>
      </p:sp>
    </p:spTree>
    <p:extLst>
      <p:ext uri="{BB962C8B-B14F-4D97-AF65-F5344CB8AC3E}">
        <p14:creationId xmlns:p14="http://schemas.microsoft.com/office/powerpoint/2010/main" val="284917616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What to do</a:t>
            </a:r>
          </a:p>
        </p:txBody>
      </p:sp>
      <p:sp>
        <p:nvSpPr>
          <p:cNvPr id="142339" name="Rectangle 3"/>
          <p:cNvSpPr>
            <a:spLocks noGrp="1" noChangeArrowheads="1"/>
          </p:cNvSpPr>
          <p:nvPr>
            <p:ph type="body" idx="1"/>
          </p:nvPr>
        </p:nvSpPr>
        <p:spPr/>
        <p:txBody>
          <a:bodyPr/>
          <a:lstStyle/>
          <a:p>
            <a:pPr marL="447675" indent="-447675"/>
            <a:r>
              <a:rPr lang="en-US"/>
              <a:t>The model is very fragile as it requires hitting the extinction point with a specific amount of product in stores.  </a:t>
            </a:r>
          </a:p>
          <a:p>
            <a:pPr marL="447675" indent="-447675"/>
            <a:r>
              <a:rPr lang="en-US"/>
              <a:t>In the model, publicly holding a larger stock than the S* stock and threatening to sell it at extinction breaks up the poach and store outcome.</a:t>
            </a:r>
          </a:p>
        </p:txBody>
      </p:sp>
    </p:spTree>
    <p:extLst>
      <p:ext uri="{BB962C8B-B14F-4D97-AF65-F5344CB8AC3E}">
        <p14:creationId xmlns:p14="http://schemas.microsoft.com/office/powerpoint/2010/main" val="26229140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Marine Habitat Destruction</a:t>
            </a:r>
          </a:p>
        </p:txBody>
      </p:sp>
      <p:sp>
        <p:nvSpPr>
          <p:cNvPr id="19459" name="Rectangle 3"/>
          <p:cNvSpPr>
            <a:spLocks noGrp="1" noChangeArrowheads="1"/>
          </p:cNvSpPr>
          <p:nvPr>
            <p:ph type="body" idx="1"/>
          </p:nvPr>
        </p:nvSpPr>
        <p:spPr/>
        <p:txBody>
          <a:bodyPr/>
          <a:lstStyle/>
          <a:p>
            <a:r>
              <a:rPr lang="en-US"/>
              <a:t>Dredges and such</a:t>
            </a:r>
          </a:p>
          <a:p>
            <a:pPr lvl="1"/>
            <a:r>
              <a:rPr lang="en-US"/>
              <a:t>Reserves so that there are breeding grounds and catching grounds separately.</a:t>
            </a:r>
          </a:p>
          <a:p>
            <a:pPr lvl="1"/>
            <a:r>
              <a:rPr lang="en-US"/>
              <a:t>Equipment changes</a:t>
            </a:r>
          </a:p>
        </p:txBody>
      </p:sp>
    </p:spTree>
    <p:extLst>
      <p:ext uri="{BB962C8B-B14F-4D97-AF65-F5344CB8AC3E}">
        <p14:creationId xmlns:p14="http://schemas.microsoft.com/office/powerpoint/2010/main" val="79008400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Pollution</a:t>
            </a:r>
          </a:p>
        </p:txBody>
      </p:sp>
      <p:sp>
        <p:nvSpPr>
          <p:cNvPr id="93187" name="Rectangle 3"/>
          <p:cNvSpPr>
            <a:spLocks noGrp="1" noChangeArrowheads="1"/>
          </p:cNvSpPr>
          <p:nvPr>
            <p:ph type="body" idx="1"/>
          </p:nvPr>
        </p:nvSpPr>
        <p:spPr/>
        <p:txBody>
          <a:bodyPr/>
          <a:lstStyle/>
          <a:p>
            <a:pPr lvl="1"/>
            <a:r>
              <a:rPr lang="en-US"/>
              <a:t>K and N runoff</a:t>
            </a:r>
          </a:p>
          <a:p>
            <a:pPr lvl="1"/>
            <a:r>
              <a:rPr lang="en-US"/>
              <a:t>Mississippi or östersjön dead zones (oxygenless)</a:t>
            </a:r>
          </a:p>
          <a:p>
            <a:pPr lvl="1"/>
            <a:r>
              <a:rPr lang="en-US"/>
              <a:t>Most effective part of clean water act, so far, was the original 90% subsidy of sewage treatment.  Would work well if EU did this.</a:t>
            </a:r>
          </a:p>
          <a:p>
            <a:pPr lvl="1"/>
            <a:r>
              <a:rPr lang="en-US"/>
              <a:t>Incredible that EU and US subsidize agriculture without forcing limits on K and N application.  Especially because of overproduction.</a:t>
            </a:r>
          </a:p>
        </p:txBody>
      </p:sp>
    </p:spTree>
    <p:extLst>
      <p:ext uri="{BB962C8B-B14F-4D97-AF65-F5344CB8AC3E}">
        <p14:creationId xmlns:p14="http://schemas.microsoft.com/office/powerpoint/2010/main" val="304471646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Land Habitat Destruction</a:t>
            </a:r>
          </a:p>
        </p:txBody>
      </p:sp>
      <p:sp>
        <p:nvSpPr>
          <p:cNvPr id="94211" name="Rectangle 3"/>
          <p:cNvSpPr>
            <a:spLocks noGrp="1" noChangeArrowheads="1"/>
          </p:cNvSpPr>
          <p:nvPr>
            <p:ph type="body" idx="1"/>
          </p:nvPr>
        </p:nvSpPr>
        <p:spPr/>
        <p:txBody>
          <a:bodyPr/>
          <a:lstStyle/>
          <a:p>
            <a:pPr lvl="1"/>
            <a:r>
              <a:rPr lang="en-US"/>
              <a:t>Water projects are just murder on salmon.  Sacramento and San Joaquin rivers both have ESA listed salmonids.</a:t>
            </a:r>
          </a:p>
          <a:p>
            <a:pPr lvl="1"/>
            <a:r>
              <a:rPr lang="en-US"/>
              <a:t>ESA forced reallocation of water from agriculture to instream uses.</a:t>
            </a:r>
          </a:p>
          <a:p>
            <a:pPr lvl="1"/>
            <a:r>
              <a:rPr lang="en-US"/>
              <a:t>US Clean Water Act now quite strict on development of wetlands.</a:t>
            </a:r>
          </a:p>
          <a:p>
            <a:pPr lvl="1"/>
            <a:endParaRPr lang="en-US"/>
          </a:p>
          <a:p>
            <a:endParaRPr lang="en-US"/>
          </a:p>
        </p:txBody>
      </p:sp>
    </p:spTree>
    <p:extLst>
      <p:ext uri="{BB962C8B-B14F-4D97-AF65-F5344CB8AC3E}">
        <p14:creationId xmlns:p14="http://schemas.microsoft.com/office/powerpoint/2010/main" val="41106871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Conclusion</a:t>
            </a:r>
          </a:p>
        </p:txBody>
      </p:sp>
      <p:sp>
        <p:nvSpPr>
          <p:cNvPr id="144387" name="Rectangle 3"/>
          <p:cNvSpPr>
            <a:spLocks noGrp="1" noChangeArrowheads="1"/>
          </p:cNvSpPr>
          <p:nvPr>
            <p:ph type="body" idx="1"/>
          </p:nvPr>
        </p:nvSpPr>
        <p:spPr/>
        <p:txBody>
          <a:bodyPr/>
          <a:lstStyle/>
          <a:p>
            <a:r>
              <a:rPr lang="en-US"/>
              <a:t>Open access can and does lead to the commercial destruction and even extinction of fish.</a:t>
            </a:r>
          </a:p>
          <a:p>
            <a:r>
              <a:rPr lang="en-US"/>
              <a:t>On land development is a threat to many species dependent upon streams and rivers.</a:t>
            </a:r>
          </a:p>
          <a:p>
            <a:r>
              <a:rPr lang="en-US"/>
              <a:t>Pollution also harms fish.</a:t>
            </a:r>
          </a:p>
        </p:txBody>
      </p:sp>
    </p:spTree>
    <p:extLst>
      <p:ext uri="{BB962C8B-B14F-4D97-AF65-F5344CB8AC3E}">
        <p14:creationId xmlns:p14="http://schemas.microsoft.com/office/powerpoint/2010/main" val="216238573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t>Lack of Will</a:t>
            </a:r>
          </a:p>
        </p:txBody>
      </p:sp>
      <p:sp>
        <p:nvSpPr>
          <p:cNvPr id="145411" name="Rectangle 3"/>
          <p:cNvSpPr>
            <a:spLocks noGrp="1" noChangeArrowheads="1"/>
          </p:cNvSpPr>
          <p:nvPr>
            <p:ph type="body" idx="1"/>
          </p:nvPr>
        </p:nvSpPr>
        <p:spPr/>
        <p:txBody>
          <a:bodyPr/>
          <a:lstStyle/>
          <a:p>
            <a:r>
              <a:rPr lang="en-US" sz="2600"/>
              <a:t>There is much more political will to save wolves and grizzles, both big and furry, than there is to restore cod and sturgeon.</a:t>
            </a:r>
          </a:p>
          <a:p>
            <a:r>
              <a:rPr lang="en-US" sz="2600"/>
              <a:t>Neither aquatic nor terrestrial organisms really get much attention till they are in extremis.</a:t>
            </a:r>
          </a:p>
          <a:p>
            <a:r>
              <a:rPr lang="en-US" sz="2600"/>
              <a:t>Having a viable but small wolf population is success, but a small cod population is not a success.  So thinking in terms of extirpation doesn’t really help with commercial quantities of fish.</a:t>
            </a:r>
          </a:p>
        </p:txBody>
      </p:sp>
    </p:spTree>
    <p:extLst>
      <p:ext uri="{BB962C8B-B14F-4D97-AF65-F5344CB8AC3E}">
        <p14:creationId xmlns:p14="http://schemas.microsoft.com/office/powerpoint/2010/main" val="3926064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Regulators</a:t>
            </a:r>
          </a:p>
        </p:txBody>
      </p:sp>
      <p:sp>
        <p:nvSpPr>
          <p:cNvPr id="174083" name="Rectangle 3"/>
          <p:cNvSpPr>
            <a:spLocks noGrp="1" noChangeArrowheads="1"/>
          </p:cNvSpPr>
          <p:nvPr>
            <p:ph type="body" idx="1"/>
          </p:nvPr>
        </p:nvSpPr>
        <p:spPr/>
        <p:txBody>
          <a:bodyPr/>
          <a:lstStyle/>
          <a:p>
            <a:r>
              <a:rPr lang="en-US"/>
              <a:t>Regulators working in the interests of extant fishers and processors are unlikely to save stocks.</a:t>
            </a:r>
          </a:p>
        </p:txBody>
      </p:sp>
    </p:spTree>
    <p:extLst>
      <p:ext uri="{BB962C8B-B14F-4D97-AF65-F5344CB8AC3E}">
        <p14:creationId xmlns:p14="http://schemas.microsoft.com/office/powerpoint/2010/main" val="180387965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t>Outside Influences</a:t>
            </a:r>
          </a:p>
        </p:txBody>
      </p:sp>
      <p:sp>
        <p:nvSpPr>
          <p:cNvPr id="175107" name="Rectangle 3"/>
          <p:cNvSpPr>
            <a:spLocks noGrp="1" noChangeArrowheads="1"/>
          </p:cNvSpPr>
          <p:nvPr>
            <p:ph type="body" idx="1"/>
          </p:nvPr>
        </p:nvSpPr>
        <p:spPr/>
        <p:txBody>
          <a:bodyPr/>
          <a:lstStyle/>
          <a:p>
            <a:r>
              <a:rPr lang="en-US"/>
              <a:t>Outside influences, like the storage in Morkom and Cramer, can lead to extinction through price changes.</a:t>
            </a:r>
          </a:p>
        </p:txBody>
      </p:sp>
    </p:spTree>
    <p:extLst>
      <p:ext uri="{BB962C8B-B14F-4D97-AF65-F5344CB8AC3E}">
        <p14:creationId xmlns:p14="http://schemas.microsoft.com/office/powerpoint/2010/main" val="188409722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Blue Whale</a:t>
            </a:r>
          </a:p>
        </p:txBody>
      </p:sp>
      <p:pic>
        <p:nvPicPr>
          <p:cNvPr id="184325" name="Picture 5" descr="Blue whale photo"/>
          <p:cNvPicPr>
            <a:picLocks noChangeAspect="1" noChangeArrowheads="1"/>
          </p:cNvPicPr>
          <p:nvPr/>
        </p:nvPicPr>
        <p:blipFill>
          <a:blip r:embed="rId3"/>
          <a:srcRect/>
          <a:stretch>
            <a:fillRect/>
          </a:stretch>
        </p:blipFill>
        <p:spPr bwMode="auto">
          <a:xfrm>
            <a:off x="1371600" y="1752600"/>
            <a:ext cx="5676900" cy="3781425"/>
          </a:xfrm>
          <a:prstGeom prst="rect">
            <a:avLst/>
          </a:prstGeom>
          <a:noFill/>
        </p:spPr>
      </p:pic>
    </p:spTree>
    <p:extLst>
      <p:ext uri="{BB962C8B-B14F-4D97-AF65-F5344CB8AC3E}">
        <p14:creationId xmlns:p14="http://schemas.microsoft.com/office/powerpoint/2010/main" val="1513566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5085</Words>
  <Application>Microsoft Office PowerPoint</Application>
  <PresentationFormat>On-screen Show (4:3)</PresentationFormat>
  <Paragraphs>562</Paragraphs>
  <Slides>100</Slides>
  <Notes>73</Notes>
  <HiddenSlides>4</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100</vt:i4>
      </vt:variant>
    </vt:vector>
  </HeadingPairs>
  <TitlesOfParts>
    <vt:vector size="104" baseType="lpstr">
      <vt:lpstr>Office Theme</vt:lpstr>
      <vt:lpstr>Chart</vt:lpstr>
      <vt:lpstr>Equation</vt:lpstr>
      <vt:lpstr>Formel</vt:lpstr>
      <vt:lpstr>Renewable Resource Economics</vt:lpstr>
      <vt:lpstr>Marine Resource Destruction</vt:lpstr>
      <vt:lpstr>Sturgeon</vt:lpstr>
      <vt:lpstr>Overfishing</vt:lpstr>
      <vt:lpstr>Gadus Morrhua</vt:lpstr>
      <vt:lpstr>US Atlantic Cod Catch (Metric Tons)</vt:lpstr>
      <vt:lpstr>Sebastes sp. caught north of Fanny Shoals, CA, 300 ft. depth. Photo: R.D. Sage </vt:lpstr>
      <vt:lpstr>Rockfish</vt:lpstr>
      <vt:lpstr>Rules to Manage and Protect </vt:lpstr>
      <vt:lpstr>Why Don’t the Rules Protect</vt:lpstr>
      <vt:lpstr>Life Without Rules:  Open Access Model</vt:lpstr>
      <vt:lpstr>The Model</vt:lpstr>
      <vt:lpstr>entry</vt:lpstr>
      <vt:lpstr>Catch per boat</vt:lpstr>
      <vt:lpstr>Vernon Smith Model</vt:lpstr>
      <vt:lpstr>e.g.</vt:lpstr>
      <vt:lpstr>PB’s version of Smith</vt:lpstr>
      <vt:lpstr>Externality</vt:lpstr>
      <vt:lpstr>Other externality</vt:lpstr>
      <vt:lpstr>Specific cost function to examine extinction</vt:lpstr>
      <vt:lpstr>Phase space</vt:lpstr>
      <vt:lpstr>Two possibilities for dx/dt = 0</vt:lpstr>
      <vt:lpstr>Depends upon R and K </vt:lpstr>
      <vt:lpstr>1A </vt:lpstr>
      <vt:lpstr>Fig 1 B</vt:lpstr>
      <vt:lpstr>So what is K and R</vt:lpstr>
      <vt:lpstr>Minimum pop. size</vt:lpstr>
      <vt:lpstr>Shutdown</vt:lpstr>
      <vt:lpstr>The Upshot</vt:lpstr>
      <vt:lpstr>Open access issues</vt:lpstr>
      <vt:lpstr>Will Economic Rule Protect?</vt:lpstr>
      <vt:lpstr>Regulation and its failure</vt:lpstr>
      <vt:lpstr>Open Access v. Optimal v. Regulated</vt:lpstr>
      <vt:lpstr>Homans-Wilen</vt:lpstr>
      <vt:lpstr>Very simplified H-W</vt:lpstr>
      <vt:lpstr>This provides a puzzle</vt:lpstr>
      <vt:lpstr>H-W</vt:lpstr>
      <vt:lpstr>TAC Season Length Effort</vt:lpstr>
      <vt:lpstr>Temporary Equilibrium</vt:lpstr>
      <vt:lpstr>dynamics</vt:lpstr>
      <vt:lpstr>Estimation</vt:lpstr>
      <vt:lpstr>Magnuson-Stevens Fishery Conservation Act</vt:lpstr>
      <vt:lpstr>What does the rule look like?</vt:lpstr>
      <vt:lpstr>ESA</vt:lpstr>
      <vt:lpstr>Why does it get this way</vt:lpstr>
      <vt:lpstr>Employment</vt:lpstr>
      <vt:lpstr>Capture</vt:lpstr>
      <vt:lpstr>Berck and Costello</vt:lpstr>
      <vt:lpstr>BC Model</vt:lpstr>
      <vt:lpstr>State EQ’s</vt:lpstr>
      <vt:lpstr>Control Variable</vt:lpstr>
      <vt:lpstr>Maximand</vt:lpstr>
      <vt:lpstr>Hamiltonian</vt:lpstr>
      <vt:lpstr>Steady State</vt:lpstr>
      <vt:lpstr>Exceptional Control</vt:lpstr>
      <vt:lpstr>Dynamics of Capture</vt:lpstr>
      <vt:lpstr>Outcome</vt:lpstr>
      <vt:lpstr>Steady state Regulated</vt:lpstr>
      <vt:lpstr>Conclusion</vt:lpstr>
      <vt:lpstr>Comment</vt:lpstr>
      <vt:lpstr>ITQ’s and Capture</vt:lpstr>
      <vt:lpstr>Puzzle</vt:lpstr>
      <vt:lpstr>Halibut—IVQ’s</vt:lpstr>
      <vt:lpstr>PowerPoint Presentation</vt:lpstr>
      <vt:lpstr>PowerPoint Presentation</vt:lpstr>
      <vt:lpstr>Patchy Distributions</vt:lpstr>
      <vt:lpstr>PowerPoint Presentation</vt:lpstr>
      <vt:lpstr>Reserves</vt:lpstr>
      <vt:lpstr>Sterner’s cod </vt:lpstr>
      <vt:lpstr>Poaching</vt:lpstr>
      <vt:lpstr>Policy Levers</vt:lpstr>
      <vt:lpstr>Trade regime</vt:lpstr>
      <vt:lpstr>Enforcement</vt:lpstr>
      <vt:lpstr>Outrage</vt:lpstr>
      <vt:lpstr>Endangered Species Act</vt:lpstr>
      <vt:lpstr>What does listing do?</vt:lpstr>
      <vt:lpstr>Problems</vt:lpstr>
      <vt:lpstr>Two stories</vt:lpstr>
      <vt:lpstr>Storability and Extinction</vt:lpstr>
      <vt:lpstr>Elephant</vt:lpstr>
      <vt:lpstr>MK:  Elephants</vt:lpstr>
      <vt:lpstr>equations (store and poach)</vt:lpstr>
      <vt:lpstr>storage (store and poach)</vt:lpstr>
      <vt:lpstr>ds/dt for (store and poach)</vt:lpstr>
      <vt:lpstr>store and poach fig 1 When is B-D &gt; rc/c’?</vt:lpstr>
      <vt:lpstr>store and poach-shape</vt:lpstr>
      <vt:lpstr>store and poach—end point</vt:lpstr>
      <vt:lpstr>more end point</vt:lpstr>
      <vt:lpstr>poach &amp; store finish</vt:lpstr>
      <vt:lpstr>How to get there</vt:lpstr>
      <vt:lpstr>What to do</vt:lpstr>
      <vt:lpstr>Marine Habitat Destruction</vt:lpstr>
      <vt:lpstr>Pollution</vt:lpstr>
      <vt:lpstr>Land Habitat Destruction</vt:lpstr>
      <vt:lpstr>Conclusion</vt:lpstr>
      <vt:lpstr>Lack of Will</vt:lpstr>
      <vt:lpstr>Regulators</vt:lpstr>
      <vt:lpstr>Outside Influences</vt:lpstr>
      <vt:lpstr>Blue Whale</vt:lpstr>
      <vt:lpstr>Sources</vt:lpstr>
    </vt:vector>
  </TitlesOfParts>
  <Company>University of Gothenburg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Berck</dc:creator>
  <cp:lastModifiedBy>Peter Berck</cp:lastModifiedBy>
  <cp:revision>14</cp:revision>
  <dcterms:created xsi:type="dcterms:W3CDTF">2014-02-20T09:30:29Z</dcterms:created>
  <dcterms:modified xsi:type="dcterms:W3CDTF">2015-11-10T18:54:18Z</dcterms:modified>
</cp:coreProperties>
</file>